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8"/>
  </p:notesMasterIdLst>
  <p:sldIdLst>
    <p:sldId id="293" r:id="rId2"/>
    <p:sldId id="256" r:id="rId3"/>
    <p:sldId id="257" r:id="rId4"/>
    <p:sldId id="259" r:id="rId5"/>
    <p:sldId id="260" r:id="rId6"/>
    <p:sldId id="267" r:id="rId7"/>
    <p:sldId id="273" r:id="rId8"/>
    <p:sldId id="270" r:id="rId9"/>
    <p:sldId id="272" r:id="rId10"/>
    <p:sldId id="294" r:id="rId11"/>
    <p:sldId id="269" r:id="rId12"/>
    <p:sldId id="274" r:id="rId13"/>
    <p:sldId id="283" r:id="rId14"/>
    <p:sldId id="282" r:id="rId15"/>
    <p:sldId id="262" r:id="rId16"/>
    <p:sldId id="281" r:id="rId17"/>
    <p:sldId id="279" r:id="rId18"/>
    <p:sldId id="280" r:id="rId19"/>
    <p:sldId id="284" r:id="rId20"/>
    <p:sldId id="287" r:id="rId21"/>
    <p:sldId id="263" r:id="rId22"/>
    <p:sldId id="264" r:id="rId23"/>
    <p:sldId id="286" r:id="rId24"/>
    <p:sldId id="276" r:id="rId25"/>
    <p:sldId id="277" r:id="rId26"/>
    <p:sldId id="285" r:id="rId27"/>
  </p:sldIdLst>
  <p:sldSz cx="14630400" cy="8229600"/>
  <p:notesSz cx="8229600" cy="14630400"/>
  <p:embeddedFontLst>
    <p:embeddedFont>
      <p:font typeface="Cambria Math" panose="02040503050406030204" pitchFamily="18" charset="0"/>
      <p:regular r:id="rId29"/>
    </p:embeddedFont>
    <p:embeddedFont>
      <p:font typeface="Platypi Medium" pitchFamily="2" charset="77"/>
      <p:regular r:id="rId30"/>
    </p:embeddedFont>
    <p:embeddedFont>
      <p:font typeface="Source Serif Pro" panose="02040603050405020204" pitchFamily="18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28A"/>
    <a:srgbClr val="FAC9C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4"/>
    <p:restoredTop sz="94610"/>
  </p:normalViewPr>
  <p:slideViewPr>
    <p:cSldViewPr snapToGrid="0" snapToObjects="1">
      <p:cViewPr varScale="1">
        <p:scale>
          <a:sx n="104" d="100"/>
          <a:sy n="104" d="100"/>
        </p:scale>
        <p:origin x="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58D86-959F-EE61-0832-59085164A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D018B-DE76-E104-D65E-DD9A1CBB93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D99511-D129-8EC3-3C41-E1C3F1072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CCE8-6B07-B9D2-018F-449B2E08B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7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A5360D-5AD9-4567-FA4C-411B55A8551D}"/>
              </a:ext>
            </a:extLst>
          </p:cNvPr>
          <p:cNvSpPr/>
          <p:nvPr/>
        </p:nvSpPr>
        <p:spPr>
          <a:xfrm>
            <a:off x="2020186" y="985723"/>
            <a:ext cx="10731795" cy="6258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r>
              <a:rPr lang="en-US" sz="4800" dirty="0">
                <a:solidFill>
                  <a:srgbClr val="020202"/>
                </a:solidFill>
                <a:latin typeface="PT Serif" pitchFamily="34" charset="0"/>
              </a:rPr>
              <a:t>COMP30027 MACHINE LEARNING</a:t>
            </a:r>
          </a:p>
          <a:p>
            <a:pPr marL="0" indent="0" algn="ctr">
              <a:lnSpc>
                <a:spcPts val="5000"/>
              </a:lnSpc>
              <a:buNone/>
            </a:pPr>
            <a:r>
              <a:rPr lang="en-US" sz="4800" dirty="0">
                <a:solidFill>
                  <a:srgbClr val="020202"/>
                </a:solidFill>
                <a:latin typeface="PT Serif" pitchFamily="34" charset="0"/>
              </a:rPr>
              <a:t>TUTORIAL</a:t>
            </a: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r>
              <a:rPr lang="en-US" sz="4800" dirty="0">
                <a:solidFill>
                  <a:srgbClr val="020202"/>
                </a:solidFill>
                <a:latin typeface="PT Serif" pitchFamily="34" charset="0"/>
              </a:rPr>
              <a:t>Workshop - 6</a:t>
            </a: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1D596-8E94-8EF9-1544-B09941F32F04}"/>
              </a:ext>
            </a:extLst>
          </p:cNvPr>
          <p:cNvSpPr/>
          <p:nvPr/>
        </p:nvSpPr>
        <p:spPr>
          <a:xfrm>
            <a:off x="12777849" y="7528956"/>
            <a:ext cx="1852551" cy="70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866B8-E396-7D45-7E68-5771A8743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crosses&#10;&#10;AI-generated content may be incorrect.">
            <a:extLst>
              <a:ext uri="{FF2B5EF4-FFF2-40B4-BE49-F238E27FC236}">
                <a16:creationId xmlns:a16="http://schemas.microsoft.com/office/drawing/2014/main" id="{BCC4751F-082F-884B-C091-89AA5DDC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682750"/>
            <a:ext cx="7772400" cy="39014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A4E5E5-B404-A062-241F-EB0151033B31}"/>
              </a:ext>
            </a:extLst>
          </p:cNvPr>
          <p:cNvCxnSpPr>
            <a:cxnSpLocks/>
          </p:cNvCxnSpPr>
          <p:nvPr/>
        </p:nvCxnSpPr>
        <p:spPr>
          <a:xfrm flipV="1">
            <a:off x="4896465" y="2816941"/>
            <a:ext cx="4173793" cy="144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9AEE55-F72A-3E32-1A9A-5F5690B5F789}"/>
              </a:ext>
            </a:extLst>
          </p:cNvPr>
          <p:cNvSpPr txBox="1"/>
          <p:nvPr/>
        </p:nvSpPr>
        <p:spPr>
          <a:xfrm>
            <a:off x="9704439" y="280219"/>
            <a:ext cx="457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relationship can be represented as a straight line:</a:t>
            </a:r>
          </a:p>
          <a:p>
            <a:endParaRPr lang="en-US" dirty="0"/>
          </a:p>
          <a:p>
            <a:r>
              <a:rPr lang="en-US" sz="2400" dirty="0"/>
              <a:t>y = β</a:t>
            </a:r>
            <a:r>
              <a:rPr lang="en-US" sz="2400" baseline="-25000" dirty="0"/>
              <a:t>1</a:t>
            </a:r>
            <a:r>
              <a:rPr lang="en-US" sz="2400" dirty="0"/>
              <a:t> x + β</a:t>
            </a:r>
            <a:r>
              <a:rPr lang="en-US" sz="2400" baseline="-25000" dirty="0"/>
              <a:t>0</a:t>
            </a:r>
          </a:p>
          <a:p>
            <a:endParaRPr lang="en-US" sz="2400" baseline="-25000" dirty="0"/>
          </a:p>
          <a:p>
            <a:r>
              <a:rPr lang="en-US" sz="2400" dirty="0"/>
              <a:t>y </a:t>
            </a:r>
            <a:r>
              <a:rPr lang="en-US" dirty="0"/>
              <a:t>(Dependent Variable)           Price of house</a:t>
            </a:r>
          </a:p>
          <a:p>
            <a:r>
              <a:rPr lang="en-US" dirty="0"/>
              <a:t> </a:t>
            </a:r>
          </a:p>
          <a:p>
            <a:r>
              <a:rPr lang="en-US" sz="2400" dirty="0"/>
              <a:t>x </a:t>
            </a:r>
            <a:r>
              <a:rPr lang="en-US" dirty="0"/>
              <a:t>(Independent Variable)           Size of house</a:t>
            </a:r>
          </a:p>
          <a:p>
            <a:endParaRPr lang="en-US" sz="2400" dirty="0"/>
          </a:p>
          <a:p>
            <a:r>
              <a:rPr lang="en-US" sz="2400" dirty="0"/>
              <a:t>β</a:t>
            </a:r>
            <a:r>
              <a:rPr lang="en-US" sz="2400" baseline="-25000" dirty="0"/>
              <a:t>1 </a:t>
            </a:r>
            <a:r>
              <a:rPr lang="en-US" sz="2400" dirty="0"/>
              <a:t>and β</a:t>
            </a:r>
            <a:r>
              <a:rPr lang="en-US" sz="2400" baseline="-25000" dirty="0"/>
              <a:t>0 </a:t>
            </a:r>
            <a:r>
              <a:rPr lang="en-US" sz="2400" dirty="0"/>
              <a:t> are model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14EEC7-63E2-0237-BFB4-7ED75AF882FA}"/>
              </a:ext>
            </a:extLst>
          </p:cNvPr>
          <p:cNvCxnSpPr/>
          <p:nvPr/>
        </p:nvCxnSpPr>
        <p:spPr>
          <a:xfrm>
            <a:off x="12189747" y="1961536"/>
            <a:ext cx="2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D78C76-ECF1-3FCC-F4E0-6AB649529726}"/>
              </a:ext>
            </a:extLst>
          </p:cNvPr>
          <p:cNvCxnSpPr/>
          <p:nvPr/>
        </p:nvCxnSpPr>
        <p:spPr>
          <a:xfrm>
            <a:off x="12283155" y="2644878"/>
            <a:ext cx="2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3F0DE9-0B28-7580-68B6-AF32979CDCC2}"/>
              </a:ext>
            </a:extLst>
          </p:cNvPr>
          <p:cNvCxnSpPr>
            <a:cxnSpLocks/>
          </p:cNvCxnSpPr>
          <p:nvPr/>
        </p:nvCxnSpPr>
        <p:spPr>
          <a:xfrm flipV="1">
            <a:off x="5048865" y="2969341"/>
            <a:ext cx="4173793" cy="144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69E6DF-9CBE-744D-3562-39D24977B380}"/>
              </a:ext>
            </a:extLst>
          </p:cNvPr>
          <p:cNvCxnSpPr>
            <a:cxnSpLocks/>
          </p:cNvCxnSpPr>
          <p:nvPr/>
        </p:nvCxnSpPr>
        <p:spPr>
          <a:xfrm flipV="1">
            <a:off x="5161935" y="2507226"/>
            <a:ext cx="3838371" cy="20545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E2FCF7-A3D6-89C9-0D3A-5F4474D1F448}"/>
              </a:ext>
            </a:extLst>
          </p:cNvPr>
          <p:cNvSpPr txBox="1"/>
          <p:nvPr/>
        </p:nvSpPr>
        <p:spPr>
          <a:xfrm>
            <a:off x="2182761" y="6710516"/>
            <a:ext cx="1101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</a:t>
            </a:r>
            <a:r>
              <a:rPr lang="en-US" sz="1800" dirty="0"/>
              <a:t>β</a:t>
            </a:r>
            <a:r>
              <a:rPr lang="en-US" sz="1800" baseline="-25000" dirty="0"/>
              <a:t>1 </a:t>
            </a:r>
            <a:r>
              <a:rPr lang="en-US" sz="1800" dirty="0"/>
              <a:t>and β</a:t>
            </a:r>
            <a:r>
              <a:rPr lang="en-US" sz="1800" baseline="-25000" dirty="0"/>
              <a:t>0 </a:t>
            </a:r>
            <a:r>
              <a:rPr lang="en-US" sz="1800" dirty="0"/>
              <a:t> values of the straight line that best fits to the data. Solution: </a:t>
            </a:r>
            <a:r>
              <a:rPr lang="en-US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Least Squares Method</a:t>
            </a:r>
            <a:r>
              <a:rPr lang="en-US" sz="1800" dirty="0"/>
              <a:t> </a:t>
            </a:r>
            <a:r>
              <a:rPr lang="en-US" dirty="0"/>
              <a:t> </a:t>
            </a: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26036FA2-5D40-2546-8640-366AB24FF065}"/>
              </a:ext>
            </a:extLst>
          </p:cNvPr>
          <p:cNvSpPr/>
          <p:nvPr/>
        </p:nvSpPr>
        <p:spPr>
          <a:xfrm>
            <a:off x="754023" y="592455"/>
            <a:ext cx="131223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Linear Regression Example </a:t>
            </a:r>
            <a:endParaRPr lang="en-US" sz="4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87BB6-B968-4226-855E-D2A6FB9B2346}"/>
              </a:ext>
            </a:extLst>
          </p:cNvPr>
          <p:cNvSpPr txBox="1"/>
          <p:nvPr/>
        </p:nvSpPr>
        <p:spPr>
          <a:xfrm>
            <a:off x="9915536" y="3813406"/>
            <a:ext cx="408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Based on different values of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β</a:t>
            </a:r>
            <a:r>
              <a:rPr lang="en-US" sz="1800" baseline="-25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and β</a:t>
            </a:r>
            <a:r>
              <a:rPr lang="en-US" sz="1800" baseline="-25000" dirty="0">
                <a:solidFill>
                  <a:schemeClr val="accent1">
                    <a:lumMod val="75000"/>
                  </a:schemeClr>
                </a:solidFill>
              </a:rPr>
              <a:t>0,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can fit have different lines to the data </a:t>
            </a:r>
          </a:p>
        </p:txBody>
      </p:sp>
    </p:spTree>
    <p:extLst>
      <p:ext uri="{BB962C8B-B14F-4D97-AF65-F5344CB8AC3E}">
        <p14:creationId xmlns:p14="http://schemas.microsoft.com/office/powerpoint/2010/main" val="35780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AE88-2C5F-09C8-3ECE-52FE2D1AF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457EA30C-F0C6-D5C8-9441-2F209E0A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996" y="2968283"/>
            <a:ext cx="5953069" cy="3978207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389873EA-5F2F-3D61-A1BE-1F2E437E2591}"/>
              </a:ext>
            </a:extLst>
          </p:cNvPr>
          <p:cNvSpPr/>
          <p:nvPr/>
        </p:nvSpPr>
        <p:spPr>
          <a:xfrm>
            <a:off x="754023" y="592455"/>
            <a:ext cx="131223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Fitting the Model- Least Squares Method</a:t>
            </a:r>
            <a:endParaRPr lang="en-US" sz="4200" dirty="0"/>
          </a:p>
        </p:txBody>
      </p:sp>
      <p:pic>
        <p:nvPicPr>
          <p:cNvPr id="18" name="Picture 17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9600D42B-61A4-12E6-0FBE-6C99517A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23" y="2137492"/>
            <a:ext cx="7772400" cy="41893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0AA482-D11C-6DB8-FB29-E076183307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301"/>
          <a:stretch/>
        </p:blipFill>
        <p:spPr>
          <a:xfrm>
            <a:off x="471335" y="6848812"/>
            <a:ext cx="8834897" cy="5846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D1CF1-7AA0-426F-AF9F-235CF3A83F38}"/>
              </a:ext>
            </a:extLst>
          </p:cNvPr>
          <p:cNvCxnSpPr/>
          <p:nvPr/>
        </p:nvCxnSpPr>
        <p:spPr>
          <a:xfrm flipH="1">
            <a:off x="6424404" y="4837471"/>
            <a:ext cx="536835" cy="168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03A399-9648-41C2-8F17-2B5DCA92DA73}"/>
              </a:ext>
            </a:extLst>
          </p:cNvPr>
          <p:cNvSpPr txBox="1"/>
          <p:nvPr/>
        </p:nvSpPr>
        <p:spPr>
          <a:xfrm>
            <a:off x="2123768" y="68488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^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DB073-12AA-888D-7839-614A04A0F33E}"/>
              </a:ext>
            </a:extLst>
          </p:cNvPr>
          <p:cNvSpPr txBox="1"/>
          <p:nvPr/>
        </p:nvSpPr>
        <p:spPr>
          <a:xfrm>
            <a:off x="10863183" y="7975721"/>
            <a:ext cx="731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www.reneshbedre.com</a:t>
            </a:r>
            <a:r>
              <a:rPr lang="en-US" sz="1200" dirty="0"/>
              <a:t>/blog/linear-</a:t>
            </a:r>
            <a:r>
              <a:rPr lang="en-US" sz="1200" dirty="0" err="1"/>
              <a:t>regression.html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F2D60-7BD3-055C-AE79-B4F45B060683}"/>
              </a:ext>
            </a:extLst>
          </p:cNvPr>
          <p:cNvSpPr txBox="1"/>
          <p:nvPr/>
        </p:nvSpPr>
        <p:spPr>
          <a:xfrm>
            <a:off x="586153" y="7637145"/>
            <a:ext cx="87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</a:t>
            </a:r>
            <a:r>
              <a:rPr lang="en-US" sz="1800" dirty="0"/>
              <a:t>β</a:t>
            </a:r>
            <a:r>
              <a:rPr lang="en-US" sz="1800" baseline="-25000" dirty="0"/>
              <a:t>1 </a:t>
            </a:r>
            <a:r>
              <a:rPr lang="en-US" sz="1800" dirty="0"/>
              <a:t>and β</a:t>
            </a:r>
            <a:r>
              <a:rPr lang="en-US" sz="1800" baseline="-25000" dirty="0"/>
              <a:t>0 </a:t>
            </a:r>
            <a:r>
              <a:rPr lang="en-US" sz="1800" dirty="0"/>
              <a:t> values </a:t>
            </a:r>
            <a:r>
              <a:rPr lang="en-US" dirty="0"/>
              <a:t>that have the lowest MSE. </a:t>
            </a:r>
            <a:r>
              <a:rPr lang="en-US" sz="1800" dirty="0"/>
              <a:t>Solution: </a:t>
            </a:r>
            <a:r>
              <a:rPr lang="en-US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9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C3B2-9FDC-FD8F-EDF2-679F2B854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6B25A2E8-E27F-32EF-0404-999B98843072}"/>
              </a:ext>
            </a:extLst>
          </p:cNvPr>
          <p:cNvSpPr/>
          <p:nvPr/>
        </p:nvSpPr>
        <p:spPr>
          <a:xfrm>
            <a:off x="754023" y="592455"/>
            <a:ext cx="131223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Gradient Descent</a:t>
            </a:r>
            <a:endParaRPr lang="en-US" sz="4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9179F-9162-AB46-F5F5-ED7D51A7423E}"/>
              </a:ext>
            </a:extLst>
          </p:cNvPr>
          <p:cNvSpPr txBox="1"/>
          <p:nvPr/>
        </p:nvSpPr>
        <p:spPr>
          <a:xfrm>
            <a:off x="1238863" y="2202030"/>
            <a:ext cx="11459497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b="1" dirty="0">
                <a:latin typeface="PT Sans" panose="020B0503020203020204" pitchFamily="34" charset="77"/>
              </a:rPr>
              <a:t>Gradient Descent</a:t>
            </a:r>
            <a:r>
              <a:rPr lang="en-AU" dirty="0">
                <a:latin typeface="PT Sans" panose="020B0503020203020204" pitchFamily="34" charset="77"/>
              </a:rPr>
              <a:t> is an optimisation algorithm used to </a:t>
            </a:r>
            <a:r>
              <a:rPr lang="en-AU" b="1" dirty="0">
                <a:latin typeface="PT Sans" panose="020B0503020203020204" pitchFamily="34" charset="77"/>
              </a:rPr>
              <a:t>find the best values</a:t>
            </a:r>
            <a:r>
              <a:rPr lang="en-AU" dirty="0">
                <a:latin typeface="PT Sans" panose="020B0503020203020204" pitchFamily="34" charset="77"/>
              </a:rPr>
              <a:t> of a model's parameters (like weights in linear regression) that </a:t>
            </a:r>
            <a:r>
              <a:rPr lang="en-AU" b="1" dirty="0">
                <a:latin typeface="PT Sans" panose="020B0503020203020204" pitchFamily="34" charset="77"/>
              </a:rPr>
              <a:t>minimise a loss function</a:t>
            </a:r>
            <a:r>
              <a:rPr lang="en-AU" dirty="0">
                <a:latin typeface="PT Sans" panose="020B0503020203020204" pitchFamily="34" charset="77"/>
              </a:rPr>
              <a:t> — basically, the error the model makes on training data</a:t>
            </a:r>
            <a:r>
              <a:rPr lang="en-AU" dirty="0">
                <a:latin typeface=""/>
              </a:rPr>
              <a:t>.</a:t>
            </a:r>
            <a:endParaRPr lang="en-US" dirty="0">
              <a:latin typeface="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AB16E8-2D68-26AF-B24E-5DD301F3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74"/>
          <a:stretch/>
        </p:blipFill>
        <p:spPr>
          <a:xfrm>
            <a:off x="6016780" y="3554387"/>
            <a:ext cx="6528146" cy="3876228"/>
          </a:xfrm>
          <a:prstGeom prst="rect">
            <a:avLst/>
          </a:prstGeom>
        </p:spPr>
      </p:pic>
      <p:pic>
        <p:nvPicPr>
          <p:cNvPr id="27" name="Picture 26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B276FE06-18DB-DEC1-2E0A-8A5E9890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756"/>
          <a:stretch/>
        </p:blipFill>
        <p:spPr>
          <a:xfrm>
            <a:off x="9238427" y="289543"/>
            <a:ext cx="4637950" cy="17809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BF007CC-C1A8-3CE5-ABF9-ED0E01B7BFE8}"/>
              </a:ext>
            </a:extLst>
          </p:cNvPr>
          <p:cNvSpPr txBox="1"/>
          <p:nvPr/>
        </p:nvSpPr>
        <p:spPr>
          <a:xfrm>
            <a:off x="4476786" y="7570725"/>
            <a:ext cx="884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curve J=f(w) represents the values of loss function will assume for different values of w 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B41C10-EF36-A0DD-21CF-95322DA4779A}"/>
              </a:ext>
            </a:extLst>
          </p:cNvPr>
          <p:cNvSpPr/>
          <p:nvPr/>
        </p:nvSpPr>
        <p:spPr>
          <a:xfrm>
            <a:off x="7251032" y="4668253"/>
            <a:ext cx="136358" cy="2245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EEC339-A104-4CD9-3CA3-B8372B3781AB}"/>
              </a:ext>
            </a:extLst>
          </p:cNvPr>
          <p:cNvSpPr/>
          <p:nvPr/>
        </p:nvSpPr>
        <p:spPr>
          <a:xfrm>
            <a:off x="9392641" y="6745697"/>
            <a:ext cx="136358" cy="2245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D93538-1C21-7ED3-E927-51522C6C6C97}"/>
              </a:ext>
            </a:extLst>
          </p:cNvPr>
          <p:cNvSpPr txBox="1"/>
          <p:nvPr/>
        </p:nvSpPr>
        <p:spPr>
          <a:xfrm>
            <a:off x="1342135" y="5335061"/>
            <a:ext cx="347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reach here; we want to know for what value of ‘w’, J=f(w) will assume the minimum value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AF2FDF-11C6-0F09-09A5-CC262ED55219}"/>
              </a:ext>
            </a:extLst>
          </p:cNvPr>
          <p:cNvCxnSpPr>
            <a:stCxn id="31" idx="3"/>
          </p:cNvCxnSpPr>
          <p:nvPr/>
        </p:nvCxnSpPr>
        <p:spPr>
          <a:xfrm>
            <a:off x="4812633" y="5796726"/>
            <a:ext cx="4425794" cy="94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0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52185-E9F9-C56D-CBE3-8E39B00F3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50F5CF49-4736-6215-1B5E-ED2060C06CD5}"/>
              </a:ext>
            </a:extLst>
          </p:cNvPr>
          <p:cNvSpPr/>
          <p:nvPr/>
        </p:nvSpPr>
        <p:spPr>
          <a:xfrm>
            <a:off x="754023" y="592455"/>
            <a:ext cx="131223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Gradient Descent</a:t>
            </a:r>
            <a:endParaRPr lang="en-US" sz="4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F38D15-4112-B9F6-DC0D-C492970B30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74"/>
          <a:stretch/>
        </p:blipFill>
        <p:spPr>
          <a:xfrm>
            <a:off x="6016780" y="3554387"/>
            <a:ext cx="6528146" cy="38762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EF1BAF-F5C1-09C1-4AC6-8456CF94ABC9}"/>
              </a:ext>
            </a:extLst>
          </p:cNvPr>
          <p:cNvCxnSpPr>
            <a:cxnSpLocks/>
          </p:cNvCxnSpPr>
          <p:nvPr/>
        </p:nvCxnSpPr>
        <p:spPr>
          <a:xfrm>
            <a:off x="7176739" y="4531205"/>
            <a:ext cx="328863" cy="60909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86B75AC3-3DD4-A417-EE9E-44DE628E27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756"/>
          <a:stretch/>
        </p:blipFill>
        <p:spPr>
          <a:xfrm>
            <a:off x="9238427" y="289543"/>
            <a:ext cx="4637950" cy="178099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24CCB87-8443-A5EF-0DD6-0C34E68305A8}"/>
              </a:ext>
            </a:extLst>
          </p:cNvPr>
          <p:cNvSpPr txBox="1"/>
          <p:nvPr/>
        </p:nvSpPr>
        <p:spPr>
          <a:xfrm>
            <a:off x="4476786" y="7570725"/>
            <a:ext cx="884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curve J=f(w) represents the values of loss function will assume for different values of w 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4BBD6B6-5B92-872D-BDED-C160A13E63E9}"/>
              </a:ext>
            </a:extLst>
          </p:cNvPr>
          <p:cNvSpPr/>
          <p:nvPr/>
        </p:nvSpPr>
        <p:spPr>
          <a:xfrm>
            <a:off x="7251032" y="4668253"/>
            <a:ext cx="136358" cy="2245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DD31C8-2AF2-4013-AEDC-AE8B42C72A72}"/>
              </a:ext>
            </a:extLst>
          </p:cNvPr>
          <p:cNvSpPr txBox="1"/>
          <p:nvPr/>
        </p:nvSpPr>
        <p:spPr>
          <a:xfrm>
            <a:off x="978567" y="1842968"/>
            <a:ext cx="7732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The </a:t>
            </a:r>
            <a:r>
              <a:rPr lang="en-AU" b="1" dirty="0"/>
              <a:t>gradient</a:t>
            </a:r>
            <a:r>
              <a:rPr lang="en-AU" dirty="0"/>
              <a:t> is just the </a:t>
            </a:r>
            <a:r>
              <a:rPr lang="en-AU" b="1" dirty="0"/>
              <a:t>slope</a:t>
            </a:r>
            <a:r>
              <a:rPr lang="en-AU" dirty="0"/>
              <a:t> of the function — it tells us </a:t>
            </a:r>
            <a:r>
              <a:rPr lang="en-AU" b="1" dirty="0"/>
              <a:t>how steep</a:t>
            </a:r>
            <a:r>
              <a:rPr lang="en-AU" dirty="0"/>
              <a:t> the function is and in </a:t>
            </a:r>
            <a:r>
              <a:rPr lang="en-AU" b="1" dirty="0"/>
              <a:t>which direction</a:t>
            </a:r>
            <a:r>
              <a:rPr lang="en-AU" dirty="0"/>
              <a:t> to move to reach a minimum.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4C2CD-E912-8B64-C179-3D9D4C2FF4DF}"/>
                  </a:ext>
                </a:extLst>
              </p:cNvPr>
              <p:cNvSpPr txBox="1"/>
              <p:nvPr/>
            </p:nvSpPr>
            <p:spPr>
              <a:xfrm>
                <a:off x="5091582" y="4531205"/>
                <a:ext cx="547266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4C2CD-E912-8B64-C179-3D9D4C2FF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582" y="4531205"/>
                <a:ext cx="547266" cy="618311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4EDA47-3DC3-EBFE-4CCC-DF0E1442CD15}"/>
              </a:ext>
            </a:extLst>
          </p:cNvPr>
          <p:cNvCxnSpPr>
            <a:cxnSpLocks/>
          </p:cNvCxnSpPr>
          <p:nvPr/>
        </p:nvCxnSpPr>
        <p:spPr>
          <a:xfrm>
            <a:off x="5638848" y="4796590"/>
            <a:ext cx="132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242CC7F-70FB-225B-1A37-DD91FE63CF97}"/>
              </a:ext>
            </a:extLst>
          </p:cNvPr>
          <p:cNvSpPr/>
          <p:nvPr/>
        </p:nvSpPr>
        <p:spPr>
          <a:xfrm>
            <a:off x="7676146" y="5382123"/>
            <a:ext cx="136358" cy="2245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356F96-0565-887E-C92E-E5DDEA6432CD}"/>
              </a:ext>
            </a:extLst>
          </p:cNvPr>
          <p:cNvCxnSpPr>
            <a:cxnSpLocks/>
          </p:cNvCxnSpPr>
          <p:nvPr/>
        </p:nvCxnSpPr>
        <p:spPr>
          <a:xfrm>
            <a:off x="7517632" y="5263433"/>
            <a:ext cx="427218" cy="54665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3A01B4-C510-7F0F-E841-79619CA2A45C}"/>
              </a:ext>
            </a:extLst>
          </p:cNvPr>
          <p:cNvSpPr txBox="1"/>
          <p:nvPr/>
        </p:nvSpPr>
        <p:spPr>
          <a:xfrm>
            <a:off x="1012402" y="6765900"/>
            <a:ext cx="2212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AU" sz="1800" b="1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learning rate</a:t>
            </a:r>
            <a:r>
              <a:rPr lang="en-AU" sz="1800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(step size)</a:t>
            </a:r>
          </a:p>
        </p:txBody>
      </p:sp>
      <p:pic>
        <p:nvPicPr>
          <p:cNvPr id="31" name="Picture 3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3E331BD-3BCE-98B7-85B7-16EF66FD1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24" y="5048001"/>
            <a:ext cx="2628900" cy="889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2493F4B-8CC2-616D-EA2B-1146B8C9F09E}"/>
              </a:ext>
            </a:extLst>
          </p:cNvPr>
          <p:cNvSpPr txBox="1"/>
          <p:nvPr/>
        </p:nvSpPr>
        <p:spPr>
          <a:xfrm>
            <a:off x="897815" y="4770965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rule: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52460F-8851-F9D6-199F-56EA581E035D}"/>
              </a:ext>
            </a:extLst>
          </p:cNvPr>
          <p:cNvSpPr txBox="1"/>
          <p:nvPr/>
        </p:nvSpPr>
        <p:spPr>
          <a:xfrm>
            <a:off x="2727946" y="6166784"/>
            <a:ext cx="99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gradient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8FF0A1-C7B7-B3E7-6B59-27392D6AAC1A}"/>
              </a:ext>
            </a:extLst>
          </p:cNvPr>
          <p:cNvCxnSpPr/>
          <p:nvPr/>
        </p:nvCxnSpPr>
        <p:spPr>
          <a:xfrm flipH="1">
            <a:off x="1844842" y="5606713"/>
            <a:ext cx="770021" cy="115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BB86C3-F015-349C-F1D4-77DF0A1689A3}"/>
              </a:ext>
            </a:extLst>
          </p:cNvPr>
          <p:cNvCxnSpPr>
            <a:endCxn id="34" idx="0"/>
          </p:cNvCxnSpPr>
          <p:nvPr/>
        </p:nvCxnSpPr>
        <p:spPr>
          <a:xfrm>
            <a:off x="2971165" y="5771857"/>
            <a:ext cx="254087" cy="39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6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/>
      <p:bldP spid="32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336BF-4DE2-830E-FB61-F57930C80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BC29BD57-78EC-5697-11BE-BDECBDB48713}"/>
              </a:ext>
            </a:extLst>
          </p:cNvPr>
          <p:cNvSpPr/>
          <p:nvPr/>
        </p:nvSpPr>
        <p:spPr>
          <a:xfrm>
            <a:off x="754023" y="592455"/>
            <a:ext cx="131223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Gradient Descent</a:t>
            </a:r>
            <a:endParaRPr lang="en-US" sz="4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2BBF47-56E7-D07C-8560-110C7B97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74"/>
          <a:stretch/>
        </p:blipFill>
        <p:spPr>
          <a:xfrm>
            <a:off x="6016780" y="3554387"/>
            <a:ext cx="6528146" cy="38762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00CB56-8B34-CBCD-6B89-B52BA78C5BC0}"/>
              </a:ext>
            </a:extLst>
          </p:cNvPr>
          <p:cNvCxnSpPr>
            <a:cxnSpLocks/>
          </p:cNvCxnSpPr>
          <p:nvPr/>
        </p:nvCxnSpPr>
        <p:spPr>
          <a:xfrm>
            <a:off x="7176739" y="4531205"/>
            <a:ext cx="328863" cy="60909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4CD5AC-37BE-BB5C-3FE7-9D334A0CB570}"/>
              </a:ext>
            </a:extLst>
          </p:cNvPr>
          <p:cNvSpPr txBox="1"/>
          <p:nvPr/>
        </p:nvSpPr>
        <p:spPr>
          <a:xfrm>
            <a:off x="4476786" y="7570725"/>
            <a:ext cx="884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curve J=f(w) represents the values of loss function will assume for different values of w  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C4B5C6-83BD-6C24-F854-611BCA317C40}"/>
              </a:ext>
            </a:extLst>
          </p:cNvPr>
          <p:cNvSpPr/>
          <p:nvPr/>
        </p:nvSpPr>
        <p:spPr>
          <a:xfrm>
            <a:off x="7251032" y="4668253"/>
            <a:ext cx="136358" cy="2245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EB0B8F-A109-8DD2-F6A4-4BCF60469E2E}"/>
                  </a:ext>
                </a:extLst>
              </p:cNvPr>
              <p:cNvSpPr txBox="1"/>
              <p:nvPr/>
            </p:nvSpPr>
            <p:spPr>
              <a:xfrm>
                <a:off x="5091582" y="4531205"/>
                <a:ext cx="547266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EB0B8F-A109-8DD2-F6A4-4BCF60469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582" y="4531205"/>
                <a:ext cx="547266" cy="618311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B6839D-B23C-02A1-A1A7-770DEB2A04B5}"/>
              </a:ext>
            </a:extLst>
          </p:cNvPr>
          <p:cNvCxnSpPr>
            <a:cxnSpLocks/>
          </p:cNvCxnSpPr>
          <p:nvPr/>
        </p:nvCxnSpPr>
        <p:spPr>
          <a:xfrm>
            <a:off x="5638848" y="4796590"/>
            <a:ext cx="132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C38C134-0637-B8F4-2B2D-4FC8B09D10DD}"/>
              </a:ext>
            </a:extLst>
          </p:cNvPr>
          <p:cNvSpPr/>
          <p:nvPr/>
        </p:nvSpPr>
        <p:spPr>
          <a:xfrm>
            <a:off x="7676146" y="5382123"/>
            <a:ext cx="136358" cy="2245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0857A1-E614-C482-CB21-74A1249753A8}"/>
              </a:ext>
            </a:extLst>
          </p:cNvPr>
          <p:cNvCxnSpPr>
            <a:cxnSpLocks/>
          </p:cNvCxnSpPr>
          <p:nvPr/>
        </p:nvCxnSpPr>
        <p:spPr>
          <a:xfrm>
            <a:off x="7517632" y="5263433"/>
            <a:ext cx="427218" cy="54665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2DBAC2-1741-C043-84A2-7EBD20EACCDD}"/>
              </a:ext>
            </a:extLst>
          </p:cNvPr>
          <p:cNvSpPr txBox="1"/>
          <p:nvPr/>
        </p:nvSpPr>
        <p:spPr>
          <a:xfrm>
            <a:off x="1012402" y="6765900"/>
            <a:ext cx="2212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</a:t>
            </a:r>
            <a:r>
              <a:rPr lang="en-AU" sz="1800" b="1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learning rate</a:t>
            </a:r>
            <a:r>
              <a:rPr lang="en-AU" sz="1800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(step size)</a:t>
            </a:r>
          </a:p>
        </p:txBody>
      </p:sp>
      <p:pic>
        <p:nvPicPr>
          <p:cNvPr id="31" name="Picture 3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F675836-6E19-CA41-3999-56CE127E7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24" y="5048001"/>
            <a:ext cx="2628900" cy="889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2C4A511-7526-8A65-BBD8-E3B0CAEFC0A5}"/>
              </a:ext>
            </a:extLst>
          </p:cNvPr>
          <p:cNvSpPr txBox="1"/>
          <p:nvPr/>
        </p:nvSpPr>
        <p:spPr>
          <a:xfrm>
            <a:off x="897815" y="4770965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rule: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EF03F-96CA-DBB7-8434-C4D60F8532BA}"/>
              </a:ext>
            </a:extLst>
          </p:cNvPr>
          <p:cNvSpPr txBox="1"/>
          <p:nvPr/>
        </p:nvSpPr>
        <p:spPr>
          <a:xfrm>
            <a:off x="2727946" y="6166784"/>
            <a:ext cx="99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gradient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974505-2383-E822-7742-38A2612EB2DB}"/>
              </a:ext>
            </a:extLst>
          </p:cNvPr>
          <p:cNvCxnSpPr/>
          <p:nvPr/>
        </p:nvCxnSpPr>
        <p:spPr>
          <a:xfrm flipH="1">
            <a:off x="1844842" y="5606713"/>
            <a:ext cx="770021" cy="115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D1EA94-BBD0-6006-59F0-90C87E77DD56}"/>
              </a:ext>
            </a:extLst>
          </p:cNvPr>
          <p:cNvCxnSpPr>
            <a:endCxn id="34" idx="0"/>
          </p:cNvCxnSpPr>
          <p:nvPr/>
        </p:nvCxnSpPr>
        <p:spPr>
          <a:xfrm>
            <a:off x="2971165" y="5771857"/>
            <a:ext cx="254087" cy="394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function&#10;&#10;AI-generated content may be incorrect.">
            <a:extLst>
              <a:ext uri="{FF2B5EF4-FFF2-40B4-BE49-F238E27FC236}">
                <a16:creationId xmlns:a16="http://schemas.microsoft.com/office/drawing/2014/main" id="{554E7864-0FD9-2727-50EA-D04A9E2DA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3239" y="364537"/>
            <a:ext cx="5581687" cy="29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5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3414" y="696039"/>
            <a:ext cx="12158186" cy="11489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Gradient Descent: Iterative Parameter Optimization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595301" y="1831038"/>
            <a:ext cx="137874" cy="691514"/>
          </a:xfrm>
          <a:prstGeom prst="roundRect">
            <a:avLst>
              <a:gd name="adj" fmla="val 20001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71050" y="1831037"/>
            <a:ext cx="233838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Initialize Parameters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871050" y="2228468"/>
            <a:ext cx="7443549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Start with random or zero values for parameters </a:t>
            </a:r>
            <a:r>
              <a:rPr lang="en-US" sz="1400" dirty="0"/>
              <a:t>β</a:t>
            </a:r>
            <a:r>
              <a:rPr lang="en-US" sz="1400" baseline="-25000" dirty="0"/>
              <a:t>1</a:t>
            </a: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and </a:t>
            </a:r>
            <a:r>
              <a:rPr lang="en-US" sz="1400" dirty="0"/>
              <a:t>β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919162" y="3518421"/>
            <a:ext cx="137874" cy="1095851"/>
          </a:xfrm>
          <a:prstGeom prst="roundRect">
            <a:avLst>
              <a:gd name="adj" fmla="val 20001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332786" y="3518421"/>
            <a:ext cx="229790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Compute Gradient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332786" y="3915852"/>
            <a:ext cx="7167801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Calculate partial derivatives of the error function with respect to each parameter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1217890" y="5065951"/>
            <a:ext cx="137874" cy="1389936"/>
          </a:xfrm>
          <a:prstGeom prst="roundRect">
            <a:avLst>
              <a:gd name="adj" fmla="val 20001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608534" y="4680109"/>
            <a:ext cx="229790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Update Parameters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1608534" y="6161803"/>
            <a:ext cx="6892052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Learning rate α controls step size and affects convergence</a:t>
            </a:r>
            <a:endParaRPr lang="en-US" sz="1400" dirty="0"/>
          </a:p>
        </p:txBody>
      </p:sp>
      <p:sp>
        <p:nvSpPr>
          <p:cNvPr id="16" name="Shape 13"/>
          <p:cNvSpPr/>
          <p:nvPr/>
        </p:nvSpPr>
        <p:spPr>
          <a:xfrm>
            <a:off x="1470660" y="6755317"/>
            <a:ext cx="137874" cy="1095851"/>
          </a:xfrm>
          <a:prstGeom prst="roundRect">
            <a:avLst>
              <a:gd name="adj" fmla="val 20001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1884283" y="6755317"/>
            <a:ext cx="2854643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Iterate Until Convergence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1884283" y="7152747"/>
            <a:ext cx="6616303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Repeat steps 2-3 until parameters stabilize or error is minimized</a:t>
            </a:r>
            <a:endParaRPr lang="en-US" sz="1400" dirty="0"/>
          </a:p>
        </p:txBody>
      </p:sp>
      <p:sp>
        <p:nvSpPr>
          <p:cNvPr id="19" name="Text 16"/>
          <p:cNvSpPr/>
          <p:nvPr/>
        </p:nvSpPr>
        <p:spPr>
          <a:xfrm>
            <a:off x="1884283" y="7557084"/>
            <a:ext cx="6616303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Convergence criteria is a hyperparameter that must be set beforehand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13444-178B-BACA-56B3-F41BC1602353}"/>
              </a:ext>
            </a:extLst>
          </p:cNvPr>
          <p:cNvSpPr txBox="1"/>
          <p:nvPr/>
        </p:nvSpPr>
        <p:spPr>
          <a:xfrm>
            <a:off x="4679492" y="4978282"/>
            <a:ext cx="7315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θ: </a:t>
            </a:r>
            <a:r>
              <a:rPr lang="en-AU" sz="1600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parameter (like weight)</a:t>
            </a:r>
          </a:p>
          <a:p>
            <a:r>
              <a:rPr lang="el-GR" sz="1600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α: </a:t>
            </a:r>
            <a:r>
              <a:rPr lang="en-AU" sz="1600" b="1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learning rate</a:t>
            </a:r>
            <a:r>
              <a:rPr lang="en-AU" sz="1600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 (step size)</a:t>
            </a:r>
          </a:p>
          <a:p>
            <a:r>
              <a:rPr lang="en-AU" sz="1600" dirty="0">
                <a:solidFill>
                  <a:schemeClr val="bg2">
                    <a:lumMod val="25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​:  : slope (gradient) of the error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pic>
        <p:nvPicPr>
          <p:cNvPr id="24" name="Picture 23" descr="A mathematical equation with a number&#10;&#10;AI-generated content may be incorrect.">
            <a:extLst>
              <a:ext uri="{FF2B5EF4-FFF2-40B4-BE49-F238E27FC236}">
                <a16:creationId xmlns:a16="http://schemas.microsoft.com/office/drawing/2014/main" id="{9BCF9F0F-21CA-2806-47B0-3E35336B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053" t="7635" r="8519" b="15614"/>
          <a:stretch/>
        </p:blipFill>
        <p:spPr>
          <a:xfrm>
            <a:off x="4691002" y="5548464"/>
            <a:ext cx="235391" cy="397082"/>
          </a:xfrm>
          <a:prstGeom prst="rect">
            <a:avLst/>
          </a:prstGeom>
        </p:spPr>
      </p:pic>
      <p:sp>
        <p:nvSpPr>
          <p:cNvPr id="25" name="Shape 1">
            <a:extLst>
              <a:ext uri="{FF2B5EF4-FFF2-40B4-BE49-F238E27FC236}">
                <a16:creationId xmlns:a16="http://schemas.microsoft.com/office/drawing/2014/main" id="{C4A74917-719C-634F-1E04-CF471E24D4EA}"/>
              </a:ext>
            </a:extLst>
          </p:cNvPr>
          <p:cNvSpPr/>
          <p:nvPr/>
        </p:nvSpPr>
        <p:spPr>
          <a:xfrm>
            <a:off x="806149" y="2593344"/>
            <a:ext cx="137874" cy="691514"/>
          </a:xfrm>
          <a:prstGeom prst="roundRect">
            <a:avLst>
              <a:gd name="adj" fmla="val 20001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7F71421D-93F2-6199-78C5-BBB02248C7E0}"/>
              </a:ext>
            </a:extLst>
          </p:cNvPr>
          <p:cNvSpPr/>
          <p:nvPr/>
        </p:nvSpPr>
        <p:spPr>
          <a:xfrm>
            <a:off x="1033052" y="2720206"/>
            <a:ext cx="233838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Calculate predictions</a:t>
            </a:r>
            <a:endParaRPr lang="en-US" sz="1600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CF3E65FF-B8A9-6A06-1F13-A93FD135F336}"/>
              </a:ext>
            </a:extLst>
          </p:cNvPr>
          <p:cNvSpPr/>
          <p:nvPr/>
        </p:nvSpPr>
        <p:spPr>
          <a:xfrm>
            <a:off x="1086922" y="3087857"/>
            <a:ext cx="7443549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Using current </a:t>
            </a:r>
            <a:r>
              <a:rPr lang="en-US" sz="1400" dirty="0"/>
              <a:t>β</a:t>
            </a:r>
            <a:r>
              <a:rPr lang="en-US" sz="1400" baseline="-25000" dirty="0"/>
              <a:t>1</a:t>
            </a: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and </a:t>
            </a:r>
            <a:r>
              <a:rPr lang="en-US" sz="1400" dirty="0"/>
              <a:t>β</a:t>
            </a:r>
            <a:r>
              <a:rPr lang="en-US" sz="1400" baseline="-25000" dirty="0"/>
              <a:t>0</a:t>
            </a: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compute </a:t>
            </a:r>
            <a:r>
              <a:rPr lang="en-AU" sz="1400" dirty="0"/>
              <a:t>y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726294-C306-C084-40C0-56801F080C34}"/>
              </a:ext>
            </a:extLst>
          </p:cNvPr>
          <p:cNvSpPr txBox="1"/>
          <p:nvPr/>
        </p:nvSpPr>
        <p:spPr>
          <a:xfrm>
            <a:off x="3561755" y="2969128"/>
            <a:ext cx="13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^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A2A072-E42B-B7A8-1138-30DF40B32C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074"/>
          <a:stretch/>
        </p:blipFill>
        <p:spPr>
          <a:xfrm>
            <a:off x="8102254" y="1773713"/>
            <a:ext cx="6528146" cy="387622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080C9BE-000F-6823-FC53-712957504D28}"/>
              </a:ext>
            </a:extLst>
          </p:cNvPr>
          <p:cNvSpPr txBox="1"/>
          <p:nvPr/>
        </p:nvSpPr>
        <p:spPr>
          <a:xfrm>
            <a:off x="11676417" y="5293797"/>
            <a:ext cx="3866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BB6FC1-BFAF-7ED0-FB76-5A0DD40E90C2}"/>
              </a:ext>
            </a:extLst>
          </p:cNvPr>
          <p:cNvSpPr txBox="1"/>
          <p:nvPr/>
        </p:nvSpPr>
        <p:spPr>
          <a:xfrm>
            <a:off x="9711273" y="4759007"/>
            <a:ext cx="45942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J</a:t>
            </a:r>
          </a:p>
        </p:txBody>
      </p:sp>
      <p:pic>
        <p:nvPicPr>
          <p:cNvPr id="37" name="Picture 3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B181298-63D1-6027-59FD-05BCED771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660" y="5036006"/>
            <a:ext cx="2097992" cy="709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/>
      <p:bldP spid="25" grpId="0" animBg="1"/>
      <p:bldP spid="26" grpId="0" animBg="1"/>
      <p:bldP spid="27" grpId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20A48E5-AC8B-1B2C-3627-8428C0318731}"/>
              </a:ext>
            </a:extLst>
          </p:cNvPr>
          <p:cNvSpPr/>
          <p:nvPr/>
        </p:nvSpPr>
        <p:spPr>
          <a:xfrm>
            <a:off x="643414" y="696039"/>
            <a:ext cx="12158186" cy="11489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Gradient Descent: For Linear Regression</a:t>
            </a:r>
            <a:endParaRPr lang="en-US" sz="3600" dirty="0"/>
          </a:p>
        </p:txBody>
      </p:sp>
      <p:pic>
        <p:nvPicPr>
          <p:cNvPr id="8" name="Picture 7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6CF94966-D53B-7A3E-79C7-0FDC26BD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336" y="3112168"/>
            <a:ext cx="8427579" cy="450681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0FAF7E9-B8D3-D680-9AD2-D9973386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844992"/>
            <a:ext cx="26289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93957-05CF-33B9-A4F8-778BBC613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math equations and equations&#10;&#10;AI-generated content may be incorrect.">
            <a:extLst>
              <a:ext uri="{FF2B5EF4-FFF2-40B4-BE49-F238E27FC236}">
                <a16:creationId xmlns:a16="http://schemas.microsoft.com/office/drawing/2014/main" id="{F9D16A6E-08FB-B9F6-480A-A6039DE3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03" y="179848"/>
            <a:ext cx="13017686" cy="4347906"/>
          </a:xfrm>
          <a:prstGeom prst="rect">
            <a:avLst/>
          </a:prstGeom>
        </p:spPr>
      </p:pic>
      <p:pic>
        <p:nvPicPr>
          <p:cNvPr id="2" name="Picture 1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8CA5548F-5F51-49AD-DE4C-032B8458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167" y="4940968"/>
            <a:ext cx="6149621" cy="32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067CB-F98D-6A3D-AE94-31A66F6EF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A2E9DCA8-82D5-639D-1AE0-0F82F677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657" y="385010"/>
            <a:ext cx="4169743" cy="2229853"/>
          </a:xfrm>
          <a:prstGeom prst="rect">
            <a:avLst/>
          </a:prstGeom>
        </p:spPr>
      </p:pic>
      <p:pic>
        <p:nvPicPr>
          <p:cNvPr id="4" name="Picture 3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06C3051F-64DE-E855-7610-61D1D5C2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4" y="385010"/>
            <a:ext cx="7772400" cy="3489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3DC293-426B-D742-8E9B-EF257D573C28}"/>
              </a:ext>
            </a:extLst>
          </p:cNvPr>
          <p:cNvSpPr txBox="1"/>
          <p:nvPr/>
        </p:nvSpPr>
        <p:spPr>
          <a:xfrm>
            <a:off x="1588168" y="4170052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Step 1: Initialize parameters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B95B71-3CEA-0BA5-35F0-F0C3FCB14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74" y="4682623"/>
            <a:ext cx="3568700" cy="596900"/>
          </a:xfrm>
          <a:prstGeom prst="rect">
            <a:avLst/>
          </a:prstGeom>
        </p:spPr>
      </p:pic>
      <p:pic>
        <p:nvPicPr>
          <p:cNvPr id="11" name="Picture 10" descr="A math equations with black text&#10;&#10;AI-generated content may be incorrect.">
            <a:extLst>
              <a:ext uri="{FF2B5EF4-FFF2-40B4-BE49-F238E27FC236}">
                <a16:creationId xmlns:a16="http://schemas.microsoft.com/office/drawing/2014/main" id="{ED15F306-F9CB-EAB3-7805-FA4BCB892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334" y="5639134"/>
            <a:ext cx="4838700" cy="1892300"/>
          </a:xfrm>
          <a:prstGeom prst="rect">
            <a:avLst/>
          </a:prstGeom>
        </p:spPr>
      </p:pic>
      <p:pic>
        <p:nvPicPr>
          <p:cNvPr id="13" name="Picture 12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E29984B0-03FF-5C1C-FCFF-8AEEF41A997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287"/>
          <a:stretch/>
        </p:blipFill>
        <p:spPr>
          <a:xfrm>
            <a:off x="6432217" y="3625515"/>
            <a:ext cx="7772400" cy="8628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B279C4-18A2-E68B-D742-92CBA435D651}"/>
              </a:ext>
            </a:extLst>
          </p:cNvPr>
          <p:cNvSpPr txBox="1"/>
          <p:nvPr/>
        </p:nvSpPr>
        <p:spPr>
          <a:xfrm>
            <a:off x="8614611" y="3256183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Step 2: Compute First Update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9A407A-4BB2-7915-6E6D-696F8BC41158}"/>
              </a:ext>
            </a:extLst>
          </p:cNvPr>
          <p:cNvSpPr txBox="1"/>
          <p:nvPr/>
        </p:nvSpPr>
        <p:spPr>
          <a:xfrm>
            <a:off x="8614611" y="4730124"/>
            <a:ext cx="7964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New model after step 1:</a:t>
            </a:r>
            <a:endParaRPr lang="en-US" dirty="0"/>
          </a:p>
        </p:txBody>
      </p:sp>
      <p:pic>
        <p:nvPicPr>
          <p:cNvPr id="21" name="Picture 20" descr="A number with a plus and a number&#10;&#10;AI-generated content may be incorrect.">
            <a:extLst>
              <a:ext uri="{FF2B5EF4-FFF2-40B4-BE49-F238E27FC236}">
                <a16:creationId xmlns:a16="http://schemas.microsoft.com/office/drawing/2014/main" id="{79354CDF-0899-F6A9-F65E-BD4AC4125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368" y="5083921"/>
            <a:ext cx="1739900" cy="647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A8F616-CD5C-FEBE-9EB4-CCF9258797D6}"/>
              </a:ext>
            </a:extLst>
          </p:cNvPr>
          <p:cNvSpPr txBox="1"/>
          <p:nvPr/>
        </p:nvSpPr>
        <p:spPr>
          <a:xfrm>
            <a:off x="8614611" y="5855368"/>
            <a:ext cx="828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Step 3: Compute New Predictions</a:t>
            </a:r>
            <a:endParaRPr lang="en-US" dirty="0"/>
          </a:p>
        </p:txBody>
      </p:sp>
      <p:pic>
        <p:nvPicPr>
          <p:cNvPr id="25" name="Picture 24" descr="A math equation with numbers&#10;&#10;AI-generated content may be incorrect.">
            <a:extLst>
              <a:ext uri="{FF2B5EF4-FFF2-40B4-BE49-F238E27FC236}">
                <a16:creationId xmlns:a16="http://schemas.microsoft.com/office/drawing/2014/main" id="{9BCC5E3A-A427-4B88-9C82-742567D886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3368" y="6364125"/>
            <a:ext cx="3685006" cy="1527929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0934A85-BBEE-1EF8-01F5-BBAB9ADB3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74431"/>
              </p:ext>
            </p:extLst>
          </p:nvPr>
        </p:nvGraphicFramePr>
        <p:xfrm>
          <a:off x="8422773" y="350060"/>
          <a:ext cx="1867836" cy="1606180"/>
        </p:xfrm>
        <a:graphic>
          <a:graphicData uri="http://schemas.openxmlformats.org/drawingml/2006/table">
            <a:tbl>
              <a:tblPr/>
              <a:tblGrid>
                <a:gridCol w="933918">
                  <a:extLst>
                    <a:ext uri="{9D8B030D-6E8A-4147-A177-3AD203B41FA5}">
                      <a16:colId xmlns:a16="http://schemas.microsoft.com/office/drawing/2014/main" val="1430641131"/>
                    </a:ext>
                  </a:extLst>
                </a:gridCol>
                <a:gridCol w="933918">
                  <a:extLst>
                    <a:ext uri="{9D8B030D-6E8A-4147-A177-3AD203B41FA5}">
                      <a16:colId xmlns:a16="http://schemas.microsoft.com/office/drawing/2014/main" val="182129056"/>
                    </a:ext>
                  </a:extLst>
                </a:gridCol>
              </a:tblGrid>
              <a:tr h="401545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194359"/>
                  </a:ext>
                </a:extLst>
              </a:tr>
              <a:tr h="401545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702356"/>
                  </a:ext>
                </a:extLst>
              </a:tr>
              <a:tr h="401545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53167"/>
                  </a:ext>
                </a:extLst>
              </a:tr>
              <a:tr h="401545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444806"/>
                  </a:ext>
                </a:extLst>
              </a:tr>
            </a:tbl>
          </a:graphicData>
        </a:graphic>
      </p:graphicFrame>
      <p:sp>
        <p:nvSpPr>
          <p:cNvPr id="27" name="Rectangle 1">
            <a:extLst>
              <a:ext uri="{FF2B5EF4-FFF2-40B4-BE49-F238E27FC236}">
                <a16:creationId xmlns:a16="http://schemas.microsoft.com/office/drawing/2014/main" id="{9A7AC9C1-2204-0340-4BD1-6F688EB07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2819" y="50231"/>
            <a:ext cx="2165823" cy="66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2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9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3383AD-BF33-EA9A-73AA-774021C3F71A}"/>
              </a:ext>
            </a:extLst>
          </p:cNvPr>
          <p:cNvSpPr txBox="1"/>
          <p:nvPr/>
        </p:nvSpPr>
        <p:spPr>
          <a:xfrm>
            <a:off x="994610" y="593376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Step 4: Compute Second Update</a:t>
            </a:r>
            <a:endParaRPr lang="en-US" dirty="0"/>
          </a:p>
        </p:txBody>
      </p:sp>
      <p:pic>
        <p:nvPicPr>
          <p:cNvPr id="5" name="Picture 4" descr="A number equation with numbers&#10;&#10;AI-generated content may be incorrect.">
            <a:extLst>
              <a:ext uri="{FF2B5EF4-FFF2-40B4-BE49-F238E27FC236}">
                <a16:creationId xmlns:a16="http://schemas.microsoft.com/office/drawing/2014/main" id="{392DBD8C-1EC6-693E-D6FF-B1D2047A7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0" y="1436103"/>
            <a:ext cx="6108700" cy="1282700"/>
          </a:xfrm>
          <a:prstGeom prst="rect">
            <a:avLst/>
          </a:prstGeom>
        </p:spPr>
      </p:pic>
      <p:pic>
        <p:nvPicPr>
          <p:cNvPr id="7" name="Picture 6" descr="A black numbers and a plus sign&#10;&#10;AI-generated content may be incorrect.">
            <a:extLst>
              <a:ext uri="{FF2B5EF4-FFF2-40B4-BE49-F238E27FC236}">
                <a16:creationId xmlns:a16="http://schemas.microsoft.com/office/drawing/2014/main" id="{215790E0-0CF1-1776-FD9C-8D7565FC1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913" y="4114800"/>
            <a:ext cx="2146300" cy="876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BF12B8-C1A7-7A5B-87E5-61072E191295}"/>
              </a:ext>
            </a:extLst>
          </p:cNvPr>
          <p:cNvSpPr txBox="1"/>
          <p:nvPr/>
        </p:nvSpPr>
        <p:spPr>
          <a:xfrm>
            <a:off x="962525" y="374546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New model after step 4: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7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44789" y="1335216"/>
            <a:ext cx="13185611" cy="2120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Understanding </a:t>
            </a:r>
          </a:p>
          <a:p>
            <a:pPr marL="1143000" lvl="1" indent="-685800">
              <a:lnSpc>
                <a:spcPts val="555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Parameters</a:t>
            </a:r>
          </a:p>
          <a:p>
            <a:pPr marL="1143000" lvl="1" indent="-685800">
              <a:lnSpc>
                <a:spcPts val="555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 Hyperparameters</a:t>
            </a:r>
          </a:p>
          <a:p>
            <a:pPr marL="1143000" lvl="1" indent="-685800">
              <a:lnSpc>
                <a:spcPts val="555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Linear Regression </a:t>
            </a:r>
          </a:p>
          <a:p>
            <a:pPr marL="1143000" lvl="1" indent="-685800">
              <a:lnSpc>
                <a:spcPts val="555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Gradient Descent</a:t>
            </a:r>
          </a:p>
          <a:p>
            <a:pPr marL="1143000" lvl="1" indent="-685800">
              <a:lnSpc>
                <a:spcPts val="555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Error Analysis</a:t>
            </a:r>
            <a:endParaRPr lang="en-US" sz="3600" dirty="0"/>
          </a:p>
        </p:txBody>
      </p:sp>
      <p:sp>
        <p:nvSpPr>
          <p:cNvPr id="6" name="Shape 3"/>
          <p:cNvSpPr/>
          <p:nvPr/>
        </p:nvSpPr>
        <p:spPr>
          <a:xfrm>
            <a:off x="6278047" y="7227808"/>
            <a:ext cx="361831" cy="361831"/>
          </a:xfrm>
          <a:prstGeom prst="roundRect">
            <a:avLst>
              <a:gd name="adj" fmla="val 252689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1F9A877-DC1F-CFE0-D454-FF0E6B39C16E}"/>
              </a:ext>
            </a:extLst>
          </p:cNvPr>
          <p:cNvSpPr/>
          <p:nvPr/>
        </p:nvSpPr>
        <p:spPr>
          <a:xfrm>
            <a:off x="793790" y="123598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Analytical Solution</a:t>
            </a:r>
            <a:endParaRPr lang="en-US" sz="4450" dirty="0"/>
          </a:p>
        </p:txBody>
      </p:sp>
      <p:pic>
        <p:nvPicPr>
          <p:cNvPr id="4" name="Picture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42C44F10-CAC9-FCC9-403C-1AF661E4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39" y="2653546"/>
            <a:ext cx="10117404" cy="47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9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598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When to Use Linear Regression (And When Not To)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205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When to Use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016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shows approximately linear relationships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438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Features are independent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860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Limited or no strong outliers present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282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You want a simple and interpretable model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2205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When to Avoid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8016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exhibits clear nonlinear patterns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3145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Significant outliers distort relationships when using MSE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626780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When linear regression assumptions are violated, alternatives like polynomial regression or entirely different algorithms may be more appropriate.</a:t>
            </a:r>
            <a:endParaRPr lang="en-US" sz="17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205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Polynomial Regression: Beyond Linear Relationships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3323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When data exhibits clear nonlinear patterns, linear regression falls short. Polynomial regression extends the model by adding higher-degree terms.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1020604" y="5261610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Equation Form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752028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y = β₀ + β₁x + β₂x² + β₃x³ + ... + βₙxⁿ + ε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4281249" y="5261610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Increased Flexibility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4281249" y="5752028"/>
            <a:ext cx="280713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Higher degree polynomials can fit more complex data relationships.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7542014" y="5261610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Overfitting Risk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542014" y="5752028"/>
            <a:ext cx="280701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Too many degrees can create a model that memorizes training data.</a:t>
            </a:r>
            <a:endParaRPr lang="en-US" sz="1750" dirty="0"/>
          </a:p>
        </p:txBody>
      </p:sp>
      <p:pic>
        <p:nvPicPr>
          <p:cNvPr id="9218" name="Picture 2" descr="What is Polynomial Regression ?. An introduction to machine learning… | by  Aviral Bhardwaj | Becoming Human: Artificial Intelligence Magazine">
            <a:extLst>
              <a:ext uri="{FF2B5EF4-FFF2-40B4-BE49-F238E27FC236}">
                <a16:creationId xmlns:a16="http://schemas.microsoft.com/office/drawing/2014/main" id="{9335BFE8-DAAD-8C63-0490-B79252B5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055" y="4133276"/>
            <a:ext cx="3748139" cy="319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D67C7-5504-71B0-8F7C-55AA1FEE109B}"/>
              </a:ext>
            </a:extLst>
          </p:cNvPr>
          <p:cNvSpPr txBox="1"/>
          <p:nvPr/>
        </p:nvSpPr>
        <p:spPr>
          <a:xfrm>
            <a:off x="8945523" y="7967990"/>
            <a:ext cx="95394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medium.com</a:t>
            </a:r>
            <a:r>
              <a:rPr lang="en-US" sz="1100" dirty="0"/>
              <a:t>/analytics-</a:t>
            </a:r>
            <a:r>
              <a:rPr lang="en-US" sz="1100" dirty="0" err="1"/>
              <a:t>vidhya</a:t>
            </a:r>
            <a:r>
              <a:rPr lang="en-US" sz="1100" dirty="0"/>
              <a:t>/understanding-polynomial-regression-5ac25b970e18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4AF466-EBE2-B53A-3679-563B155F5232}"/>
              </a:ext>
            </a:extLst>
          </p:cNvPr>
          <p:cNvSpPr/>
          <p:nvPr/>
        </p:nvSpPr>
        <p:spPr>
          <a:xfrm>
            <a:off x="793790" y="116205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Error Analysis</a:t>
            </a:r>
            <a:endParaRPr lang="en-US" sz="4450" dirty="0"/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B5AD79C7-F6CC-36BC-606E-61DEA671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18" y="2579608"/>
            <a:ext cx="9206348" cy="448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02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0019FE-256C-5CA0-E1B2-2074C2D493F4}"/>
              </a:ext>
            </a:extLst>
          </p:cNvPr>
          <p:cNvSpPr txBox="1"/>
          <p:nvPr/>
        </p:nvSpPr>
        <p:spPr>
          <a:xfrm>
            <a:off x="870154" y="475868"/>
            <a:ext cx="13450529" cy="257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Q5</a:t>
            </a:r>
          </a:p>
          <a:p>
            <a:pPr algn="l">
              <a:lnSpc>
                <a:spcPct val="150000"/>
              </a:lnSpc>
              <a:buNone/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are developing a model to detect an extremely contagious disease. Your data consists of 4000 patients, out of which 100 are known to have the disease. You achieve 96% classification accuracy.</a:t>
            </a:r>
          </a:p>
          <a:p>
            <a:pPr algn="l">
              <a:lnSpc>
                <a:spcPct val="150000"/>
              </a:lnSpc>
              <a:spcAft>
                <a:spcPts val="675"/>
              </a:spcAft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Would you trust this model to identify patients with the disease, based on this accuracy result? Why or why not?</a:t>
            </a:r>
          </a:p>
          <a:p>
            <a:pPr algn="l">
              <a:lnSpc>
                <a:spcPct val="150000"/>
              </a:lnSpc>
              <a:spcAft>
                <a:spcPts val="675"/>
              </a:spcAft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What type of error is most important in this task?</a:t>
            </a:r>
          </a:p>
          <a:p>
            <a:pPr algn="l">
              <a:lnSpc>
                <a:spcPct val="150000"/>
              </a:lnSpc>
              <a:spcAft>
                <a:spcPts val="675"/>
              </a:spcAft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Name at least one appropriate evaluation metric that you would choose to evaluate your model.</a:t>
            </a:r>
          </a:p>
        </p:txBody>
      </p:sp>
      <p:pic>
        <p:nvPicPr>
          <p:cNvPr id="8" name="Picture 2" descr="Confusion matrix table">
            <a:extLst>
              <a:ext uri="{FF2B5EF4-FFF2-40B4-BE49-F238E27FC236}">
                <a16:creationId xmlns:a16="http://schemas.microsoft.com/office/drawing/2014/main" id="{27E3E289-FBA6-C379-363C-A6DA83CC6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3" t="5475" r="11868" b="9190"/>
          <a:stretch/>
        </p:blipFill>
        <p:spPr bwMode="auto">
          <a:xfrm>
            <a:off x="1076150" y="3554361"/>
            <a:ext cx="6902727" cy="411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Confusion matrix table for email spam detection example">
            <a:extLst>
              <a:ext uri="{FF2B5EF4-FFF2-40B4-BE49-F238E27FC236}">
                <a16:creationId xmlns:a16="http://schemas.microsoft.com/office/drawing/2014/main" id="{044C353F-3C4D-E746-2E67-AB8F241FF7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9" t="25174" r="15436" b="7736"/>
          <a:stretch/>
        </p:blipFill>
        <p:spPr bwMode="auto">
          <a:xfrm>
            <a:off x="8306736" y="3992426"/>
            <a:ext cx="5823079" cy="384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7B69B7-A9C5-AEE7-A87A-B1DFEDB6B06E}"/>
              </a:ext>
            </a:extLst>
          </p:cNvPr>
          <p:cNvSpPr txBox="1"/>
          <p:nvPr/>
        </p:nvSpPr>
        <p:spPr>
          <a:xfrm>
            <a:off x="9509498" y="4031927"/>
            <a:ext cx="1992405" cy="400110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Detected Disease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99D81-3A78-764E-617C-617A47AF333D}"/>
              </a:ext>
            </a:extLst>
          </p:cNvPr>
          <p:cNvSpPr txBox="1"/>
          <p:nvPr/>
        </p:nvSpPr>
        <p:spPr>
          <a:xfrm>
            <a:off x="8485239" y="4878947"/>
            <a:ext cx="982961" cy="707886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Have</a:t>
            </a:r>
          </a:p>
          <a:p>
            <a:r>
              <a:rPr lang="en-US" sz="2000" dirty="0"/>
              <a:t>Disease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0033E-C2C4-3914-BCD7-B43E4F7F4C99}"/>
              </a:ext>
            </a:extLst>
          </p:cNvPr>
          <p:cNvSpPr txBox="1"/>
          <p:nvPr/>
        </p:nvSpPr>
        <p:spPr>
          <a:xfrm>
            <a:off x="11593386" y="4014725"/>
            <a:ext cx="2349874" cy="400110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Detected No Disease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9B0A9-4E82-33B0-479A-C31264B1504B}"/>
              </a:ext>
            </a:extLst>
          </p:cNvPr>
          <p:cNvSpPr txBox="1"/>
          <p:nvPr/>
        </p:nvSpPr>
        <p:spPr>
          <a:xfrm>
            <a:off x="8406448" y="6279939"/>
            <a:ext cx="982961" cy="707886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No </a:t>
            </a:r>
          </a:p>
          <a:p>
            <a:r>
              <a:rPr lang="en-US" sz="2000" dirty="0"/>
              <a:t>Disease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6B08C-3C89-819C-5185-79A493A735A9}"/>
              </a:ext>
            </a:extLst>
          </p:cNvPr>
          <p:cNvSpPr txBox="1"/>
          <p:nvPr/>
        </p:nvSpPr>
        <p:spPr>
          <a:xfrm>
            <a:off x="10191135" y="4878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AF7B8-4CF8-447D-55F9-109BF69132D6}"/>
              </a:ext>
            </a:extLst>
          </p:cNvPr>
          <p:cNvSpPr txBox="1"/>
          <p:nvPr/>
        </p:nvSpPr>
        <p:spPr>
          <a:xfrm>
            <a:off x="12241161" y="4878947"/>
            <a:ext cx="809837" cy="584775"/>
          </a:xfrm>
          <a:prstGeom prst="rect">
            <a:avLst/>
          </a:prstGeom>
          <a:solidFill>
            <a:srgbClr val="FAC9C8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A5B33F-AA05-6C04-9911-5B48912B31DC}"/>
              </a:ext>
            </a:extLst>
          </p:cNvPr>
          <p:cNvSpPr txBox="1"/>
          <p:nvPr/>
        </p:nvSpPr>
        <p:spPr>
          <a:xfrm>
            <a:off x="10375866" y="6279939"/>
            <a:ext cx="697868" cy="584775"/>
          </a:xfrm>
          <a:prstGeom prst="rect">
            <a:avLst/>
          </a:prstGeom>
          <a:solidFill>
            <a:srgbClr val="FAC9C8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2BDB1-7CC0-D30F-AC8C-0156DDFB911F}"/>
              </a:ext>
            </a:extLst>
          </p:cNvPr>
          <p:cNvSpPr txBox="1"/>
          <p:nvPr/>
        </p:nvSpPr>
        <p:spPr>
          <a:xfrm>
            <a:off x="12167423" y="6341494"/>
            <a:ext cx="915635" cy="523220"/>
          </a:xfrm>
          <a:prstGeom prst="rect">
            <a:avLst/>
          </a:prstGeom>
          <a:solidFill>
            <a:srgbClr val="BEF28A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3900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4A12CE-1B53-6DD8-805D-25DDF3917541}"/>
              </a:ext>
            </a:extLst>
          </p:cNvPr>
          <p:cNvSpPr txBox="1"/>
          <p:nvPr/>
        </p:nvSpPr>
        <p:spPr>
          <a:xfrm>
            <a:off x="10266411" y="4919960"/>
            <a:ext cx="832389" cy="584775"/>
          </a:xfrm>
          <a:prstGeom prst="rect">
            <a:avLst/>
          </a:prstGeom>
          <a:solidFill>
            <a:srgbClr val="BEF28A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2226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5A2D9-4E0B-2982-0B78-7A17BDAE6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8B2FC7-21D1-0AB1-E243-6774E35D8246}"/>
              </a:ext>
            </a:extLst>
          </p:cNvPr>
          <p:cNvSpPr txBox="1"/>
          <p:nvPr/>
        </p:nvSpPr>
        <p:spPr>
          <a:xfrm>
            <a:off x="870154" y="475868"/>
            <a:ext cx="13760246" cy="2988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Q5 </a:t>
            </a:r>
            <a:r>
              <a:rPr lang="en-AU" b="1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-Solution</a:t>
            </a:r>
            <a:endParaRPr lang="en-AU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are developing a model to detect an extremely contagious disease. Your data consists of 4000 patients, out of which 100 are known to have the disease. You achieve 96% classification accuracy.</a:t>
            </a:r>
          </a:p>
          <a:p>
            <a:pPr algn="l">
              <a:lnSpc>
                <a:spcPct val="150000"/>
              </a:lnSpc>
              <a:spcAft>
                <a:spcPts val="675"/>
              </a:spcAft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Would you trust this model to identify patients with the disease, based on this accuracy result? Why or why not?</a:t>
            </a:r>
          </a:p>
          <a:p>
            <a:pPr algn="l">
              <a:lnSpc>
                <a:spcPct val="150000"/>
              </a:lnSpc>
              <a:spcAft>
                <a:spcPts val="675"/>
              </a:spcAft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What type of error is most important in this task? </a:t>
            </a:r>
            <a:r>
              <a:rPr lang="en-AU" b="0" i="0" dirty="0">
                <a:solidFill>
                  <a:srgbClr val="C00000"/>
                </a:solidFill>
                <a:effectLst/>
                <a:latin typeface="Google Sans"/>
              </a:rPr>
              <a:t>A Type II error, or false negatives, is the most critical error  because undetected cases can continue to spread the disease to others, amplifying public health risks.</a:t>
            </a:r>
            <a:endParaRPr lang="en-AU" b="0" i="0" dirty="0">
              <a:solidFill>
                <a:srgbClr val="C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lnSpc>
                <a:spcPct val="150000"/>
              </a:lnSpc>
              <a:spcAft>
                <a:spcPts val="675"/>
              </a:spcAft>
              <a:buFont typeface="+mj-lt"/>
              <a:buAutoNum type="arabicPeriod"/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Name at least one appropriate evaluation metric that you would choose to evaluate your model. </a:t>
            </a:r>
            <a:r>
              <a:rPr lang="en-AU" b="0" i="0" dirty="0">
                <a:solidFill>
                  <a:srgbClr val="C00000"/>
                </a:solidFill>
                <a:effectLst/>
                <a:latin typeface="Helvetica Neue" panose="02000503000000020004" pitchFamily="2" charset="0"/>
              </a:rPr>
              <a:t>Recall</a:t>
            </a:r>
            <a:endParaRPr lang="en-A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8" name="Picture 2" descr="Confusion matrix table">
            <a:extLst>
              <a:ext uri="{FF2B5EF4-FFF2-40B4-BE49-F238E27FC236}">
                <a16:creationId xmlns:a16="http://schemas.microsoft.com/office/drawing/2014/main" id="{8508E599-67CF-5C3E-DA4B-1BE011B97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3" t="5475" r="11868" b="9190"/>
          <a:stretch/>
        </p:blipFill>
        <p:spPr bwMode="auto">
          <a:xfrm>
            <a:off x="3732486" y="3488561"/>
            <a:ext cx="3383589" cy="20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onfusion matrix table for email spam detection example">
            <a:extLst>
              <a:ext uri="{FF2B5EF4-FFF2-40B4-BE49-F238E27FC236}">
                <a16:creationId xmlns:a16="http://schemas.microsoft.com/office/drawing/2014/main" id="{34D0A4A1-19AC-104E-C9D0-4266D63C6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9" t="25174" r="15436" b="7736"/>
          <a:stretch/>
        </p:blipFill>
        <p:spPr bwMode="auto">
          <a:xfrm>
            <a:off x="8306736" y="3992426"/>
            <a:ext cx="5823079" cy="384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D9A146-3A2A-4135-203A-4AB4C48D4B0B}"/>
              </a:ext>
            </a:extLst>
          </p:cNvPr>
          <p:cNvSpPr txBox="1"/>
          <p:nvPr/>
        </p:nvSpPr>
        <p:spPr>
          <a:xfrm>
            <a:off x="9509498" y="4031927"/>
            <a:ext cx="1992405" cy="400110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Detected Disease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C3EB7B-4710-60E8-5479-9F7AC19A780A}"/>
              </a:ext>
            </a:extLst>
          </p:cNvPr>
          <p:cNvSpPr txBox="1"/>
          <p:nvPr/>
        </p:nvSpPr>
        <p:spPr>
          <a:xfrm>
            <a:off x="8485239" y="4878947"/>
            <a:ext cx="982961" cy="707886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Have</a:t>
            </a:r>
          </a:p>
          <a:p>
            <a:r>
              <a:rPr lang="en-US" sz="2000" dirty="0"/>
              <a:t>Disease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ED6AD-4067-2B07-9750-454D8CF452FC}"/>
              </a:ext>
            </a:extLst>
          </p:cNvPr>
          <p:cNvSpPr txBox="1"/>
          <p:nvPr/>
        </p:nvSpPr>
        <p:spPr>
          <a:xfrm>
            <a:off x="11593386" y="4014725"/>
            <a:ext cx="2349874" cy="400110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Detected No Disease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AE487-E641-F602-1834-997D0D70366B}"/>
              </a:ext>
            </a:extLst>
          </p:cNvPr>
          <p:cNvSpPr txBox="1"/>
          <p:nvPr/>
        </p:nvSpPr>
        <p:spPr>
          <a:xfrm>
            <a:off x="8406448" y="6279939"/>
            <a:ext cx="982961" cy="707886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No </a:t>
            </a:r>
          </a:p>
          <a:p>
            <a:r>
              <a:rPr lang="en-US" sz="2000" dirty="0"/>
              <a:t>Disease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6916B-7A77-73E1-01F3-85636EA3C796}"/>
              </a:ext>
            </a:extLst>
          </p:cNvPr>
          <p:cNvSpPr txBox="1"/>
          <p:nvPr/>
        </p:nvSpPr>
        <p:spPr>
          <a:xfrm>
            <a:off x="10191135" y="4878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45883-C2A2-A744-F4B3-3FB904630BC9}"/>
              </a:ext>
            </a:extLst>
          </p:cNvPr>
          <p:cNvSpPr txBox="1"/>
          <p:nvPr/>
        </p:nvSpPr>
        <p:spPr>
          <a:xfrm>
            <a:off x="12241161" y="4878947"/>
            <a:ext cx="809837" cy="584775"/>
          </a:xfrm>
          <a:prstGeom prst="rect">
            <a:avLst/>
          </a:prstGeom>
          <a:solidFill>
            <a:srgbClr val="FAC9C8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8C020-EF06-5E09-B8FD-9C1211A44D65}"/>
              </a:ext>
            </a:extLst>
          </p:cNvPr>
          <p:cNvSpPr txBox="1"/>
          <p:nvPr/>
        </p:nvSpPr>
        <p:spPr>
          <a:xfrm>
            <a:off x="10375866" y="6279939"/>
            <a:ext cx="697868" cy="584775"/>
          </a:xfrm>
          <a:prstGeom prst="rect">
            <a:avLst/>
          </a:prstGeom>
          <a:solidFill>
            <a:srgbClr val="FAC9C8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047AD-99AF-5925-B0D8-30F8BAD981D3}"/>
              </a:ext>
            </a:extLst>
          </p:cNvPr>
          <p:cNvSpPr txBox="1"/>
          <p:nvPr/>
        </p:nvSpPr>
        <p:spPr>
          <a:xfrm>
            <a:off x="12167423" y="6341494"/>
            <a:ext cx="915635" cy="523220"/>
          </a:xfrm>
          <a:prstGeom prst="rect">
            <a:avLst/>
          </a:prstGeom>
          <a:solidFill>
            <a:srgbClr val="BEF28A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3900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193CD-A9F3-4BD7-7392-1CB8AEFB0BE6}"/>
              </a:ext>
            </a:extLst>
          </p:cNvPr>
          <p:cNvSpPr txBox="1"/>
          <p:nvPr/>
        </p:nvSpPr>
        <p:spPr>
          <a:xfrm>
            <a:off x="10266411" y="4919960"/>
            <a:ext cx="832389" cy="584775"/>
          </a:xfrm>
          <a:prstGeom prst="rect">
            <a:avLst/>
          </a:prstGeom>
          <a:solidFill>
            <a:srgbClr val="BEF28A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 0</a:t>
            </a:r>
          </a:p>
        </p:txBody>
      </p:sp>
      <p:pic>
        <p:nvPicPr>
          <p:cNvPr id="2" name="Picture 2" descr="Recall metric formula">
            <a:extLst>
              <a:ext uri="{FF2B5EF4-FFF2-40B4-BE49-F238E27FC236}">
                <a16:creationId xmlns:a16="http://schemas.microsoft.com/office/drawing/2014/main" id="{99100A72-207F-8360-C68F-6B7B3B0E3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9" b="6183"/>
          <a:stretch/>
        </p:blipFill>
        <p:spPr bwMode="auto">
          <a:xfrm>
            <a:off x="2671086" y="5720375"/>
            <a:ext cx="4365718" cy="240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E7BDA3-3F54-9E62-A208-D5893B5893DE}"/>
              </a:ext>
            </a:extLst>
          </p:cNvPr>
          <p:cNvSpPr txBox="1"/>
          <p:nvPr/>
        </p:nvSpPr>
        <p:spPr>
          <a:xfrm>
            <a:off x="12606261" y="1439240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No, heavily </a:t>
            </a:r>
          </a:p>
          <a:p>
            <a:r>
              <a:rPr lang="en-US" dirty="0">
                <a:solidFill>
                  <a:srgbClr val="C00000"/>
                </a:solidFill>
              </a:rPr>
              <a:t>imbalanced class</a:t>
            </a:r>
          </a:p>
        </p:txBody>
      </p:sp>
    </p:spTree>
    <p:extLst>
      <p:ext uri="{BB962C8B-B14F-4D97-AF65-F5344CB8AC3E}">
        <p14:creationId xmlns:p14="http://schemas.microsoft.com/office/powerpoint/2010/main" val="1121163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03AE2-F9DC-0873-EC0E-3510A281676E}"/>
              </a:ext>
            </a:extLst>
          </p:cNvPr>
          <p:cNvSpPr txBox="1"/>
          <p:nvPr/>
        </p:nvSpPr>
        <p:spPr>
          <a:xfrm>
            <a:off x="2534651" y="3406914"/>
            <a:ext cx="87589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https://</a:t>
            </a:r>
            <a:r>
              <a:rPr lang="en-US" sz="4000" dirty="0" err="1"/>
              <a:t>forms.gle</a:t>
            </a:r>
            <a:r>
              <a:rPr lang="en-US" sz="4000" dirty="0"/>
              <a:t>/TF7QJ29ia3wSGnL98</a:t>
            </a:r>
          </a:p>
        </p:txBody>
      </p:sp>
    </p:spTree>
    <p:extLst>
      <p:ext uri="{BB962C8B-B14F-4D97-AF65-F5344CB8AC3E}">
        <p14:creationId xmlns:p14="http://schemas.microsoft.com/office/powerpoint/2010/main" val="227088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00877"/>
            <a:ext cx="127127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Parameters vs Hyperparameter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2430077" y="2463284"/>
            <a:ext cx="4196358" cy="3484364"/>
          </a:xfrm>
          <a:prstGeom prst="roundRect">
            <a:avLst>
              <a:gd name="adj" fmla="val 976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656891" y="26900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Parameters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656891" y="3180517"/>
            <a:ext cx="3742730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Parameters are learned from training data. They define the model's ability to make predictions and are saved as part of the trained model.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853249" y="2463284"/>
            <a:ext cx="4196358" cy="3484364"/>
          </a:xfrm>
          <a:prstGeom prst="roundRect">
            <a:avLst>
              <a:gd name="adj" fmla="val 976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7080063" y="26900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Hyperparameter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080063" y="3180517"/>
            <a:ext cx="374273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8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Hyperparameters are manually set before training begins and control how the model learns.</a:t>
            </a:r>
            <a:endParaRPr lang="en-US" sz="180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66948" y="3180517"/>
            <a:ext cx="374273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Text 14">
            <a:extLst>
              <a:ext uri="{FF2B5EF4-FFF2-40B4-BE49-F238E27FC236}">
                <a16:creationId xmlns:a16="http://schemas.microsoft.com/office/drawing/2014/main" id="{D373E3AF-BF0C-95B2-73F1-1253472511E2}"/>
              </a:ext>
            </a:extLst>
          </p:cNvPr>
          <p:cNvSpPr/>
          <p:nvPr/>
        </p:nvSpPr>
        <p:spPr>
          <a:xfrm>
            <a:off x="1070014" y="6481881"/>
            <a:ext cx="11909715" cy="8936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Unlike parameters, which are learned automatically, hyperparameters represent choices made by the data scientist about how the learning should proceed.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same algorithm with different hyperparameter values can yield dramatically different models and prediction accuracy.</a:t>
            </a:r>
          </a:p>
          <a:p>
            <a:pPr>
              <a:lnSpc>
                <a:spcPts val="2300"/>
              </a:lnSpc>
            </a:pPr>
            <a:endParaRPr lang="en-US" sz="1450" dirty="0"/>
          </a:p>
          <a:p>
            <a:pPr marL="285750" indent="-285750" algn="l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en-US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72540" y="626685"/>
            <a:ext cx="12845759" cy="1235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Model-Specific Parameters vs Hyperparameters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3269058" y="2076212"/>
            <a:ext cx="7759779" cy="4440793"/>
          </a:xfrm>
          <a:prstGeom prst="roundRect">
            <a:avLst>
              <a:gd name="adj" fmla="val 66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3276678" y="2083832"/>
            <a:ext cx="7743706" cy="56876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3475275" y="2210038"/>
            <a:ext cx="2181820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Algorithm</a:t>
            </a:r>
            <a:endParaRPr lang="en-US" sz="1550" b="1" dirty="0"/>
          </a:p>
        </p:txBody>
      </p:sp>
      <p:sp>
        <p:nvSpPr>
          <p:cNvPr id="7" name="Text 4"/>
          <p:cNvSpPr/>
          <p:nvPr/>
        </p:nvSpPr>
        <p:spPr>
          <a:xfrm>
            <a:off x="6060002" y="2210038"/>
            <a:ext cx="2178010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Parameters</a:t>
            </a:r>
            <a:endParaRPr lang="en-US" sz="1550" b="1" dirty="0"/>
          </a:p>
        </p:txBody>
      </p:sp>
      <p:sp>
        <p:nvSpPr>
          <p:cNvPr id="8" name="Text 5"/>
          <p:cNvSpPr/>
          <p:nvPr/>
        </p:nvSpPr>
        <p:spPr>
          <a:xfrm>
            <a:off x="8640920" y="2210038"/>
            <a:ext cx="2181820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Hyperparameters</a:t>
            </a:r>
            <a:endParaRPr lang="en-US" sz="1550" b="1" dirty="0"/>
          </a:p>
        </p:txBody>
      </p:sp>
      <p:sp>
        <p:nvSpPr>
          <p:cNvPr id="9" name="Shape 6"/>
          <p:cNvSpPr/>
          <p:nvPr/>
        </p:nvSpPr>
        <p:spPr>
          <a:xfrm>
            <a:off x="3276678" y="2652593"/>
            <a:ext cx="7743706" cy="8851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3475275" y="2778800"/>
            <a:ext cx="2181820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Support Vector Machine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6060002" y="2778800"/>
            <a:ext cx="2178010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Support vectors, weights,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</a:rPr>
              <a:t>bias/intercept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8640920" y="2778800"/>
            <a:ext cx="2181820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 (regularization), kernel type, gamma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3276678" y="3537704"/>
            <a:ext cx="7743706" cy="120146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3475275" y="3663910"/>
            <a:ext cx="2181820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K-Nearest Neighbors</a:t>
            </a: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6060002" y="3663910"/>
            <a:ext cx="2178010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None (stores training data)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8640920" y="3663910"/>
            <a:ext cx="2181820" cy="949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k (number of </a:t>
            </a:r>
            <a:r>
              <a:rPr lang="en-US" sz="1550" dirty="0" err="1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neighbours</a:t>
            </a: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), distance metric, voting scheme</a:t>
            </a:r>
            <a:endParaRPr lang="en-US" sz="1550" dirty="0"/>
          </a:p>
        </p:txBody>
      </p:sp>
      <p:sp>
        <p:nvSpPr>
          <p:cNvPr id="17" name="Shape 14"/>
          <p:cNvSpPr/>
          <p:nvPr/>
        </p:nvSpPr>
        <p:spPr>
          <a:xfrm>
            <a:off x="3276678" y="4739164"/>
            <a:ext cx="7743706" cy="8851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3475275" y="4865370"/>
            <a:ext cx="2181820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Decision Trees</a:t>
            </a:r>
            <a:endParaRPr lang="en-US" sz="1550" dirty="0"/>
          </a:p>
        </p:txBody>
      </p:sp>
      <p:sp>
        <p:nvSpPr>
          <p:cNvPr id="19" name="Text 16"/>
          <p:cNvSpPr/>
          <p:nvPr/>
        </p:nvSpPr>
        <p:spPr>
          <a:xfrm>
            <a:off x="6060002" y="4865370"/>
            <a:ext cx="2178010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Split thresholds, leaf values</a:t>
            </a:r>
            <a:endParaRPr lang="en-US" sz="1550" dirty="0"/>
          </a:p>
        </p:txBody>
      </p:sp>
      <p:sp>
        <p:nvSpPr>
          <p:cNvPr id="20" name="Text 17"/>
          <p:cNvSpPr/>
          <p:nvPr/>
        </p:nvSpPr>
        <p:spPr>
          <a:xfrm>
            <a:off x="8640920" y="4865370"/>
            <a:ext cx="2181820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Max depth, min samples per leaf, split criterion</a:t>
            </a:r>
            <a:endParaRPr lang="en-US" sz="1550" dirty="0"/>
          </a:p>
        </p:txBody>
      </p:sp>
      <p:sp>
        <p:nvSpPr>
          <p:cNvPr id="21" name="Shape 18"/>
          <p:cNvSpPr/>
          <p:nvPr/>
        </p:nvSpPr>
        <p:spPr>
          <a:xfrm>
            <a:off x="3276678" y="5624274"/>
            <a:ext cx="7743706" cy="8851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3475275" y="5750481"/>
            <a:ext cx="2181820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Naive Bayes</a:t>
            </a:r>
            <a:endParaRPr lang="en-US" sz="1550" dirty="0"/>
          </a:p>
        </p:txBody>
      </p:sp>
      <p:sp>
        <p:nvSpPr>
          <p:cNvPr id="23" name="Text 20"/>
          <p:cNvSpPr/>
          <p:nvPr/>
        </p:nvSpPr>
        <p:spPr>
          <a:xfrm>
            <a:off x="6060002" y="5750481"/>
            <a:ext cx="2178010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Prior probabilities, feature likelihoods</a:t>
            </a:r>
            <a:endParaRPr lang="en-US" sz="1550" dirty="0"/>
          </a:p>
        </p:txBody>
      </p:sp>
      <p:sp>
        <p:nvSpPr>
          <p:cNvPr id="24" name="Text 21"/>
          <p:cNvSpPr/>
          <p:nvPr/>
        </p:nvSpPr>
        <p:spPr>
          <a:xfrm>
            <a:off x="8640920" y="5750481"/>
            <a:ext cx="2181820" cy="632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Smoothing parameter (alpha)</a:t>
            </a:r>
            <a:endParaRPr lang="en-US" sz="15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023" y="592455"/>
            <a:ext cx="131223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Linear Regression</a:t>
            </a:r>
            <a:endParaRPr lang="en-US" sz="4200" dirty="0"/>
          </a:p>
        </p:txBody>
      </p:sp>
      <p:pic>
        <p:nvPicPr>
          <p:cNvPr id="1026" name="Picture 2" descr="Illustration of a linear regression model that draws a straight line between data points">
            <a:extLst>
              <a:ext uri="{FF2B5EF4-FFF2-40B4-BE49-F238E27FC236}">
                <a16:creationId xmlns:a16="http://schemas.microsoft.com/office/drawing/2014/main" id="{17E2E1B6-E37B-7402-7594-22B9B1E9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76" y="1265753"/>
            <a:ext cx="7772401" cy="268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D75DBD6-D813-BC66-E617-44913A60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6" y="4592894"/>
            <a:ext cx="7772400" cy="2285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D2E61D-DF99-3363-F6DC-EF572D7F333D}"/>
              </a:ext>
            </a:extLst>
          </p:cNvPr>
          <p:cNvSpPr txBox="1"/>
          <p:nvPr/>
        </p:nvSpPr>
        <p:spPr>
          <a:xfrm>
            <a:off x="6919783" y="7847210"/>
            <a:ext cx="113187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pub.towardsai.net</a:t>
            </a:r>
            <a:r>
              <a:rPr lang="en-US" sz="1200" dirty="0"/>
              <a:t>/machine-learning-the-first-step-is-to-understand-simple-linear-regression-30dde8b4739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AD926-861F-FF6C-BD2F-E8584FAFB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EDFE315-1ECB-20DB-B3BA-E208AC65B3C0}"/>
              </a:ext>
            </a:extLst>
          </p:cNvPr>
          <p:cNvSpPr/>
          <p:nvPr/>
        </p:nvSpPr>
        <p:spPr>
          <a:xfrm>
            <a:off x="754023" y="592455"/>
            <a:ext cx="131223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Linear Regression</a:t>
            </a:r>
            <a:endParaRPr lang="en-US" sz="42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758FD7E-A21D-13A1-2D3F-46F47BB999BF}"/>
              </a:ext>
            </a:extLst>
          </p:cNvPr>
          <p:cNvSpPr/>
          <p:nvPr/>
        </p:nvSpPr>
        <p:spPr>
          <a:xfrm>
            <a:off x="2002512" y="2945844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Model Equation</a:t>
            </a:r>
            <a:endParaRPr lang="en-US" sz="21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3A672500-3C5C-ACEF-F25D-B6C30A7D257A}"/>
              </a:ext>
            </a:extLst>
          </p:cNvPr>
          <p:cNvSpPr/>
          <p:nvPr/>
        </p:nvSpPr>
        <p:spPr>
          <a:xfrm>
            <a:off x="754023" y="3411617"/>
            <a:ext cx="394168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y = mx + c, where m and c are parameters learned from data</a:t>
            </a:r>
            <a:endParaRPr lang="en-US" sz="16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C96B0EFB-CA4E-81A7-509D-46291115EDCE}"/>
              </a:ext>
            </a:extLst>
          </p:cNvPr>
          <p:cNvSpPr/>
          <p:nvPr/>
        </p:nvSpPr>
        <p:spPr>
          <a:xfrm>
            <a:off x="9934694" y="2773442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Slope (m)</a:t>
            </a:r>
            <a:endParaRPr lang="en-US" sz="21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8FDB2FF1-A2B0-F04B-A1C7-9D7EE4736979}"/>
              </a:ext>
            </a:extLst>
          </p:cNvPr>
          <p:cNvSpPr/>
          <p:nvPr/>
        </p:nvSpPr>
        <p:spPr>
          <a:xfrm>
            <a:off x="9934694" y="3239214"/>
            <a:ext cx="3941683" cy="1034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Represents the slope of the line, indicating how much y changes for each unit of x</a:t>
            </a:r>
            <a:endParaRPr lang="en-US" sz="165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B904939E-D694-A341-CBAB-7A31023A0454}"/>
              </a:ext>
            </a:extLst>
          </p:cNvPr>
          <p:cNvSpPr/>
          <p:nvPr/>
        </p:nvSpPr>
        <p:spPr>
          <a:xfrm>
            <a:off x="9934694" y="5403771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Intercept (c)</a:t>
            </a:r>
            <a:endParaRPr lang="en-US" sz="21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9A96D71A-C1E9-D389-73D0-B989F8AE8FE3}"/>
              </a:ext>
            </a:extLst>
          </p:cNvPr>
          <p:cNvSpPr/>
          <p:nvPr/>
        </p:nvSpPr>
        <p:spPr>
          <a:xfrm>
            <a:off x="9934694" y="5869543"/>
            <a:ext cx="394168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y-intercept, showing the predicted value when x=0</a:t>
            </a:r>
            <a:endParaRPr lang="en-US" sz="1650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3E85A2E0-DC44-C36F-DD18-5BF0560060C1}"/>
              </a:ext>
            </a:extLst>
          </p:cNvPr>
          <p:cNvSpPr/>
          <p:nvPr/>
        </p:nvSpPr>
        <p:spPr>
          <a:xfrm>
            <a:off x="2002512" y="5403771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Parameter Learning</a:t>
            </a:r>
            <a:endParaRPr lang="en-US" sz="21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8D42B0D0-A939-0216-0807-58AFBEF463AA}"/>
              </a:ext>
            </a:extLst>
          </p:cNvPr>
          <p:cNvSpPr/>
          <p:nvPr/>
        </p:nvSpPr>
        <p:spPr>
          <a:xfrm>
            <a:off x="754023" y="5869543"/>
            <a:ext cx="394168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 and c are optimized to minimize prediction error on training data</a:t>
            </a:r>
            <a:endParaRPr lang="en-US" sz="1650" dirty="0"/>
          </a:p>
        </p:txBody>
      </p:sp>
      <p:pic>
        <p:nvPicPr>
          <p:cNvPr id="20" name="Picture 4" descr="Simple linear regression anatomy">
            <a:extLst>
              <a:ext uri="{FF2B5EF4-FFF2-40B4-BE49-F238E27FC236}">
                <a16:creationId xmlns:a16="http://schemas.microsoft.com/office/drawing/2014/main" id="{B17AA645-2BBB-2CA8-307B-62E37061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300" y="3195398"/>
            <a:ext cx="5015800" cy="318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AD21A-CF18-F00F-F280-10B23E8C4B30}"/>
              </a:ext>
            </a:extLst>
          </p:cNvPr>
          <p:cNvSpPr txBox="1"/>
          <p:nvPr/>
        </p:nvSpPr>
        <p:spPr>
          <a:xfrm>
            <a:off x="6919783" y="7847210"/>
            <a:ext cx="113187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pub.towardsai.net</a:t>
            </a:r>
            <a:r>
              <a:rPr lang="en-US" sz="1200" dirty="0"/>
              <a:t>/machine-learning-the-first-step-is-to-understand-simple-linear-regression-30dde8b4739</a:t>
            </a:r>
          </a:p>
        </p:txBody>
      </p:sp>
    </p:spTree>
    <p:extLst>
      <p:ext uri="{BB962C8B-B14F-4D97-AF65-F5344CB8AC3E}">
        <p14:creationId xmlns:p14="http://schemas.microsoft.com/office/powerpoint/2010/main" val="393804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ultiple Linear Regression” in 200 words. - Data Science">
            <a:extLst>
              <a:ext uri="{FF2B5EF4-FFF2-40B4-BE49-F238E27FC236}">
                <a16:creationId xmlns:a16="http://schemas.microsoft.com/office/drawing/2014/main" id="{17A5BD8B-C2BA-24AE-BED7-04A7CEF5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55" y="2949677"/>
            <a:ext cx="8330437" cy="407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EAE1E5-FDDC-B7CD-DC6F-9948DD23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301"/>
          <a:stretch/>
        </p:blipFill>
        <p:spPr>
          <a:xfrm>
            <a:off x="2012336" y="1624165"/>
            <a:ext cx="9332456" cy="617589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DFB648FE-A476-5E13-2E9B-987A3874B89E}"/>
              </a:ext>
            </a:extLst>
          </p:cNvPr>
          <p:cNvSpPr/>
          <p:nvPr/>
        </p:nvSpPr>
        <p:spPr>
          <a:xfrm>
            <a:off x="754023" y="592455"/>
            <a:ext cx="131223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Linear Regression </a:t>
            </a:r>
            <a:endParaRPr lang="en-US" sz="4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9F915-CF5D-493A-BD1E-EC84C5ABB0DE}"/>
              </a:ext>
            </a:extLst>
          </p:cNvPr>
          <p:cNvSpPr txBox="1"/>
          <p:nvPr/>
        </p:nvSpPr>
        <p:spPr>
          <a:xfrm>
            <a:off x="9304638" y="7952601"/>
            <a:ext cx="731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thaddeus-segura.com</a:t>
            </a:r>
            <a:r>
              <a:rPr lang="en-US" sz="1200" dirty="0"/>
              <a:t>/multiple-linear/</a:t>
            </a:r>
          </a:p>
        </p:txBody>
      </p:sp>
    </p:spTree>
    <p:extLst>
      <p:ext uri="{BB962C8B-B14F-4D97-AF65-F5344CB8AC3E}">
        <p14:creationId xmlns:p14="http://schemas.microsoft.com/office/powerpoint/2010/main" val="429086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crosses&#10;&#10;AI-generated content may be incorrect.">
            <a:extLst>
              <a:ext uri="{FF2B5EF4-FFF2-40B4-BE49-F238E27FC236}">
                <a16:creationId xmlns:a16="http://schemas.microsoft.com/office/drawing/2014/main" id="{C8A31138-61A6-7248-F936-93EDAB03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682750"/>
            <a:ext cx="7772400" cy="3901479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7BB15466-D26E-83A9-F6EE-588159FD7148}"/>
              </a:ext>
            </a:extLst>
          </p:cNvPr>
          <p:cNvSpPr/>
          <p:nvPr/>
        </p:nvSpPr>
        <p:spPr>
          <a:xfrm>
            <a:off x="754023" y="592455"/>
            <a:ext cx="131223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Linear Regression Example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26961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57B61-932E-D82C-4281-7BADAB5C1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crosses&#10;&#10;AI-generated content may be incorrect.">
            <a:extLst>
              <a:ext uri="{FF2B5EF4-FFF2-40B4-BE49-F238E27FC236}">
                <a16:creationId xmlns:a16="http://schemas.microsoft.com/office/drawing/2014/main" id="{FFFA972B-59A7-8DCC-2D75-DF98A6A1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1682750"/>
            <a:ext cx="7772400" cy="3901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1DE31-0102-1A4A-7838-4CB59BB5197A}"/>
              </a:ext>
            </a:extLst>
          </p:cNvPr>
          <p:cNvSpPr txBox="1"/>
          <p:nvPr/>
        </p:nvSpPr>
        <p:spPr>
          <a:xfrm>
            <a:off x="9704439" y="280219"/>
            <a:ext cx="457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relationship can be represented as a straight line:</a:t>
            </a:r>
          </a:p>
          <a:p>
            <a:endParaRPr lang="en-US" dirty="0"/>
          </a:p>
          <a:p>
            <a:r>
              <a:rPr lang="en-US" sz="2400" dirty="0"/>
              <a:t>y = β</a:t>
            </a:r>
            <a:r>
              <a:rPr lang="en-US" sz="2400" baseline="-25000" dirty="0"/>
              <a:t>1</a:t>
            </a:r>
            <a:r>
              <a:rPr lang="en-US" sz="2400" dirty="0"/>
              <a:t> x + β</a:t>
            </a:r>
            <a:r>
              <a:rPr lang="en-US" sz="2400" baseline="-25000" dirty="0"/>
              <a:t>0</a:t>
            </a:r>
          </a:p>
          <a:p>
            <a:endParaRPr lang="en-US" sz="2400" baseline="-25000" dirty="0"/>
          </a:p>
          <a:p>
            <a:r>
              <a:rPr lang="en-US" sz="2400" dirty="0"/>
              <a:t>y </a:t>
            </a:r>
            <a:r>
              <a:rPr lang="en-US" dirty="0"/>
              <a:t>(Dependent Variable)           Price of house</a:t>
            </a:r>
          </a:p>
          <a:p>
            <a:r>
              <a:rPr lang="en-US" dirty="0"/>
              <a:t> </a:t>
            </a:r>
          </a:p>
          <a:p>
            <a:r>
              <a:rPr lang="en-US" sz="2400" dirty="0"/>
              <a:t>x </a:t>
            </a:r>
            <a:r>
              <a:rPr lang="en-US" dirty="0"/>
              <a:t>(Independent Variable)           Size of house</a:t>
            </a:r>
          </a:p>
          <a:p>
            <a:endParaRPr lang="en-US" sz="2400" dirty="0"/>
          </a:p>
          <a:p>
            <a:r>
              <a:rPr lang="en-US" sz="2400" dirty="0"/>
              <a:t>β</a:t>
            </a:r>
            <a:r>
              <a:rPr lang="en-US" sz="2400" baseline="-25000" dirty="0"/>
              <a:t>1 </a:t>
            </a:r>
            <a:r>
              <a:rPr lang="en-US" sz="2400" dirty="0"/>
              <a:t>and β</a:t>
            </a:r>
            <a:r>
              <a:rPr lang="en-US" sz="2400" baseline="-25000" dirty="0"/>
              <a:t>0 </a:t>
            </a:r>
            <a:r>
              <a:rPr lang="en-US" sz="2400" dirty="0"/>
              <a:t> are model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D133E5-9023-B191-A4D7-4E6B45F1E319}"/>
              </a:ext>
            </a:extLst>
          </p:cNvPr>
          <p:cNvCxnSpPr/>
          <p:nvPr/>
        </p:nvCxnSpPr>
        <p:spPr>
          <a:xfrm>
            <a:off x="12189747" y="1961536"/>
            <a:ext cx="2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0BC608-9B7C-26A9-C77A-C996EE9CD4BB}"/>
              </a:ext>
            </a:extLst>
          </p:cNvPr>
          <p:cNvCxnSpPr/>
          <p:nvPr/>
        </p:nvCxnSpPr>
        <p:spPr>
          <a:xfrm>
            <a:off x="12283155" y="2644878"/>
            <a:ext cx="24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508F73-506A-E1A8-8B74-771FDA30934A}"/>
              </a:ext>
            </a:extLst>
          </p:cNvPr>
          <p:cNvCxnSpPr>
            <a:cxnSpLocks/>
          </p:cNvCxnSpPr>
          <p:nvPr/>
        </p:nvCxnSpPr>
        <p:spPr>
          <a:xfrm flipV="1">
            <a:off x="5161935" y="2507226"/>
            <a:ext cx="3838371" cy="20545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 0">
            <a:extLst>
              <a:ext uri="{FF2B5EF4-FFF2-40B4-BE49-F238E27FC236}">
                <a16:creationId xmlns:a16="http://schemas.microsoft.com/office/drawing/2014/main" id="{1FF19F51-3DFD-798C-18EC-084384275F21}"/>
              </a:ext>
            </a:extLst>
          </p:cNvPr>
          <p:cNvSpPr/>
          <p:nvPr/>
        </p:nvSpPr>
        <p:spPr>
          <a:xfrm>
            <a:off x="754023" y="592455"/>
            <a:ext cx="13122354" cy="134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Linear Regression Example 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52177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1202</Words>
  <Application>Microsoft Macintosh PowerPoint</Application>
  <PresentationFormat>Custom</PresentationFormat>
  <Paragraphs>190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PT Serif</vt:lpstr>
      <vt:lpstr>Arial</vt:lpstr>
      <vt:lpstr>Google Sans</vt:lpstr>
      <vt:lpstr>Source Serif Pro</vt:lpstr>
      <vt:lpstr>Helvetica Neue</vt:lpstr>
      <vt:lpstr>Platypi Medium</vt:lpstr>
      <vt:lpstr>PT Sans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Rinu Ann Sebastian</cp:lastModifiedBy>
  <cp:revision>9</cp:revision>
  <dcterms:created xsi:type="dcterms:W3CDTF">2025-04-16T17:31:51Z</dcterms:created>
  <dcterms:modified xsi:type="dcterms:W3CDTF">2025-04-30T10:01:31Z</dcterms:modified>
</cp:coreProperties>
</file>