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72" r:id="rId17"/>
    <p:sldId id="273" r:id="rId18"/>
    <p:sldId id="268" r:id="rId19"/>
  </p:sldIdLst>
  <p:sldSz cx="18288000" cy="10287000"/>
  <p:notesSz cx="10287000" cy="1828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44" d="100"/>
          <a:sy n="44" d="100"/>
        </p:scale>
        <p:origin x="66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85862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svg"/><Relationship Id="rId13" Type="http://schemas.openxmlformats.org/officeDocument/2006/relationships/image" Target="../media/image111.png"/><Relationship Id="rId18" Type="http://schemas.openxmlformats.org/officeDocument/2006/relationships/image" Target="../media/image116.png"/><Relationship Id="rId3" Type="http://schemas.openxmlformats.org/officeDocument/2006/relationships/image" Target="../media/image101.png"/><Relationship Id="rId21" Type="http://schemas.openxmlformats.org/officeDocument/2006/relationships/image" Target="../media/image119.png"/><Relationship Id="rId7" Type="http://schemas.openxmlformats.org/officeDocument/2006/relationships/image" Target="../media/image105.png"/><Relationship Id="rId12" Type="http://schemas.openxmlformats.org/officeDocument/2006/relationships/image" Target="../media/image110.svg"/><Relationship Id="rId17" Type="http://schemas.openxmlformats.org/officeDocument/2006/relationships/image" Target="../media/image115.png"/><Relationship Id="rId25" Type="http://schemas.openxmlformats.org/officeDocument/2006/relationships/image" Target="../media/image123.sv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114.png"/><Relationship Id="rId20" Type="http://schemas.openxmlformats.org/officeDocument/2006/relationships/image" Target="../media/image118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4.svg"/><Relationship Id="rId11" Type="http://schemas.openxmlformats.org/officeDocument/2006/relationships/image" Target="../media/image109.png"/><Relationship Id="rId24" Type="http://schemas.openxmlformats.org/officeDocument/2006/relationships/image" Target="../media/image122.png"/><Relationship Id="rId5" Type="http://schemas.openxmlformats.org/officeDocument/2006/relationships/image" Target="../media/image103.png"/><Relationship Id="rId15" Type="http://schemas.openxmlformats.org/officeDocument/2006/relationships/image" Target="../media/image113.png"/><Relationship Id="rId23" Type="http://schemas.openxmlformats.org/officeDocument/2006/relationships/image" Target="../media/image121.png"/><Relationship Id="rId10" Type="http://schemas.openxmlformats.org/officeDocument/2006/relationships/image" Target="../media/image108.svg"/><Relationship Id="rId19" Type="http://schemas.openxmlformats.org/officeDocument/2006/relationships/image" Target="../media/image117.png"/><Relationship Id="rId4" Type="http://schemas.openxmlformats.org/officeDocument/2006/relationships/image" Target="../media/image102.svg"/><Relationship Id="rId9" Type="http://schemas.openxmlformats.org/officeDocument/2006/relationships/image" Target="../media/image107.png"/><Relationship Id="rId14" Type="http://schemas.openxmlformats.org/officeDocument/2006/relationships/image" Target="../media/image112.svg"/><Relationship Id="rId22" Type="http://schemas.openxmlformats.org/officeDocument/2006/relationships/image" Target="../media/image120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9.png"/><Relationship Id="rId3" Type="http://schemas.openxmlformats.org/officeDocument/2006/relationships/image" Target="../media/image124.png"/><Relationship Id="rId7" Type="http://schemas.openxmlformats.org/officeDocument/2006/relationships/image" Target="../media/image12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7.png"/><Relationship Id="rId5" Type="http://schemas.openxmlformats.org/officeDocument/2006/relationships/image" Target="../media/image126.png"/><Relationship Id="rId4" Type="http://schemas.openxmlformats.org/officeDocument/2006/relationships/image" Target="../media/image125.svg"/><Relationship Id="rId9" Type="http://schemas.openxmlformats.org/officeDocument/2006/relationships/image" Target="../media/image13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6.svg"/><Relationship Id="rId3" Type="http://schemas.openxmlformats.org/officeDocument/2006/relationships/image" Target="../media/image131.png"/><Relationship Id="rId7" Type="http://schemas.openxmlformats.org/officeDocument/2006/relationships/image" Target="../media/image13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4.svg"/><Relationship Id="rId5" Type="http://schemas.openxmlformats.org/officeDocument/2006/relationships/image" Target="../media/image133.png"/><Relationship Id="rId4" Type="http://schemas.openxmlformats.org/officeDocument/2006/relationships/image" Target="../media/image132.svg"/><Relationship Id="rId9" Type="http://schemas.openxmlformats.org/officeDocument/2006/relationships/image" Target="../media/image13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7" Type="http://schemas.openxmlformats.org/officeDocument/2006/relationships/image" Target="../media/image14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0.png"/><Relationship Id="rId5" Type="http://schemas.openxmlformats.org/officeDocument/2006/relationships/image" Target="../media/image139.svg"/><Relationship Id="rId4" Type="http://schemas.openxmlformats.org/officeDocument/2006/relationships/image" Target="../media/image13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7" Type="http://schemas.openxmlformats.org/officeDocument/2006/relationships/image" Target="../media/image14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2.png"/><Relationship Id="rId5" Type="http://schemas.openxmlformats.org/officeDocument/2006/relationships/image" Target="../media/image139.svg"/><Relationship Id="rId4" Type="http://schemas.openxmlformats.org/officeDocument/2006/relationships/image" Target="../media/image13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4.png"/><Relationship Id="rId7" Type="http://schemas.openxmlformats.org/officeDocument/2006/relationships/image" Target="../media/image14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7.png"/><Relationship Id="rId5" Type="http://schemas.openxmlformats.org/officeDocument/2006/relationships/image" Target="../media/image146.png"/><Relationship Id="rId4" Type="http://schemas.openxmlformats.org/officeDocument/2006/relationships/image" Target="../media/image145.sv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4.png"/><Relationship Id="rId3" Type="http://schemas.openxmlformats.org/officeDocument/2006/relationships/image" Target="../media/image149.png"/><Relationship Id="rId7" Type="http://schemas.openxmlformats.org/officeDocument/2006/relationships/image" Target="../media/image15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2.png"/><Relationship Id="rId5" Type="http://schemas.openxmlformats.org/officeDocument/2006/relationships/image" Target="../media/image151.png"/><Relationship Id="rId4" Type="http://schemas.openxmlformats.org/officeDocument/2006/relationships/image" Target="../media/image150.svg"/><Relationship Id="rId9" Type="http://schemas.openxmlformats.org/officeDocument/2006/relationships/image" Target="../media/image15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1.svg"/><Relationship Id="rId3" Type="http://schemas.openxmlformats.org/officeDocument/2006/relationships/image" Target="../media/image156.png"/><Relationship Id="rId7" Type="http://schemas.openxmlformats.org/officeDocument/2006/relationships/image" Target="../media/image160.png"/><Relationship Id="rId12" Type="http://schemas.openxmlformats.org/officeDocument/2006/relationships/image" Target="../media/image165.sv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9.svg"/><Relationship Id="rId11" Type="http://schemas.openxmlformats.org/officeDocument/2006/relationships/image" Target="../media/image164.png"/><Relationship Id="rId5" Type="http://schemas.openxmlformats.org/officeDocument/2006/relationships/image" Target="../media/image158.png"/><Relationship Id="rId10" Type="http://schemas.openxmlformats.org/officeDocument/2006/relationships/image" Target="../media/image163.jpeg"/><Relationship Id="rId4" Type="http://schemas.openxmlformats.org/officeDocument/2006/relationships/image" Target="../media/image157.svg"/><Relationship Id="rId9" Type="http://schemas.openxmlformats.org/officeDocument/2006/relationships/image" Target="../media/image16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7" Type="http://schemas.openxmlformats.org/officeDocument/2006/relationships/image" Target="../media/image167.sv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6.png"/><Relationship Id="rId5" Type="http://schemas.openxmlformats.org/officeDocument/2006/relationships/image" Target="../media/image139.svg"/><Relationship Id="rId4" Type="http://schemas.openxmlformats.org/officeDocument/2006/relationships/image" Target="../media/image13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13" Type="http://schemas.openxmlformats.org/officeDocument/2006/relationships/image" Target="../media/image18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svg"/><Relationship Id="rId11" Type="http://schemas.openxmlformats.org/officeDocument/2006/relationships/image" Target="../media/image16.svg"/><Relationship Id="rId5" Type="http://schemas.openxmlformats.org/officeDocument/2006/relationships/image" Target="../media/image10.png"/><Relationship Id="rId15" Type="http://schemas.openxmlformats.org/officeDocument/2006/relationships/image" Target="../media/image20.svg"/><Relationship Id="rId10" Type="http://schemas.openxmlformats.org/officeDocument/2006/relationships/image" Target="../media/image15.png"/><Relationship Id="rId4" Type="http://schemas.openxmlformats.org/officeDocument/2006/relationships/image" Target="../media/image9.jpe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3" Type="http://schemas.openxmlformats.org/officeDocument/2006/relationships/image" Target="../media/image9.jpeg"/><Relationship Id="rId7" Type="http://schemas.openxmlformats.org/officeDocument/2006/relationships/image" Target="../media/image25.svg"/><Relationship Id="rId12" Type="http://schemas.openxmlformats.org/officeDocument/2006/relationships/image" Target="../media/image3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11" Type="http://schemas.openxmlformats.org/officeDocument/2006/relationships/image" Target="../media/image29.svg"/><Relationship Id="rId5" Type="http://schemas.openxmlformats.org/officeDocument/2006/relationships/image" Target="../media/image23.sv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svg"/><Relationship Id="rId13" Type="http://schemas.openxmlformats.org/officeDocument/2006/relationships/image" Target="../media/image42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12" Type="http://schemas.openxmlformats.org/officeDocument/2006/relationships/image" Target="../media/image41.sv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sv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5" Type="http://schemas.openxmlformats.org/officeDocument/2006/relationships/image" Target="../media/image44.svg"/><Relationship Id="rId10" Type="http://schemas.openxmlformats.org/officeDocument/2006/relationships/image" Target="../media/image39.svg"/><Relationship Id="rId4" Type="http://schemas.openxmlformats.org/officeDocument/2006/relationships/image" Target="../media/image33.png"/><Relationship Id="rId9" Type="http://schemas.openxmlformats.org/officeDocument/2006/relationships/image" Target="../media/image38.png"/><Relationship Id="rId14" Type="http://schemas.openxmlformats.org/officeDocument/2006/relationships/image" Target="../media/image4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5.svg"/><Relationship Id="rId3" Type="http://schemas.openxmlformats.org/officeDocument/2006/relationships/image" Target="../media/image45.jpeg"/><Relationship Id="rId7" Type="http://schemas.openxmlformats.org/officeDocument/2006/relationships/image" Target="../media/image49.png"/><Relationship Id="rId12" Type="http://schemas.openxmlformats.org/officeDocument/2006/relationships/image" Target="../media/image5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8.png"/><Relationship Id="rId11" Type="http://schemas.openxmlformats.org/officeDocument/2006/relationships/image" Target="../media/image53.png"/><Relationship Id="rId5" Type="http://schemas.openxmlformats.org/officeDocument/2006/relationships/image" Target="../media/image47.svg"/><Relationship Id="rId10" Type="http://schemas.openxmlformats.org/officeDocument/2006/relationships/image" Target="../media/image52.png"/><Relationship Id="rId4" Type="http://schemas.openxmlformats.org/officeDocument/2006/relationships/image" Target="../media/image46.png"/><Relationship Id="rId9" Type="http://schemas.openxmlformats.org/officeDocument/2006/relationships/image" Target="../media/image51.jpeg"/><Relationship Id="rId14" Type="http://schemas.openxmlformats.org/officeDocument/2006/relationships/image" Target="../media/image56.pn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6.svg"/><Relationship Id="rId18" Type="http://schemas.openxmlformats.org/officeDocument/2006/relationships/image" Target="../media/image71.png"/><Relationship Id="rId26" Type="http://schemas.openxmlformats.org/officeDocument/2006/relationships/image" Target="../media/image79.png"/><Relationship Id="rId3" Type="http://schemas.openxmlformats.org/officeDocument/2006/relationships/image" Target="../media/image45.jpeg"/><Relationship Id="rId21" Type="http://schemas.openxmlformats.org/officeDocument/2006/relationships/image" Target="../media/image74.png"/><Relationship Id="rId34" Type="http://schemas.openxmlformats.org/officeDocument/2006/relationships/image" Target="../media/image87.png"/><Relationship Id="rId7" Type="http://schemas.openxmlformats.org/officeDocument/2006/relationships/image" Target="../media/image60.jpeg"/><Relationship Id="rId12" Type="http://schemas.openxmlformats.org/officeDocument/2006/relationships/image" Target="../media/image65.png"/><Relationship Id="rId17" Type="http://schemas.openxmlformats.org/officeDocument/2006/relationships/image" Target="../media/image70.png"/><Relationship Id="rId25" Type="http://schemas.openxmlformats.org/officeDocument/2006/relationships/image" Target="../media/image78.png"/><Relationship Id="rId33" Type="http://schemas.openxmlformats.org/officeDocument/2006/relationships/image" Target="../media/image86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69.png"/><Relationship Id="rId20" Type="http://schemas.openxmlformats.org/officeDocument/2006/relationships/image" Target="../media/image73.png"/><Relationship Id="rId29" Type="http://schemas.openxmlformats.org/officeDocument/2006/relationships/image" Target="../media/image8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9.png"/><Relationship Id="rId11" Type="http://schemas.openxmlformats.org/officeDocument/2006/relationships/image" Target="../media/image64.svg"/><Relationship Id="rId24" Type="http://schemas.openxmlformats.org/officeDocument/2006/relationships/image" Target="../media/image77.png"/><Relationship Id="rId32" Type="http://schemas.openxmlformats.org/officeDocument/2006/relationships/image" Target="../media/image85.png"/><Relationship Id="rId5" Type="http://schemas.openxmlformats.org/officeDocument/2006/relationships/image" Target="../media/image58.svg"/><Relationship Id="rId15" Type="http://schemas.openxmlformats.org/officeDocument/2006/relationships/image" Target="../media/image68.png"/><Relationship Id="rId23" Type="http://schemas.openxmlformats.org/officeDocument/2006/relationships/image" Target="../media/image76.png"/><Relationship Id="rId28" Type="http://schemas.openxmlformats.org/officeDocument/2006/relationships/image" Target="../media/image81.png"/><Relationship Id="rId10" Type="http://schemas.openxmlformats.org/officeDocument/2006/relationships/image" Target="../media/image63.png"/><Relationship Id="rId19" Type="http://schemas.openxmlformats.org/officeDocument/2006/relationships/image" Target="../media/image72.png"/><Relationship Id="rId31" Type="http://schemas.openxmlformats.org/officeDocument/2006/relationships/image" Target="../media/image84.png"/><Relationship Id="rId4" Type="http://schemas.openxmlformats.org/officeDocument/2006/relationships/image" Target="../media/image57.png"/><Relationship Id="rId9" Type="http://schemas.openxmlformats.org/officeDocument/2006/relationships/image" Target="../media/image62.png"/><Relationship Id="rId14" Type="http://schemas.openxmlformats.org/officeDocument/2006/relationships/image" Target="../media/image67.png"/><Relationship Id="rId22" Type="http://schemas.openxmlformats.org/officeDocument/2006/relationships/image" Target="../media/image75.png"/><Relationship Id="rId27" Type="http://schemas.openxmlformats.org/officeDocument/2006/relationships/image" Target="../media/image80.png"/><Relationship Id="rId30" Type="http://schemas.openxmlformats.org/officeDocument/2006/relationships/image" Target="../media/image83.png"/><Relationship Id="rId8" Type="http://schemas.openxmlformats.org/officeDocument/2006/relationships/image" Target="../media/image6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jpeg"/><Relationship Id="rId7" Type="http://schemas.openxmlformats.org/officeDocument/2006/relationships/image" Target="../media/image92.sv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1.png"/><Relationship Id="rId5" Type="http://schemas.openxmlformats.org/officeDocument/2006/relationships/image" Target="../media/image90.png"/><Relationship Id="rId4" Type="http://schemas.openxmlformats.org/officeDocument/2006/relationships/image" Target="../media/image8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svg"/><Relationship Id="rId3" Type="http://schemas.openxmlformats.org/officeDocument/2006/relationships/image" Target="../media/image93.png"/><Relationship Id="rId7" Type="http://schemas.openxmlformats.org/officeDocument/2006/relationships/image" Target="../media/image9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6.svg"/><Relationship Id="rId5" Type="http://schemas.openxmlformats.org/officeDocument/2006/relationships/image" Target="../media/image95.png"/><Relationship Id="rId10" Type="http://schemas.openxmlformats.org/officeDocument/2006/relationships/image" Target="../media/image100.jpeg"/><Relationship Id="rId4" Type="http://schemas.openxmlformats.org/officeDocument/2006/relationships/image" Target="../media/image94.png"/><Relationship Id="rId9" Type="http://schemas.openxmlformats.org/officeDocument/2006/relationships/image" Target="../media/image9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095875" y="660400"/>
            <a:ext cx="8096250" cy="80486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857875" y="7629525"/>
            <a:ext cx="7466239" cy="1028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7875"/>
              </a:lnSpc>
            </a:pPr>
            <a:r>
              <a:rPr lang="en-US" sz="6750" b="1" i="0" dirty="0">
                <a:solidFill>
                  <a:srgbClr val="FF4B8E"/>
                </a:solidFill>
                <a:latin typeface="Gantari Bold" pitchFamily="34" charset="0"/>
                <a:ea typeface="Gantari Bold" pitchFamily="34" charset="-122"/>
                <a:cs typeface="Gantari Bold" pitchFamily="34" charset="-120"/>
              </a:rPr>
              <a:t>Digital Invitation</a:t>
            </a:r>
            <a:endParaRPr lang="en-US" sz="67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971675" y="2657475"/>
            <a:ext cx="3695700" cy="352425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8629650" y="2581275"/>
            <a:ext cx="3714750" cy="3524250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5298485" y="2658782"/>
            <a:ext cx="3700277" cy="3529001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0" y="7962900"/>
            <a:ext cx="4632835" cy="2324100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>
          <a:xfrm>
            <a:off x="12630150" y="0"/>
            <a:ext cx="5657850" cy="4432810"/>
          </a:xfrm>
          <a:prstGeom prst="rect">
            <a:avLst/>
          </a:prstGeom>
        </p:spPr>
      </p:pic>
      <p:pic>
        <p:nvPicPr>
          <p:cNvPr id="7" name="Image 5" descr="preencoded.png"/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>
          <a:xfrm>
            <a:off x="11966980" y="2661936"/>
            <a:ext cx="3700278" cy="3529001"/>
          </a:xfrm>
          <a:prstGeom prst="rect">
            <a:avLst/>
          </a:prstGeom>
        </p:spPr>
      </p:pic>
      <p:pic>
        <p:nvPicPr>
          <p:cNvPr id="8" name="Image 6" descr="preencoded.png"/>
          <p:cNvPicPr>
            <a:picLocks noChangeAspect="1"/>
          </p:cNvPicPr>
          <p:nvPr/>
        </p:nvPicPr>
        <p:blipFill>
          <a:blip r:embed="rId15"/>
          <a:srcRect/>
          <a:stretch/>
        </p:blipFill>
        <p:spPr>
          <a:xfrm>
            <a:off x="2628900" y="3076575"/>
            <a:ext cx="2381250" cy="2460186"/>
          </a:xfrm>
          <a:prstGeom prst="rect">
            <a:avLst/>
          </a:prstGeom>
        </p:spPr>
      </p:pic>
      <p:pic>
        <p:nvPicPr>
          <p:cNvPr id="9" name="Image 7" descr="preencoded.png"/>
          <p:cNvPicPr>
            <a:picLocks noChangeAspect="1"/>
          </p:cNvPicPr>
          <p:nvPr/>
        </p:nvPicPr>
        <p:blipFill>
          <a:blip r:embed="rId16"/>
          <a:srcRect/>
          <a:stretch/>
        </p:blipFill>
        <p:spPr>
          <a:xfrm>
            <a:off x="5962650" y="3257550"/>
            <a:ext cx="2381250" cy="2446669"/>
          </a:xfrm>
          <a:prstGeom prst="rect">
            <a:avLst/>
          </a:prstGeom>
        </p:spPr>
      </p:pic>
      <p:pic>
        <p:nvPicPr>
          <p:cNvPr id="10" name="Image 8" descr="preencoded.png"/>
          <p:cNvPicPr>
            <a:picLocks noChangeAspect="1"/>
          </p:cNvPicPr>
          <p:nvPr/>
        </p:nvPicPr>
        <p:blipFill>
          <a:blip r:embed="rId17"/>
          <a:srcRect/>
          <a:stretch/>
        </p:blipFill>
        <p:spPr>
          <a:xfrm>
            <a:off x="9286875" y="3000375"/>
            <a:ext cx="2381250" cy="2446669"/>
          </a:xfrm>
          <a:prstGeom prst="rect">
            <a:avLst/>
          </a:prstGeom>
        </p:spPr>
      </p:pic>
      <p:pic>
        <p:nvPicPr>
          <p:cNvPr id="11" name="Image 9" descr="preencoded.png"/>
          <p:cNvPicPr>
            <a:picLocks noChangeAspect="1"/>
          </p:cNvPicPr>
          <p:nvPr/>
        </p:nvPicPr>
        <p:blipFill>
          <a:blip r:embed="rId18"/>
          <a:srcRect/>
          <a:stretch/>
        </p:blipFill>
        <p:spPr>
          <a:xfrm>
            <a:off x="12630150" y="3371850"/>
            <a:ext cx="2381250" cy="2479236"/>
          </a:xfrm>
          <a:prstGeom prst="rect">
            <a:avLst/>
          </a:prstGeom>
        </p:spPr>
      </p:pic>
      <p:pic>
        <p:nvPicPr>
          <p:cNvPr id="12" name="Image 10" descr="preencoded.png"/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rcRect/>
          <a:stretch/>
        </p:blipFill>
        <p:spPr>
          <a:xfrm>
            <a:off x="1971675" y="4219575"/>
            <a:ext cx="371475" cy="361950"/>
          </a:xfrm>
          <a:prstGeom prst="rect">
            <a:avLst/>
          </a:prstGeom>
        </p:spPr>
      </p:pic>
      <p:pic>
        <p:nvPicPr>
          <p:cNvPr id="13" name="Image 11" descr="preencoded.png"/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rcRect/>
          <a:stretch/>
        </p:blipFill>
        <p:spPr>
          <a:xfrm>
            <a:off x="15297150" y="4210050"/>
            <a:ext cx="371475" cy="371475"/>
          </a:xfrm>
          <a:prstGeom prst="rect">
            <a:avLst/>
          </a:prstGeom>
        </p:spPr>
      </p:pic>
      <p:pic>
        <p:nvPicPr>
          <p:cNvPr id="14" name="Image 12" descr="preencoded.png"/>
          <p:cNvPicPr>
            <a:picLocks noChangeAspect="1"/>
          </p:cNvPicPr>
          <p:nvPr/>
        </p:nvPicPr>
        <p:blipFill>
          <a:blip r:embed="rId23"/>
          <a:srcRect/>
          <a:stretch/>
        </p:blipFill>
        <p:spPr>
          <a:xfrm>
            <a:off x="15487650" y="381000"/>
            <a:ext cx="2209800" cy="2200275"/>
          </a:xfrm>
          <a:prstGeom prst="rect">
            <a:avLst/>
          </a:prstGeom>
        </p:spPr>
      </p:pic>
      <p:pic>
        <p:nvPicPr>
          <p:cNvPr id="15" name="Image 13" descr="preencoded.png"/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rcRect/>
          <a:stretch/>
        </p:blipFill>
        <p:spPr>
          <a:xfrm>
            <a:off x="16285970" y="8689348"/>
            <a:ext cx="2002030" cy="1597652"/>
          </a:xfrm>
          <a:prstGeom prst="rect">
            <a:avLst/>
          </a:prstGeom>
        </p:spPr>
      </p:pic>
      <p:sp>
        <p:nvSpPr>
          <p:cNvPr id="16" name="Text 0"/>
          <p:cNvSpPr/>
          <p:nvPr/>
        </p:nvSpPr>
        <p:spPr>
          <a:xfrm>
            <a:off x="3019425" y="4038600"/>
            <a:ext cx="1619250" cy="5334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4125"/>
              </a:lnSpc>
            </a:pPr>
            <a:r>
              <a:rPr lang="en-US" sz="3600" b="0" i="0" dirty="0">
                <a:solidFill>
                  <a:srgbClr val="28B9A7"/>
                </a:solidFill>
                <a:latin typeface="Gilroy ExtraBold" pitchFamily="34" charset="0"/>
                <a:ea typeface="Gilroy ExtraBold" pitchFamily="34" charset="-122"/>
                <a:cs typeface="Gilroy ExtraBold" pitchFamily="34" charset="-120"/>
              </a:rPr>
              <a:t>Q1-Q2</a:t>
            </a:r>
            <a:endParaRPr lang="en-US" sz="3600" dirty="0"/>
          </a:p>
        </p:txBody>
      </p:sp>
      <p:sp>
        <p:nvSpPr>
          <p:cNvPr id="17" name="Text 1"/>
          <p:cNvSpPr/>
          <p:nvPr/>
        </p:nvSpPr>
        <p:spPr>
          <a:xfrm>
            <a:off x="6410325" y="4191000"/>
            <a:ext cx="1485900" cy="5619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4125"/>
              </a:lnSpc>
            </a:pPr>
            <a:r>
              <a:rPr lang="en-US" sz="3600" b="0" i="0" dirty="0">
                <a:solidFill>
                  <a:srgbClr val="5CC06A"/>
                </a:solidFill>
                <a:latin typeface="Gilroy ExtraBold" pitchFamily="34" charset="0"/>
                <a:ea typeface="Gilroy ExtraBold" pitchFamily="34" charset="-122"/>
                <a:cs typeface="Gilroy ExtraBold" pitchFamily="34" charset="-120"/>
              </a:rPr>
              <a:t>Q3-Q4</a:t>
            </a:r>
            <a:endParaRPr lang="en-US" sz="3600" dirty="0"/>
          </a:p>
        </p:txBody>
      </p:sp>
      <p:sp>
        <p:nvSpPr>
          <p:cNvPr id="18" name="Text 2"/>
          <p:cNvSpPr/>
          <p:nvPr/>
        </p:nvSpPr>
        <p:spPr>
          <a:xfrm>
            <a:off x="9753600" y="3924300"/>
            <a:ext cx="1476375" cy="5619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4125"/>
              </a:lnSpc>
            </a:pPr>
            <a:r>
              <a:rPr lang="en-US" sz="3600" b="0" i="0" dirty="0">
                <a:solidFill>
                  <a:srgbClr val="F6C06A"/>
                </a:solidFill>
                <a:latin typeface="Gilroy ExtraBold" pitchFamily="34" charset="0"/>
                <a:ea typeface="Gilroy ExtraBold" pitchFamily="34" charset="-122"/>
                <a:cs typeface="Gilroy ExtraBold" pitchFamily="34" charset="-120"/>
              </a:rPr>
              <a:t>Q5-Q6</a:t>
            </a:r>
            <a:endParaRPr lang="en-US" sz="3600" dirty="0"/>
          </a:p>
        </p:txBody>
      </p:sp>
      <p:sp>
        <p:nvSpPr>
          <p:cNvPr id="19" name="Text 3"/>
          <p:cNvSpPr/>
          <p:nvPr/>
        </p:nvSpPr>
        <p:spPr>
          <a:xfrm>
            <a:off x="13115925" y="4324350"/>
            <a:ext cx="1527580" cy="5619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4125"/>
              </a:lnSpc>
            </a:pPr>
            <a:r>
              <a:rPr lang="en-US" sz="3600" b="0" i="0" dirty="0">
                <a:solidFill>
                  <a:srgbClr val="C64D6B"/>
                </a:solidFill>
                <a:latin typeface="Gilroy ExtraBold" pitchFamily="34" charset="0"/>
                <a:ea typeface="Gilroy ExtraBold" pitchFamily="34" charset="-122"/>
                <a:cs typeface="Gilroy ExtraBold" pitchFamily="34" charset="-120"/>
              </a:rPr>
              <a:t>Q7-Q8</a:t>
            </a:r>
            <a:endParaRPr lang="en-US" sz="3600" dirty="0"/>
          </a:p>
        </p:txBody>
      </p:sp>
      <p:sp>
        <p:nvSpPr>
          <p:cNvPr id="20" name="Text 4"/>
          <p:cNvSpPr/>
          <p:nvPr/>
        </p:nvSpPr>
        <p:spPr>
          <a:xfrm>
            <a:off x="1704975" y="6715125"/>
            <a:ext cx="3136958" cy="23594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>
              <a:lnSpc>
                <a:spcPts val="3075"/>
              </a:lnSpc>
            </a:pPr>
            <a:r>
              <a:rPr lang="en-US" sz="2700" b="0" i="0" dirty="0">
                <a:solidFill>
                  <a:srgbClr val="28B9A7"/>
                </a:solidFill>
                <a:latin typeface="Gilroy ExtraBold" pitchFamily="34" charset="0"/>
                <a:ea typeface="Gilroy ExtraBold" pitchFamily="34" charset="-122"/>
                <a:cs typeface="Gilroy ExtraBold" pitchFamily="34" charset="-120"/>
              </a:rPr>
              <a:t>Quartal 1 - 2</a:t>
            </a:r>
            <a:endParaRPr lang="en-US" sz="2700" dirty="0"/>
          </a:p>
        </p:txBody>
      </p:sp>
      <p:sp>
        <p:nvSpPr>
          <p:cNvPr id="21" name="Text 5"/>
          <p:cNvSpPr/>
          <p:nvPr/>
        </p:nvSpPr>
        <p:spPr>
          <a:xfrm>
            <a:off x="1228725" y="7229475"/>
            <a:ext cx="4333875" cy="19431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2625"/>
              </a:lnSpc>
            </a:pPr>
            <a:r>
              <a:rPr lang="en-US" sz="2250" b="0" i="0" dirty="0">
                <a:solidFill>
                  <a:srgbClr val="000000"/>
                </a:solidFill>
                <a:latin typeface="Arial Regular" pitchFamily="34" charset="0"/>
                <a:ea typeface="Arial Regular" pitchFamily="34" charset="-122"/>
                <a:cs typeface="Arial Regular" pitchFamily="34" charset="-120"/>
              </a:rPr>
              <a:t>survey and research.
Create platform.
Development sosial media &amp; produk.
User testing</a:t>
            </a:r>
            <a:endParaRPr lang="en-US" sz="2250" dirty="0"/>
          </a:p>
        </p:txBody>
      </p:sp>
      <p:sp>
        <p:nvSpPr>
          <p:cNvPr id="22" name="Text 6"/>
          <p:cNvSpPr/>
          <p:nvPr/>
        </p:nvSpPr>
        <p:spPr>
          <a:xfrm>
            <a:off x="5562600" y="7143750"/>
            <a:ext cx="3533775" cy="13525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2625"/>
              </a:lnSpc>
            </a:pPr>
            <a:r>
              <a:rPr lang="en-US" sz="2250" b="0" i="0" dirty="0">
                <a:solidFill>
                  <a:srgbClr val="000000"/>
                </a:solidFill>
                <a:latin typeface="Arial Regular" pitchFamily="34" charset="0"/>
                <a:ea typeface="Arial Regular" pitchFamily="34" charset="-122"/>
                <a:cs typeface="Arial Regular" pitchFamily="34" charset="-120"/>
              </a:rPr>
              <a:t>Marketing Boost with B2C and B2B
Establishing PT and virtual officer
Reach 4 partner event organizer</a:t>
            </a:r>
            <a:endParaRPr lang="en-US" sz="2250" dirty="0"/>
          </a:p>
        </p:txBody>
      </p:sp>
      <p:sp>
        <p:nvSpPr>
          <p:cNvPr id="23" name="Text 7"/>
          <p:cNvSpPr/>
          <p:nvPr/>
        </p:nvSpPr>
        <p:spPr>
          <a:xfrm>
            <a:off x="9124950" y="7467600"/>
            <a:ext cx="3600450" cy="13525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2625"/>
              </a:lnSpc>
            </a:pPr>
            <a:r>
              <a:rPr lang="en-US" sz="2250" b="0" i="0" dirty="0">
                <a:solidFill>
                  <a:srgbClr val="000000"/>
                </a:solidFill>
                <a:latin typeface="Arial Regular" pitchFamily="34" charset="0"/>
                <a:ea typeface="Arial Regular" pitchFamily="34" charset="-122"/>
                <a:cs typeface="Arial Regular" pitchFamily="34" charset="-120"/>
              </a:rPr>
              <a:t>Product Advancement
Feature Development
Human Resource Improvement</a:t>
            </a:r>
            <a:endParaRPr lang="en-US" sz="2250" dirty="0"/>
          </a:p>
        </p:txBody>
      </p:sp>
      <p:sp>
        <p:nvSpPr>
          <p:cNvPr id="24" name="Text 8"/>
          <p:cNvSpPr/>
          <p:nvPr/>
        </p:nvSpPr>
        <p:spPr>
          <a:xfrm>
            <a:off x="12715875" y="7572375"/>
            <a:ext cx="3686175" cy="13525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2625"/>
              </a:lnSpc>
            </a:pPr>
            <a:r>
              <a:rPr lang="en-US" sz="2250" b="0" i="0" dirty="0">
                <a:solidFill>
                  <a:srgbClr val="000000"/>
                </a:solidFill>
                <a:latin typeface="Arial Regular" pitchFamily="34" charset="0"/>
                <a:ea typeface="Arial Regular" pitchFamily="34" charset="-122"/>
                <a:cs typeface="Arial Regular" pitchFamily="34" charset="-120"/>
              </a:rPr>
              <a:t>Become a big start up and range the international market, more specifically in Southeast Asia</a:t>
            </a:r>
            <a:endParaRPr lang="en-US" sz="2250" dirty="0"/>
          </a:p>
        </p:txBody>
      </p:sp>
      <p:sp>
        <p:nvSpPr>
          <p:cNvPr id="25" name="Text 9"/>
          <p:cNvSpPr/>
          <p:nvPr/>
        </p:nvSpPr>
        <p:spPr>
          <a:xfrm>
            <a:off x="6029325" y="6715125"/>
            <a:ext cx="2596164" cy="13527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>
              <a:lnSpc>
                <a:spcPts val="3075"/>
              </a:lnSpc>
            </a:pPr>
            <a:r>
              <a:rPr lang="en-US" sz="2700" b="0" i="0" dirty="0">
                <a:solidFill>
                  <a:srgbClr val="5CC06A"/>
                </a:solidFill>
                <a:latin typeface="Gilroy ExtraBold" pitchFamily="34" charset="0"/>
                <a:ea typeface="Gilroy ExtraBold" pitchFamily="34" charset="-122"/>
                <a:cs typeface="Gilroy ExtraBold" pitchFamily="34" charset="-120"/>
              </a:rPr>
              <a:t>Quartal 3 - 4</a:t>
            </a:r>
            <a:endParaRPr lang="en-US" sz="2700" dirty="0"/>
          </a:p>
        </p:txBody>
      </p:sp>
      <p:sp>
        <p:nvSpPr>
          <p:cNvPr id="26" name="Text 10"/>
          <p:cNvSpPr/>
          <p:nvPr/>
        </p:nvSpPr>
        <p:spPr>
          <a:xfrm>
            <a:off x="13277850" y="6848475"/>
            <a:ext cx="2569459" cy="13527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>
              <a:lnSpc>
                <a:spcPts val="3075"/>
              </a:lnSpc>
            </a:pPr>
            <a:r>
              <a:rPr lang="en-US" sz="2700" b="0" i="0" dirty="0">
                <a:solidFill>
                  <a:srgbClr val="C64D6B"/>
                </a:solidFill>
                <a:latin typeface="Gilroy ExtraBold" pitchFamily="34" charset="0"/>
                <a:ea typeface="Gilroy ExtraBold" pitchFamily="34" charset="-122"/>
                <a:cs typeface="Gilroy ExtraBold" pitchFamily="34" charset="-120"/>
              </a:rPr>
              <a:t>Quartal 7 - 8</a:t>
            </a:r>
            <a:endParaRPr lang="en-US" sz="2700" dirty="0"/>
          </a:p>
        </p:txBody>
      </p:sp>
      <p:sp>
        <p:nvSpPr>
          <p:cNvPr id="27" name="Text 11"/>
          <p:cNvSpPr/>
          <p:nvPr/>
        </p:nvSpPr>
        <p:spPr>
          <a:xfrm>
            <a:off x="9191625" y="6705600"/>
            <a:ext cx="3090222" cy="22335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>
              <a:lnSpc>
                <a:spcPts val="3075"/>
              </a:lnSpc>
            </a:pPr>
            <a:r>
              <a:rPr lang="en-US" sz="2700" b="0" i="0" dirty="0">
                <a:solidFill>
                  <a:srgbClr val="F6C06A"/>
                </a:solidFill>
                <a:latin typeface="Gilroy ExtraBold" pitchFamily="34" charset="0"/>
                <a:ea typeface="Gilroy ExtraBold" pitchFamily="34" charset="-122"/>
                <a:cs typeface="Gilroy ExtraBold" pitchFamily="34" charset="-120"/>
              </a:rPr>
              <a:t>Quartal 5 - 6</a:t>
            </a:r>
            <a:endParaRPr lang="en-US" sz="2700" dirty="0"/>
          </a:p>
        </p:txBody>
      </p:sp>
      <p:sp>
        <p:nvSpPr>
          <p:cNvPr id="28" name="Text 12"/>
          <p:cNvSpPr/>
          <p:nvPr/>
        </p:nvSpPr>
        <p:spPr>
          <a:xfrm rot="11798">
            <a:off x="1181100" y="590550"/>
            <a:ext cx="5057775" cy="1371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0500"/>
              </a:lnSpc>
            </a:pPr>
            <a:r>
              <a:rPr lang="en-US" sz="9000" b="0" i="0" dirty="0">
                <a:solidFill>
                  <a:srgbClr val="A0D2FD"/>
                </a:solidFill>
                <a:latin typeface="Gantari ExtraBold" pitchFamily="34" charset="0"/>
                <a:ea typeface="Gantari ExtraBold" pitchFamily="34" charset="-122"/>
                <a:cs typeface="Gantari ExtraBold" pitchFamily="34" charset="-120"/>
              </a:rPr>
              <a:t>Roadmap</a:t>
            </a:r>
            <a:endParaRPr lang="en-US" sz="9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9448800" y="5753100"/>
            <a:ext cx="4924425" cy="4333875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3800475" y="5838825"/>
            <a:ext cx="4333875" cy="3648075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3857625" y="2000250"/>
            <a:ext cx="4448175" cy="4324350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8"/>
          <a:srcRect/>
          <a:stretch/>
        </p:blipFill>
        <p:spPr>
          <a:xfrm>
            <a:off x="9591675" y="2219325"/>
            <a:ext cx="4781550" cy="3618099"/>
          </a:xfrm>
          <a:prstGeom prst="rect">
            <a:avLst/>
          </a:prstGeom>
        </p:spPr>
      </p:pic>
      <p:pic>
        <p:nvPicPr>
          <p:cNvPr id="7" name="Image 5" descr="preencoded.png"/>
          <p:cNvPicPr>
            <a:picLocks noChangeAspect="1"/>
          </p:cNvPicPr>
          <p:nvPr/>
        </p:nvPicPr>
        <p:blipFill>
          <a:blip r:embed="rId9"/>
          <a:srcRect/>
          <a:stretch/>
        </p:blipFill>
        <p:spPr>
          <a:xfrm>
            <a:off x="15449550" y="200025"/>
            <a:ext cx="2209800" cy="2200275"/>
          </a:xfrm>
          <a:prstGeom prst="rect">
            <a:avLst/>
          </a:prstGeom>
        </p:spPr>
      </p:pic>
      <p:sp>
        <p:nvSpPr>
          <p:cNvPr id="8" name="Text 0"/>
          <p:cNvSpPr/>
          <p:nvPr/>
        </p:nvSpPr>
        <p:spPr>
          <a:xfrm>
            <a:off x="6953250" y="742950"/>
            <a:ext cx="5412921" cy="11239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8625"/>
              </a:lnSpc>
            </a:pPr>
            <a:r>
              <a:rPr lang="en-US" sz="7500" b="0" i="0" dirty="0">
                <a:solidFill>
                  <a:srgbClr val="E40C89"/>
                </a:solidFill>
                <a:latin typeface="Gilroy ExtraBold" pitchFamily="34" charset="0"/>
                <a:ea typeface="Gilroy ExtraBold" pitchFamily="34" charset="-122"/>
                <a:cs typeface="Gilroy ExtraBold" pitchFamily="34" charset="-120"/>
              </a:rPr>
              <a:t>Our Team</a:t>
            </a:r>
            <a:endParaRPr lang="en-US" sz="7500" dirty="0"/>
          </a:p>
        </p:txBody>
      </p:sp>
      <p:sp>
        <p:nvSpPr>
          <p:cNvPr id="9" name="Text 1"/>
          <p:cNvSpPr/>
          <p:nvPr/>
        </p:nvSpPr>
        <p:spPr>
          <a:xfrm rot="11798">
            <a:off x="10725166" y="8820228"/>
            <a:ext cx="3019282" cy="34373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2550"/>
              </a:lnSpc>
            </a:pPr>
            <a:r>
              <a:rPr lang="en-US" sz="2175" b="0" i="0" dirty="0">
                <a:solidFill>
                  <a:srgbClr val="000000"/>
                </a:solidFill>
                <a:latin typeface="Gantari ExtraBold" pitchFamily="34" charset="0"/>
                <a:ea typeface="Gantari ExtraBold" pitchFamily="34" charset="-122"/>
                <a:cs typeface="Gantari ExtraBold" pitchFamily="34" charset="-120"/>
              </a:rPr>
              <a:t>M. Zidane Fatuna A</a:t>
            </a:r>
            <a:endParaRPr lang="en-US" sz="2175" dirty="0"/>
          </a:p>
        </p:txBody>
      </p:sp>
      <p:sp>
        <p:nvSpPr>
          <p:cNvPr id="10" name="Text 2"/>
          <p:cNvSpPr/>
          <p:nvPr/>
        </p:nvSpPr>
        <p:spPr>
          <a:xfrm>
            <a:off x="10925174" y="9098595"/>
            <a:ext cx="2483369" cy="36925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725"/>
              </a:lnSpc>
            </a:pPr>
            <a:r>
              <a:rPr lang="en-US" sz="1500" b="0" i="0" dirty="0">
                <a:solidFill>
                  <a:srgbClr val="000000"/>
                </a:solidFill>
                <a:latin typeface="Gantari Medium" pitchFamily="34" charset="0"/>
                <a:ea typeface="Gantari Medium" pitchFamily="34" charset="-122"/>
                <a:cs typeface="Gantari Medium" pitchFamily="34" charset="-120"/>
              </a:rPr>
              <a:t>Chief Tecnology Officer</a:t>
            </a:r>
            <a:endParaRPr lang="en-US" sz="1500" dirty="0"/>
          </a:p>
        </p:txBody>
      </p:sp>
      <p:sp>
        <p:nvSpPr>
          <p:cNvPr id="11" name="Text 3"/>
          <p:cNvSpPr/>
          <p:nvPr/>
        </p:nvSpPr>
        <p:spPr>
          <a:xfrm rot="11798">
            <a:off x="4877037" y="8710818"/>
            <a:ext cx="2655075" cy="4719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2550"/>
              </a:lnSpc>
            </a:pPr>
            <a:r>
              <a:rPr lang="en-US" sz="2175" b="0" i="0" dirty="0">
                <a:solidFill>
                  <a:srgbClr val="000000"/>
                </a:solidFill>
                <a:latin typeface="Gantari ExtraBold" pitchFamily="34" charset="0"/>
                <a:ea typeface="Gantari ExtraBold" pitchFamily="34" charset="-122"/>
                <a:cs typeface="Gantari ExtraBold" pitchFamily="34" charset="-120"/>
              </a:rPr>
              <a:t>Eka Yofa Prasetyo</a:t>
            </a:r>
            <a:endParaRPr lang="en-US" sz="2175" dirty="0"/>
          </a:p>
        </p:txBody>
      </p:sp>
      <p:sp>
        <p:nvSpPr>
          <p:cNvPr id="12" name="Text 4"/>
          <p:cNvSpPr/>
          <p:nvPr/>
        </p:nvSpPr>
        <p:spPr>
          <a:xfrm>
            <a:off x="5038725" y="9258300"/>
            <a:ext cx="205740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725"/>
              </a:lnSpc>
            </a:pPr>
            <a:r>
              <a:rPr lang="en-US" sz="1500" b="0" i="0" dirty="0">
                <a:solidFill>
                  <a:srgbClr val="000000"/>
                </a:solidFill>
                <a:latin typeface="Gantari Medium" pitchFamily="34" charset="0"/>
                <a:ea typeface="Gantari Medium" pitchFamily="34" charset="-122"/>
                <a:cs typeface="Gantari Medium" pitchFamily="34" charset="-120"/>
              </a:rPr>
              <a:t>Chief Operating Officer</a:t>
            </a:r>
            <a:endParaRPr lang="en-US" sz="1500" dirty="0"/>
          </a:p>
        </p:txBody>
      </p:sp>
      <p:sp>
        <p:nvSpPr>
          <p:cNvPr id="13" name="Text 5"/>
          <p:cNvSpPr/>
          <p:nvPr/>
        </p:nvSpPr>
        <p:spPr>
          <a:xfrm rot="11798">
            <a:off x="4505344" y="5113140"/>
            <a:ext cx="3447902" cy="3452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2550"/>
              </a:lnSpc>
            </a:pPr>
            <a:r>
              <a:rPr lang="en-US" sz="2175" b="0" i="0" dirty="0">
                <a:solidFill>
                  <a:srgbClr val="000000"/>
                </a:solidFill>
                <a:latin typeface="Gantari ExtraBold" pitchFamily="34" charset="0"/>
                <a:ea typeface="Gantari ExtraBold" pitchFamily="34" charset="-122"/>
                <a:cs typeface="Gantari ExtraBold" pitchFamily="34" charset="-120"/>
              </a:rPr>
              <a:t>Muhammad Febriansyah</a:t>
            </a:r>
            <a:endParaRPr lang="en-US" sz="2175" dirty="0"/>
          </a:p>
        </p:txBody>
      </p:sp>
      <p:sp>
        <p:nvSpPr>
          <p:cNvPr id="14" name="Text 6"/>
          <p:cNvSpPr/>
          <p:nvPr/>
        </p:nvSpPr>
        <p:spPr>
          <a:xfrm>
            <a:off x="4848225" y="5514975"/>
            <a:ext cx="2476500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2100"/>
              </a:lnSpc>
            </a:pPr>
            <a:r>
              <a:rPr lang="en-US" sz="1800" b="0" i="0" dirty="0">
                <a:solidFill>
                  <a:srgbClr val="000000"/>
                </a:solidFill>
                <a:latin typeface="Gantari Medium" pitchFamily="34" charset="0"/>
                <a:ea typeface="Gantari Medium" pitchFamily="34" charset="-122"/>
                <a:cs typeface="Gantari Medium" pitchFamily="34" charset="-120"/>
              </a:rPr>
              <a:t>Chief Executive Officer</a:t>
            </a:r>
            <a:endParaRPr lang="en-US" sz="1800" dirty="0"/>
          </a:p>
        </p:txBody>
      </p:sp>
      <p:sp>
        <p:nvSpPr>
          <p:cNvPr id="15" name="Text 7"/>
          <p:cNvSpPr/>
          <p:nvPr/>
        </p:nvSpPr>
        <p:spPr>
          <a:xfrm rot="9602">
            <a:off x="10915650" y="5276850"/>
            <a:ext cx="2592060" cy="28435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>
              <a:lnSpc>
                <a:spcPts val="2550"/>
              </a:lnSpc>
            </a:pPr>
            <a:r>
              <a:rPr lang="en-US" sz="2175" b="0" i="0" dirty="0">
                <a:solidFill>
                  <a:srgbClr val="000000"/>
                </a:solidFill>
                <a:latin typeface="Gantari ExtraBold" pitchFamily="34" charset="0"/>
                <a:ea typeface="Gantari ExtraBold" pitchFamily="34" charset="-122"/>
                <a:cs typeface="Gantari ExtraBold" pitchFamily="34" charset="-120"/>
              </a:rPr>
              <a:t>Eka Pratiwi Ariyanti</a:t>
            </a:r>
            <a:endParaRPr lang="en-US" sz="2175" dirty="0"/>
          </a:p>
        </p:txBody>
      </p:sp>
      <p:sp>
        <p:nvSpPr>
          <p:cNvPr id="16" name="Text 8"/>
          <p:cNvSpPr/>
          <p:nvPr/>
        </p:nvSpPr>
        <p:spPr>
          <a:xfrm>
            <a:off x="10534650" y="5609945"/>
            <a:ext cx="2873894" cy="22747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>
              <a:lnSpc>
                <a:spcPts val="2100"/>
              </a:lnSpc>
            </a:pPr>
            <a:r>
              <a:rPr lang="en-US" sz="1800" b="0" i="0" dirty="0">
                <a:solidFill>
                  <a:srgbClr val="000000"/>
                </a:solidFill>
                <a:latin typeface="Gantari Medium" pitchFamily="34" charset="0"/>
                <a:ea typeface="Gantari Medium" pitchFamily="34" charset="-122"/>
                <a:cs typeface="Gantari Medium" pitchFamily="34" charset="-120"/>
              </a:rPr>
              <a:t>Chief Financial Officer</a:t>
            </a:r>
            <a:endParaRPr lang="en-US" sz="18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0" y="0"/>
            <a:ext cx="5436989" cy="5456041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15462293" y="2432093"/>
            <a:ext cx="2825707" cy="7228572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0" y="7572375"/>
            <a:ext cx="4990198" cy="2714625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9"/>
          <a:srcRect/>
          <a:stretch/>
        </p:blipFill>
        <p:spPr>
          <a:xfrm>
            <a:off x="15078075" y="200025"/>
            <a:ext cx="2209800" cy="2200275"/>
          </a:xfrm>
          <a:prstGeom prst="rect">
            <a:avLst/>
          </a:prstGeom>
        </p:spPr>
      </p:pic>
      <p:sp>
        <p:nvSpPr>
          <p:cNvPr id="6" name="Text 0"/>
          <p:cNvSpPr/>
          <p:nvPr/>
        </p:nvSpPr>
        <p:spPr>
          <a:xfrm>
            <a:off x="3952875" y="3714750"/>
            <a:ext cx="10382250" cy="34956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7550"/>
              </a:lnSpc>
            </a:pPr>
            <a:r>
              <a:rPr lang="en-US" sz="15000" b="0" i="0" dirty="0">
                <a:solidFill>
                  <a:srgbClr val="FC448F"/>
                </a:solidFill>
                <a:latin typeface="Gantari ExtraBold" pitchFamily="34" charset="0"/>
                <a:ea typeface="Gantari ExtraBold" pitchFamily="34" charset="-122"/>
                <a:cs typeface="Gantari ExtraBold" pitchFamily="34" charset="-120"/>
              </a:rPr>
              <a:t>Lampiran</a:t>
            </a:r>
            <a:endParaRPr lang="en-US" sz="150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3563600" y="4848225"/>
            <a:ext cx="19050" cy="76200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15621000" y="200025"/>
            <a:ext cx="2209800" cy="2200275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5772150" y="9439275"/>
            <a:ext cx="6743695" cy="477674"/>
          </a:xfrm>
          <a:prstGeom prst="rect">
            <a:avLst/>
          </a:prstGeom>
        </p:spPr>
      </p:pic>
      <p:sp>
        <p:nvSpPr>
          <p:cNvPr id="6" name="Text 0"/>
          <p:cNvSpPr/>
          <p:nvPr/>
        </p:nvSpPr>
        <p:spPr>
          <a:xfrm>
            <a:off x="4400550" y="752475"/>
            <a:ext cx="9692821" cy="11430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8775"/>
              </a:lnSpc>
            </a:pPr>
            <a:r>
              <a:rPr lang="en-US" sz="7500" b="0" i="0" dirty="0">
                <a:solidFill>
                  <a:srgbClr val="7BB7EF"/>
                </a:solidFill>
                <a:latin typeface="Gantari ExtraBold" pitchFamily="34" charset="0"/>
                <a:ea typeface="Gantari ExtraBold" pitchFamily="34" charset="-122"/>
                <a:cs typeface="Gantari ExtraBold" pitchFamily="34" charset="-120"/>
              </a:rPr>
              <a:t>What We Have Done</a:t>
            </a:r>
            <a:endParaRPr lang="en-US" sz="7500" dirty="0"/>
          </a:p>
        </p:txBody>
      </p:sp>
      <p:sp>
        <p:nvSpPr>
          <p:cNvPr id="7" name="Text 1"/>
          <p:cNvSpPr/>
          <p:nvPr/>
        </p:nvSpPr>
        <p:spPr>
          <a:xfrm>
            <a:off x="3638550" y="3381375"/>
            <a:ext cx="12906375" cy="43719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457200" indent="-457200" algn="l">
              <a:lnSpc>
                <a:spcPts val="3450"/>
              </a:lnSpc>
              <a:buFont typeface="Arial" panose="020B0604020202020204" pitchFamily="34" charset="0"/>
              <a:buChar char="•"/>
            </a:pPr>
            <a:r>
              <a:rPr lang="en-US" sz="3000" b="0" i="0" dirty="0">
                <a:solidFill>
                  <a:srgbClr val="F6C06A"/>
                </a:solidFill>
                <a:latin typeface="Gilroy ExtraBold" pitchFamily="34" charset="0"/>
                <a:ea typeface="Gilroy ExtraBold" pitchFamily="34" charset="-122"/>
                <a:cs typeface="Gilroy ExtraBold" pitchFamily="34" charset="-120"/>
              </a:rPr>
              <a:t>Prepared Websites and Products (Digital Wedding Invitations with Various Designs)
Active Social Media Accounts (Instagram, Tiktok, and Facebook) in the last 4 months
Our Team Consist 5 People
Experienced in Digital Promotions and Advertisements.</a:t>
            </a:r>
            <a:endParaRPr lang="en-US" sz="3000" dirty="0"/>
          </a:p>
        </p:txBody>
      </p:sp>
      <p:sp>
        <p:nvSpPr>
          <p:cNvPr id="8" name="Text 2"/>
          <p:cNvSpPr/>
          <p:nvPr/>
        </p:nvSpPr>
        <p:spPr>
          <a:xfrm>
            <a:off x="7067550" y="9520526"/>
            <a:ext cx="1177684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>
              <a:lnSpc>
                <a:spcPts val="2250"/>
              </a:lnSpc>
            </a:pPr>
            <a:r>
              <a:rPr lang="en-US" sz="1500" b="1" i="0" dirty="0">
                <a:solidFill>
                  <a:srgbClr val="FFCCDF"/>
                </a:solidFill>
                <a:latin typeface="Poppins Bold" pitchFamily="34" charset="0"/>
                <a:ea typeface="Poppins Bold" pitchFamily="34" charset="-122"/>
                <a:cs typeface="Poppins Bold" pitchFamily="34" charset="-120"/>
              </a:rPr>
              <a:t>memou_id</a:t>
            </a:r>
            <a:endParaRPr lang="en-US" sz="1500" dirty="0"/>
          </a:p>
        </p:txBody>
      </p:sp>
      <p:sp>
        <p:nvSpPr>
          <p:cNvPr id="9" name="Text 3"/>
          <p:cNvSpPr/>
          <p:nvPr/>
        </p:nvSpPr>
        <p:spPr>
          <a:xfrm>
            <a:off x="10077450" y="9539576"/>
            <a:ext cx="2209744" cy="27622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>
              <a:lnSpc>
                <a:spcPts val="2250"/>
              </a:lnSpc>
            </a:pPr>
            <a:r>
              <a:rPr lang="en-US" sz="1500" b="1" i="0" dirty="0">
                <a:solidFill>
                  <a:srgbClr val="FFC9DE"/>
                </a:solidFill>
                <a:latin typeface="Poppins Bold" pitchFamily="34" charset="0"/>
                <a:ea typeface="Poppins Bold" pitchFamily="34" charset="-122"/>
                <a:cs typeface="Poppins Bold" pitchFamily="34" charset="-120"/>
              </a:rPr>
              <a:t>https://memou.id</a:t>
            </a:r>
            <a:endParaRPr lang="en-US" sz="15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3563600" y="4848225"/>
            <a:ext cx="19050" cy="76200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15621000" y="200025"/>
            <a:ext cx="2209800" cy="2200275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5772150" y="9315450"/>
            <a:ext cx="6743700" cy="477674"/>
          </a:xfrm>
          <a:prstGeom prst="rect">
            <a:avLst/>
          </a:prstGeom>
        </p:spPr>
      </p:pic>
      <p:sp>
        <p:nvSpPr>
          <p:cNvPr id="6" name="Text 0"/>
          <p:cNvSpPr/>
          <p:nvPr/>
        </p:nvSpPr>
        <p:spPr>
          <a:xfrm>
            <a:off x="4924425" y="723900"/>
            <a:ext cx="9967232" cy="11430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8775"/>
              </a:lnSpc>
            </a:pPr>
            <a:r>
              <a:rPr lang="en-US" sz="7500" b="0" i="0" dirty="0">
                <a:solidFill>
                  <a:srgbClr val="7BB7EF"/>
                </a:solidFill>
                <a:latin typeface="Gantari ExtraBold" pitchFamily="34" charset="0"/>
                <a:ea typeface="Gantari ExtraBold" pitchFamily="34" charset="-122"/>
                <a:cs typeface="Gantari ExtraBold" pitchFamily="34" charset="-120"/>
              </a:rPr>
              <a:t>Honors and Rewards</a:t>
            </a:r>
            <a:endParaRPr lang="en-US" sz="7500" dirty="0"/>
          </a:p>
        </p:txBody>
      </p:sp>
      <p:sp>
        <p:nvSpPr>
          <p:cNvPr id="7" name="Text 1"/>
          <p:cNvSpPr/>
          <p:nvPr/>
        </p:nvSpPr>
        <p:spPr>
          <a:xfrm>
            <a:off x="3219450" y="3086100"/>
            <a:ext cx="11296650" cy="43719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457200" indent="-457200" algn="l">
              <a:lnSpc>
                <a:spcPts val="3450"/>
              </a:lnSpc>
              <a:buFont typeface="Arial" panose="020B0604020202020204" pitchFamily="34" charset="0"/>
              <a:buChar char="•"/>
            </a:pPr>
            <a:r>
              <a:rPr lang="en-US" sz="3000" b="0" i="0" dirty="0">
                <a:solidFill>
                  <a:srgbClr val="F6C06A"/>
                </a:solidFill>
                <a:latin typeface="Gilroy ExtraBold" pitchFamily="34" charset="0"/>
                <a:ea typeface="Gilroy ExtraBold" pitchFamily="34" charset="-122"/>
                <a:cs typeface="Gilroy ExtraBold" pitchFamily="34" charset="-120"/>
              </a:rPr>
              <a:t>Received funding from IYT (ITS Youth Techopreneur) along with business mentoring for 1 year
Establish a Teamwork with Business Management Students to Improve Business Marketing</a:t>
            </a:r>
            <a:endParaRPr lang="en-US" sz="3000" dirty="0"/>
          </a:p>
        </p:txBody>
      </p:sp>
      <p:sp>
        <p:nvSpPr>
          <p:cNvPr id="8" name="Text 2"/>
          <p:cNvSpPr/>
          <p:nvPr/>
        </p:nvSpPr>
        <p:spPr>
          <a:xfrm>
            <a:off x="7067550" y="9396701"/>
            <a:ext cx="1177684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>
              <a:lnSpc>
                <a:spcPts val="2250"/>
              </a:lnSpc>
            </a:pPr>
            <a:r>
              <a:rPr lang="en-US" sz="1500" b="1" i="0" dirty="0">
                <a:solidFill>
                  <a:srgbClr val="FFCCDF"/>
                </a:solidFill>
                <a:latin typeface="Poppins Bold" pitchFamily="34" charset="0"/>
                <a:ea typeface="Poppins Bold" pitchFamily="34" charset="-122"/>
                <a:cs typeface="Poppins Bold" pitchFamily="34" charset="-120"/>
              </a:rPr>
              <a:t>memou_id</a:t>
            </a:r>
            <a:endParaRPr lang="en-US" sz="1500" dirty="0"/>
          </a:p>
        </p:txBody>
      </p:sp>
      <p:sp>
        <p:nvSpPr>
          <p:cNvPr id="9" name="Text 3"/>
          <p:cNvSpPr/>
          <p:nvPr/>
        </p:nvSpPr>
        <p:spPr>
          <a:xfrm>
            <a:off x="10077450" y="9415751"/>
            <a:ext cx="2209744" cy="27622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>
              <a:lnSpc>
                <a:spcPts val="2250"/>
              </a:lnSpc>
            </a:pPr>
            <a:r>
              <a:rPr lang="en-US" sz="1500" b="1" i="0" dirty="0">
                <a:solidFill>
                  <a:srgbClr val="FFC9DE"/>
                </a:solidFill>
                <a:latin typeface="Poppins Bold" pitchFamily="34" charset="0"/>
                <a:ea typeface="Poppins Bold" pitchFamily="34" charset="-122"/>
                <a:cs typeface="Poppins Bold" pitchFamily="34" charset="-120"/>
              </a:rPr>
              <a:t>https://memou.id</a:t>
            </a:r>
            <a:endParaRPr lang="en-US" sz="15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15449550" y="200025"/>
            <a:ext cx="2209800" cy="2200275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2162175" y="1866900"/>
            <a:ext cx="13325475" cy="6600825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12106275" y="8677275"/>
            <a:ext cx="5724525" cy="1409700"/>
          </a:xfrm>
          <a:prstGeom prst="rect">
            <a:avLst/>
          </a:prstGeom>
        </p:spPr>
      </p:pic>
      <p:sp>
        <p:nvSpPr>
          <p:cNvPr id="6" name="Text 0"/>
          <p:cNvSpPr/>
          <p:nvPr/>
        </p:nvSpPr>
        <p:spPr>
          <a:xfrm>
            <a:off x="6296025" y="733425"/>
            <a:ext cx="6048375" cy="11239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8625"/>
              </a:lnSpc>
            </a:pPr>
            <a:r>
              <a:rPr lang="en-US" sz="7500" b="0" i="0" dirty="0">
                <a:solidFill>
                  <a:srgbClr val="1FC3D2"/>
                </a:solidFill>
                <a:latin typeface="Gilroy ExtraBold" pitchFamily="34" charset="0"/>
                <a:ea typeface="Gilroy ExtraBold" pitchFamily="34" charset="-122"/>
                <a:cs typeface="Gilroy ExtraBold" pitchFamily="34" charset="-120"/>
              </a:rPr>
              <a:t>Our Product</a:t>
            </a:r>
            <a:endParaRPr lang="en-US" sz="7500" dirty="0"/>
          </a:p>
        </p:txBody>
      </p:sp>
      <p:sp>
        <p:nvSpPr>
          <p:cNvPr id="7" name="Text 1"/>
          <p:cNvSpPr/>
          <p:nvPr/>
        </p:nvSpPr>
        <p:spPr>
          <a:xfrm>
            <a:off x="12087225" y="9801225"/>
            <a:ext cx="1444814" cy="22097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>
              <a:lnSpc>
                <a:spcPts val="2625"/>
              </a:lnSpc>
            </a:pPr>
            <a:r>
              <a:rPr lang="en-US" sz="2250" b="0" i="0" dirty="0">
                <a:solidFill>
                  <a:srgbClr val="FFFFFF"/>
                </a:solidFill>
                <a:latin typeface="Gilroy ExtraBold" pitchFamily="34" charset="0"/>
                <a:ea typeface="Gilroy ExtraBold" pitchFamily="34" charset="-122"/>
                <a:cs typeface="Gilroy ExtraBold" pitchFamily="34" charset="-120"/>
              </a:rPr>
              <a:t>memou_id</a:t>
            </a:r>
            <a:endParaRPr lang="en-US" sz="2250" dirty="0"/>
          </a:p>
        </p:txBody>
      </p:sp>
      <p:sp>
        <p:nvSpPr>
          <p:cNvPr id="8" name="Text 2"/>
          <p:cNvSpPr/>
          <p:nvPr/>
        </p:nvSpPr>
        <p:spPr>
          <a:xfrm>
            <a:off x="16402050" y="9801225"/>
            <a:ext cx="1428750" cy="22011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>
              <a:lnSpc>
                <a:spcPts val="2625"/>
              </a:lnSpc>
            </a:pPr>
            <a:r>
              <a:rPr lang="en-US" sz="2250" b="0" i="0" dirty="0">
                <a:solidFill>
                  <a:srgbClr val="FFFFFF"/>
                </a:solidFill>
                <a:latin typeface="Gilroy ExtraBold" pitchFamily="34" charset="0"/>
                <a:ea typeface="Gilroy ExtraBold" pitchFamily="34" charset="-122"/>
                <a:cs typeface="Gilroy ExtraBold" pitchFamily="34" charset="-120"/>
              </a:rPr>
              <a:t>memou.id</a:t>
            </a:r>
            <a:endParaRPr lang="en-US" sz="2250" dirty="0"/>
          </a:p>
        </p:txBody>
      </p:sp>
      <p:sp>
        <p:nvSpPr>
          <p:cNvPr id="9" name="Text 3"/>
          <p:cNvSpPr/>
          <p:nvPr/>
        </p:nvSpPr>
        <p:spPr>
          <a:xfrm>
            <a:off x="13963650" y="9801225"/>
            <a:ext cx="2295525" cy="22011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>
              <a:lnSpc>
                <a:spcPts val="2625"/>
              </a:lnSpc>
            </a:pPr>
            <a:r>
              <a:rPr lang="en-US" sz="2250" b="0" i="0" dirty="0">
                <a:solidFill>
                  <a:srgbClr val="FFFFFF"/>
                </a:solidFill>
                <a:latin typeface="Gilroy ExtraBold" pitchFamily="34" charset="0"/>
                <a:ea typeface="Gilroy ExtraBold" pitchFamily="34" charset="-122"/>
                <a:cs typeface="Gilroy ExtraBold" pitchFamily="34" charset="-120"/>
              </a:rPr>
              <a:t>0857-9134-9364</a:t>
            </a:r>
            <a:endParaRPr lang="en-US" sz="225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15449550" y="200025"/>
            <a:ext cx="2209800" cy="2200275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13458825" y="2343150"/>
            <a:ext cx="2343150" cy="5105400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5781675" y="2971800"/>
            <a:ext cx="7715250" cy="4585243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8"/>
          <a:srcRect/>
          <a:stretch/>
        </p:blipFill>
        <p:spPr>
          <a:xfrm>
            <a:off x="3810000" y="2276475"/>
            <a:ext cx="2343150" cy="5105400"/>
          </a:xfrm>
          <a:prstGeom prst="rect">
            <a:avLst/>
          </a:prstGeom>
        </p:spPr>
      </p:pic>
      <p:pic>
        <p:nvPicPr>
          <p:cNvPr id="7" name="Image 5" descr="preencoded.png"/>
          <p:cNvPicPr>
            <a:picLocks noChangeAspect="1"/>
          </p:cNvPicPr>
          <p:nvPr/>
        </p:nvPicPr>
        <p:blipFill>
          <a:blip r:embed="rId9"/>
          <a:srcRect/>
          <a:stretch/>
        </p:blipFill>
        <p:spPr>
          <a:xfrm>
            <a:off x="5772150" y="9315450"/>
            <a:ext cx="6743700" cy="477674"/>
          </a:xfrm>
          <a:prstGeom prst="rect">
            <a:avLst/>
          </a:prstGeom>
        </p:spPr>
      </p:pic>
      <p:sp>
        <p:nvSpPr>
          <p:cNvPr id="8" name="Text 0"/>
          <p:cNvSpPr/>
          <p:nvPr/>
        </p:nvSpPr>
        <p:spPr>
          <a:xfrm>
            <a:off x="6162675" y="733425"/>
            <a:ext cx="5943600" cy="11239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8625"/>
              </a:lnSpc>
            </a:pPr>
            <a:r>
              <a:rPr lang="en-US" sz="7500" b="0" i="0" dirty="0">
                <a:solidFill>
                  <a:srgbClr val="1FC3D2"/>
                </a:solidFill>
                <a:latin typeface="Gilroy ExtraBold" pitchFamily="34" charset="0"/>
                <a:ea typeface="Gilroy ExtraBold" pitchFamily="34" charset="-122"/>
                <a:cs typeface="Gilroy ExtraBold" pitchFamily="34" charset="-120"/>
              </a:rPr>
              <a:t>Our Platform</a:t>
            </a:r>
            <a:endParaRPr lang="en-US" sz="7500" dirty="0"/>
          </a:p>
        </p:txBody>
      </p:sp>
      <p:sp>
        <p:nvSpPr>
          <p:cNvPr id="9" name="Text 1"/>
          <p:cNvSpPr/>
          <p:nvPr/>
        </p:nvSpPr>
        <p:spPr>
          <a:xfrm>
            <a:off x="7067550" y="9396701"/>
            <a:ext cx="1177684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>
              <a:lnSpc>
                <a:spcPts val="2250"/>
              </a:lnSpc>
            </a:pPr>
            <a:r>
              <a:rPr lang="en-US" sz="1500" b="1" i="0" dirty="0">
                <a:solidFill>
                  <a:srgbClr val="FFCCDF"/>
                </a:solidFill>
                <a:latin typeface="Poppins Bold" pitchFamily="34" charset="0"/>
                <a:ea typeface="Poppins Bold" pitchFamily="34" charset="-122"/>
                <a:cs typeface="Poppins Bold" pitchFamily="34" charset="-120"/>
              </a:rPr>
              <a:t>memou_id</a:t>
            </a:r>
            <a:endParaRPr lang="en-US" sz="1500" dirty="0"/>
          </a:p>
        </p:txBody>
      </p:sp>
      <p:sp>
        <p:nvSpPr>
          <p:cNvPr id="10" name="Text 2"/>
          <p:cNvSpPr/>
          <p:nvPr/>
        </p:nvSpPr>
        <p:spPr>
          <a:xfrm>
            <a:off x="10077450" y="9415751"/>
            <a:ext cx="2209744" cy="27622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>
              <a:lnSpc>
                <a:spcPts val="2250"/>
              </a:lnSpc>
            </a:pPr>
            <a:r>
              <a:rPr lang="en-US" sz="1500" b="1" i="0" dirty="0">
                <a:solidFill>
                  <a:srgbClr val="FFC9DE"/>
                </a:solidFill>
                <a:latin typeface="Poppins Bold" pitchFamily="34" charset="0"/>
                <a:ea typeface="Poppins Bold" pitchFamily="34" charset="-122"/>
                <a:cs typeface="Poppins Bold" pitchFamily="34" charset="-120"/>
              </a:rPr>
              <a:t>https://memou.id</a:t>
            </a:r>
            <a:endParaRPr lang="en-US" sz="15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0" y="0"/>
            <a:ext cx="5436989" cy="5456041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15462275" y="2432093"/>
            <a:ext cx="2825725" cy="7228572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0" y="7572375"/>
            <a:ext cx="4990207" cy="2714625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9"/>
          <a:srcRect/>
          <a:stretch/>
        </p:blipFill>
        <p:spPr>
          <a:xfrm>
            <a:off x="4057650" y="3629025"/>
            <a:ext cx="1676400" cy="1828800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10"/>
          <a:srcRect/>
          <a:stretch/>
        </p:blipFill>
        <p:spPr>
          <a:xfrm>
            <a:off x="8305800" y="3629025"/>
            <a:ext cx="1676400" cy="1828800"/>
          </a:xfrm>
          <a:prstGeom prst="rect">
            <a:avLst/>
          </a:prstGeom>
        </p:spPr>
      </p:pic>
      <p:pic>
        <p:nvPicPr>
          <p:cNvPr id="7" name="Image 5" descr="preencoded.png"/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>
          <a:xfrm>
            <a:off x="5734050" y="4019550"/>
            <a:ext cx="7599369" cy="4895850"/>
          </a:xfrm>
          <a:prstGeom prst="rect">
            <a:avLst/>
          </a:prstGeom>
        </p:spPr>
      </p:pic>
      <p:sp>
        <p:nvSpPr>
          <p:cNvPr id="8" name="Text 0"/>
          <p:cNvSpPr/>
          <p:nvPr/>
        </p:nvSpPr>
        <p:spPr>
          <a:xfrm>
            <a:off x="3724275" y="2028825"/>
            <a:ext cx="10839450" cy="92392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>
              <a:lnSpc>
                <a:spcPts val="8625"/>
              </a:lnSpc>
            </a:pPr>
            <a:r>
              <a:rPr lang="en-US" sz="7500" b="0" i="0" dirty="0">
                <a:solidFill>
                  <a:srgbClr val="1FC3D2"/>
                </a:solidFill>
                <a:latin typeface="Gilroy Light" pitchFamily="34" charset="0"/>
                <a:ea typeface="Gilroy Light" pitchFamily="34" charset="-122"/>
                <a:cs typeface="Gilroy Light" pitchFamily="34" charset="-120"/>
              </a:rPr>
              <a:t>Our Social Media</a:t>
            </a:r>
            <a:endParaRPr lang="en-US" sz="7500" dirty="0"/>
          </a:p>
        </p:txBody>
      </p:sp>
      <p:sp>
        <p:nvSpPr>
          <p:cNvPr id="9" name="Text 1"/>
          <p:cNvSpPr/>
          <p:nvPr/>
        </p:nvSpPr>
        <p:spPr>
          <a:xfrm>
            <a:off x="3562350" y="5638800"/>
            <a:ext cx="2647950" cy="8286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4275"/>
              </a:lnSpc>
            </a:pPr>
            <a:r>
              <a:rPr lang="en-US" sz="3750" b="0" i="0" dirty="0">
                <a:solidFill>
                  <a:srgbClr val="F0829D"/>
                </a:solidFill>
                <a:latin typeface="Gilroy ExtraBold" pitchFamily="34" charset="0"/>
                <a:ea typeface="Gilroy ExtraBold" pitchFamily="34" charset="-122"/>
                <a:cs typeface="Gilroy ExtraBold" pitchFamily="34" charset="-120"/>
              </a:rPr>
              <a:t>memou_id</a:t>
            </a:r>
            <a:endParaRPr lang="en-US" sz="3750" dirty="0"/>
          </a:p>
        </p:txBody>
      </p:sp>
      <p:sp>
        <p:nvSpPr>
          <p:cNvPr id="10" name="Text 2"/>
          <p:cNvSpPr/>
          <p:nvPr/>
        </p:nvSpPr>
        <p:spPr>
          <a:xfrm>
            <a:off x="11515725" y="5686425"/>
            <a:ext cx="2314575" cy="8286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4275"/>
              </a:lnSpc>
            </a:pPr>
            <a:r>
              <a:rPr lang="en-US" sz="3750" b="0" i="0" dirty="0">
                <a:solidFill>
                  <a:srgbClr val="F0829D"/>
                </a:solidFill>
                <a:latin typeface="Gilroy ExtraBold" pitchFamily="34" charset="0"/>
                <a:ea typeface="Gilroy ExtraBold" pitchFamily="34" charset="-122"/>
                <a:cs typeface="Gilroy ExtraBold" pitchFamily="34" charset="-120"/>
              </a:rPr>
              <a:t>memou.id</a:t>
            </a:r>
            <a:endParaRPr lang="en-US" sz="3750" dirty="0"/>
          </a:p>
        </p:txBody>
      </p:sp>
      <p:sp>
        <p:nvSpPr>
          <p:cNvPr id="11" name="Text 3"/>
          <p:cNvSpPr/>
          <p:nvPr/>
        </p:nvSpPr>
        <p:spPr>
          <a:xfrm>
            <a:off x="7010400" y="5686425"/>
            <a:ext cx="3790950" cy="8286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4275"/>
              </a:lnSpc>
            </a:pPr>
            <a:r>
              <a:rPr lang="en-US" sz="3750" b="0" i="0" dirty="0">
                <a:solidFill>
                  <a:srgbClr val="F0829D"/>
                </a:solidFill>
                <a:latin typeface="Gilroy ExtraBold" pitchFamily="34" charset="0"/>
                <a:ea typeface="Gilroy ExtraBold" pitchFamily="34" charset="-122"/>
                <a:cs typeface="Gilroy ExtraBold" pitchFamily="34" charset="-120"/>
              </a:rPr>
              <a:t>0857-9134-9364</a:t>
            </a:r>
            <a:endParaRPr lang="en-US" sz="375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3563600" y="4848225"/>
            <a:ext cx="19050" cy="76200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5" name="Text 0"/>
          <p:cNvSpPr/>
          <p:nvPr/>
        </p:nvSpPr>
        <p:spPr>
          <a:xfrm>
            <a:off x="5724525" y="752475"/>
            <a:ext cx="7229475" cy="11430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8775"/>
              </a:lnSpc>
            </a:pPr>
            <a:r>
              <a:rPr lang="en-US" sz="7500" b="0" i="0" dirty="0">
                <a:solidFill>
                  <a:srgbClr val="1FC3D2"/>
                </a:solidFill>
                <a:latin typeface="Gantari ExtraBold" pitchFamily="34" charset="0"/>
                <a:ea typeface="Gantari ExtraBold" pitchFamily="34" charset="-122"/>
                <a:cs typeface="Gantari ExtraBold" pitchFamily="34" charset="-120"/>
              </a:rPr>
              <a:t>About our bisnis</a:t>
            </a:r>
            <a:endParaRPr lang="en-US" sz="7500" dirty="0"/>
          </a:p>
        </p:txBody>
      </p:sp>
      <p:sp>
        <p:nvSpPr>
          <p:cNvPr id="6" name="Text 1"/>
          <p:cNvSpPr/>
          <p:nvPr/>
        </p:nvSpPr>
        <p:spPr>
          <a:xfrm>
            <a:off x="876300" y="2447925"/>
            <a:ext cx="14506575" cy="53911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4725"/>
              </a:lnSpc>
            </a:pPr>
            <a:r>
              <a:rPr lang="en-US" sz="4125" b="0" i="0" dirty="0">
                <a:solidFill>
                  <a:srgbClr val="F0829D"/>
                </a:solidFill>
                <a:latin typeface="Gilroy ExtraBold" pitchFamily="34" charset="0"/>
                <a:ea typeface="Gilroy ExtraBold" pitchFamily="34" charset="-122"/>
                <a:cs typeface="Gilroy ExtraBold" pitchFamily="34" charset="-120"/>
              </a:rPr>
              <a:t>Saat ini Memo-U merupakan platform penyedia jasa undangan pernikahan berbasis digital, namun kami sedang mengembangkan bisnis kami dengan memberikan variasi pada produk kami yang secara garis besar dibagi menjadi 2 yaitu ucapan dan undangan</a:t>
            </a:r>
            <a:endParaRPr lang="en-US" sz="4125" dirty="0"/>
          </a:p>
        </p:txBody>
      </p:sp>
      <p:sp>
        <p:nvSpPr>
          <p:cNvPr id="7" name="Text 2"/>
          <p:cNvSpPr/>
          <p:nvPr/>
        </p:nvSpPr>
        <p:spPr>
          <a:xfrm>
            <a:off x="5724525" y="5886450"/>
            <a:ext cx="11734800" cy="16859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r">
              <a:lnSpc>
                <a:spcPts val="3900"/>
              </a:lnSpc>
            </a:pPr>
            <a:r>
              <a:rPr lang="en-US" sz="3375" b="0" i="0" dirty="0">
                <a:solidFill>
                  <a:srgbClr val="005C65"/>
                </a:solidFill>
                <a:latin typeface="Arial Black" pitchFamily="34" charset="0"/>
                <a:ea typeface="Arial Black" pitchFamily="34" charset="-122"/>
                <a:cs typeface="Arial Black" pitchFamily="34" charset="-120"/>
              </a:rPr>
              <a:t>Ucapan </a:t>
            </a:r>
            <a:r>
              <a:rPr lang="en-US" sz="3375" b="0" i="0" dirty="0">
                <a:solidFill>
                  <a:srgbClr val="005C65"/>
                </a:solidFill>
                <a:latin typeface="Arial Regular" pitchFamily="34" charset="0"/>
                <a:ea typeface="Arial Regular" pitchFamily="34" charset="-122"/>
                <a:cs typeface="Arial Regular" pitchFamily="34" charset="-120"/>
              </a:rPr>
              <a:t>produk pada memou yang bertujuan untuk memberikan sebuah ucapan dari seseorang kepada orang lain secara personal seperti ucapan wisuda, ulang tahun, aniversary, dan lainnya.</a:t>
            </a:r>
            <a:endParaRPr lang="en-US" sz="3375" dirty="0"/>
          </a:p>
        </p:txBody>
      </p:sp>
      <p:sp>
        <p:nvSpPr>
          <p:cNvPr id="8" name="Text 3"/>
          <p:cNvSpPr/>
          <p:nvPr/>
        </p:nvSpPr>
        <p:spPr>
          <a:xfrm>
            <a:off x="876300" y="7839075"/>
            <a:ext cx="11734800" cy="20669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3900"/>
              </a:lnSpc>
            </a:pPr>
            <a:r>
              <a:rPr lang="en-US" sz="3375" b="0" i="0" dirty="0">
                <a:solidFill>
                  <a:srgbClr val="005C65"/>
                </a:solidFill>
                <a:latin typeface="Arial Black" pitchFamily="34" charset="0"/>
                <a:ea typeface="Arial Black" pitchFamily="34" charset="-122"/>
                <a:cs typeface="Arial Black" pitchFamily="34" charset="-120"/>
              </a:rPr>
              <a:t>Undangan </a:t>
            </a:r>
            <a:r>
              <a:rPr lang="en-US" sz="3375" b="0" i="0" dirty="0">
                <a:solidFill>
                  <a:srgbClr val="005C65"/>
                </a:solidFill>
                <a:latin typeface="Arial Regular" pitchFamily="34" charset="0"/>
                <a:ea typeface="Arial Regular" pitchFamily="34" charset="-122"/>
                <a:cs typeface="Arial Regular" pitchFamily="34" charset="-120"/>
              </a:rPr>
              <a:t>produk pada memou yang bertujuan untuk mengajak beberapa orang untuk menghadiri suatu acara seperti undangan pernikahan, seminar, event, aqiqah, dan lainnya.</a:t>
            </a:r>
            <a:endParaRPr lang="en-US" sz="3375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0" y="0"/>
            <a:ext cx="5436989" cy="5456041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15462293" y="2432093"/>
            <a:ext cx="2825707" cy="7228572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0" y="7572375"/>
            <a:ext cx="4990198" cy="2714625"/>
          </a:xfrm>
          <a:prstGeom prst="rect">
            <a:avLst/>
          </a:prstGeom>
        </p:spPr>
      </p:pic>
      <p:sp>
        <p:nvSpPr>
          <p:cNvPr id="5" name="Text 0"/>
          <p:cNvSpPr/>
          <p:nvPr/>
        </p:nvSpPr>
        <p:spPr>
          <a:xfrm rot="11798">
            <a:off x="4010025" y="762000"/>
            <a:ext cx="11448958" cy="166717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0500"/>
              </a:lnSpc>
            </a:pPr>
            <a:r>
              <a:rPr lang="en-US" sz="9000" b="0" i="0" dirty="0">
                <a:solidFill>
                  <a:srgbClr val="FF6188"/>
                </a:solidFill>
                <a:latin typeface="Gantari ExtraBold" pitchFamily="34" charset="0"/>
                <a:ea typeface="Gantari ExtraBold" pitchFamily="34" charset="-122"/>
                <a:cs typeface="Gantari ExtraBold" pitchFamily="34" charset="-120"/>
              </a:rPr>
              <a:t>Background Problem</a:t>
            </a:r>
            <a:endParaRPr lang="en-US" sz="9000" dirty="0"/>
          </a:p>
        </p:txBody>
      </p:sp>
      <p:sp>
        <p:nvSpPr>
          <p:cNvPr id="6" name="Text 1"/>
          <p:cNvSpPr/>
          <p:nvPr/>
        </p:nvSpPr>
        <p:spPr>
          <a:xfrm>
            <a:off x="2638425" y="3048000"/>
            <a:ext cx="13687425" cy="55911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571500" indent="-571500" algn="l">
              <a:lnSpc>
                <a:spcPts val="4725"/>
              </a:lnSpc>
              <a:buFont typeface="Arial" panose="020B0604020202020204" pitchFamily="34" charset="0"/>
              <a:buChar char="•"/>
            </a:pPr>
            <a:r>
              <a:rPr lang="en-US" sz="4125" b="0" i="0" dirty="0">
                <a:solidFill>
                  <a:srgbClr val="F0829D"/>
                </a:solidFill>
                <a:latin typeface="Gilroy ExtraBold" pitchFamily="34" charset="0"/>
                <a:ea typeface="Gilroy ExtraBold" pitchFamily="34" charset="-122"/>
                <a:cs typeface="Gilroy ExtraBold" pitchFamily="34" charset="-120"/>
              </a:rPr>
              <a:t>Biaya undangan konvensional yang mahal, serta adanya biaya distribusi
Pemanfaatan kemajuan IPTEK, untuk media pembaharuan dari undangan konvensional
banyaknya generasi milenial dan gen Z serta pengguna internet di indonesia 
Desain undangan konvensional yang monoton dan kurang inovatif</a:t>
            </a:r>
            <a:endParaRPr lang="en-US" sz="4125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104900" y="1476375"/>
            <a:ext cx="6115050" cy="8001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0" y="0"/>
            <a:ext cx="15811574" cy="10287000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10715625" y="5962650"/>
            <a:ext cx="7572375" cy="4324350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9"/>
          <a:srcRect/>
          <a:stretch/>
        </p:blipFill>
        <p:spPr>
          <a:xfrm>
            <a:off x="5505450" y="3067050"/>
            <a:ext cx="12382184" cy="6151522"/>
          </a:xfrm>
          <a:prstGeom prst="rect">
            <a:avLst/>
          </a:prstGeom>
        </p:spPr>
      </p:pic>
      <p:pic>
        <p:nvPicPr>
          <p:cNvPr id="7" name="Image 5" descr="preencoded.png"/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>
          <a:xfrm>
            <a:off x="0" y="8134349"/>
            <a:ext cx="2210749" cy="2152651"/>
          </a:xfrm>
          <a:prstGeom prst="rect">
            <a:avLst/>
          </a:prstGeom>
        </p:spPr>
      </p:pic>
      <p:pic>
        <p:nvPicPr>
          <p:cNvPr id="8" name="Image 6" descr="preencoded.png"/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>
          <a:xfrm>
            <a:off x="11266810" y="1000125"/>
            <a:ext cx="1463641" cy="1499777"/>
          </a:xfrm>
          <a:prstGeom prst="rect">
            <a:avLst/>
          </a:prstGeom>
        </p:spPr>
      </p:pic>
      <p:pic>
        <p:nvPicPr>
          <p:cNvPr id="9" name="Image 7" descr="preencoded.png"/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/>
        </p:blipFill>
        <p:spPr>
          <a:xfrm>
            <a:off x="1905000" y="9239250"/>
            <a:ext cx="466725" cy="466725"/>
          </a:xfrm>
          <a:prstGeom prst="rect">
            <a:avLst/>
          </a:prstGeom>
        </p:spPr>
      </p:pic>
      <p:pic>
        <p:nvPicPr>
          <p:cNvPr id="10" name="Image 8" descr="preencoded.png"/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/>
        </p:blipFill>
        <p:spPr>
          <a:xfrm>
            <a:off x="12001500" y="771525"/>
            <a:ext cx="466725" cy="466725"/>
          </a:xfrm>
          <a:prstGeom prst="rect">
            <a:avLst/>
          </a:prstGeom>
        </p:spPr>
      </p:pic>
      <p:pic>
        <p:nvPicPr>
          <p:cNvPr id="11" name="Image 9" descr="preencoded.png"/>
          <p:cNvPicPr>
            <a:picLocks noChangeAspect="1"/>
          </p:cNvPicPr>
          <p:nvPr/>
        </p:nvPicPr>
        <p:blipFill>
          <a:blip r:embed="rId16"/>
          <a:srcRect/>
          <a:stretch/>
        </p:blipFill>
        <p:spPr>
          <a:xfrm>
            <a:off x="15135225" y="381000"/>
            <a:ext cx="2438400" cy="2428875"/>
          </a:xfrm>
          <a:prstGeom prst="rect">
            <a:avLst/>
          </a:prstGeom>
        </p:spPr>
      </p:pic>
      <p:sp>
        <p:nvSpPr>
          <p:cNvPr id="12" name="Text 0"/>
          <p:cNvSpPr/>
          <p:nvPr/>
        </p:nvSpPr>
        <p:spPr>
          <a:xfrm>
            <a:off x="1276350" y="904875"/>
            <a:ext cx="8229600" cy="1371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0500"/>
              </a:lnSpc>
            </a:pPr>
            <a:r>
              <a:rPr lang="en-US" sz="9000" b="0" i="0" dirty="0">
                <a:solidFill>
                  <a:srgbClr val="FF2697"/>
                </a:solidFill>
                <a:latin typeface="Gantari ExtraBold" pitchFamily="34" charset="0"/>
                <a:ea typeface="Gantari ExtraBold" pitchFamily="34" charset="-122"/>
                <a:cs typeface="Gantari ExtraBold" pitchFamily="34" charset="-120"/>
              </a:rPr>
              <a:t>Memo U</a:t>
            </a:r>
            <a:endParaRPr lang="en-US" sz="9000" dirty="0"/>
          </a:p>
        </p:txBody>
      </p:sp>
      <p:sp>
        <p:nvSpPr>
          <p:cNvPr id="13" name="Text 1"/>
          <p:cNvSpPr/>
          <p:nvPr/>
        </p:nvSpPr>
        <p:spPr>
          <a:xfrm>
            <a:off x="781050" y="4953000"/>
            <a:ext cx="5876925" cy="31242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5775"/>
              </a:lnSpc>
            </a:pPr>
            <a:r>
              <a:rPr lang="en-US" sz="5025" b="0" i="0" dirty="0">
                <a:solidFill>
                  <a:srgbClr val="FFFFFF"/>
                </a:solidFill>
                <a:latin typeface="Gilroy ExtraBold" pitchFamily="34" charset="0"/>
                <a:ea typeface="Gilroy ExtraBold" pitchFamily="34" charset="-122"/>
                <a:cs typeface="Gilroy ExtraBold" pitchFamily="34" charset="-120"/>
              </a:rPr>
              <a:t>All in One Platform to Capture Your Memorable Moment</a:t>
            </a:r>
            <a:endParaRPr lang="en-US" sz="5025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895350" y="2124075"/>
            <a:ext cx="3274098" cy="3091868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942975" y="5591175"/>
            <a:ext cx="3274098" cy="3091868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12696825" y="3057525"/>
            <a:ext cx="4752975" cy="3600450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>
          <a:xfrm>
            <a:off x="13087350" y="6010275"/>
            <a:ext cx="4752975" cy="3600450"/>
          </a:xfrm>
          <a:prstGeom prst="rect">
            <a:avLst/>
          </a:prstGeom>
        </p:spPr>
      </p:pic>
      <p:pic>
        <p:nvPicPr>
          <p:cNvPr id="7" name="Image 5" descr="preencoded.png"/>
          <p:cNvPicPr>
            <a:picLocks noChangeAspect="1"/>
          </p:cNvPicPr>
          <p:nvPr/>
        </p:nvPicPr>
        <p:blipFill>
          <a:blip r:embed="rId12"/>
          <a:srcRect/>
          <a:stretch/>
        </p:blipFill>
        <p:spPr>
          <a:xfrm>
            <a:off x="14830425" y="266700"/>
            <a:ext cx="2438400" cy="2428875"/>
          </a:xfrm>
          <a:prstGeom prst="rect">
            <a:avLst/>
          </a:prstGeom>
        </p:spPr>
      </p:pic>
      <p:pic>
        <p:nvPicPr>
          <p:cNvPr id="8" name="Image 6" descr="preencoded.png"/>
          <p:cNvPicPr>
            <a:picLocks noChangeAspect="1"/>
          </p:cNvPicPr>
          <p:nvPr/>
        </p:nvPicPr>
        <p:blipFill>
          <a:blip r:embed="rId13"/>
          <a:srcRect/>
          <a:stretch/>
        </p:blipFill>
        <p:spPr>
          <a:xfrm>
            <a:off x="3857625" y="285750"/>
            <a:ext cx="11588567" cy="10001250"/>
          </a:xfrm>
          <a:prstGeom prst="rect">
            <a:avLst/>
          </a:prstGeom>
        </p:spPr>
      </p:pic>
      <p:sp>
        <p:nvSpPr>
          <p:cNvPr id="9" name="Text 0"/>
          <p:cNvSpPr/>
          <p:nvPr/>
        </p:nvSpPr>
        <p:spPr>
          <a:xfrm>
            <a:off x="561975" y="447675"/>
            <a:ext cx="9153525" cy="19716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0950"/>
              </a:lnSpc>
            </a:pPr>
            <a:r>
              <a:rPr lang="en-US" sz="9375" b="0" i="0" dirty="0">
                <a:solidFill>
                  <a:srgbClr val="FE8CB6"/>
                </a:solidFill>
                <a:latin typeface="Gantari ExtraBold" pitchFamily="34" charset="0"/>
                <a:ea typeface="Gantari ExtraBold" pitchFamily="34" charset="-122"/>
                <a:cs typeface="Gantari ExtraBold" pitchFamily="34" charset="-120"/>
              </a:rPr>
              <a:t>Our Features</a:t>
            </a:r>
            <a:endParaRPr lang="en-US" sz="9375" dirty="0"/>
          </a:p>
        </p:txBody>
      </p:sp>
      <p:sp>
        <p:nvSpPr>
          <p:cNvPr id="10" name="Text 1"/>
          <p:cNvSpPr/>
          <p:nvPr/>
        </p:nvSpPr>
        <p:spPr>
          <a:xfrm>
            <a:off x="1190625" y="3133725"/>
            <a:ext cx="2667000" cy="7429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3450"/>
              </a:lnSpc>
            </a:pPr>
            <a:r>
              <a:rPr lang="en-US" sz="3000" b="0" i="0" dirty="0">
                <a:solidFill>
                  <a:srgbClr val="58B2FF"/>
                </a:solidFill>
                <a:latin typeface="Gilroy ExtraBold" pitchFamily="34" charset="0"/>
                <a:ea typeface="Gilroy ExtraBold" pitchFamily="34" charset="-122"/>
                <a:cs typeface="Gilroy ExtraBold" pitchFamily="34" charset="-120"/>
              </a:rPr>
              <a:t>E-Guest Book</a:t>
            </a:r>
            <a:endParaRPr lang="en-US" sz="3000" dirty="0"/>
          </a:p>
        </p:txBody>
      </p:sp>
      <p:sp>
        <p:nvSpPr>
          <p:cNvPr id="11" name="Text 2"/>
          <p:cNvSpPr/>
          <p:nvPr/>
        </p:nvSpPr>
        <p:spPr>
          <a:xfrm>
            <a:off x="1238250" y="6600825"/>
            <a:ext cx="2667000" cy="7429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3450"/>
              </a:lnSpc>
            </a:pPr>
            <a:r>
              <a:rPr lang="en-US" sz="3000" b="0" i="0" dirty="0">
                <a:solidFill>
                  <a:srgbClr val="FF8DA9"/>
                </a:solidFill>
                <a:latin typeface="Gilroy ExtraBold" pitchFamily="34" charset="0"/>
                <a:ea typeface="Gilroy ExtraBold" pitchFamily="34" charset="-122"/>
                <a:cs typeface="Gilroy ExtraBold" pitchFamily="34" charset="-120"/>
              </a:rPr>
              <a:t>Live Streaming</a:t>
            </a:r>
            <a:endParaRPr lang="en-US" sz="3000" dirty="0"/>
          </a:p>
        </p:txBody>
      </p:sp>
      <p:sp>
        <p:nvSpPr>
          <p:cNvPr id="12" name="Text 3"/>
          <p:cNvSpPr/>
          <p:nvPr/>
        </p:nvSpPr>
        <p:spPr>
          <a:xfrm>
            <a:off x="12992100" y="4067175"/>
            <a:ext cx="2667000" cy="7429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3450"/>
              </a:lnSpc>
            </a:pPr>
            <a:r>
              <a:rPr lang="en-US" sz="3000" b="0" i="0" dirty="0">
                <a:solidFill>
                  <a:srgbClr val="FF8DA9"/>
                </a:solidFill>
                <a:latin typeface="Gilroy ExtraBold" pitchFamily="34" charset="0"/>
                <a:ea typeface="Gilroy ExtraBold" pitchFamily="34" charset="-122"/>
                <a:cs typeface="Gilroy ExtraBold" pitchFamily="34" charset="-120"/>
              </a:rPr>
              <a:t>Qr Code</a:t>
            </a:r>
            <a:endParaRPr lang="en-US" sz="3000" dirty="0"/>
          </a:p>
        </p:txBody>
      </p:sp>
      <p:sp>
        <p:nvSpPr>
          <p:cNvPr id="13" name="Text 4"/>
          <p:cNvSpPr/>
          <p:nvPr/>
        </p:nvSpPr>
        <p:spPr>
          <a:xfrm>
            <a:off x="12992100" y="5086350"/>
            <a:ext cx="4457700" cy="15716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2175"/>
              </a:lnSpc>
            </a:pPr>
            <a:r>
              <a:rPr lang="en-US" sz="1875" b="0" i="0" dirty="0">
                <a:solidFill>
                  <a:srgbClr val="000000"/>
                </a:solidFill>
                <a:latin typeface="Gilroy Light" pitchFamily="34" charset="0"/>
                <a:ea typeface="Gilroy Light" pitchFamily="34" charset="-122"/>
                <a:cs typeface="Gilroy Light" pitchFamily="34" charset="-120"/>
              </a:rPr>
              <a:t>Setiap tamu yang diundang atau akan mendapat QR-Code untuk</a:t>
            </a:r>
            <a:r>
              <a:rPr lang="en-US" sz="1875" b="0" i="0" dirty="0">
                <a:solidFill>
                  <a:srgbClr val="000000"/>
                </a:solidFill>
                <a:latin typeface="Gilroy ExtraBold" pitchFamily="34" charset="0"/>
                <a:ea typeface="Gilroy ExtraBold" pitchFamily="34" charset="-122"/>
                <a:cs typeface="Gilroy ExtraBold" pitchFamily="34" charset="-120"/>
              </a:rPr>
              <a:t> check in</a:t>
            </a:r>
            <a:r>
              <a:rPr lang="en-US" sz="1875" b="0" i="0" dirty="0">
                <a:solidFill>
                  <a:srgbClr val="000000"/>
                </a:solidFill>
                <a:latin typeface="Gilroy Light" pitchFamily="34" charset="0"/>
                <a:ea typeface="Gilroy Light" pitchFamily="34" charset="-122"/>
                <a:cs typeface="Gilroy Light" pitchFamily="34" charset="-120"/>
              </a:rPr>
              <a:t> saat acara berlangsung, dan hindari adanya tamu tak diundang masuk ke pernikahan kamu</a:t>
            </a:r>
            <a:endParaRPr lang="en-US" sz="1875" dirty="0"/>
          </a:p>
        </p:txBody>
      </p:sp>
      <p:sp>
        <p:nvSpPr>
          <p:cNvPr id="14" name="Text 5"/>
          <p:cNvSpPr/>
          <p:nvPr/>
        </p:nvSpPr>
        <p:spPr>
          <a:xfrm>
            <a:off x="13382625" y="7019925"/>
            <a:ext cx="2667000" cy="7429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3450"/>
              </a:lnSpc>
            </a:pPr>
            <a:r>
              <a:rPr lang="en-US" sz="3000" b="0" i="0" dirty="0">
                <a:solidFill>
                  <a:srgbClr val="A0D2FD"/>
                </a:solidFill>
                <a:latin typeface="Gilroy ExtraBold" pitchFamily="34" charset="0"/>
                <a:ea typeface="Gilroy ExtraBold" pitchFamily="34" charset="-122"/>
                <a:cs typeface="Gilroy ExtraBold" pitchFamily="34" charset="-120"/>
              </a:rPr>
              <a:t>Fitur Lainnya</a:t>
            </a:r>
            <a:endParaRPr lang="en-US" sz="3000" dirty="0"/>
          </a:p>
        </p:txBody>
      </p:sp>
      <p:sp>
        <p:nvSpPr>
          <p:cNvPr id="15" name="Text 6"/>
          <p:cNvSpPr/>
          <p:nvPr/>
        </p:nvSpPr>
        <p:spPr>
          <a:xfrm>
            <a:off x="13382625" y="8039100"/>
            <a:ext cx="4457700" cy="15716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2175"/>
              </a:lnSpc>
            </a:pPr>
            <a:r>
              <a:rPr lang="en-US" sz="1875" b="0" i="0" dirty="0">
                <a:solidFill>
                  <a:srgbClr val="000000"/>
                </a:solidFill>
                <a:latin typeface="Gilroy Light" pitchFamily="34" charset="0"/>
                <a:ea typeface="Gilroy Light" pitchFamily="34" charset="-122"/>
                <a:cs typeface="Gilroy Light" pitchFamily="34" charset="-120"/>
              </a:rPr>
              <a:t>Selain tiga fitur tersebut kami mememberikan fitur” yang gak kalah menarik lho!, seperti music backsound, galeri foto &amp; vidio, gmaps, smart dashboard &amp; WA, RSVP, Animasi pada produk kami</a:t>
            </a:r>
            <a:endParaRPr lang="en-US" sz="1875" dirty="0"/>
          </a:p>
        </p:txBody>
      </p:sp>
      <p:sp>
        <p:nvSpPr>
          <p:cNvPr id="16" name="Text 7"/>
          <p:cNvSpPr/>
          <p:nvPr/>
        </p:nvSpPr>
        <p:spPr>
          <a:xfrm>
            <a:off x="1447800" y="4200525"/>
            <a:ext cx="3695700" cy="15716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2175"/>
              </a:lnSpc>
            </a:pPr>
            <a:r>
              <a:rPr lang="en-US" sz="1875" b="0" i="0" dirty="0">
                <a:solidFill>
                  <a:srgbClr val="000000"/>
                </a:solidFill>
                <a:latin typeface="Gilroy Light" pitchFamily="34" charset="0"/>
                <a:ea typeface="Gilroy Light" pitchFamily="34" charset="-122"/>
                <a:cs typeface="Gilroy Light" pitchFamily="34" charset="-120"/>
              </a:rPr>
              <a:t>Fitur yang satu paket dengan </a:t>
            </a:r>
            <a:r>
              <a:rPr lang="en-US" sz="1875" b="0" i="0" dirty="0">
                <a:solidFill>
                  <a:srgbClr val="000000"/>
                </a:solidFill>
                <a:latin typeface="Gilroy ExtraBold" pitchFamily="34" charset="0"/>
                <a:ea typeface="Gilroy ExtraBold" pitchFamily="34" charset="-122"/>
                <a:cs typeface="Gilroy ExtraBold" pitchFamily="34" charset="-120"/>
              </a:rPr>
              <a:t>Qr-Code</a:t>
            </a:r>
            <a:r>
              <a:rPr lang="en-US" sz="1875" b="0" i="0" dirty="0">
                <a:solidFill>
                  <a:srgbClr val="000000"/>
                </a:solidFill>
                <a:latin typeface="Gilroy Light" pitchFamily="34" charset="0"/>
                <a:ea typeface="Gilroy Light" pitchFamily="34" charset="-122"/>
                <a:cs typeface="Gilroy Light" pitchFamily="34" charset="-120"/>
              </a:rPr>
              <a:t> ini, bertujuan untuk memudahkan customer dalam </a:t>
            </a:r>
            <a:r>
              <a:rPr lang="en-US" sz="1875" b="0" i="0" dirty="0">
                <a:solidFill>
                  <a:srgbClr val="000000"/>
                </a:solidFill>
                <a:latin typeface="Gilroy ExtraBold" pitchFamily="34" charset="0"/>
                <a:ea typeface="Gilroy ExtraBold" pitchFamily="34" charset="-122"/>
                <a:cs typeface="Gilroy ExtraBold" pitchFamily="34" charset="-120"/>
              </a:rPr>
              <a:t>mentracking </a:t>
            </a:r>
            <a:r>
              <a:rPr lang="en-US" sz="1875" b="0" i="0" dirty="0">
                <a:solidFill>
                  <a:srgbClr val="000000"/>
                </a:solidFill>
                <a:latin typeface="Gilroy Light" pitchFamily="34" charset="0"/>
                <a:ea typeface="Gilroy Light" pitchFamily="34" charset="-122"/>
                <a:cs typeface="Gilroy Light" pitchFamily="34" charset="-120"/>
              </a:rPr>
              <a:t>para tamu secara detail yang  hadir dan tidak hadir saat kegiatan berlangsung</a:t>
            </a:r>
            <a:endParaRPr lang="en-US" sz="1875" dirty="0"/>
          </a:p>
        </p:txBody>
      </p:sp>
      <p:sp>
        <p:nvSpPr>
          <p:cNvPr id="17" name="Text 8"/>
          <p:cNvSpPr/>
          <p:nvPr/>
        </p:nvSpPr>
        <p:spPr>
          <a:xfrm>
            <a:off x="1304925" y="7696200"/>
            <a:ext cx="4457700" cy="15716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2175"/>
              </a:lnSpc>
            </a:pPr>
            <a:r>
              <a:rPr lang="en-US" sz="1875" b="0" i="0" dirty="0">
                <a:solidFill>
                  <a:srgbClr val="000000"/>
                </a:solidFill>
                <a:latin typeface="Gilroy Light" pitchFamily="34" charset="0"/>
                <a:ea typeface="Gilroy Light" pitchFamily="34" charset="-122"/>
                <a:cs typeface="Gilroy Light" pitchFamily="34" charset="-120"/>
              </a:rPr>
              <a:t>Siarkan kegiatan secara </a:t>
            </a:r>
            <a:r>
              <a:rPr lang="en-US" sz="1875" b="0" i="0" dirty="0">
                <a:solidFill>
                  <a:srgbClr val="000000"/>
                </a:solidFill>
                <a:latin typeface="Gilroy ExtraBold" pitchFamily="34" charset="0"/>
                <a:ea typeface="Gilroy ExtraBold" pitchFamily="34" charset="-122"/>
                <a:cs typeface="Gilroy ExtraBold" pitchFamily="34" charset="-120"/>
              </a:rPr>
              <a:t>virtual </a:t>
            </a:r>
            <a:r>
              <a:rPr lang="en-US" sz="1875" b="0" i="0" dirty="0">
                <a:solidFill>
                  <a:srgbClr val="000000"/>
                </a:solidFill>
                <a:latin typeface="Gilroy Light" pitchFamily="34" charset="0"/>
                <a:ea typeface="Gilroy Light" pitchFamily="34" charset="-122"/>
                <a:cs typeface="Gilroy Light" pitchFamily="34" charset="-120"/>
              </a:rPr>
              <a:t>untuk orang kesayangan yang </a:t>
            </a:r>
            <a:r>
              <a:rPr lang="en-US" sz="1875" b="0" i="0" dirty="0">
                <a:solidFill>
                  <a:srgbClr val="000000"/>
                </a:solidFill>
                <a:latin typeface="Gilroy ExtraBold" pitchFamily="34" charset="0"/>
                <a:ea typeface="Gilroy ExtraBold" pitchFamily="34" charset="-122"/>
                <a:cs typeface="Gilroy ExtraBold" pitchFamily="34" charset="-120"/>
              </a:rPr>
              <a:t>tidak bisa hadir</a:t>
            </a:r>
            <a:r>
              <a:rPr lang="en-US" sz="1875" b="0" i="0" dirty="0">
                <a:solidFill>
                  <a:srgbClr val="000000"/>
                </a:solidFill>
                <a:latin typeface="Gilroy Light" pitchFamily="34" charset="0"/>
                <a:ea typeface="Gilroy Light" pitchFamily="34" charset="-122"/>
                <a:cs typeface="Gilroy Light" pitchFamily="34" charset="-120"/>
              </a:rPr>
              <a:t>, dengan beragam pilihan dan simpan kenangan terindah kamu menjadi satu</a:t>
            </a:r>
            <a:r>
              <a:rPr lang="en-US" sz="1875" b="0" i="0" dirty="0">
                <a:solidFill>
                  <a:srgbClr val="000000"/>
                </a:solidFill>
                <a:latin typeface="Gilroy ExtraBold" pitchFamily="34" charset="0"/>
                <a:ea typeface="Gilroy ExtraBold" pitchFamily="34" charset="-122"/>
                <a:cs typeface="Gilroy ExtraBold" pitchFamily="34" charset="-120"/>
              </a:rPr>
              <a:t> rekaman Full</a:t>
            </a:r>
            <a:r>
              <a:rPr lang="en-US" sz="1875" b="0" i="0" dirty="0">
                <a:solidFill>
                  <a:srgbClr val="000000"/>
                </a:solidFill>
                <a:latin typeface="Gilroy Light" pitchFamily="34" charset="0"/>
                <a:ea typeface="Gilroy Light" pitchFamily="34" charset="-122"/>
                <a:cs typeface="Gilroy Light" pitchFamily="34" charset="-120"/>
              </a:rPr>
              <a:t> yang dapat kamu </a:t>
            </a:r>
            <a:r>
              <a:rPr lang="en-US" sz="1875" b="0" i="0" dirty="0">
                <a:solidFill>
                  <a:srgbClr val="000000"/>
                </a:solidFill>
                <a:latin typeface="Gilroy ExtraBold" pitchFamily="34" charset="0"/>
                <a:ea typeface="Gilroy ExtraBold" pitchFamily="34" charset="-122"/>
                <a:cs typeface="Gilroy ExtraBold" pitchFamily="34" charset="-120"/>
              </a:rPr>
              <a:t>simpan</a:t>
            </a:r>
            <a:r>
              <a:rPr lang="en-US" sz="1875" b="0" i="0" dirty="0">
                <a:solidFill>
                  <a:srgbClr val="000000"/>
                </a:solidFill>
                <a:latin typeface="Gilroy Light" pitchFamily="34" charset="0"/>
                <a:ea typeface="Gilroy Light" pitchFamily="34" charset="-122"/>
                <a:cs typeface="Gilroy Light" pitchFamily="34" charset="-120"/>
              </a:rPr>
              <a:t> sampai kapanpun.</a:t>
            </a:r>
            <a:endParaRPr lang="en-US" sz="1875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1296650" y="0"/>
            <a:ext cx="6991350" cy="102870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0" y="0"/>
            <a:ext cx="11772900" cy="10287000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2762250" y="1981200"/>
            <a:ext cx="6419850" cy="6419850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6013298" y="2919010"/>
            <a:ext cx="7265380" cy="6098358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10953750" y="4352925"/>
            <a:ext cx="4557806" cy="3799541"/>
          </a:xfrm>
          <a:prstGeom prst="rect">
            <a:avLst/>
          </a:prstGeom>
        </p:spPr>
      </p:pic>
      <p:pic>
        <p:nvPicPr>
          <p:cNvPr id="7" name="Image 5" descr="preencoded.png"/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>
          <a:xfrm>
            <a:off x="0" y="8562976"/>
            <a:ext cx="2706086" cy="1724024"/>
          </a:xfrm>
          <a:prstGeom prst="rect">
            <a:avLst/>
          </a:prstGeom>
        </p:spPr>
      </p:pic>
      <p:pic>
        <p:nvPicPr>
          <p:cNvPr id="8" name="Image 6" descr="preencoded.png"/>
          <p:cNvPicPr>
            <a:picLocks noChangeAspect="1"/>
          </p:cNvPicPr>
          <p:nvPr/>
        </p:nvPicPr>
        <p:blipFill>
          <a:blip r:embed="rId13"/>
          <a:srcRect/>
          <a:stretch/>
        </p:blipFill>
        <p:spPr>
          <a:xfrm>
            <a:off x="14887575" y="266700"/>
            <a:ext cx="2438400" cy="2428875"/>
          </a:xfrm>
          <a:prstGeom prst="rect">
            <a:avLst/>
          </a:prstGeom>
        </p:spPr>
      </p:pic>
      <p:pic>
        <p:nvPicPr>
          <p:cNvPr id="9" name="Image 7" descr="preencoded.png"/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/>
        </p:blipFill>
        <p:spPr>
          <a:xfrm>
            <a:off x="0" y="9214798"/>
            <a:ext cx="1489751" cy="1072202"/>
          </a:xfrm>
          <a:prstGeom prst="rect">
            <a:avLst/>
          </a:prstGeom>
        </p:spPr>
      </p:pic>
      <p:sp>
        <p:nvSpPr>
          <p:cNvPr id="10" name="Text 0"/>
          <p:cNvSpPr/>
          <p:nvPr/>
        </p:nvSpPr>
        <p:spPr>
          <a:xfrm rot="11798">
            <a:off x="1428750" y="314325"/>
            <a:ext cx="8508081" cy="166717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0500"/>
              </a:lnSpc>
            </a:pPr>
            <a:r>
              <a:rPr lang="en-US" sz="9000" b="0" i="0" dirty="0">
                <a:solidFill>
                  <a:srgbClr val="FF6188"/>
                </a:solidFill>
                <a:latin typeface="Gantari ExtraBold" pitchFamily="34" charset="0"/>
                <a:ea typeface="Gantari ExtraBold" pitchFamily="34" charset="-122"/>
                <a:cs typeface="Gantari ExtraBold" pitchFamily="34" charset="-120"/>
              </a:rPr>
              <a:t>Market Size</a:t>
            </a:r>
            <a:endParaRPr lang="en-US" sz="9000" dirty="0"/>
          </a:p>
        </p:txBody>
      </p:sp>
      <p:sp>
        <p:nvSpPr>
          <p:cNvPr id="11" name="Text 1"/>
          <p:cNvSpPr/>
          <p:nvPr/>
        </p:nvSpPr>
        <p:spPr>
          <a:xfrm>
            <a:off x="9553575" y="8229600"/>
            <a:ext cx="2014311" cy="9144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7050"/>
              </a:lnSpc>
            </a:pPr>
            <a:r>
              <a:rPr lang="en-US" sz="6000" b="0" i="0" dirty="0">
                <a:solidFill>
                  <a:srgbClr val="0FA4B1"/>
                </a:solidFill>
                <a:latin typeface="Gantari ExtraBold" pitchFamily="34" charset="0"/>
                <a:ea typeface="Gantari ExtraBold" pitchFamily="34" charset="-122"/>
                <a:cs typeface="Gantari ExtraBold" pitchFamily="34" charset="-120"/>
              </a:rPr>
              <a:t>SAM</a:t>
            </a:r>
            <a:endParaRPr lang="en-US" sz="6000" dirty="0"/>
          </a:p>
        </p:txBody>
      </p:sp>
      <p:sp>
        <p:nvSpPr>
          <p:cNvPr id="12" name="Text 2"/>
          <p:cNvSpPr/>
          <p:nvPr/>
        </p:nvSpPr>
        <p:spPr>
          <a:xfrm>
            <a:off x="4962525" y="8553450"/>
            <a:ext cx="1888218" cy="9144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7050"/>
              </a:lnSpc>
            </a:pPr>
            <a:r>
              <a:rPr lang="en-US" sz="6000" b="0" i="0" dirty="0">
                <a:solidFill>
                  <a:srgbClr val="0FA4B1"/>
                </a:solidFill>
                <a:latin typeface="Gantari ExtraBold" pitchFamily="34" charset="0"/>
                <a:ea typeface="Gantari ExtraBold" pitchFamily="34" charset="-122"/>
                <a:cs typeface="Gantari ExtraBold" pitchFamily="34" charset="-120"/>
              </a:rPr>
              <a:t>TAM</a:t>
            </a:r>
            <a:endParaRPr lang="en-US" sz="6000" dirty="0"/>
          </a:p>
        </p:txBody>
      </p:sp>
      <p:sp>
        <p:nvSpPr>
          <p:cNvPr id="13" name="Text 3"/>
          <p:cNvSpPr/>
          <p:nvPr/>
        </p:nvSpPr>
        <p:spPr>
          <a:xfrm>
            <a:off x="12773025" y="7829550"/>
            <a:ext cx="1819275" cy="70485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>
              <a:lnSpc>
                <a:spcPts val="7050"/>
              </a:lnSpc>
            </a:pPr>
            <a:r>
              <a:rPr lang="en-US" sz="6000" b="0" i="0" dirty="0">
                <a:solidFill>
                  <a:srgbClr val="0FA4B1"/>
                </a:solidFill>
                <a:latin typeface="Gantari ExtraBold" pitchFamily="34" charset="0"/>
                <a:ea typeface="Gantari ExtraBold" pitchFamily="34" charset="-122"/>
                <a:cs typeface="Gantari ExtraBold" pitchFamily="34" charset="-120"/>
              </a:rPr>
              <a:t>SOM</a:t>
            </a:r>
            <a:endParaRPr lang="en-US" sz="6000" dirty="0"/>
          </a:p>
        </p:txBody>
      </p:sp>
      <p:sp>
        <p:nvSpPr>
          <p:cNvPr id="14" name="Text 4"/>
          <p:cNvSpPr/>
          <p:nvPr/>
        </p:nvSpPr>
        <p:spPr>
          <a:xfrm>
            <a:off x="3762375" y="3771900"/>
            <a:ext cx="4591050" cy="78105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>
              <a:lnSpc>
                <a:spcPts val="10350"/>
              </a:lnSpc>
            </a:pPr>
            <a:r>
              <a:rPr lang="id-ID" sz="9000" dirty="0">
                <a:solidFill>
                  <a:srgbClr val="D7486C"/>
                </a:solidFill>
                <a:latin typeface="Gilroy ExtraBold" pitchFamily="34" charset="0"/>
                <a:ea typeface="Gilroy ExtraBold" pitchFamily="34" charset="-122"/>
                <a:cs typeface="Gilroy ExtraBold" pitchFamily="34" charset="-120"/>
              </a:rPr>
              <a:t>4</a:t>
            </a:r>
            <a:r>
              <a:rPr lang="en-US" sz="9000" b="0" i="0" dirty="0">
                <a:solidFill>
                  <a:srgbClr val="D7486C"/>
                </a:solidFill>
                <a:latin typeface="Gilroy ExtraBold" pitchFamily="34" charset="0"/>
                <a:ea typeface="Gilroy ExtraBold" pitchFamily="34" charset="-122"/>
                <a:cs typeface="Gilroy ExtraBold" pitchFamily="34" charset="-120"/>
              </a:rPr>
              <a:t>2,97 M</a:t>
            </a:r>
            <a:endParaRPr lang="en-US" sz="9000" dirty="0"/>
          </a:p>
        </p:txBody>
      </p:sp>
      <p:sp>
        <p:nvSpPr>
          <p:cNvPr id="15" name="Text 5"/>
          <p:cNvSpPr/>
          <p:nvPr/>
        </p:nvSpPr>
        <p:spPr>
          <a:xfrm>
            <a:off x="3762375" y="5086350"/>
            <a:ext cx="4219575" cy="15335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4275"/>
              </a:lnSpc>
            </a:pPr>
            <a:r>
              <a:rPr lang="en-US" sz="3750" b="0" i="0" dirty="0">
                <a:solidFill>
                  <a:srgbClr val="FFFFFF"/>
                </a:solidFill>
                <a:latin typeface="Gilroy ExtraBold" pitchFamily="34" charset="0"/>
                <a:ea typeface="Gilroy ExtraBold" pitchFamily="34" charset="-122"/>
                <a:cs typeface="Gilroy ExtraBold" pitchFamily="34" charset="-120"/>
              </a:rPr>
              <a:t>20 - 24 years old from Gen Z and Millenials</a:t>
            </a:r>
            <a:endParaRPr lang="en-US" sz="3750" dirty="0"/>
          </a:p>
        </p:txBody>
      </p:sp>
      <p:sp>
        <p:nvSpPr>
          <p:cNvPr id="16" name="Text 6"/>
          <p:cNvSpPr/>
          <p:nvPr/>
        </p:nvSpPr>
        <p:spPr>
          <a:xfrm>
            <a:off x="8705850" y="4629150"/>
            <a:ext cx="3438525" cy="6477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>
              <a:lnSpc>
                <a:spcPts val="8625"/>
              </a:lnSpc>
            </a:pPr>
            <a:r>
              <a:rPr lang="en-US" sz="7500" b="0" i="0" dirty="0">
                <a:solidFill>
                  <a:srgbClr val="88C0EF"/>
                </a:solidFill>
                <a:latin typeface="Gilroy ExtraBold" pitchFamily="34" charset="0"/>
                <a:ea typeface="Gilroy ExtraBold" pitchFamily="34" charset="-122"/>
                <a:cs typeface="Gilroy ExtraBold" pitchFamily="34" charset="-120"/>
              </a:rPr>
              <a:t>5,83 M</a:t>
            </a:r>
            <a:endParaRPr lang="en-US" sz="7500" dirty="0"/>
          </a:p>
        </p:txBody>
      </p:sp>
      <p:sp>
        <p:nvSpPr>
          <p:cNvPr id="17" name="Text 7"/>
          <p:cNvSpPr/>
          <p:nvPr/>
        </p:nvSpPr>
        <p:spPr>
          <a:xfrm>
            <a:off x="8810625" y="5715000"/>
            <a:ext cx="3505200" cy="23622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3900"/>
              </a:lnSpc>
            </a:pPr>
            <a:r>
              <a:rPr lang="en-US" sz="3375" b="0" i="0" dirty="0">
                <a:solidFill>
                  <a:srgbClr val="FFFFFF"/>
                </a:solidFill>
                <a:latin typeface="Gilroy ExtraBold" pitchFamily="34" charset="0"/>
                <a:ea typeface="Gilroy ExtraBold" pitchFamily="34" charset="-122"/>
                <a:cs typeface="Gilroy ExtraBold" pitchFamily="34" charset="-120"/>
              </a:rPr>
              <a:t>Millenial’s and Z Live in Big city in indonesia</a:t>
            </a:r>
            <a:endParaRPr lang="en-US" sz="3375" dirty="0"/>
          </a:p>
        </p:txBody>
      </p:sp>
      <p:sp>
        <p:nvSpPr>
          <p:cNvPr id="18" name="Text 8"/>
          <p:cNvSpPr/>
          <p:nvPr/>
        </p:nvSpPr>
        <p:spPr>
          <a:xfrm>
            <a:off x="12677775" y="5695950"/>
            <a:ext cx="2286000" cy="16668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3000"/>
              </a:lnSpc>
            </a:pPr>
            <a:r>
              <a:rPr lang="en-US" sz="2625" b="0" i="0" dirty="0">
                <a:solidFill>
                  <a:srgbClr val="FFFFFF"/>
                </a:solidFill>
                <a:latin typeface="Gilroy ExtraBold" pitchFamily="34" charset="0"/>
                <a:ea typeface="Gilroy ExtraBold" pitchFamily="34" charset="-122"/>
                <a:cs typeface="Gilroy ExtraBold" pitchFamily="34" charset="-120"/>
              </a:rPr>
              <a:t>Millenial’s and Z Live in
Surabaya surrounding</a:t>
            </a:r>
            <a:endParaRPr lang="en-US" sz="2625" dirty="0"/>
          </a:p>
        </p:txBody>
      </p:sp>
      <p:sp>
        <p:nvSpPr>
          <p:cNvPr id="19" name="Text 9"/>
          <p:cNvSpPr/>
          <p:nvPr/>
        </p:nvSpPr>
        <p:spPr>
          <a:xfrm>
            <a:off x="12839700" y="5212982"/>
            <a:ext cx="2676525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>
              <a:lnSpc>
                <a:spcPts val="4275"/>
              </a:lnSpc>
            </a:pPr>
            <a:r>
              <a:rPr lang="en-US" sz="3750" b="0" i="0" dirty="0">
                <a:solidFill>
                  <a:srgbClr val="FFE8C5"/>
                </a:solidFill>
                <a:latin typeface="Gilroy ExtraBold" pitchFamily="34" charset="0"/>
                <a:ea typeface="Gilroy ExtraBold" pitchFamily="34" charset="-122"/>
                <a:cs typeface="Gilroy ExtraBold" pitchFamily="34" charset="-120"/>
              </a:rPr>
              <a:t>292,414</a:t>
            </a:r>
            <a:endParaRPr lang="en-US" sz="3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4857750" y="1123950"/>
            <a:ext cx="8572500" cy="352425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1733550" y="3724275"/>
            <a:ext cx="1676400" cy="1828800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2914650" y="3333750"/>
            <a:ext cx="3067050" cy="2609850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8"/>
          <a:srcRect/>
          <a:stretch/>
        </p:blipFill>
        <p:spPr>
          <a:xfrm>
            <a:off x="5495925" y="3800475"/>
            <a:ext cx="1676400" cy="1724025"/>
          </a:xfrm>
          <a:prstGeom prst="rect">
            <a:avLst/>
          </a:prstGeom>
        </p:spPr>
      </p:pic>
      <p:pic>
        <p:nvPicPr>
          <p:cNvPr id="7" name="Image 5" descr="preencoded.png"/>
          <p:cNvPicPr>
            <a:picLocks noChangeAspect="1"/>
          </p:cNvPicPr>
          <p:nvPr/>
        </p:nvPicPr>
        <p:blipFill>
          <a:blip r:embed="rId9"/>
          <a:srcRect/>
          <a:stretch/>
        </p:blipFill>
        <p:spPr>
          <a:xfrm>
            <a:off x="1476375" y="7534275"/>
            <a:ext cx="2181225" cy="2076450"/>
          </a:xfrm>
          <a:prstGeom prst="rect">
            <a:avLst/>
          </a:prstGeom>
        </p:spPr>
      </p:pic>
      <p:pic>
        <p:nvPicPr>
          <p:cNvPr id="8" name="Image 6" descr="preencoded.png"/>
          <p:cNvPicPr>
            <a:picLocks noChangeAspect="1"/>
          </p:cNvPicPr>
          <p:nvPr/>
        </p:nvPicPr>
        <p:blipFill>
          <a:blip r:embed="rId10"/>
          <a:srcRect/>
          <a:stretch/>
        </p:blipFill>
        <p:spPr>
          <a:xfrm>
            <a:off x="10220325" y="4010025"/>
            <a:ext cx="2419350" cy="2438400"/>
          </a:xfrm>
          <a:prstGeom prst="rect">
            <a:avLst/>
          </a:prstGeom>
        </p:spPr>
      </p:pic>
      <p:pic>
        <p:nvPicPr>
          <p:cNvPr id="9" name="Image 7" descr="preencoded.png"/>
          <p:cNvPicPr>
            <a:picLocks noChangeAspect="1"/>
          </p:cNvPicPr>
          <p:nvPr/>
        </p:nvPicPr>
        <p:blipFill>
          <a:blip r:embed="rId11"/>
          <a:srcRect/>
          <a:stretch/>
        </p:blipFill>
        <p:spPr>
          <a:xfrm>
            <a:off x="12992100" y="4010025"/>
            <a:ext cx="4371975" cy="2438400"/>
          </a:xfrm>
          <a:prstGeom prst="rect">
            <a:avLst/>
          </a:prstGeom>
        </p:spPr>
      </p:pic>
      <p:pic>
        <p:nvPicPr>
          <p:cNvPr id="10" name="Image 8" descr="preencoded.png"/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>
          <a:xfrm>
            <a:off x="0" y="0"/>
            <a:ext cx="3880647" cy="5087895"/>
          </a:xfrm>
          <a:prstGeom prst="rect">
            <a:avLst/>
          </a:prstGeom>
        </p:spPr>
      </p:pic>
      <p:pic>
        <p:nvPicPr>
          <p:cNvPr id="11" name="Image 9" descr="preencoded.png"/>
          <p:cNvPicPr>
            <a:picLocks noChangeAspect="1"/>
          </p:cNvPicPr>
          <p:nvPr/>
        </p:nvPicPr>
        <p:blipFill>
          <a:blip r:embed="rId14"/>
          <a:srcRect/>
          <a:stretch/>
        </p:blipFill>
        <p:spPr>
          <a:xfrm>
            <a:off x="15554325" y="266700"/>
            <a:ext cx="1809750" cy="1800225"/>
          </a:xfrm>
          <a:prstGeom prst="rect">
            <a:avLst/>
          </a:prstGeom>
        </p:spPr>
      </p:pic>
      <p:sp>
        <p:nvSpPr>
          <p:cNvPr id="12" name="Text 0"/>
          <p:cNvSpPr/>
          <p:nvPr/>
        </p:nvSpPr>
        <p:spPr>
          <a:xfrm rot="11798">
            <a:off x="5219698" y="563039"/>
            <a:ext cx="8438311" cy="106861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6825"/>
              </a:lnSpc>
            </a:pPr>
            <a:r>
              <a:rPr lang="en-US" sz="5850" b="0" i="0" dirty="0">
                <a:solidFill>
                  <a:srgbClr val="FF5C9E"/>
                </a:solidFill>
                <a:latin typeface="Gantari ExtraBold" pitchFamily="34" charset="0"/>
                <a:ea typeface="Gantari ExtraBold" pitchFamily="34" charset="-122"/>
                <a:cs typeface="Gantari ExtraBold" pitchFamily="34" charset="-120"/>
              </a:rPr>
              <a:t>Go To Market Strategy</a:t>
            </a:r>
            <a:endParaRPr lang="en-US" sz="5850" dirty="0"/>
          </a:p>
        </p:txBody>
      </p:sp>
      <p:sp>
        <p:nvSpPr>
          <p:cNvPr id="13" name="Text 1"/>
          <p:cNvSpPr/>
          <p:nvPr/>
        </p:nvSpPr>
        <p:spPr>
          <a:xfrm>
            <a:off x="1524000" y="3038475"/>
            <a:ext cx="6372225" cy="6286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3450"/>
              </a:lnSpc>
            </a:pPr>
            <a:r>
              <a:rPr lang="en-US" sz="3000" b="0" i="0" dirty="0">
                <a:solidFill>
                  <a:srgbClr val="55969C"/>
                </a:solidFill>
                <a:latin typeface="Gilroy ExtraBold" pitchFamily="34" charset="0"/>
                <a:ea typeface="Gilroy ExtraBold" pitchFamily="34" charset="-122"/>
                <a:cs typeface="Gilroy ExtraBold" pitchFamily="34" charset="-120"/>
              </a:rPr>
              <a:t>The Biggest Platform for Marketing</a:t>
            </a:r>
            <a:endParaRPr lang="en-US" sz="3000" dirty="0"/>
          </a:p>
        </p:txBody>
      </p:sp>
      <p:sp>
        <p:nvSpPr>
          <p:cNvPr id="14" name="Text 2"/>
          <p:cNvSpPr/>
          <p:nvPr/>
        </p:nvSpPr>
        <p:spPr>
          <a:xfrm>
            <a:off x="11553825" y="3038475"/>
            <a:ext cx="5181600" cy="4381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3450"/>
              </a:lnSpc>
            </a:pPr>
            <a:r>
              <a:rPr lang="en-US" sz="3000" b="0" i="0" dirty="0">
                <a:solidFill>
                  <a:srgbClr val="55969C"/>
                </a:solidFill>
                <a:latin typeface="Gilroy ExtraBold" pitchFamily="34" charset="0"/>
                <a:ea typeface="Gilroy ExtraBold" pitchFamily="34" charset="-122"/>
                <a:cs typeface="Gilroy ExtraBold" pitchFamily="34" charset="-120"/>
              </a:rPr>
              <a:t>Business to Business</a:t>
            </a:r>
            <a:endParaRPr lang="en-US" sz="3000" dirty="0"/>
          </a:p>
        </p:txBody>
      </p:sp>
      <p:sp>
        <p:nvSpPr>
          <p:cNvPr id="15" name="Text 3"/>
          <p:cNvSpPr/>
          <p:nvPr/>
        </p:nvSpPr>
        <p:spPr>
          <a:xfrm>
            <a:off x="457200" y="6848475"/>
            <a:ext cx="5181600" cy="4381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3450"/>
              </a:lnSpc>
            </a:pPr>
            <a:r>
              <a:rPr lang="en-US" sz="3000" b="0" i="0" dirty="0">
                <a:solidFill>
                  <a:srgbClr val="55969C"/>
                </a:solidFill>
                <a:latin typeface="Gilroy ExtraBold" pitchFamily="34" charset="0"/>
                <a:ea typeface="Gilroy ExtraBold" pitchFamily="34" charset="-122"/>
                <a:cs typeface="Gilroy ExtraBold" pitchFamily="34" charset="-120"/>
              </a:rPr>
              <a:t>Referral Program</a:t>
            </a:r>
            <a:endParaRPr lang="en-US" sz="3000" dirty="0"/>
          </a:p>
        </p:txBody>
      </p:sp>
      <p:sp>
        <p:nvSpPr>
          <p:cNvPr id="16" name="Text 4"/>
          <p:cNvSpPr/>
          <p:nvPr/>
        </p:nvSpPr>
        <p:spPr>
          <a:xfrm>
            <a:off x="1524000" y="5553075"/>
            <a:ext cx="6391275" cy="10572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2775"/>
              </a:lnSpc>
            </a:pPr>
            <a:r>
              <a:rPr lang="id-ID" sz="2250" b="0" i="0" dirty="0">
                <a:solidFill>
                  <a:srgbClr val="0A818C"/>
                </a:solidFill>
                <a:latin typeface="Montserrat Light" pitchFamily="34" charset="0"/>
                <a:ea typeface="Montserrat Light" pitchFamily="34" charset="-122"/>
                <a:cs typeface="Montserrat Light" pitchFamily="34" charset="-120"/>
              </a:rPr>
              <a:t>percintaan</a:t>
            </a:r>
            <a:r>
              <a:rPr lang="en-US" sz="2250" b="0" i="0" dirty="0">
                <a:solidFill>
                  <a:srgbClr val="0A818C"/>
                </a:solidFill>
                <a:latin typeface="Montserrat Light" pitchFamily="34" charset="0"/>
                <a:ea typeface="Montserrat Light" pitchFamily="34" charset="-122"/>
                <a:cs typeface="Montserrat Light" pitchFamily="34" charset="-120"/>
              </a:rPr>
              <a:t>, P</a:t>
            </a:r>
            <a:r>
              <a:rPr lang="id-ID" sz="2250" b="0" i="0" dirty="0" err="1">
                <a:solidFill>
                  <a:srgbClr val="0A818C"/>
                </a:solidFill>
                <a:latin typeface="Montserrat Light" pitchFamily="34" charset="0"/>
                <a:ea typeface="Montserrat Light" pitchFamily="34" charset="-122"/>
                <a:cs typeface="Montserrat Light" pitchFamily="34" charset="-120"/>
              </a:rPr>
              <a:t>endapatan</a:t>
            </a:r>
            <a:r>
              <a:rPr lang="id-ID" sz="2250" b="0" i="0" dirty="0">
                <a:solidFill>
                  <a:srgbClr val="0A818C"/>
                </a:solidFill>
                <a:latin typeface="Montserrat Light" pitchFamily="34" charset="0"/>
                <a:ea typeface="Montserrat Light" pitchFamily="34" charset="-122"/>
                <a:cs typeface="Montserrat Light" pitchFamily="34" charset="-120"/>
              </a:rPr>
              <a:t> &amp; </a:t>
            </a:r>
            <a:r>
              <a:rPr lang="id-ID" sz="2250" b="0" i="0" dirty="0" err="1">
                <a:solidFill>
                  <a:srgbClr val="0A818C"/>
                </a:solidFill>
                <a:latin typeface="Montserrat Light" pitchFamily="34" charset="0"/>
                <a:ea typeface="Montserrat Light" pitchFamily="34" charset="-122"/>
                <a:cs typeface="Montserrat Light" pitchFamily="34" charset="-120"/>
              </a:rPr>
              <a:t>pekerjaan,</a:t>
            </a:r>
            <a:r>
              <a:rPr lang="id-ID" sz="2250" dirty="0" err="1">
                <a:solidFill>
                  <a:srgbClr val="0A818C"/>
                </a:solidFill>
                <a:latin typeface="Montserrat Light" pitchFamily="34" charset="0"/>
                <a:ea typeface="Montserrat Light" pitchFamily="34" charset="-122"/>
                <a:cs typeface="Montserrat Light" pitchFamily="34" charset="-120"/>
              </a:rPr>
              <a:t>produk</a:t>
            </a:r>
            <a:r>
              <a:rPr lang="id-ID" sz="2250" dirty="0">
                <a:solidFill>
                  <a:srgbClr val="0A818C"/>
                </a:solidFill>
                <a:latin typeface="Montserrat Light" pitchFamily="34" charset="0"/>
                <a:ea typeface="Montserrat Light" pitchFamily="34" charset="-122"/>
                <a:cs typeface="Montserrat Light" pitchFamily="34" charset="-120"/>
              </a:rPr>
              <a:t> undangan</a:t>
            </a:r>
            <a:r>
              <a:rPr lang="en-US" sz="2250" b="0" i="0" dirty="0">
                <a:solidFill>
                  <a:srgbClr val="0A818C"/>
                </a:solidFill>
                <a:latin typeface="Montserrat Light" pitchFamily="34" charset="0"/>
                <a:ea typeface="Montserrat Light" pitchFamily="34" charset="-122"/>
                <a:cs typeface="Montserrat Light" pitchFamily="34" charset="-120"/>
              </a:rPr>
              <a:t>, Fun Facts of P</a:t>
            </a:r>
            <a:r>
              <a:rPr lang="id-ID" sz="2250" b="0" i="0" dirty="0" err="1">
                <a:solidFill>
                  <a:srgbClr val="0A818C"/>
                </a:solidFill>
                <a:latin typeface="Montserrat Light" pitchFamily="34" charset="0"/>
                <a:ea typeface="Montserrat Light" pitchFamily="34" charset="-122"/>
                <a:cs typeface="Montserrat Light" pitchFamily="34" charset="-120"/>
              </a:rPr>
              <a:t>ernikahan</a:t>
            </a:r>
            <a:r>
              <a:rPr lang="en-US" sz="2250" b="0" i="0" dirty="0">
                <a:solidFill>
                  <a:srgbClr val="0A818C"/>
                </a:solidFill>
                <a:latin typeface="Montserrat Light" pitchFamily="34" charset="0"/>
                <a:ea typeface="Montserrat Light" pitchFamily="34" charset="-122"/>
                <a:cs typeface="Montserrat Light" pitchFamily="34" charset="-120"/>
              </a:rPr>
              <a:t>, Instagram Filters, Open Campaigns</a:t>
            </a:r>
            <a:endParaRPr lang="en-US" sz="2250" dirty="0"/>
          </a:p>
        </p:txBody>
      </p:sp>
      <p:sp>
        <p:nvSpPr>
          <p:cNvPr id="17" name="Text 5"/>
          <p:cNvSpPr/>
          <p:nvPr/>
        </p:nvSpPr>
        <p:spPr>
          <a:xfrm>
            <a:off x="3962400" y="7753350"/>
            <a:ext cx="3714750" cy="10572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2775"/>
              </a:lnSpc>
            </a:pPr>
            <a:r>
              <a:rPr lang="en-US" sz="2250" b="0" i="0" dirty="0">
                <a:solidFill>
                  <a:srgbClr val="0A818C"/>
                </a:solidFill>
                <a:latin typeface="Montserrat Light" pitchFamily="34" charset="0"/>
                <a:ea typeface="Montserrat Light" pitchFamily="34" charset="-122"/>
                <a:cs typeface="Montserrat Light" pitchFamily="34" charset="-120"/>
              </a:rPr>
              <a:t>Provide incentives referall code and loyality to maintain customer</a:t>
            </a:r>
            <a:endParaRPr lang="en-US" sz="2250" dirty="0"/>
          </a:p>
        </p:txBody>
      </p:sp>
      <p:sp>
        <p:nvSpPr>
          <p:cNvPr id="18" name="Text 6"/>
          <p:cNvSpPr/>
          <p:nvPr/>
        </p:nvSpPr>
        <p:spPr>
          <a:xfrm>
            <a:off x="10201275" y="6848475"/>
            <a:ext cx="7581900" cy="7048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2775"/>
              </a:lnSpc>
            </a:pPr>
            <a:r>
              <a:rPr lang="en-US" sz="2250" b="0" i="0" dirty="0">
                <a:solidFill>
                  <a:srgbClr val="0A818C"/>
                </a:solidFill>
                <a:latin typeface="Montserrat Light" pitchFamily="34" charset="0"/>
                <a:ea typeface="Montserrat Light" pitchFamily="34" charset="-122"/>
                <a:cs typeface="Montserrat Light" pitchFamily="34" charset="-120"/>
              </a:rPr>
              <a:t>Collaborating with event organizer in surrounding Surabaya.</a:t>
            </a:r>
            <a:endParaRPr lang="en-US" sz="2250" dirty="0"/>
          </a:p>
        </p:txBody>
      </p:sp>
      <p:sp>
        <p:nvSpPr>
          <p:cNvPr id="19" name="Text 7"/>
          <p:cNvSpPr/>
          <p:nvPr/>
        </p:nvSpPr>
        <p:spPr>
          <a:xfrm>
            <a:off x="10201275" y="7677150"/>
            <a:ext cx="7800975" cy="7048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2775"/>
              </a:lnSpc>
            </a:pPr>
            <a:r>
              <a:rPr lang="en-US" sz="2250" b="0" i="0" dirty="0">
                <a:solidFill>
                  <a:srgbClr val="0A818C"/>
                </a:solidFill>
                <a:latin typeface="Montserrat Light" pitchFamily="34" charset="0"/>
                <a:ea typeface="Montserrat Light" pitchFamily="34" charset="-122"/>
                <a:cs typeface="Montserrat Light" pitchFamily="34" charset="-120"/>
              </a:rPr>
              <a:t>List Event Organizer : </a:t>
            </a:r>
            <a:r>
              <a:rPr lang="en-US" sz="2250" b="0" i="0" dirty="0">
                <a:solidFill>
                  <a:srgbClr val="6A3A2F"/>
                </a:solidFill>
                <a:latin typeface="Montserrat Light" pitchFamily="34" charset="0"/>
                <a:ea typeface="Montserrat Light" pitchFamily="34" charset="-122"/>
                <a:cs typeface="Montserrat Light" pitchFamily="34" charset="-120"/>
              </a:rPr>
              <a:t>cahyaorganizer,sevenproduction, rencana.wp, satukisah.organizer, organizerprabu, etc.</a:t>
            </a:r>
            <a:endParaRPr lang="en-US" sz="2250" dirty="0"/>
          </a:p>
        </p:txBody>
      </p:sp>
      <p:sp>
        <p:nvSpPr>
          <p:cNvPr id="20" name="Text 8"/>
          <p:cNvSpPr/>
          <p:nvPr/>
        </p:nvSpPr>
        <p:spPr>
          <a:xfrm>
            <a:off x="10201275" y="8534400"/>
            <a:ext cx="7162800" cy="7048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2775"/>
              </a:lnSpc>
            </a:pPr>
            <a:r>
              <a:rPr lang="en-US" sz="2250" b="1" i="0" dirty="0">
                <a:solidFill>
                  <a:srgbClr val="0A818C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Door To Door
</a:t>
            </a:r>
            <a:r>
              <a:rPr lang="en-US" sz="2250" b="0" i="0" dirty="0">
                <a:solidFill>
                  <a:srgbClr val="0A818C"/>
                </a:solidFill>
                <a:latin typeface="Montserrat Light" pitchFamily="34" charset="0"/>
                <a:ea typeface="Montserrat Light" pitchFamily="34" charset="-122"/>
                <a:cs typeface="Montserrat Light" pitchFamily="34" charset="-120"/>
              </a:rPr>
              <a:t>Contact the targeted customer via personal chat</a:t>
            </a:r>
            <a:endParaRPr lang="en-US" sz="22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3563600" y="0"/>
            <a:ext cx="1958504" cy="1601834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5934075" y="2581275"/>
            <a:ext cx="1009650" cy="923925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9096375" y="2428875"/>
            <a:ext cx="952500" cy="871627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8"/>
          <a:srcRect/>
          <a:stretch/>
        </p:blipFill>
        <p:spPr>
          <a:xfrm>
            <a:off x="11972925" y="2428875"/>
            <a:ext cx="1333500" cy="1220278"/>
          </a:xfrm>
          <a:prstGeom prst="rect">
            <a:avLst/>
          </a:prstGeom>
        </p:spPr>
      </p:pic>
      <p:pic>
        <p:nvPicPr>
          <p:cNvPr id="7" name="Image 5" descr="preencoded.png"/>
          <p:cNvPicPr>
            <a:picLocks noChangeAspect="1"/>
          </p:cNvPicPr>
          <p:nvPr/>
        </p:nvPicPr>
        <p:blipFill>
          <a:blip r:embed="rId9"/>
          <a:srcRect/>
          <a:stretch/>
        </p:blipFill>
        <p:spPr>
          <a:xfrm>
            <a:off x="15059025" y="2428875"/>
            <a:ext cx="1333500" cy="1220278"/>
          </a:xfrm>
          <a:prstGeom prst="rect">
            <a:avLst/>
          </a:prstGeom>
        </p:spPr>
      </p:pic>
      <p:pic>
        <p:nvPicPr>
          <p:cNvPr id="8" name="Image 6" descr="preencoded.png"/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>
          <a:xfrm>
            <a:off x="5067300" y="2305050"/>
            <a:ext cx="2733675" cy="1466850"/>
          </a:xfrm>
          <a:prstGeom prst="rect">
            <a:avLst/>
          </a:prstGeom>
        </p:spPr>
      </p:pic>
      <p:pic>
        <p:nvPicPr>
          <p:cNvPr id="9" name="Image 7" descr="preencoded.png"/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>
          <a:xfrm>
            <a:off x="4872038" y="2443163"/>
            <a:ext cx="47625" cy="6924675"/>
          </a:xfrm>
          <a:prstGeom prst="rect">
            <a:avLst/>
          </a:prstGeom>
        </p:spPr>
      </p:pic>
      <p:pic>
        <p:nvPicPr>
          <p:cNvPr id="10" name="Image 8" descr="preencoded.png"/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>
          <a:xfrm>
            <a:off x="7948613" y="2443163"/>
            <a:ext cx="47625" cy="6924675"/>
          </a:xfrm>
          <a:prstGeom prst="rect">
            <a:avLst/>
          </a:prstGeom>
        </p:spPr>
      </p:pic>
      <p:pic>
        <p:nvPicPr>
          <p:cNvPr id="11" name="Image 9" descr="preencoded.png"/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>
          <a:xfrm>
            <a:off x="10996613" y="2443163"/>
            <a:ext cx="47625" cy="6924675"/>
          </a:xfrm>
          <a:prstGeom prst="rect">
            <a:avLst/>
          </a:prstGeom>
        </p:spPr>
      </p:pic>
      <p:pic>
        <p:nvPicPr>
          <p:cNvPr id="12" name="Image 10" descr="preencoded.png"/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>
          <a:xfrm>
            <a:off x="14063663" y="2443163"/>
            <a:ext cx="47625" cy="6924675"/>
          </a:xfrm>
          <a:prstGeom prst="rect">
            <a:avLst/>
          </a:prstGeom>
        </p:spPr>
      </p:pic>
      <p:pic>
        <p:nvPicPr>
          <p:cNvPr id="13" name="Image 11" descr="preencoded.png"/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>
          <a:xfrm>
            <a:off x="17140238" y="2443163"/>
            <a:ext cx="47625" cy="6924675"/>
          </a:xfrm>
          <a:prstGeom prst="rect">
            <a:avLst/>
          </a:prstGeom>
        </p:spPr>
      </p:pic>
      <p:pic>
        <p:nvPicPr>
          <p:cNvPr id="14" name="Image 12" descr="preencoded.png"/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>
          <a:xfrm>
            <a:off x="11191875" y="2305050"/>
            <a:ext cx="2733675" cy="1466850"/>
          </a:xfrm>
          <a:prstGeom prst="rect">
            <a:avLst/>
          </a:prstGeom>
        </p:spPr>
      </p:pic>
      <p:pic>
        <p:nvPicPr>
          <p:cNvPr id="15" name="Image 13" descr="preencoded.png"/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>
          <a:xfrm>
            <a:off x="8124825" y="2305050"/>
            <a:ext cx="2733675" cy="1466850"/>
          </a:xfrm>
          <a:prstGeom prst="rect">
            <a:avLst/>
          </a:prstGeom>
        </p:spPr>
      </p:pic>
      <p:pic>
        <p:nvPicPr>
          <p:cNvPr id="16" name="Image 14" descr="preencoded.png"/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>
          <a:xfrm>
            <a:off x="14249400" y="2305050"/>
            <a:ext cx="2733675" cy="1466850"/>
          </a:xfrm>
          <a:prstGeom prst="rect">
            <a:avLst/>
          </a:prstGeom>
        </p:spPr>
      </p:pic>
      <p:pic>
        <p:nvPicPr>
          <p:cNvPr id="17" name="Image 15" descr="preencoded.png"/>
          <p:cNvPicPr>
            <a:picLocks noChangeAspect="1"/>
          </p:cNvPicPr>
          <p:nvPr/>
        </p:nvPicPr>
        <p:blipFill>
          <a:blip r:embed="rId14"/>
          <a:srcRect/>
          <a:stretch/>
        </p:blipFill>
        <p:spPr>
          <a:xfrm>
            <a:off x="8984866" y="4089015"/>
            <a:ext cx="897615" cy="871177"/>
          </a:xfrm>
          <a:prstGeom prst="rect">
            <a:avLst/>
          </a:prstGeom>
        </p:spPr>
      </p:pic>
      <p:pic>
        <p:nvPicPr>
          <p:cNvPr id="18" name="Image 16" descr="preencoded.png"/>
          <p:cNvPicPr>
            <a:picLocks noChangeAspect="1"/>
          </p:cNvPicPr>
          <p:nvPr/>
        </p:nvPicPr>
        <p:blipFill>
          <a:blip r:embed="rId15"/>
          <a:srcRect/>
          <a:stretch/>
        </p:blipFill>
        <p:spPr>
          <a:xfrm>
            <a:off x="8984866" y="7508490"/>
            <a:ext cx="897615" cy="871177"/>
          </a:xfrm>
          <a:prstGeom prst="rect">
            <a:avLst/>
          </a:prstGeom>
        </p:spPr>
      </p:pic>
      <p:pic>
        <p:nvPicPr>
          <p:cNvPr id="19" name="Image 17" descr="preencoded.png"/>
          <p:cNvPicPr>
            <a:picLocks noChangeAspect="1"/>
          </p:cNvPicPr>
          <p:nvPr/>
        </p:nvPicPr>
        <p:blipFill>
          <a:blip r:embed="rId16"/>
          <a:srcRect/>
          <a:stretch/>
        </p:blipFill>
        <p:spPr>
          <a:xfrm>
            <a:off x="8984866" y="8527665"/>
            <a:ext cx="897615" cy="871177"/>
          </a:xfrm>
          <a:prstGeom prst="rect">
            <a:avLst/>
          </a:prstGeom>
        </p:spPr>
      </p:pic>
      <p:pic>
        <p:nvPicPr>
          <p:cNvPr id="20" name="Image 18" descr="preencoded.png"/>
          <p:cNvPicPr>
            <a:picLocks noChangeAspect="1"/>
          </p:cNvPicPr>
          <p:nvPr/>
        </p:nvPicPr>
        <p:blipFill>
          <a:blip r:embed="rId17"/>
          <a:srcRect/>
          <a:stretch/>
        </p:blipFill>
        <p:spPr>
          <a:xfrm>
            <a:off x="12147166" y="6422640"/>
            <a:ext cx="897615" cy="871177"/>
          </a:xfrm>
          <a:prstGeom prst="rect">
            <a:avLst/>
          </a:prstGeom>
        </p:spPr>
      </p:pic>
      <p:pic>
        <p:nvPicPr>
          <p:cNvPr id="21" name="Image 19" descr="preencoded.png"/>
          <p:cNvPicPr>
            <a:picLocks noChangeAspect="1"/>
          </p:cNvPicPr>
          <p:nvPr/>
        </p:nvPicPr>
        <p:blipFill>
          <a:blip r:embed="rId18"/>
          <a:srcRect/>
          <a:stretch/>
        </p:blipFill>
        <p:spPr>
          <a:xfrm>
            <a:off x="12109066" y="8641965"/>
            <a:ext cx="897615" cy="871177"/>
          </a:xfrm>
          <a:prstGeom prst="rect">
            <a:avLst/>
          </a:prstGeom>
        </p:spPr>
      </p:pic>
      <p:pic>
        <p:nvPicPr>
          <p:cNvPr id="22" name="Image 20" descr="preencoded.png"/>
          <p:cNvPicPr>
            <a:picLocks noChangeAspect="1"/>
          </p:cNvPicPr>
          <p:nvPr/>
        </p:nvPicPr>
        <p:blipFill>
          <a:blip r:embed="rId19"/>
          <a:srcRect/>
          <a:stretch/>
        </p:blipFill>
        <p:spPr>
          <a:xfrm>
            <a:off x="15080866" y="7613265"/>
            <a:ext cx="897615" cy="871177"/>
          </a:xfrm>
          <a:prstGeom prst="rect">
            <a:avLst/>
          </a:prstGeom>
        </p:spPr>
      </p:pic>
      <p:pic>
        <p:nvPicPr>
          <p:cNvPr id="23" name="Image 21" descr="preencoded.png"/>
          <p:cNvPicPr>
            <a:picLocks noChangeAspect="1"/>
          </p:cNvPicPr>
          <p:nvPr/>
        </p:nvPicPr>
        <p:blipFill>
          <a:blip r:embed="rId20"/>
          <a:srcRect/>
          <a:stretch/>
        </p:blipFill>
        <p:spPr>
          <a:xfrm>
            <a:off x="12147166" y="4089015"/>
            <a:ext cx="897615" cy="871177"/>
          </a:xfrm>
          <a:prstGeom prst="rect">
            <a:avLst/>
          </a:prstGeom>
        </p:spPr>
      </p:pic>
      <p:pic>
        <p:nvPicPr>
          <p:cNvPr id="24" name="Image 22" descr="preencoded.png"/>
          <p:cNvPicPr>
            <a:picLocks noChangeAspect="1"/>
          </p:cNvPicPr>
          <p:nvPr/>
        </p:nvPicPr>
        <p:blipFill>
          <a:blip r:embed="rId21"/>
          <a:srcRect/>
          <a:stretch/>
        </p:blipFill>
        <p:spPr>
          <a:xfrm>
            <a:off x="12118591" y="7613265"/>
            <a:ext cx="897615" cy="871177"/>
          </a:xfrm>
          <a:prstGeom prst="rect">
            <a:avLst/>
          </a:prstGeom>
        </p:spPr>
      </p:pic>
      <p:pic>
        <p:nvPicPr>
          <p:cNvPr id="25" name="Image 23" descr="preencoded.png"/>
          <p:cNvPicPr>
            <a:picLocks noChangeAspect="1"/>
          </p:cNvPicPr>
          <p:nvPr/>
        </p:nvPicPr>
        <p:blipFill>
          <a:blip r:embed="rId22"/>
          <a:srcRect/>
          <a:stretch/>
        </p:blipFill>
        <p:spPr>
          <a:xfrm>
            <a:off x="15280891" y="4127115"/>
            <a:ext cx="897615" cy="871177"/>
          </a:xfrm>
          <a:prstGeom prst="rect">
            <a:avLst/>
          </a:prstGeom>
        </p:spPr>
      </p:pic>
      <p:pic>
        <p:nvPicPr>
          <p:cNvPr id="26" name="Image 24" descr="preencoded.png"/>
          <p:cNvPicPr>
            <a:picLocks noChangeAspect="1"/>
          </p:cNvPicPr>
          <p:nvPr/>
        </p:nvPicPr>
        <p:blipFill>
          <a:blip r:embed="rId23"/>
          <a:srcRect/>
          <a:stretch/>
        </p:blipFill>
        <p:spPr>
          <a:xfrm>
            <a:off x="5927689" y="4089032"/>
            <a:ext cx="1030114" cy="912848"/>
          </a:xfrm>
          <a:prstGeom prst="rect">
            <a:avLst/>
          </a:prstGeom>
        </p:spPr>
      </p:pic>
      <p:pic>
        <p:nvPicPr>
          <p:cNvPr id="27" name="Image 25" descr="preencoded.png"/>
          <p:cNvPicPr>
            <a:picLocks noChangeAspect="1"/>
          </p:cNvPicPr>
          <p:nvPr/>
        </p:nvPicPr>
        <p:blipFill>
          <a:blip r:embed="rId24"/>
          <a:srcRect/>
          <a:stretch/>
        </p:blipFill>
        <p:spPr>
          <a:xfrm>
            <a:off x="5889589" y="5232032"/>
            <a:ext cx="1030114" cy="912848"/>
          </a:xfrm>
          <a:prstGeom prst="rect">
            <a:avLst/>
          </a:prstGeom>
        </p:spPr>
      </p:pic>
      <p:pic>
        <p:nvPicPr>
          <p:cNvPr id="28" name="Image 26" descr="preencoded.png"/>
          <p:cNvPicPr>
            <a:picLocks noChangeAspect="1"/>
          </p:cNvPicPr>
          <p:nvPr/>
        </p:nvPicPr>
        <p:blipFill>
          <a:blip r:embed="rId25"/>
          <a:srcRect/>
          <a:stretch/>
        </p:blipFill>
        <p:spPr>
          <a:xfrm>
            <a:off x="5889589" y="6375032"/>
            <a:ext cx="1030114" cy="912848"/>
          </a:xfrm>
          <a:prstGeom prst="rect">
            <a:avLst/>
          </a:prstGeom>
        </p:spPr>
      </p:pic>
      <p:pic>
        <p:nvPicPr>
          <p:cNvPr id="29" name="Image 27" descr="preencoded.png"/>
          <p:cNvPicPr>
            <a:picLocks noChangeAspect="1"/>
          </p:cNvPicPr>
          <p:nvPr/>
        </p:nvPicPr>
        <p:blipFill>
          <a:blip r:embed="rId26"/>
          <a:srcRect/>
          <a:stretch/>
        </p:blipFill>
        <p:spPr>
          <a:xfrm>
            <a:off x="5889589" y="7518032"/>
            <a:ext cx="1030114" cy="912848"/>
          </a:xfrm>
          <a:prstGeom prst="rect">
            <a:avLst/>
          </a:prstGeom>
        </p:spPr>
      </p:pic>
      <p:pic>
        <p:nvPicPr>
          <p:cNvPr id="30" name="Image 28" descr="preencoded.png"/>
          <p:cNvPicPr>
            <a:picLocks noChangeAspect="1"/>
          </p:cNvPicPr>
          <p:nvPr/>
        </p:nvPicPr>
        <p:blipFill>
          <a:blip r:embed="rId27"/>
          <a:srcRect/>
          <a:stretch/>
        </p:blipFill>
        <p:spPr>
          <a:xfrm>
            <a:off x="5889589" y="8422907"/>
            <a:ext cx="1030114" cy="912848"/>
          </a:xfrm>
          <a:prstGeom prst="rect">
            <a:avLst/>
          </a:prstGeom>
        </p:spPr>
      </p:pic>
      <p:pic>
        <p:nvPicPr>
          <p:cNvPr id="31" name="Image 29" descr="preencoded.png"/>
          <p:cNvPicPr>
            <a:picLocks noChangeAspect="1"/>
          </p:cNvPicPr>
          <p:nvPr/>
        </p:nvPicPr>
        <p:blipFill>
          <a:blip r:embed="rId28"/>
          <a:srcRect/>
          <a:stretch/>
        </p:blipFill>
        <p:spPr>
          <a:xfrm>
            <a:off x="8985214" y="5232032"/>
            <a:ext cx="1030114" cy="912848"/>
          </a:xfrm>
          <a:prstGeom prst="rect">
            <a:avLst/>
          </a:prstGeom>
        </p:spPr>
      </p:pic>
      <p:pic>
        <p:nvPicPr>
          <p:cNvPr id="32" name="Image 30" descr="preencoded.png"/>
          <p:cNvPicPr>
            <a:picLocks noChangeAspect="1"/>
          </p:cNvPicPr>
          <p:nvPr/>
        </p:nvPicPr>
        <p:blipFill>
          <a:blip r:embed="rId29"/>
          <a:srcRect/>
          <a:stretch/>
        </p:blipFill>
        <p:spPr>
          <a:xfrm>
            <a:off x="12147514" y="5232032"/>
            <a:ext cx="1030114" cy="912848"/>
          </a:xfrm>
          <a:prstGeom prst="rect">
            <a:avLst/>
          </a:prstGeom>
        </p:spPr>
      </p:pic>
      <p:pic>
        <p:nvPicPr>
          <p:cNvPr id="33" name="Image 31" descr="preencoded.png"/>
          <p:cNvPicPr>
            <a:picLocks noChangeAspect="1"/>
          </p:cNvPicPr>
          <p:nvPr/>
        </p:nvPicPr>
        <p:blipFill>
          <a:blip r:embed="rId30"/>
          <a:srcRect/>
          <a:stretch/>
        </p:blipFill>
        <p:spPr>
          <a:xfrm>
            <a:off x="8966164" y="6375032"/>
            <a:ext cx="1030114" cy="912848"/>
          </a:xfrm>
          <a:prstGeom prst="rect">
            <a:avLst/>
          </a:prstGeom>
        </p:spPr>
      </p:pic>
      <p:pic>
        <p:nvPicPr>
          <p:cNvPr id="34" name="Image 32" descr="preencoded.png"/>
          <p:cNvPicPr>
            <a:picLocks noChangeAspect="1"/>
          </p:cNvPicPr>
          <p:nvPr/>
        </p:nvPicPr>
        <p:blipFill>
          <a:blip r:embed="rId31"/>
          <a:srcRect/>
          <a:stretch/>
        </p:blipFill>
        <p:spPr>
          <a:xfrm>
            <a:off x="15119314" y="5232032"/>
            <a:ext cx="1030114" cy="912848"/>
          </a:xfrm>
          <a:prstGeom prst="rect">
            <a:avLst/>
          </a:prstGeom>
        </p:spPr>
      </p:pic>
      <p:pic>
        <p:nvPicPr>
          <p:cNvPr id="35" name="Image 33" descr="preencoded.png"/>
          <p:cNvPicPr>
            <a:picLocks noChangeAspect="1"/>
          </p:cNvPicPr>
          <p:nvPr/>
        </p:nvPicPr>
        <p:blipFill>
          <a:blip r:embed="rId32"/>
          <a:srcRect/>
          <a:stretch/>
        </p:blipFill>
        <p:spPr>
          <a:xfrm>
            <a:off x="15119314" y="6375032"/>
            <a:ext cx="1030114" cy="912848"/>
          </a:xfrm>
          <a:prstGeom prst="rect">
            <a:avLst/>
          </a:prstGeom>
        </p:spPr>
      </p:pic>
      <p:pic>
        <p:nvPicPr>
          <p:cNvPr id="36" name="Image 34" descr="preencoded.png"/>
          <p:cNvPicPr>
            <a:picLocks noChangeAspect="1"/>
          </p:cNvPicPr>
          <p:nvPr/>
        </p:nvPicPr>
        <p:blipFill>
          <a:blip r:embed="rId33"/>
          <a:srcRect/>
          <a:stretch/>
        </p:blipFill>
        <p:spPr>
          <a:xfrm>
            <a:off x="15014539" y="8518157"/>
            <a:ext cx="1030114" cy="912848"/>
          </a:xfrm>
          <a:prstGeom prst="rect">
            <a:avLst/>
          </a:prstGeom>
        </p:spPr>
      </p:pic>
      <p:pic>
        <p:nvPicPr>
          <p:cNvPr id="37" name="Image 35" descr="preencoded.png"/>
          <p:cNvPicPr>
            <a:picLocks noChangeAspect="1"/>
          </p:cNvPicPr>
          <p:nvPr/>
        </p:nvPicPr>
        <p:blipFill>
          <a:blip r:embed="rId34"/>
          <a:srcRect/>
          <a:stretch/>
        </p:blipFill>
        <p:spPr>
          <a:xfrm>
            <a:off x="16259175" y="266700"/>
            <a:ext cx="1809750" cy="1800225"/>
          </a:xfrm>
          <a:prstGeom prst="rect">
            <a:avLst/>
          </a:prstGeom>
        </p:spPr>
      </p:pic>
      <p:sp>
        <p:nvSpPr>
          <p:cNvPr id="38" name="Text 0"/>
          <p:cNvSpPr/>
          <p:nvPr/>
        </p:nvSpPr>
        <p:spPr>
          <a:xfrm rot="11798">
            <a:off x="1104900" y="200025"/>
            <a:ext cx="6115050" cy="1371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0500"/>
              </a:lnSpc>
            </a:pPr>
            <a:r>
              <a:rPr lang="en-US" sz="9000" b="0" i="0" dirty="0">
                <a:solidFill>
                  <a:srgbClr val="FF5C9E"/>
                </a:solidFill>
                <a:latin typeface="Gantari ExtraBold" pitchFamily="34" charset="0"/>
                <a:ea typeface="Gantari ExtraBold" pitchFamily="34" charset="-122"/>
                <a:cs typeface="Gantari ExtraBold" pitchFamily="34" charset="-120"/>
              </a:rPr>
              <a:t>Competitor</a:t>
            </a:r>
            <a:endParaRPr lang="en-US" sz="9000" dirty="0"/>
          </a:p>
        </p:txBody>
      </p:sp>
      <p:sp>
        <p:nvSpPr>
          <p:cNvPr id="39" name="Text 1"/>
          <p:cNvSpPr/>
          <p:nvPr/>
        </p:nvSpPr>
        <p:spPr>
          <a:xfrm>
            <a:off x="1104900" y="2571750"/>
            <a:ext cx="3328988" cy="933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6900"/>
              </a:lnSpc>
            </a:pPr>
            <a:r>
              <a:rPr lang="en-US" sz="6000" b="0" i="0" dirty="0">
                <a:solidFill>
                  <a:srgbClr val="FF2980"/>
                </a:solidFill>
                <a:latin typeface="Gilroy ExtraBold" pitchFamily="34" charset="0"/>
                <a:ea typeface="Gilroy ExtraBold" pitchFamily="34" charset="-122"/>
                <a:cs typeface="Gilroy ExtraBold" pitchFamily="34" charset="-120"/>
              </a:rPr>
              <a:t>Features</a:t>
            </a:r>
            <a:endParaRPr lang="en-US" sz="6000" dirty="0"/>
          </a:p>
        </p:txBody>
      </p:sp>
      <p:sp>
        <p:nvSpPr>
          <p:cNvPr id="40" name="Text 2"/>
          <p:cNvSpPr/>
          <p:nvPr/>
        </p:nvSpPr>
        <p:spPr>
          <a:xfrm>
            <a:off x="1104900" y="4314825"/>
            <a:ext cx="3714750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>
              <a:lnSpc>
                <a:spcPts val="4425"/>
              </a:lnSpc>
            </a:pPr>
            <a:r>
              <a:rPr lang="en-US" sz="3750" b="0" i="0" dirty="0">
                <a:solidFill>
                  <a:srgbClr val="FF2980"/>
                </a:solidFill>
                <a:latin typeface="Gantari ExtraBold" pitchFamily="34" charset="0"/>
                <a:ea typeface="Gantari ExtraBold" pitchFamily="34" charset="-122"/>
                <a:cs typeface="Gantari ExtraBold" pitchFamily="34" charset="-120"/>
              </a:rPr>
              <a:t>Greating Card</a:t>
            </a:r>
            <a:endParaRPr lang="en-US" sz="3750" dirty="0"/>
          </a:p>
        </p:txBody>
      </p:sp>
      <p:sp>
        <p:nvSpPr>
          <p:cNvPr id="41" name="Text 3"/>
          <p:cNvSpPr/>
          <p:nvPr/>
        </p:nvSpPr>
        <p:spPr>
          <a:xfrm>
            <a:off x="1104900" y="5381625"/>
            <a:ext cx="3714750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>
              <a:lnSpc>
                <a:spcPts val="4425"/>
              </a:lnSpc>
            </a:pPr>
            <a:r>
              <a:rPr lang="en-US" sz="3750" b="0" i="0" dirty="0">
                <a:solidFill>
                  <a:srgbClr val="FF2980"/>
                </a:solidFill>
                <a:latin typeface="Gantari ExtraBold" pitchFamily="34" charset="0"/>
                <a:ea typeface="Gantari ExtraBold" pitchFamily="34" charset="-122"/>
                <a:cs typeface="Gantari ExtraBold" pitchFamily="34" charset="-120"/>
              </a:rPr>
              <a:t>QR-Code</a:t>
            </a:r>
            <a:endParaRPr lang="en-US" sz="3750" dirty="0"/>
          </a:p>
        </p:txBody>
      </p:sp>
      <p:sp>
        <p:nvSpPr>
          <p:cNvPr id="42" name="Text 4"/>
          <p:cNvSpPr/>
          <p:nvPr/>
        </p:nvSpPr>
        <p:spPr>
          <a:xfrm>
            <a:off x="1104900" y="6448425"/>
            <a:ext cx="3714750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>
              <a:lnSpc>
                <a:spcPts val="4425"/>
              </a:lnSpc>
            </a:pPr>
            <a:r>
              <a:rPr lang="en-US" sz="3750" b="0" i="0" dirty="0">
                <a:solidFill>
                  <a:srgbClr val="FF2980"/>
                </a:solidFill>
                <a:latin typeface="Gantari ExtraBold" pitchFamily="34" charset="0"/>
                <a:ea typeface="Gantari ExtraBold" pitchFamily="34" charset="-122"/>
                <a:cs typeface="Gantari ExtraBold" pitchFamily="34" charset="-120"/>
              </a:rPr>
              <a:t>E-Guess Book</a:t>
            </a:r>
            <a:endParaRPr lang="en-US" sz="3750" dirty="0"/>
          </a:p>
        </p:txBody>
      </p:sp>
      <p:sp>
        <p:nvSpPr>
          <p:cNvPr id="43" name="Text 5"/>
          <p:cNvSpPr/>
          <p:nvPr/>
        </p:nvSpPr>
        <p:spPr>
          <a:xfrm>
            <a:off x="1104900" y="7515225"/>
            <a:ext cx="3714750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>
              <a:lnSpc>
                <a:spcPts val="4425"/>
              </a:lnSpc>
            </a:pPr>
            <a:r>
              <a:rPr lang="en-US" sz="3750" b="0" i="0" dirty="0">
                <a:solidFill>
                  <a:srgbClr val="FF2980"/>
                </a:solidFill>
                <a:latin typeface="Gantari ExtraBold" pitchFamily="34" charset="0"/>
                <a:ea typeface="Gantari ExtraBold" pitchFamily="34" charset="-122"/>
                <a:cs typeface="Gantari ExtraBold" pitchFamily="34" charset="-120"/>
              </a:rPr>
              <a:t>Live Streaming</a:t>
            </a:r>
            <a:endParaRPr lang="en-US" sz="3750" dirty="0"/>
          </a:p>
        </p:txBody>
      </p:sp>
      <p:sp>
        <p:nvSpPr>
          <p:cNvPr id="44" name="Text 6"/>
          <p:cNvSpPr/>
          <p:nvPr/>
        </p:nvSpPr>
        <p:spPr>
          <a:xfrm>
            <a:off x="1104900" y="8582025"/>
            <a:ext cx="3333750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>
              <a:lnSpc>
                <a:spcPts val="4425"/>
              </a:lnSpc>
            </a:pPr>
            <a:r>
              <a:rPr lang="en-US" sz="3750" b="0" i="0" dirty="0">
                <a:solidFill>
                  <a:srgbClr val="FF2980"/>
                </a:solidFill>
                <a:latin typeface="Gantari ExtraBold" pitchFamily="34" charset="0"/>
                <a:ea typeface="Gantari ExtraBold" pitchFamily="34" charset="-122"/>
                <a:cs typeface="Gantari ExtraBold" pitchFamily="34" charset="-120"/>
              </a:rPr>
              <a:t>Custom Desain</a:t>
            </a:r>
            <a:endParaRPr lang="en-US" sz="3750" dirty="0"/>
          </a:p>
        </p:txBody>
      </p:sp>
      <p:sp>
        <p:nvSpPr>
          <p:cNvPr id="45" name="Text 7"/>
          <p:cNvSpPr/>
          <p:nvPr/>
        </p:nvSpPr>
        <p:spPr>
          <a:xfrm>
            <a:off x="8648700" y="3324225"/>
            <a:ext cx="1771650" cy="32385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>
              <a:lnSpc>
                <a:spcPts val="2625"/>
              </a:lnSpc>
            </a:pPr>
            <a:r>
              <a:rPr lang="en-US" sz="2250" b="0" i="0" dirty="0">
                <a:solidFill>
                  <a:srgbClr val="075B5D"/>
                </a:solidFill>
                <a:latin typeface="Gantari ExtraBold" pitchFamily="34" charset="0"/>
                <a:ea typeface="Gantari ExtraBold" pitchFamily="34" charset="-122"/>
                <a:cs typeface="Gantari ExtraBold" pitchFamily="34" charset="-120"/>
              </a:rPr>
              <a:t>Grinvitation</a:t>
            </a:r>
            <a:endParaRPr lang="en-US" sz="22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5C9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361" y="0"/>
            <a:ext cx="18288000" cy="102870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219200" y="2314575"/>
            <a:ext cx="3143250" cy="3409949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10163175" y="5419725"/>
            <a:ext cx="3733800" cy="4019550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7810500" y="2552438"/>
            <a:ext cx="85462" cy="2429137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12001500" y="2552438"/>
            <a:ext cx="85462" cy="2429137"/>
          </a:xfrm>
          <a:prstGeom prst="rect">
            <a:avLst/>
          </a:prstGeom>
        </p:spPr>
      </p:pic>
      <p:sp>
        <p:nvSpPr>
          <p:cNvPr id="7" name="Text 0"/>
          <p:cNvSpPr/>
          <p:nvPr/>
        </p:nvSpPr>
        <p:spPr>
          <a:xfrm>
            <a:off x="4686300" y="2552700"/>
            <a:ext cx="2619375" cy="39052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>
              <a:lnSpc>
                <a:spcPts val="4275"/>
              </a:lnSpc>
            </a:pPr>
            <a:r>
              <a:rPr lang="en-US" sz="3750" b="0" i="0" dirty="0">
                <a:solidFill>
                  <a:srgbClr val="FFFFFF"/>
                </a:solidFill>
                <a:latin typeface="Gilroy ExtraBold" pitchFamily="34" charset="0"/>
                <a:ea typeface="Gilroy ExtraBold" pitchFamily="34" charset="-122"/>
                <a:cs typeface="Gilroy ExtraBold" pitchFamily="34" charset="-120"/>
              </a:rPr>
              <a:t>Basic </a:t>
            </a:r>
            <a:r>
              <a:rPr lang="en-US" sz="3000" b="0" i="0" dirty="0">
                <a:solidFill>
                  <a:srgbClr val="FFFFFF"/>
                </a:solidFill>
                <a:latin typeface="Arial Regular" pitchFamily="34" charset="0"/>
                <a:ea typeface="Arial Regular" pitchFamily="34" charset="-122"/>
                <a:cs typeface="Arial Regular" pitchFamily="34" charset="-120"/>
              </a:rPr>
              <a:t>+30%</a:t>
            </a:r>
            <a:endParaRPr lang="en-US" sz="3750" dirty="0"/>
          </a:p>
        </p:txBody>
      </p:sp>
      <p:sp>
        <p:nvSpPr>
          <p:cNvPr id="8" name="Text 1"/>
          <p:cNvSpPr/>
          <p:nvPr/>
        </p:nvSpPr>
        <p:spPr>
          <a:xfrm>
            <a:off x="8658225" y="2552700"/>
            <a:ext cx="3009900" cy="39052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>
              <a:lnSpc>
                <a:spcPts val="4275"/>
              </a:lnSpc>
            </a:pPr>
            <a:r>
              <a:rPr lang="en-US" sz="3750" b="0" i="0" dirty="0">
                <a:solidFill>
                  <a:srgbClr val="FFFFFF"/>
                </a:solidFill>
                <a:latin typeface="Gilroy ExtraBold" pitchFamily="34" charset="0"/>
                <a:ea typeface="Gilroy ExtraBold" pitchFamily="34" charset="-122"/>
                <a:cs typeface="Gilroy ExtraBold" pitchFamily="34" charset="-120"/>
              </a:rPr>
              <a:t>Special </a:t>
            </a:r>
            <a:r>
              <a:rPr lang="en-US" sz="3000" b="0" i="0" dirty="0">
                <a:solidFill>
                  <a:srgbClr val="FFFFFF"/>
                </a:solidFill>
                <a:latin typeface="Arial Regular" pitchFamily="34" charset="0"/>
                <a:ea typeface="Arial Regular" pitchFamily="34" charset="-122"/>
                <a:cs typeface="Arial Regular" pitchFamily="34" charset="-120"/>
              </a:rPr>
              <a:t>+50%</a:t>
            </a:r>
            <a:endParaRPr lang="en-US" sz="3750" dirty="0"/>
          </a:p>
        </p:txBody>
      </p:sp>
      <p:sp>
        <p:nvSpPr>
          <p:cNvPr id="9" name="Text 2"/>
          <p:cNvSpPr/>
          <p:nvPr/>
        </p:nvSpPr>
        <p:spPr>
          <a:xfrm>
            <a:off x="13887450" y="5762625"/>
            <a:ext cx="4143375" cy="8096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4275"/>
              </a:lnSpc>
            </a:pPr>
            <a:r>
              <a:rPr lang="en-US" sz="3750" b="0" i="0" dirty="0">
                <a:solidFill>
                  <a:srgbClr val="00B0F0"/>
                </a:solidFill>
                <a:latin typeface="Gilroy ExtraBold" pitchFamily="34" charset="0"/>
                <a:ea typeface="Gilroy ExtraBold" pitchFamily="34" charset="-122"/>
                <a:cs typeface="Gilroy ExtraBold" pitchFamily="34" charset="-120"/>
              </a:rPr>
              <a:t>Outsourcing Collaboration
</a:t>
            </a:r>
            <a:r>
              <a:rPr lang="en-US" sz="3000" b="0" i="0" dirty="0">
                <a:solidFill>
                  <a:srgbClr val="00B0F0"/>
                </a:solidFill>
                <a:latin typeface="Gantari Regular" pitchFamily="34" charset="0"/>
                <a:ea typeface="Gantari Regular" pitchFamily="34" charset="-122"/>
                <a:cs typeface="Gantari Regular" pitchFamily="34" charset="-120"/>
              </a:rPr>
              <a:t>+80% * 300K</a:t>
            </a:r>
            <a:endParaRPr lang="en-US" sz="3750" dirty="0">
              <a:solidFill>
                <a:srgbClr val="00B0F0"/>
              </a:solidFill>
            </a:endParaRPr>
          </a:p>
        </p:txBody>
      </p:sp>
      <p:sp>
        <p:nvSpPr>
          <p:cNvPr id="10" name="Text 3"/>
          <p:cNvSpPr/>
          <p:nvPr/>
        </p:nvSpPr>
        <p:spPr>
          <a:xfrm>
            <a:off x="14049375" y="7629525"/>
            <a:ext cx="4143375" cy="8096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4275"/>
              </a:lnSpc>
            </a:pPr>
            <a:r>
              <a:rPr lang="en-US" sz="3750" b="0" i="0" dirty="0">
                <a:solidFill>
                  <a:srgbClr val="00B0F0"/>
                </a:solidFill>
                <a:latin typeface="Gilroy ExtraBold" pitchFamily="34" charset="0"/>
                <a:ea typeface="Gilroy ExtraBold" pitchFamily="34" charset="-122"/>
                <a:cs typeface="Gilroy ExtraBold" pitchFamily="34" charset="-120"/>
              </a:rPr>
              <a:t>Custom Design  
</a:t>
            </a:r>
            <a:r>
              <a:rPr lang="en-US" sz="3000" b="0" i="0" dirty="0">
                <a:solidFill>
                  <a:srgbClr val="00B0F0"/>
                </a:solidFill>
                <a:latin typeface="Arial Regular" pitchFamily="34" charset="0"/>
                <a:ea typeface="Arial Regular" pitchFamily="34" charset="-122"/>
                <a:cs typeface="Arial Regular" pitchFamily="34" charset="-120"/>
              </a:rPr>
              <a:t>+20% * 250K</a:t>
            </a:r>
            <a:endParaRPr lang="en-US" sz="3750" dirty="0">
              <a:solidFill>
                <a:srgbClr val="00B0F0"/>
              </a:solidFill>
            </a:endParaRPr>
          </a:p>
        </p:txBody>
      </p:sp>
      <p:sp>
        <p:nvSpPr>
          <p:cNvPr id="11" name="Text 4"/>
          <p:cNvSpPr/>
          <p:nvPr/>
        </p:nvSpPr>
        <p:spPr>
          <a:xfrm>
            <a:off x="12582525" y="2552700"/>
            <a:ext cx="3371850" cy="39052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>
              <a:lnSpc>
                <a:spcPts val="4275"/>
              </a:lnSpc>
            </a:pPr>
            <a:r>
              <a:rPr lang="en-US" sz="3750" b="0" i="0" dirty="0">
                <a:solidFill>
                  <a:srgbClr val="FFFFFF"/>
                </a:solidFill>
                <a:latin typeface="Gilroy ExtraBold" pitchFamily="34" charset="0"/>
                <a:ea typeface="Gilroy ExtraBold" pitchFamily="34" charset="-122"/>
                <a:cs typeface="Gilroy ExtraBold" pitchFamily="34" charset="-120"/>
              </a:rPr>
              <a:t>Premium </a:t>
            </a:r>
            <a:r>
              <a:rPr lang="en-US" sz="3000" b="0" i="0" dirty="0">
                <a:solidFill>
                  <a:srgbClr val="FFFFFF"/>
                </a:solidFill>
                <a:latin typeface="Arial Regular" pitchFamily="34" charset="0"/>
                <a:ea typeface="Arial Regular" pitchFamily="34" charset="-122"/>
                <a:cs typeface="Arial Regular" pitchFamily="34" charset="-120"/>
              </a:rPr>
              <a:t>+20%</a:t>
            </a:r>
            <a:endParaRPr lang="en-US" sz="3750" dirty="0"/>
          </a:p>
        </p:txBody>
      </p:sp>
      <p:sp>
        <p:nvSpPr>
          <p:cNvPr id="12" name="Text 5"/>
          <p:cNvSpPr/>
          <p:nvPr/>
        </p:nvSpPr>
        <p:spPr>
          <a:xfrm rot="11798">
            <a:off x="752475" y="781050"/>
            <a:ext cx="8353425" cy="1371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0500"/>
              </a:lnSpc>
            </a:pPr>
            <a:r>
              <a:rPr lang="en-US" sz="9000" b="0" i="0" dirty="0">
                <a:solidFill>
                  <a:srgbClr val="FFFFFF"/>
                </a:solidFill>
                <a:latin typeface="Gantari ExtraBold" pitchFamily="34" charset="0"/>
                <a:ea typeface="Gantari ExtraBold" pitchFamily="34" charset="-122"/>
                <a:cs typeface="Gantari ExtraBold" pitchFamily="34" charset="-120"/>
              </a:rPr>
              <a:t>Business Model</a:t>
            </a:r>
            <a:endParaRPr lang="en-US" sz="9000" dirty="0"/>
          </a:p>
        </p:txBody>
      </p:sp>
      <p:sp>
        <p:nvSpPr>
          <p:cNvPr id="13" name="Text 6"/>
          <p:cNvSpPr/>
          <p:nvPr/>
        </p:nvSpPr>
        <p:spPr>
          <a:xfrm rot="11798">
            <a:off x="752475" y="781050"/>
            <a:ext cx="8353425" cy="1371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0500"/>
              </a:lnSpc>
            </a:pPr>
            <a:r>
              <a:rPr lang="en-US" sz="9000" b="0" i="0" dirty="0">
                <a:solidFill>
                  <a:srgbClr val="00B0F0"/>
                </a:solidFill>
                <a:latin typeface="Gantari ExtraBold" pitchFamily="34" charset="0"/>
                <a:ea typeface="Gantari ExtraBold" pitchFamily="34" charset="-122"/>
                <a:cs typeface="Gantari ExtraBold" pitchFamily="34" charset="-120"/>
              </a:rPr>
              <a:t>Business Model</a:t>
            </a:r>
            <a:endParaRPr lang="en-US" sz="9000" dirty="0">
              <a:solidFill>
                <a:srgbClr val="00B0F0"/>
              </a:solidFill>
            </a:endParaRPr>
          </a:p>
        </p:txBody>
      </p:sp>
      <p:sp>
        <p:nvSpPr>
          <p:cNvPr id="14" name="Text 7"/>
          <p:cNvSpPr/>
          <p:nvPr/>
        </p:nvSpPr>
        <p:spPr>
          <a:xfrm>
            <a:off x="1562100" y="5237958"/>
            <a:ext cx="2474949" cy="35993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>
              <a:lnSpc>
                <a:spcPts val="3450"/>
              </a:lnSpc>
            </a:pPr>
            <a:r>
              <a:rPr lang="en-US" sz="3000" b="0" i="0" dirty="0">
                <a:solidFill>
                  <a:srgbClr val="FFFFFF"/>
                </a:solidFill>
                <a:latin typeface="Gilroy ExtraBold" pitchFamily="34" charset="0"/>
                <a:ea typeface="Gilroy ExtraBold" pitchFamily="34" charset="-122"/>
                <a:cs typeface="Gilroy ExtraBold" pitchFamily="34" charset="-120"/>
              </a:rPr>
              <a:t>Membership</a:t>
            </a:r>
            <a:endParaRPr lang="en-US" sz="3000" dirty="0"/>
          </a:p>
        </p:txBody>
      </p:sp>
      <p:sp>
        <p:nvSpPr>
          <p:cNvPr id="15" name="Text 8"/>
          <p:cNvSpPr/>
          <p:nvPr/>
        </p:nvSpPr>
        <p:spPr>
          <a:xfrm>
            <a:off x="10458450" y="8905875"/>
            <a:ext cx="3190875" cy="39052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>
              <a:lnSpc>
                <a:spcPts val="3450"/>
              </a:lnSpc>
            </a:pPr>
            <a:r>
              <a:rPr lang="en-US" sz="3000" b="0" i="0" dirty="0">
                <a:solidFill>
                  <a:srgbClr val="FFFFFF"/>
                </a:solidFill>
                <a:latin typeface="Gilroy ExtraBold" pitchFamily="34" charset="0"/>
                <a:ea typeface="Gilroy ExtraBold" pitchFamily="34" charset="-122"/>
                <a:cs typeface="Gilroy ExtraBold" pitchFamily="34" charset="-120"/>
              </a:rPr>
              <a:t>Pay for use</a:t>
            </a:r>
            <a:endParaRPr lang="en-US" sz="3000" dirty="0"/>
          </a:p>
        </p:txBody>
      </p:sp>
      <p:sp>
        <p:nvSpPr>
          <p:cNvPr id="16" name="Text 9"/>
          <p:cNvSpPr/>
          <p:nvPr/>
        </p:nvSpPr>
        <p:spPr>
          <a:xfrm>
            <a:off x="4429125" y="3095625"/>
            <a:ext cx="3048000" cy="23907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2625"/>
              </a:lnSpc>
            </a:pPr>
            <a:r>
              <a:rPr lang="en-US" sz="2250" b="1" i="0" dirty="0">
                <a:solidFill>
                  <a:srgbClr val="025D65"/>
                </a:solidFill>
                <a:latin typeface="Gantari Bold" pitchFamily="34" charset="0"/>
                <a:ea typeface="Gantari Bold" pitchFamily="34" charset="-122"/>
                <a:cs typeface="Gantari Bold" pitchFamily="34" charset="-120"/>
              </a:rPr>
              <a:t>Rp. 149K
</a:t>
            </a:r>
            <a:r>
              <a:rPr lang="en-US" sz="1875" b="0" i="0" dirty="0">
                <a:solidFill>
                  <a:srgbClr val="025D65"/>
                </a:solidFill>
                <a:latin typeface="Gantari Regular" pitchFamily="34" charset="0"/>
                <a:ea typeface="Gantari Regular" pitchFamily="34" charset="-122"/>
                <a:cs typeface="Gantari Regular" pitchFamily="34" charset="-120"/>
              </a:rPr>
              <a:t>2 Months Active Period
Cover Invitaiton
Gmaps location
Music Backsound
Information event
Countdown Timer
Wish &amp; Greating</a:t>
            </a:r>
            <a:endParaRPr lang="en-US" sz="2250" dirty="0"/>
          </a:p>
        </p:txBody>
      </p:sp>
      <p:sp>
        <p:nvSpPr>
          <p:cNvPr id="17" name="Text 10"/>
          <p:cNvSpPr/>
          <p:nvPr/>
        </p:nvSpPr>
        <p:spPr>
          <a:xfrm>
            <a:off x="8486775" y="3095625"/>
            <a:ext cx="3181350" cy="23907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2625"/>
              </a:lnSpc>
            </a:pPr>
            <a:r>
              <a:rPr lang="en-US" sz="2250" b="1" i="0" dirty="0">
                <a:solidFill>
                  <a:srgbClr val="025D65"/>
                </a:solidFill>
                <a:latin typeface="Gantari Bold" pitchFamily="34" charset="0"/>
                <a:ea typeface="Gantari Bold" pitchFamily="34" charset="-122"/>
                <a:cs typeface="Gantari Bold" pitchFamily="34" charset="-120"/>
              </a:rPr>
              <a:t>Rp. 200K
</a:t>
            </a:r>
            <a:r>
              <a:rPr lang="en-US" sz="1875" b="0" i="0" dirty="0">
                <a:solidFill>
                  <a:srgbClr val="025D65"/>
                </a:solidFill>
                <a:latin typeface="Gantari Regular" pitchFamily="34" charset="0"/>
                <a:ea typeface="Gantari Regular" pitchFamily="34" charset="-122"/>
                <a:cs typeface="Gantari Regular" pitchFamily="34" charset="-120"/>
              </a:rPr>
              <a:t>Unlimited Active Period
All Feature in Basic
Custom Domain
E-Gift
Galery Photo 
Smart Dashboard
RSVP</a:t>
            </a:r>
            <a:endParaRPr lang="en-US" sz="2250" dirty="0"/>
          </a:p>
        </p:txBody>
      </p:sp>
      <p:sp>
        <p:nvSpPr>
          <p:cNvPr id="18" name="Text 11"/>
          <p:cNvSpPr/>
          <p:nvPr/>
        </p:nvSpPr>
        <p:spPr>
          <a:xfrm>
            <a:off x="12582525" y="3095625"/>
            <a:ext cx="3181350" cy="19431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2625"/>
              </a:lnSpc>
            </a:pPr>
            <a:r>
              <a:rPr lang="en-US" sz="2250" b="1" i="0" dirty="0">
                <a:solidFill>
                  <a:srgbClr val="025D65"/>
                </a:solidFill>
                <a:latin typeface="Gantari Bold" pitchFamily="34" charset="0"/>
                <a:ea typeface="Gantari Bold" pitchFamily="34" charset="-122"/>
                <a:cs typeface="Gantari Bold" pitchFamily="34" charset="-120"/>
              </a:rPr>
              <a:t>Rp. 299K
</a:t>
            </a:r>
            <a:r>
              <a:rPr lang="en-US" sz="1875" b="0" i="0" dirty="0">
                <a:solidFill>
                  <a:srgbClr val="025D65"/>
                </a:solidFill>
                <a:latin typeface="Gantari Regular" pitchFamily="34" charset="0"/>
                <a:ea typeface="Gantari Regular" pitchFamily="34" charset="-122"/>
                <a:cs typeface="Gantari Regular" pitchFamily="34" charset="-120"/>
              </a:rPr>
              <a:t>Unlimited Active Period
All Feature’s in Special
QR-Code
Live Streaming
Video
Scanner Code</a:t>
            </a:r>
            <a:endParaRPr lang="en-US" sz="2250" dirty="0"/>
          </a:p>
        </p:txBody>
      </p:sp>
      <p:sp>
        <p:nvSpPr>
          <p:cNvPr id="19" name="Text 12"/>
          <p:cNvSpPr/>
          <p:nvPr/>
        </p:nvSpPr>
        <p:spPr>
          <a:xfrm>
            <a:off x="7800975" y="6905625"/>
            <a:ext cx="2676525" cy="7239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3450"/>
              </a:lnSpc>
            </a:pPr>
            <a:r>
              <a:rPr lang="en-US" sz="3000" b="0" i="0" dirty="0">
                <a:solidFill>
                  <a:srgbClr val="1D3B77"/>
                </a:solidFill>
                <a:latin typeface="Gilroy ExtraBold" pitchFamily="34" charset="0"/>
                <a:ea typeface="Gilroy ExtraBold" pitchFamily="34" charset="-122"/>
                <a:cs typeface="Gilroy ExtraBold" pitchFamily="34" charset="-120"/>
              </a:rPr>
              <a:t>Addiction 
Income</a:t>
            </a:r>
            <a:endParaRPr lang="en-US" sz="3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12525375" cy="102870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2496800" y="0"/>
            <a:ext cx="5791200" cy="10287000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14220825" y="4857750"/>
            <a:ext cx="2257425" cy="1714500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9"/>
          <a:srcRect/>
          <a:stretch/>
        </p:blipFill>
        <p:spPr>
          <a:xfrm>
            <a:off x="15601950" y="561975"/>
            <a:ext cx="2209800" cy="2200275"/>
          </a:xfrm>
          <a:prstGeom prst="rect">
            <a:avLst/>
          </a:prstGeom>
        </p:spPr>
      </p:pic>
      <p:pic>
        <p:nvPicPr>
          <p:cNvPr id="7" name="Image 5" descr="preencoded.png"/>
          <p:cNvPicPr>
            <a:picLocks noChangeAspect="1"/>
          </p:cNvPicPr>
          <p:nvPr/>
        </p:nvPicPr>
        <p:blipFill>
          <a:blip r:embed="rId10"/>
          <a:srcRect/>
          <a:stretch/>
        </p:blipFill>
        <p:spPr>
          <a:xfrm>
            <a:off x="3228975" y="2876550"/>
            <a:ext cx="10306050" cy="6467475"/>
          </a:xfrm>
          <a:prstGeom prst="rect">
            <a:avLst/>
          </a:prstGeom>
        </p:spPr>
      </p:pic>
      <p:sp>
        <p:nvSpPr>
          <p:cNvPr id="8" name="Text 0"/>
          <p:cNvSpPr/>
          <p:nvPr/>
        </p:nvSpPr>
        <p:spPr>
          <a:xfrm>
            <a:off x="14811375" y="4857750"/>
            <a:ext cx="1314450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3525"/>
              </a:lnSpc>
            </a:pPr>
            <a:r>
              <a:rPr lang="en-US" sz="3000" b="0" i="0" dirty="0">
                <a:solidFill>
                  <a:srgbClr val="FFFFFF"/>
                </a:solidFill>
                <a:latin typeface="Gantari ExtraBold" pitchFamily="34" charset="0"/>
                <a:ea typeface="Gantari ExtraBold" pitchFamily="34" charset="-122"/>
                <a:cs typeface="Gantari ExtraBold" pitchFamily="34" charset="-120"/>
              </a:rPr>
              <a:t>Cash In</a:t>
            </a:r>
            <a:endParaRPr lang="en-US" sz="3000" dirty="0"/>
          </a:p>
        </p:txBody>
      </p:sp>
      <p:sp>
        <p:nvSpPr>
          <p:cNvPr id="9" name="Text 1"/>
          <p:cNvSpPr/>
          <p:nvPr/>
        </p:nvSpPr>
        <p:spPr>
          <a:xfrm>
            <a:off x="14811375" y="5486400"/>
            <a:ext cx="1666875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3525"/>
              </a:lnSpc>
            </a:pPr>
            <a:r>
              <a:rPr lang="en-US" sz="3000" b="0" i="0" dirty="0">
                <a:solidFill>
                  <a:srgbClr val="FFFFFF"/>
                </a:solidFill>
                <a:latin typeface="Gantari ExtraBold" pitchFamily="34" charset="0"/>
                <a:ea typeface="Gantari ExtraBold" pitchFamily="34" charset="-122"/>
                <a:cs typeface="Gantari ExtraBold" pitchFamily="34" charset="-120"/>
              </a:rPr>
              <a:t>Cash Out</a:t>
            </a:r>
            <a:endParaRPr lang="en-US" sz="3000" dirty="0"/>
          </a:p>
        </p:txBody>
      </p:sp>
      <p:sp>
        <p:nvSpPr>
          <p:cNvPr id="10" name="Text 2"/>
          <p:cNvSpPr/>
          <p:nvPr/>
        </p:nvSpPr>
        <p:spPr>
          <a:xfrm>
            <a:off x="14868525" y="6115050"/>
            <a:ext cx="1438275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3525"/>
              </a:lnSpc>
            </a:pPr>
            <a:r>
              <a:rPr lang="en-US" sz="3000" b="0" i="0" dirty="0">
                <a:solidFill>
                  <a:srgbClr val="FFFFFF"/>
                </a:solidFill>
                <a:latin typeface="Gantari ExtraBold" pitchFamily="34" charset="0"/>
                <a:ea typeface="Gantari ExtraBold" pitchFamily="34" charset="-122"/>
                <a:cs typeface="Gantari ExtraBold" pitchFamily="34" charset="-120"/>
              </a:rPr>
              <a:t>Balance</a:t>
            </a:r>
            <a:endParaRPr lang="en-US" sz="3000" dirty="0"/>
          </a:p>
        </p:txBody>
      </p:sp>
      <p:sp>
        <p:nvSpPr>
          <p:cNvPr id="11" name="Text 3"/>
          <p:cNvSpPr/>
          <p:nvPr/>
        </p:nvSpPr>
        <p:spPr>
          <a:xfrm rot="11798">
            <a:off x="1142997" y="954020"/>
            <a:ext cx="11353621" cy="1371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0500"/>
              </a:lnSpc>
            </a:pPr>
            <a:r>
              <a:rPr lang="en-US" sz="9000" b="0" i="0" dirty="0">
                <a:solidFill>
                  <a:srgbClr val="FFFFFF"/>
                </a:solidFill>
                <a:latin typeface="Gantari ExtraBold" pitchFamily="34" charset="0"/>
                <a:ea typeface="Gantari ExtraBold" pitchFamily="34" charset="-122"/>
                <a:cs typeface="Gantari ExtraBold" pitchFamily="34" charset="-120"/>
              </a:rPr>
              <a:t>Financial Projection</a:t>
            </a:r>
            <a:endParaRPr lang="en-US" sz="9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1676</TotalTime>
  <Words>784</Words>
  <Application>Microsoft Office PowerPoint</Application>
  <PresentationFormat>Kustom</PresentationFormat>
  <Paragraphs>122</Paragraphs>
  <Slides>18</Slides>
  <Notes>18</Notes>
  <HiddenSlides>0</HiddenSlides>
  <MMClips>0</MMClips>
  <ScaleCrop>false</ScaleCrop>
  <HeadingPairs>
    <vt:vector size="6" baseType="variant">
      <vt:variant>
        <vt:lpstr>Font Dipakai</vt:lpstr>
      </vt:variant>
      <vt:variant>
        <vt:i4>13</vt:i4>
      </vt:variant>
      <vt:variant>
        <vt:lpstr>Tema</vt:lpstr>
      </vt:variant>
      <vt:variant>
        <vt:i4>1</vt:i4>
      </vt:variant>
      <vt:variant>
        <vt:lpstr>Judul Slide</vt:lpstr>
      </vt:variant>
      <vt:variant>
        <vt:i4>18</vt:i4>
      </vt:variant>
    </vt:vector>
  </HeadingPairs>
  <TitlesOfParts>
    <vt:vector size="32" baseType="lpstr">
      <vt:lpstr>Arial</vt:lpstr>
      <vt:lpstr>Arial Black</vt:lpstr>
      <vt:lpstr>Arial Regular</vt:lpstr>
      <vt:lpstr>Calibri</vt:lpstr>
      <vt:lpstr>Gantari Bold</vt:lpstr>
      <vt:lpstr>Gantari ExtraBold</vt:lpstr>
      <vt:lpstr>Gantari Medium</vt:lpstr>
      <vt:lpstr>Gantari Regular</vt:lpstr>
      <vt:lpstr>Gilroy ExtraBold</vt:lpstr>
      <vt:lpstr>Gilroy Light</vt:lpstr>
      <vt:lpstr>Montserrat Bold</vt:lpstr>
      <vt:lpstr>Montserrat Light</vt:lpstr>
      <vt:lpstr>Poppins Bold</vt:lpstr>
      <vt:lpstr>Office Theme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riansyah asus</cp:lastModifiedBy>
  <cp:revision>3</cp:revision>
  <dcterms:created xsi:type="dcterms:W3CDTF">2023-02-08T08:34:13Z</dcterms:created>
  <dcterms:modified xsi:type="dcterms:W3CDTF">2023-02-09T13:41:03Z</dcterms:modified>
</cp:coreProperties>
</file>