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9" r:id="rId2"/>
    <p:sldId id="270" r:id="rId3"/>
    <p:sldId id="257" r:id="rId4"/>
    <p:sldId id="258" r:id="rId5"/>
    <p:sldId id="260" r:id="rId6"/>
    <p:sldId id="261" r:id="rId7"/>
    <p:sldId id="262"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631"/>
  </p:normalViewPr>
  <p:slideViewPr>
    <p:cSldViewPr snapToGrid="0" snapToObjects="1">
      <p:cViewPr varScale="1">
        <p:scale>
          <a:sx n="94" d="100"/>
          <a:sy n="94"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69211-E659-2041-9540-C47CAC89F69D}" type="datetimeFigureOut">
              <a:rPr kumimoji="1" lang="ja-JP" altLang="en-US" smtClean="0"/>
              <a:t>2017/10/3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DA9E-3AA9-A04D-825E-6A7079BA4AAF}" type="slidenum">
              <a:rPr kumimoji="1" lang="ja-JP" altLang="en-US" smtClean="0"/>
              <a:t>‹#›</a:t>
            </a:fld>
            <a:endParaRPr kumimoji="1" lang="ja-JP" altLang="en-US"/>
          </a:p>
        </p:txBody>
      </p:sp>
    </p:spTree>
    <p:extLst>
      <p:ext uri="{BB962C8B-B14F-4D97-AF65-F5344CB8AC3E}">
        <p14:creationId xmlns:p14="http://schemas.microsoft.com/office/powerpoint/2010/main" val="4689324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9A233D7-52D7-2749-AB1A-8AB6B0DD7E9F}" type="datetimeFigureOut">
              <a:rPr kumimoji="1" lang="ja-JP" altLang="en-US" smtClean="0"/>
              <a:t>2017/10/3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4197DE-9F86-654B-BFAF-1F8CFC1B1455}"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233D7-52D7-2749-AB1A-8AB6B0DD7E9F}" type="datetimeFigureOut">
              <a:rPr kumimoji="1" lang="ja-JP" altLang="en-US" smtClean="0"/>
              <a:t>2017/10/3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197DE-9F86-654B-BFAF-1F8CFC1B1455}" type="slidenum">
              <a:rPr kumimoji="1" lang="ja-JP" altLang="en-US" smtClean="0"/>
              <a:t>‹#›</a:t>
            </a:fld>
            <a:endParaRPr kumimoji="1" lang="ja-JP" altLang="en-US"/>
          </a:p>
        </p:txBody>
      </p:sp>
    </p:spTree>
    <p:extLst>
      <p:ext uri="{BB962C8B-B14F-4D97-AF65-F5344CB8AC3E}">
        <p14:creationId xmlns:p14="http://schemas.microsoft.com/office/powerpoint/2010/main" val="150894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ukicoder.me/problems/no/3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g2017summer-day1.contest.atcoder.jp/tasks/jag2017summer_day1_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ukicoder.me/problems/no/448" TargetMode="External"/><Relationship Id="rId3" Type="http://schemas.openxmlformats.org/officeDocument/2006/relationships/hyperlink" Target="https://yukicoder.me/problems/no/46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upc2013.contest.atcoder.jp/tasks/kupc2013_d)" TargetMode="External"/><Relationship Id="rId3" Type="http://schemas.openxmlformats.org/officeDocument/2006/relationships/hyperlink" Target="http://arc081.contest.atcoder.jp/tasks/arc081_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今回の問題セットのコンセプト</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基本的に「考察をすると実装が楽になる」のような考察重視な問題を集めました</a:t>
            </a:r>
            <a:endParaRPr kumimoji="1" lang="en-US" altLang="ja-JP" sz="2400" dirty="0" smtClean="0"/>
          </a:p>
          <a:p>
            <a:pPr lvl="1"/>
            <a:r>
              <a:rPr lang="ja-JP" altLang="en-US" sz="2000" dirty="0" smtClean="0"/>
              <a:t>たまに「考察をしないとどうしようもない」みたいな問題も</a:t>
            </a:r>
            <a:endParaRPr lang="en-US" altLang="ja-JP" sz="2000" dirty="0" smtClean="0"/>
          </a:p>
          <a:p>
            <a:r>
              <a:rPr lang="ja-JP" altLang="en-US" sz="2400" dirty="0" smtClean="0"/>
              <a:t>前半のコード祭り予選過去問については、基本的に「知っておいたほうがいい問題」を集めました</a:t>
            </a:r>
            <a:endParaRPr lang="en-US" altLang="ja-JP" sz="2400" dirty="0" smtClean="0"/>
          </a:p>
          <a:p>
            <a:pPr lvl="1"/>
            <a:r>
              <a:rPr kumimoji="1" lang="en-US" altLang="ja-JP" sz="2000" dirty="0" smtClean="0"/>
              <a:t>8</a:t>
            </a:r>
            <a:r>
              <a:rPr kumimoji="1" lang="ja-JP" altLang="en-US" sz="2000" dirty="0" smtClean="0"/>
              <a:t>月</a:t>
            </a:r>
            <a:r>
              <a:rPr kumimoji="1" lang="en-US" altLang="ja-JP" sz="2000" dirty="0" smtClean="0"/>
              <a:t>31</a:t>
            </a:r>
            <a:r>
              <a:rPr kumimoji="1" lang="ja-JP" altLang="en-US" sz="2000" dirty="0" smtClean="0"/>
              <a:t>日、とかは典型だけど知らないと難しそう</a:t>
            </a:r>
            <a:endParaRPr kumimoji="1" lang="en-US" altLang="ja-JP" sz="2000" dirty="0" smtClean="0"/>
          </a:p>
          <a:p>
            <a:endParaRPr lang="en-US" altLang="ja-JP" sz="2400" dirty="0"/>
          </a:p>
          <a:p>
            <a:r>
              <a:rPr kumimoji="1" lang="ja-JP" altLang="en-US" sz="2400" dirty="0" smtClean="0"/>
              <a:t>（あとは、なるべく古い問題でかつ配点が</a:t>
            </a:r>
            <a:r>
              <a:rPr kumimoji="1" lang="en-US" altLang="ja-JP" sz="2400" dirty="0" smtClean="0"/>
              <a:t>100</a:t>
            </a:r>
            <a:r>
              <a:rPr kumimoji="1" lang="ja-JP" altLang="en-US" sz="2400" dirty="0" smtClean="0"/>
              <a:t>点のもの、という縛りで選んでいます）</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91872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G : </a:t>
            </a:r>
            <a:r>
              <a:rPr kumimoji="1" lang="ja-JP" altLang="en-US" sz="4000" dirty="0" smtClean="0"/>
              <a:t>直径</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en-US" altLang="ja-JP" sz="2400" dirty="0" smtClean="0"/>
              <a:t>2</a:t>
            </a:r>
            <a:r>
              <a:rPr kumimoji="1" lang="ja-JP" altLang="en-US" sz="2400" dirty="0" smtClean="0"/>
              <a:t>個のグラフの端っこと重心</a:t>
            </a:r>
            <a:r>
              <a:rPr kumimoji="1" lang="en-US" altLang="ja-JP" sz="2400" dirty="0" smtClean="0"/>
              <a:t>(</a:t>
            </a:r>
            <a:r>
              <a:rPr kumimoji="1" lang="ja-JP" altLang="en-US" sz="2400" dirty="0" smtClean="0"/>
              <a:t>？</a:t>
            </a:r>
            <a:r>
              <a:rPr kumimoji="1" lang="en-US" altLang="ja-JP" sz="2400" dirty="0" smtClean="0"/>
              <a:t>)</a:t>
            </a:r>
            <a:r>
              <a:rPr kumimoji="1" lang="ja-JP" altLang="en-US" sz="2400" dirty="0" smtClean="0"/>
              <a:t> を求める</a:t>
            </a:r>
            <a:endParaRPr kumimoji="1" lang="en-US" altLang="ja-JP" sz="2400" dirty="0" smtClean="0"/>
          </a:p>
          <a:p>
            <a:pPr lvl="1"/>
            <a:r>
              <a:rPr lang="en-US" altLang="ja-JP" sz="2000" dirty="0" smtClean="0"/>
              <a:t>O(N^2) </a:t>
            </a:r>
            <a:r>
              <a:rPr lang="ja-JP" altLang="en-US" sz="2000" dirty="0" smtClean="0"/>
              <a:t>が間に合うのできつくない</a:t>
            </a:r>
            <a:endParaRPr kumimoji="1" lang="en-US" altLang="ja-JP" sz="2000" dirty="0" smtClean="0"/>
          </a:p>
          <a:p>
            <a:endParaRPr lang="en-US" altLang="ja-JP" sz="2400" dirty="0"/>
          </a:p>
          <a:p>
            <a:r>
              <a:rPr kumimoji="1" lang="ja-JP" altLang="en-US" sz="2400" dirty="0" smtClean="0"/>
              <a:t>端と端をつなぐ場合が最長、重心と重心をつなぐ場合が最短</a:t>
            </a:r>
            <a:endParaRPr kumimoji="1" lang="en-US" altLang="ja-JP" sz="2400" dirty="0" smtClean="0"/>
          </a:p>
          <a:p>
            <a:pPr lvl="1"/>
            <a:r>
              <a:rPr lang="ja-JP" altLang="en-US" sz="2000" dirty="0" smtClean="0"/>
              <a:t>最短の場合、元のグラフの直径の方が大きくてそちらを出力しなければならない場合があることに注意</a:t>
            </a:r>
            <a:endParaRPr lang="en-US" altLang="ja-JP" sz="2000" dirty="0" smtClean="0"/>
          </a:p>
          <a:p>
            <a:endParaRPr kumimoji="1" lang="en-US" altLang="ja-JP" sz="2400" dirty="0"/>
          </a:p>
          <a:p>
            <a:r>
              <a:rPr lang="en-US" altLang="ja-JP" sz="2400" dirty="0" smtClean="0"/>
              <a:t>FA : kobae964 (14m32s)</a:t>
            </a:r>
          </a:p>
          <a:p>
            <a:endParaRPr kumimoji="1" lang="ja-JP" altLang="en-US" sz="2400" dirty="0"/>
          </a:p>
        </p:txBody>
      </p:sp>
    </p:spTree>
    <p:extLst>
      <p:ext uri="{BB962C8B-B14F-4D97-AF65-F5344CB8AC3E}">
        <p14:creationId xmlns:p14="http://schemas.microsoft.com/office/powerpoint/2010/main" val="128417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H : FA</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sz="2400" dirty="0" smtClean="0"/>
              <a:t>結論から言うと、自分が</a:t>
            </a:r>
            <a:r>
              <a:rPr lang="en-US" altLang="ja-JP" sz="2400" dirty="0" smtClean="0"/>
              <a:t>FA </a:t>
            </a:r>
            <a:r>
              <a:rPr lang="ja-JP" altLang="en-US" sz="2400" dirty="0" smtClean="0"/>
              <a:t>を取る問題については、他の人が解く時間</a:t>
            </a:r>
            <a:r>
              <a:rPr lang="en-US" altLang="ja-JP" sz="2400" dirty="0" smtClean="0"/>
              <a:t> (</a:t>
            </a:r>
            <a:r>
              <a:rPr lang="en-US" altLang="ja-JP" sz="2400" dirty="0" err="1" smtClean="0"/>
              <a:t>B_i</a:t>
            </a:r>
            <a:r>
              <a:rPr lang="en-US" altLang="ja-JP" sz="2400" dirty="0" smtClean="0"/>
              <a:t>) </a:t>
            </a:r>
            <a:r>
              <a:rPr lang="ja-JP" altLang="en-US" sz="2400" dirty="0" smtClean="0"/>
              <a:t>が早い順に解いていくのが最適になる</a:t>
            </a:r>
            <a:endParaRPr lang="en-US" altLang="ja-JP" sz="2400" dirty="0" smtClean="0"/>
          </a:p>
          <a:p>
            <a:pPr lvl="1"/>
            <a:r>
              <a:rPr kumimoji="1" lang="ja-JP" altLang="en-US" sz="2000" dirty="0" smtClean="0"/>
              <a:t>その状態から適当に</a:t>
            </a:r>
            <a:r>
              <a:rPr kumimoji="1" lang="en-US" altLang="ja-JP" sz="2000" dirty="0" smtClean="0"/>
              <a:t> swap </a:t>
            </a:r>
            <a:r>
              <a:rPr kumimoji="1" lang="ja-JP" altLang="en-US" sz="2000" dirty="0" smtClean="0"/>
              <a:t>してみるとそういう気持ちになる</a:t>
            </a:r>
            <a:endParaRPr kumimoji="1" lang="en-US" altLang="ja-JP" sz="2000" dirty="0"/>
          </a:p>
          <a:p>
            <a:endParaRPr kumimoji="1" lang="en-US" altLang="ja-JP" sz="2400" dirty="0" smtClean="0"/>
          </a:p>
          <a:p>
            <a:r>
              <a:rPr kumimoji="1" lang="ja-JP" altLang="en-US" sz="2400" dirty="0" smtClean="0"/>
              <a:t>なので、</a:t>
            </a:r>
            <a:r>
              <a:rPr kumimoji="1" lang="en-US" altLang="ja-JP" sz="2400" dirty="0" err="1" smtClean="0"/>
              <a:t>B_i</a:t>
            </a:r>
            <a:r>
              <a:rPr kumimoji="1" lang="en-US" altLang="ja-JP" sz="2400" dirty="0" smtClean="0"/>
              <a:t> </a:t>
            </a:r>
            <a:r>
              <a:rPr kumimoji="1" lang="ja-JP" altLang="en-US" sz="2400" dirty="0" smtClean="0"/>
              <a:t>でソートしてから</a:t>
            </a:r>
            <a:endParaRPr kumimoji="1" lang="en-US" altLang="ja-JP" sz="2400" dirty="0" smtClean="0"/>
          </a:p>
          <a:p>
            <a:pPr lvl="1"/>
            <a:r>
              <a:rPr kumimoji="1" lang="en-US" altLang="ja-JP" sz="2000" dirty="0" err="1" smtClean="0"/>
              <a:t>dp</a:t>
            </a:r>
            <a:r>
              <a:rPr kumimoji="1" lang="en-US" altLang="ja-JP" sz="2000" dirty="0" smtClean="0"/>
              <a:t>[</a:t>
            </a:r>
            <a:r>
              <a:rPr kumimoji="1" lang="ja-JP" altLang="en-US" sz="2000" dirty="0" smtClean="0"/>
              <a:t>今見てる問題</a:t>
            </a:r>
            <a:r>
              <a:rPr kumimoji="1" lang="en-US" altLang="ja-JP" sz="2000" dirty="0" smtClean="0"/>
              <a:t>][</a:t>
            </a:r>
            <a:r>
              <a:rPr kumimoji="1" lang="ja-JP" altLang="en-US" sz="2000" dirty="0" smtClean="0"/>
              <a:t>今までの</a:t>
            </a:r>
            <a:r>
              <a:rPr kumimoji="1" lang="en-US" altLang="ja-JP" sz="2000" dirty="0" smtClean="0"/>
              <a:t> FA </a:t>
            </a:r>
            <a:r>
              <a:rPr kumimoji="1" lang="ja-JP" altLang="en-US" sz="2000" dirty="0" smtClean="0"/>
              <a:t>の数</a:t>
            </a:r>
            <a:r>
              <a:rPr kumimoji="1" lang="en-US" altLang="ja-JP" sz="2000" dirty="0" smtClean="0"/>
              <a:t>] := </a:t>
            </a:r>
            <a:r>
              <a:rPr kumimoji="1" lang="ja-JP" altLang="en-US" sz="2000" dirty="0" smtClean="0"/>
              <a:t>かかった時間の</a:t>
            </a:r>
            <a:r>
              <a:rPr kumimoji="1" lang="en-US" altLang="ja-JP" sz="2000" dirty="0" smtClean="0"/>
              <a:t>min</a:t>
            </a:r>
          </a:p>
          <a:p>
            <a:r>
              <a:rPr kumimoji="1" lang="ja-JP" altLang="en-US" sz="2400" dirty="0" smtClean="0"/>
              <a:t>という</a:t>
            </a:r>
            <a:r>
              <a:rPr kumimoji="1" lang="en-US" altLang="ja-JP" sz="2400" dirty="0" smtClean="0"/>
              <a:t> DP </a:t>
            </a:r>
            <a:r>
              <a:rPr kumimoji="1" lang="ja-JP" altLang="en-US" sz="2400" dirty="0" smtClean="0"/>
              <a:t>をすると解ける</a:t>
            </a:r>
            <a:endParaRPr kumimoji="1" lang="en-US" altLang="ja-JP" sz="2400" dirty="0" smtClean="0"/>
          </a:p>
          <a:p>
            <a:endParaRPr lang="en-US" altLang="ja-JP" sz="2400" dirty="0"/>
          </a:p>
          <a:p>
            <a:r>
              <a:rPr kumimoji="1" lang="en-US" altLang="ja-JP" sz="2400" dirty="0" smtClean="0"/>
              <a:t>FA : kobae964(23m07s)</a:t>
            </a:r>
          </a:p>
          <a:p>
            <a:endParaRPr kumimoji="1" lang="ja-JP" altLang="en-US" sz="2400" dirty="0"/>
          </a:p>
        </p:txBody>
      </p:sp>
    </p:spTree>
    <p:extLst>
      <p:ext uri="{BB962C8B-B14F-4D97-AF65-F5344CB8AC3E}">
        <p14:creationId xmlns:p14="http://schemas.microsoft.com/office/powerpoint/2010/main" val="106484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I : Be Together</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結論から言うと、</a:t>
            </a:r>
            <a:r>
              <a:rPr kumimoji="1" lang="en-US" altLang="ja-JP" sz="2400" dirty="0" smtClean="0"/>
              <a:t>(x, y) (x &gt;= 0, y &gt;= 0) </a:t>
            </a:r>
            <a:r>
              <a:rPr kumimoji="1" lang="ja-JP" altLang="en-US" sz="2400" dirty="0" smtClean="0"/>
              <a:t>にいる人が</a:t>
            </a:r>
            <a:r>
              <a:rPr lang="en-US" altLang="ja-JP" sz="2400" dirty="0" smtClean="0"/>
              <a:t>T</a:t>
            </a:r>
            <a:r>
              <a:rPr lang="ja-JP" altLang="en-US" sz="2400" dirty="0" smtClean="0"/>
              <a:t>ターン後に原点にいられる条件は、</a:t>
            </a:r>
            <a:endParaRPr lang="en-US" altLang="ja-JP" sz="2400" dirty="0" smtClean="0"/>
          </a:p>
          <a:p>
            <a:r>
              <a:rPr lang="en-US" altLang="ja-JP" sz="2400" dirty="0" smtClean="0"/>
              <a:t>T * (T + 1) / 2 </a:t>
            </a:r>
            <a:r>
              <a:rPr lang="mr-IN" altLang="ja-JP" sz="2400" dirty="0" smtClean="0"/>
              <a:t>–</a:t>
            </a:r>
            <a:r>
              <a:rPr lang="en-US" altLang="ja-JP" sz="2400" dirty="0" smtClean="0"/>
              <a:t> (x + y) = (</a:t>
            </a:r>
            <a:r>
              <a:rPr lang="ja-JP" altLang="en-US" sz="2400" dirty="0" smtClean="0"/>
              <a:t>偶数</a:t>
            </a:r>
            <a:r>
              <a:rPr lang="en-US" altLang="ja-JP" sz="2400" dirty="0" smtClean="0"/>
              <a:t>)</a:t>
            </a:r>
          </a:p>
          <a:p>
            <a:r>
              <a:rPr kumimoji="1" lang="ja-JP" altLang="en-US" sz="2400" dirty="0" smtClean="0"/>
              <a:t>となる</a:t>
            </a:r>
            <a:endParaRPr kumimoji="1" lang="en-US" altLang="ja-JP" sz="2400" dirty="0" smtClean="0"/>
          </a:p>
          <a:p>
            <a:pPr lvl="1"/>
            <a:r>
              <a:rPr lang="ja-JP" altLang="en-US" sz="2000" dirty="0" smtClean="0"/>
              <a:t>証明は少しむずそう</a:t>
            </a:r>
            <a:endParaRPr lang="en-US" altLang="ja-JP" sz="2000" dirty="0" smtClean="0"/>
          </a:p>
          <a:p>
            <a:endParaRPr kumimoji="1" lang="en-US" altLang="ja-JP" sz="2400" dirty="0" smtClean="0"/>
          </a:p>
          <a:p>
            <a:r>
              <a:rPr lang="ja-JP" altLang="en-US" sz="2000" dirty="0" smtClean="0"/>
              <a:t>まずは全ての点の原点からのマンハッタン距離の偶奇が一致しているかどうかを調べて、あとは一番遠いところとの距離を超えてかつ偶奇が一致するところを見つける</a:t>
            </a:r>
            <a:endParaRPr lang="en-US" altLang="ja-JP" sz="2000" dirty="0" smtClean="0"/>
          </a:p>
          <a:p>
            <a:endParaRPr kumimoji="1" lang="en-US" altLang="ja-JP" sz="2400" dirty="0"/>
          </a:p>
          <a:p>
            <a:r>
              <a:rPr kumimoji="1" lang="en-US" altLang="ja-JP" sz="2400" dirty="0" smtClean="0"/>
              <a:t>FA : kobae964 (33m24s)</a:t>
            </a:r>
          </a:p>
          <a:p>
            <a:endParaRPr kumimoji="1" lang="ja-JP" altLang="en-US" sz="2400" dirty="0"/>
          </a:p>
        </p:txBody>
      </p:sp>
    </p:spTree>
    <p:extLst>
      <p:ext uri="{BB962C8B-B14F-4D97-AF65-F5344CB8AC3E}">
        <p14:creationId xmlns:p14="http://schemas.microsoft.com/office/powerpoint/2010/main" val="79815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J : </a:t>
            </a:r>
            <a:r>
              <a:rPr kumimoji="1" lang="ja-JP" altLang="en-US" sz="4000" dirty="0" smtClean="0"/>
              <a:t>お釣りの嫌いな高橋君</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こういう問題嫌い（直球）</a:t>
            </a:r>
            <a:endParaRPr lang="en-US" altLang="ja-JP" sz="2400" dirty="0"/>
          </a:p>
          <a:p>
            <a:r>
              <a:rPr kumimoji="1" lang="ja-JP" altLang="en-US" sz="2400" dirty="0" smtClean="0"/>
              <a:t>がっつり桁</a:t>
            </a:r>
            <a:r>
              <a:rPr kumimoji="1" lang="en-US" altLang="ja-JP" sz="2400" dirty="0" smtClean="0"/>
              <a:t>DP </a:t>
            </a:r>
            <a:r>
              <a:rPr kumimoji="1" lang="ja-JP" altLang="en-US" sz="2400" dirty="0" smtClean="0"/>
              <a:t>は出なくても、こういう問題なら十分出る可能性がありそう</a:t>
            </a:r>
            <a:endParaRPr kumimoji="1" lang="en-US" altLang="ja-JP" sz="2400" dirty="0" smtClean="0"/>
          </a:p>
          <a:p>
            <a:r>
              <a:rPr lang="ja-JP" altLang="en-US" sz="1800" dirty="0" smtClean="0"/>
              <a:t>昨日ちょっと書いた感じだと、一つ前の硬貨が</a:t>
            </a:r>
            <a:r>
              <a:rPr lang="en-US" altLang="ja-JP" sz="1800" dirty="0" smtClean="0"/>
              <a:t>10</a:t>
            </a:r>
            <a:r>
              <a:rPr lang="ja-JP" altLang="en-US" sz="1800" dirty="0" smtClean="0"/>
              <a:t>枚以上あったとき、それをギリギリまで使う場合と一つ残しておく場合を両方見なきゃいけなくてクソめんどくさそうだった</a:t>
            </a:r>
            <a:endParaRPr lang="en-US" altLang="ja-JP" sz="1800" dirty="0" smtClean="0"/>
          </a:p>
          <a:p>
            <a:r>
              <a:rPr lang="ja-JP" altLang="en-US" sz="2000" dirty="0" smtClean="0"/>
              <a:t>いくつ繰り上がったかを持って</a:t>
            </a:r>
            <a:r>
              <a:rPr lang="en-US" altLang="ja-JP" sz="2000" dirty="0" err="1" smtClean="0"/>
              <a:t>dp</a:t>
            </a:r>
            <a:r>
              <a:rPr lang="ja-JP" altLang="en-US" sz="2000" dirty="0" smtClean="0"/>
              <a:t>すればいいらしい、なるほど</a:t>
            </a:r>
            <a:endParaRPr lang="en-US" altLang="ja-JP" sz="2000" dirty="0" smtClean="0"/>
          </a:p>
          <a:p>
            <a:endParaRPr lang="en-US" altLang="ja-JP" sz="2400" dirty="0" smtClean="0"/>
          </a:p>
          <a:p>
            <a:r>
              <a:rPr lang="ja-JP" altLang="en-US" sz="2400" dirty="0" smtClean="0"/>
              <a:t>類題（？）</a:t>
            </a:r>
            <a:r>
              <a:rPr lang="en-US" altLang="ja-JP" sz="2400" dirty="0"/>
              <a:t>: </a:t>
            </a:r>
            <a:r>
              <a:rPr lang="en-US" altLang="ja-JP" sz="2000" dirty="0">
                <a:hlinkClick r:id="rId2"/>
              </a:rPr>
              <a:t>https://</a:t>
            </a:r>
            <a:r>
              <a:rPr lang="en-US" altLang="ja-JP" sz="2000" dirty="0" smtClean="0">
                <a:hlinkClick r:id="rId2"/>
              </a:rPr>
              <a:t>yukicoder.me/problems/no/319</a:t>
            </a:r>
            <a:r>
              <a:rPr lang="en-US" altLang="ja-JP" sz="2400" dirty="0" smtClean="0"/>
              <a:t> </a:t>
            </a:r>
          </a:p>
          <a:p>
            <a:endParaRPr kumimoji="1" lang="en-US" altLang="ja-JP" sz="2400" dirty="0"/>
          </a:p>
          <a:p>
            <a:r>
              <a:rPr lang="en-US" altLang="ja-JP" sz="2400" dirty="0" smtClean="0"/>
              <a:t>FA : kobae964 (42m56s)</a:t>
            </a:r>
          </a:p>
          <a:p>
            <a:endParaRPr kumimoji="1" lang="ja-JP" altLang="en-US" sz="2400" dirty="0"/>
          </a:p>
        </p:txBody>
      </p:sp>
    </p:spTree>
    <p:extLst>
      <p:ext uri="{BB962C8B-B14F-4D97-AF65-F5344CB8AC3E}">
        <p14:creationId xmlns:p14="http://schemas.microsoft.com/office/powerpoint/2010/main" val="22538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K : </a:t>
            </a:r>
            <a:r>
              <a:rPr kumimoji="1" lang="ja-JP" altLang="en-US" sz="4000" dirty="0" smtClean="0"/>
              <a:t>蟻本</a:t>
            </a:r>
            <a:endParaRPr kumimoji="1" lang="ja-JP" altLang="en-US" sz="4000" dirty="0"/>
          </a:p>
        </p:txBody>
      </p:sp>
      <p:sp>
        <p:nvSpPr>
          <p:cNvPr id="3" name="コンテンツ プレースホルダー 2"/>
          <p:cNvSpPr>
            <a:spLocks noGrp="1"/>
          </p:cNvSpPr>
          <p:nvPr>
            <p:ph idx="1"/>
          </p:nvPr>
        </p:nvSpPr>
        <p:spPr/>
        <p:txBody>
          <a:bodyPr>
            <a:normAutofit/>
          </a:bodyPr>
          <a:lstStyle/>
          <a:p>
            <a:r>
              <a:rPr lang="en-US" altLang="ja-JP" sz="2400" dirty="0" smtClean="0"/>
              <a:t>1</a:t>
            </a:r>
            <a:r>
              <a:rPr lang="ja-JP" altLang="en-US" sz="2400" dirty="0" smtClean="0"/>
              <a:t>個の三角形を作るなら、用いるのは連続する</a:t>
            </a:r>
            <a:r>
              <a:rPr lang="en-US" altLang="ja-JP" sz="2400" dirty="0" smtClean="0"/>
              <a:t>3</a:t>
            </a:r>
            <a:r>
              <a:rPr lang="ja-JP" altLang="en-US" sz="2400" dirty="0" smtClean="0"/>
              <a:t>つの数に限られる → </a:t>
            </a:r>
            <a:r>
              <a:rPr lang="en-US" altLang="ja-JP" sz="2400" dirty="0" smtClean="0"/>
              <a:t>2</a:t>
            </a:r>
            <a:r>
              <a:rPr lang="ja-JP" altLang="en-US" sz="2400" dirty="0" smtClean="0"/>
              <a:t>個の場合は？</a:t>
            </a:r>
            <a:endParaRPr lang="en-US" altLang="ja-JP" sz="2400" dirty="0" smtClean="0"/>
          </a:p>
          <a:p>
            <a:endParaRPr kumimoji="1" lang="en-US" altLang="ja-JP" sz="2400" dirty="0"/>
          </a:p>
          <a:p>
            <a:r>
              <a:rPr lang="ja-JP" altLang="en-US" sz="2400" dirty="0" smtClean="0"/>
              <a:t>連続する</a:t>
            </a:r>
            <a:r>
              <a:rPr lang="en-US" altLang="ja-JP" sz="2400" dirty="0" smtClean="0"/>
              <a:t>3</a:t>
            </a:r>
            <a:r>
              <a:rPr lang="ja-JP" altLang="en-US" sz="2400" dirty="0" smtClean="0"/>
              <a:t>つの数 が</a:t>
            </a:r>
            <a:r>
              <a:rPr lang="en-US" altLang="ja-JP" sz="2400" dirty="0" smtClean="0"/>
              <a:t>2</a:t>
            </a:r>
            <a:r>
              <a:rPr lang="ja-JP" altLang="en-US" sz="2400" dirty="0" smtClean="0"/>
              <a:t>箇所</a:t>
            </a:r>
            <a:r>
              <a:rPr lang="en-US" altLang="ja-JP" sz="2400" dirty="0" smtClean="0"/>
              <a:t> </a:t>
            </a:r>
            <a:r>
              <a:rPr lang="ja-JP" altLang="en-US" sz="2400" dirty="0" smtClean="0"/>
              <a:t>か、範囲が交差している場合がある</a:t>
            </a:r>
            <a:endParaRPr lang="en-US" altLang="ja-JP" sz="2400" dirty="0" smtClean="0"/>
          </a:p>
          <a:p>
            <a:pPr lvl="1"/>
            <a:r>
              <a:rPr kumimoji="1" lang="en-US" altLang="ja-JP" dirty="0" smtClean="0"/>
              <a:t>1, 1, 2, 2, 5, 5 </a:t>
            </a:r>
            <a:r>
              <a:rPr kumimoji="1" lang="ja-JP" altLang="en-US" dirty="0" smtClean="0"/>
              <a:t>みたいな</a:t>
            </a:r>
            <a:endParaRPr kumimoji="1" lang="en-US" altLang="ja-JP" dirty="0" smtClean="0"/>
          </a:p>
          <a:p>
            <a:r>
              <a:rPr kumimoji="1" lang="ja-JP" altLang="en-US" sz="2400" dirty="0" smtClean="0"/>
              <a:t>範囲が交差している場合も、連続する</a:t>
            </a:r>
            <a:r>
              <a:rPr kumimoji="1" lang="en-US" altLang="ja-JP" sz="2400" dirty="0" smtClean="0"/>
              <a:t>6</a:t>
            </a:r>
            <a:r>
              <a:rPr kumimoji="1" lang="ja-JP" altLang="en-US" sz="2400" dirty="0" smtClean="0"/>
              <a:t>つの数に限られる</a:t>
            </a:r>
            <a:endParaRPr kumimoji="1" lang="en-US" altLang="ja-JP" sz="2400" dirty="0" smtClean="0"/>
          </a:p>
          <a:p>
            <a:endParaRPr lang="en-US" altLang="ja-JP" sz="2400" dirty="0"/>
          </a:p>
          <a:p>
            <a:r>
              <a:rPr kumimoji="1" lang="en-US" altLang="ja-JP" sz="2400" dirty="0" smtClean="0"/>
              <a:t>FA : </a:t>
            </a:r>
            <a:r>
              <a:rPr kumimoji="1" lang="en-US" altLang="ja-JP" sz="2400" dirty="0" err="1" smtClean="0"/>
              <a:t>rickytheta</a:t>
            </a:r>
            <a:r>
              <a:rPr kumimoji="1" lang="en-US" altLang="ja-JP" sz="2400" dirty="0" smtClean="0"/>
              <a:t> (1h11m59s)</a:t>
            </a:r>
          </a:p>
          <a:p>
            <a:endParaRPr kumimoji="1" lang="en-US" altLang="ja-JP" sz="2400" dirty="0" smtClean="0"/>
          </a:p>
        </p:txBody>
      </p:sp>
    </p:spTree>
    <p:extLst>
      <p:ext uri="{BB962C8B-B14F-4D97-AF65-F5344CB8AC3E}">
        <p14:creationId xmlns:p14="http://schemas.microsoft.com/office/powerpoint/2010/main" val="64021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ja-JP" altLang="en-US" sz="2400" dirty="0" smtClean="0"/>
              <a:t>以下は各問題の</a:t>
            </a:r>
            <a:r>
              <a:rPr lang="ja-JP" altLang="en-US" sz="2400" dirty="0"/>
              <a:t>ドチャクソ適当</a:t>
            </a:r>
            <a:r>
              <a:rPr lang="ja-JP" altLang="en-US" sz="2400" dirty="0" smtClean="0"/>
              <a:t>な解説です</a:t>
            </a:r>
            <a:endParaRPr lang="en-US" altLang="ja-JP" sz="2400" dirty="0" smtClean="0"/>
          </a:p>
          <a:p>
            <a:r>
              <a:rPr kumimoji="1" lang="ja-JP" altLang="en-US" sz="2400" dirty="0" smtClean="0"/>
              <a:t>自分で通していない問題も多いので、間違っていたりもっと大事なとこ、大変なとこがあるが？？？ みたいなのはバシバシ指摘してください</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18744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 : </a:t>
            </a:r>
            <a:r>
              <a:rPr kumimoji="1" lang="ja-JP" altLang="en-US" sz="4000" dirty="0" smtClean="0"/>
              <a:t>ダブル文字列</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ちゃんとやっても良いが、与えられた入力を</a:t>
            </a:r>
            <a:r>
              <a:rPr kumimoji="1" lang="en-US" altLang="ja-JP" sz="2400" dirty="0" smtClean="0"/>
              <a:t>2</a:t>
            </a:r>
            <a:r>
              <a:rPr kumimoji="1" lang="ja-JP" altLang="en-US" sz="2400" dirty="0" smtClean="0"/>
              <a:t>回出力するだけで良い</a:t>
            </a:r>
            <a:endParaRPr kumimoji="1" lang="en-US" altLang="ja-JP" sz="2400" dirty="0" smtClean="0"/>
          </a:p>
          <a:p>
            <a:endParaRPr lang="en-US" altLang="ja-JP" sz="2400" dirty="0"/>
          </a:p>
          <a:p>
            <a:r>
              <a:rPr kumimoji="1" lang="en-US" altLang="ja-JP" sz="2400" dirty="0" smtClean="0"/>
              <a:t>FA : </a:t>
            </a:r>
            <a:r>
              <a:rPr kumimoji="1" lang="en-US" altLang="ja-JP" sz="2400" dirty="0" err="1" smtClean="0"/>
              <a:t>lrmystp</a:t>
            </a:r>
            <a:r>
              <a:rPr kumimoji="1" lang="en-US" altLang="ja-JP" sz="2400" dirty="0" smtClean="0"/>
              <a:t> (35s)</a:t>
            </a:r>
          </a:p>
          <a:p>
            <a:endParaRPr kumimoji="1" lang="ja-JP" altLang="en-US" sz="2400" dirty="0"/>
          </a:p>
        </p:txBody>
      </p:sp>
    </p:spTree>
    <p:extLst>
      <p:ext uri="{BB962C8B-B14F-4D97-AF65-F5344CB8AC3E}">
        <p14:creationId xmlns:p14="http://schemas.microsoft.com/office/powerpoint/2010/main" val="206619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B : </a:t>
            </a:r>
            <a:r>
              <a:rPr kumimoji="1" lang="ja-JP" altLang="en-US" sz="4000" dirty="0" smtClean="0"/>
              <a:t>とても長い数列</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ついつい順番（何番目にどの数字が来るか）を知りたくなるが、和を求めるだけならどの数字が何回登場するか、だけ分かれば良い</a:t>
            </a:r>
            <a:endParaRPr kumimoji="1" lang="en-US" altLang="ja-JP" sz="2400" dirty="0" smtClean="0"/>
          </a:p>
          <a:p>
            <a:r>
              <a:rPr kumimoji="1" lang="en-US" altLang="ja-JP" sz="2400" dirty="0" err="1" smtClean="0"/>
              <a:t>A_i</a:t>
            </a:r>
            <a:r>
              <a:rPr kumimoji="1" lang="en-US" altLang="ja-JP" sz="2400" dirty="0" smtClean="0"/>
              <a:t> </a:t>
            </a:r>
            <a:r>
              <a:rPr kumimoji="1" lang="ja-JP" altLang="en-US" sz="2400" dirty="0" smtClean="0"/>
              <a:t>は</a:t>
            </a:r>
            <a:r>
              <a:rPr kumimoji="1" lang="en-US" altLang="ja-JP" sz="2400" dirty="0" smtClean="0"/>
              <a:t> 2^(n - </a:t>
            </a:r>
            <a:r>
              <a:rPr kumimoji="1" lang="en-US" altLang="ja-JP" sz="2400" dirty="0" err="1" smtClean="0"/>
              <a:t>i</a:t>
            </a:r>
            <a:r>
              <a:rPr kumimoji="1" lang="en-US" altLang="ja-JP" sz="2400" dirty="0" smtClean="0"/>
              <a:t>)</a:t>
            </a:r>
            <a:r>
              <a:rPr kumimoji="1" lang="ja-JP" altLang="en-US" sz="2400" dirty="0" smtClean="0"/>
              <a:t> 回登場する</a:t>
            </a:r>
            <a:endParaRPr kumimoji="1" lang="en-US" altLang="ja-JP" sz="2400" dirty="0" smtClean="0"/>
          </a:p>
          <a:p>
            <a:endParaRPr lang="en-US" altLang="ja-JP" sz="2400" dirty="0"/>
          </a:p>
          <a:p>
            <a:r>
              <a:rPr kumimoji="1" lang="en-US" altLang="ja-JP" sz="2400" dirty="0" smtClean="0"/>
              <a:t>FA : </a:t>
            </a:r>
            <a:r>
              <a:rPr kumimoji="1" lang="en-US" altLang="ja-JP" sz="2400" dirty="0" err="1" smtClean="0"/>
              <a:t>lrmystp</a:t>
            </a:r>
            <a:r>
              <a:rPr kumimoji="1" lang="en-US" altLang="ja-JP" sz="2400" dirty="0" smtClean="0"/>
              <a:t> (2m43s)</a:t>
            </a:r>
          </a:p>
          <a:p>
            <a:endParaRPr kumimoji="1" lang="ja-JP" altLang="en-US" sz="2400" dirty="0"/>
          </a:p>
        </p:txBody>
      </p:sp>
    </p:spTree>
    <p:extLst>
      <p:ext uri="{BB962C8B-B14F-4D97-AF65-F5344CB8AC3E}">
        <p14:creationId xmlns:p14="http://schemas.microsoft.com/office/powerpoint/2010/main" val="1975939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C : 8</a:t>
            </a:r>
            <a:r>
              <a:rPr kumimoji="1" lang="ja-JP" altLang="en-US" sz="4000" dirty="0" smtClean="0"/>
              <a:t>月</a:t>
            </a:r>
            <a:r>
              <a:rPr kumimoji="1" lang="en-US" altLang="ja-JP" sz="4000" dirty="0" smtClean="0"/>
              <a:t>31</a:t>
            </a:r>
            <a:r>
              <a:rPr kumimoji="1" lang="ja-JP" altLang="en-US" sz="4000" dirty="0" smtClean="0"/>
              <a:t>日</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どれを手伝ってもらうのが良いか、というのは「手伝ってもらったことにより得をする時間」に依存する</a:t>
            </a:r>
            <a:endParaRPr lang="en-US" altLang="ja-JP" sz="2400" dirty="0"/>
          </a:p>
          <a:p>
            <a:r>
              <a:rPr kumimoji="1" lang="ja-JP" altLang="en-US" sz="2400" dirty="0" smtClean="0"/>
              <a:t>つまり、</a:t>
            </a:r>
            <a:r>
              <a:rPr kumimoji="1" lang="en-US" altLang="ja-JP" sz="2400" dirty="0" smtClean="0"/>
              <a:t>(</a:t>
            </a:r>
            <a:r>
              <a:rPr kumimoji="1" lang="en-US" altLang="ja-JP" sz="2400" dirty="0" err="1" smtClean="0"/>
              <a:t>A_i</a:t>
            </a:r>
            <a:r>
              <a:rPr kumimoji="1" lang="en-US" altLang="ja-JP" sz="2400" dirty="0" smtClean="0"/>
              <a:t> </a:t>
            </a:r>
            <a:r>
              <a:rPr kumimoji="1" lang="mr-IN" altLang="ja-JP" sz="2400" dirty="0" smtClean="0"/>
              <a:t>–</a:t>
            </a:r>
            <a:r>
              <a:rPr kumimoji="1" lang="en-US" altLang="ja-JP" sz="2400" dirty="0" smtClean="0"/>
              <a:t> </a:t>
            </a:r>
            <a:r>
              <a:rPr kumimoji="1" lang="en-US" altLang="ja-JP" sz="2400" dirty="0" err="1" smtClean="0"/>
              <a:t>B_i</a:t>
            </a:r>
            <a:r>
              <a:rPr kumimoji="1" lang="en-US" altLang="ja-JP" sz="2400" dirty="0" smtClean="0"/>
              <a:t>) </a:t>
            </a:r>
            <a:r>
              <a:rPr kumimoji="1" lang="ja-JP" altLang="en-US" sz="2400" dirty="0" smtClean="0"/>
              <a:t>が大きい順に選ぶのが最適</a:t>
            </a:r>
            <a:endParaRPr kumimoji="1" lang="en-US" altLang="ja-JP" sz="2400" dirty="0" smtClean="0"/>
          </a:p>
          <a:p>
            <a:r>
              <a:rPr lang="en-US" altLang="ja-JP" sz="2400" dirty="0" smtClean="0"/>
              <a:t>(</a:t>
            </a:r>
            <a:r>
              <a:rPr lang="en-US" altLang="ja-JP" sz="2400" dirty="0" err="1" smtClean="0"/>
              <a:t>A_i</a:t>
            </a:r>
            <a:r>
              <a:rPr lang="en-US" altLang="ja-JP" sz="2400" dirty="0" smtClean="0"/>
              <a:t> </a:t>
            </a:r>
            <a:r>
              <a:rPr lang="mr-IN" altLang="ja-JP" sz="2400" dirty="0" smtClean="0"/>
              <a:t>–</a:t>
            </a:r>
            <a:r>
              <a:rPr lang="en-US" altLang="ja-JP" sz="2400" dirty="0" smtClean="0"/>
              <a:t> </a:t>
            </a:r>
            <a:r>
              <a:rPr lang="en-US" altLang="ja-JP" sz="2400" dirty="0" err="1" smtClean="0"/>
              <a:t>B_i</a:t>
            </a:r>
            <a:r>
              <a:rPr lang="en-US" altLang="ja-JP" sz="2400" dirty="0" smtClean="0"/>
              <a:t>) </a:t>
            </a:r>
            <a:r>
              <a:rPr lang="ja-JP" altLang="en-US" sz="2400" dirty="0" smtClean="0"/>
              <a:t>でソートしてほい</a:t>
            </a:r>
            <a:endParaRPr lang="en-US" altLang="ja-JP" sz="2400" dirty="0" smtClean="0"/>
          </a:p>
          <a:p>
            <a:endParaRPr kumimoji="1" lang="en-US" altLang="ja-JP" sz="2400" dirty="0" smtClean="0"/>
          </a:p>
          <a:p>
            <a:r>
              <a:rPr lang="ja-JP" altLang="en-US" sz="2400" dirty="0" smtClean="0"/>
              <a:t>類題</a:t>
            </a:r>
            <a:r>
              <a:rPr lang="en-US" altLang="ja-JP" sz="2400" dirty="0" smtClean="0"/>
              <a:t> : </a:t>
            </a:r>
            <a:r>
              <a:rPr lang="ja-JP" altLang="en-US" sz="2400" dirty="0" smtClean="0"/>
              <a:t>この前の夏合宿の</a:t>
            </a:r>
            <a:r>
              <a:rPr lang="en-US" altLang="ja-JP" sz="2400" dirty="0" smtClean="0"/>
              <a:t>1</a:t>
            </a:r>
            <a:r>
              <a:rPr lang="ja-JP" altLang="en-US" sz="2400" dirty="0" smtClean="0"/>
              <a:t>日目の</a:t>
            </a:r>
            <a:r>
              <a:rPr lang="en-US" altLang="ja-JP" sz="2400" dirty="0" smtClean="0"/>
              <a:t>K </a:t>
            </a:r>
            <a:r>
              <a:rPr lang="ja-JP" altLang="en-US" sz="2400" dirty="0" smtClean="0"/>
              <a:t>パンプキン</a:t>
            </a:r>
            <a:r>
              <a:rPr lang="en-US" altLang="ja-JP" sz="2400" dirty="0"/>
              <a:t> </a:t>
            </a:r>
            <a:r>
              <a:rPr lang="en-US" altLang="ja-JP" sz="1800" dirty="0"/>
              <a:t>(</a:t>
            </a:r>
            <a:r>
              <a:rPr lang="en-US" altLang="ja-JP" sz="1800" dirty="0">
                <a:hlinkClick r:id="rId2"/>
              </a:rPr>
              <a:t>http://jag2017summer-day1.contest.atcoder.jp/tasks/jag2017summer_day1_k)</a:t>
            </a:r>
            <a:endParaRPr lang="en-US" altLang="ja-JP" sz="1400" dirty="0"/>
          </a:p>
          <a:p>
            <a:endParaRPr lang="en-US" altLang="ja-JP" sz="2400" dirty="0" smtClean="0"/>
          </a:p>
          <a:p>
            <a:r>
              <a:rPr lang="en-US" altLang="ja-JP" sz="2400" dirty="0" smtClean="0"/>
              <a:t>FA : </a:t>
            </a:r>
            <a:r>
              <a:rPr lang="en-US" altLang="ja-JP" sz="2400" dirty="0" err="1" smtClean="0"/>
              <a:t>lrmystp</a:t>
            </a:r>
            <a:r>
              <a:rPr lang="en-US" altLang="ja-JP" sz="2400" dirty="0" smtClean="0"/>
              <a:t> (7m45s)</a:t>
            </a:r>
          </a:p>
        </p:txBody>
      </p:sp>
    </p:spTree>
    <p:extLst>
      <p:ext uri="{BB962C8B-B14F-4D97-AF65-F5344CB8AC3E}">
        <p14:creationId xmlns:p14="http://schemas.microsoft.com/office/powerpoint/2010/main" val="1697060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D : </a:t>
            </a:r>
            <a:r>
              <a:rPr kumimoji="1" lang="ja-JP" altLang="en-US" sz="4000" dirty="0" smtClean="0"/>
              <a:t>錬金術士</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文字列長が</a:t>
            </a:r>
            <a:r>
              <a:rPr lang="en-US" altLang="ja-JP" sz="2400" dirty="0"/>
              <a:t> </a:t>
            </a:r>
            <a:r>
              <a:rPr lang="en-US" altLang="ja-JP" sz="2400" dirty="0" smtClean="0"/>
              <a:t>10^5 </a:t>
            </a:r>
            <a:r>
              <a:rPr lang="ja-JP" altLang="en-US" sz="2400" dirty="0" smtClean="0"/>
              <a:t>で一見やばい</a:t>
            </a:r>
            <a:endParaRPr lang="en-US" altLang="ja-JP" sz="2400" dirty="0" smtClean="0"/>
          </a:p>
          <a:p>
            <a:r>
              <a:rPr kumimoji="1" lang="ja-JP" altLang="en-US" sz="2400" dirty="0" smtClean="0"/>
              <a:t>実は、（</a:t>
            </a:r>
            <a:r>
              <a:rPr kumimoji="1" lang="en-US" altLang="ja-JP" sz="2400" dirty="0" smtClean="0"/>
              <a:t>S1 </a:t>
            </a:r>
            <a:r>
              <a:rPr kumimoji="1" lang="ja-JP" altLang="en-US" sz="2400" dirty="0" smtClean="0"/>
              <a:t>から最低限使わなきゃいけない文字数）が</a:t>
            </a:r>
            <a:r>
              <a:rPr kumimoji="1" lang="en-US" altLang="ja-JP" sz="2400" dirty="0" smtClean="0"/>
              <a:t>N</a:t>
            </a:r>
            <a:r>
              <a:rPr kumimoji="1" lang="ja-JP" altLang="en-US" sz="2400" dirty="0" smtClean="0"/>
              <a:t>以下でかつ</a:t>
            </a:r>
            <a:r>
              <a:rPr lang="ja-JP" altLang="en-US" sz="2400" dirty="0"/>
              <a:t>（</a:t>
            </a:r>
            <a:r>
              <a:rPr lang="en-US" altLang="ja-JP" sz="2400" dirty="0"/>
              <a:t>S1 </a:t>
            </a:r>
            <a:r>
              <a:rPr lang="ja-JP" altLang="en-US" sz="2400" dirty="0" smtClean="0"/>
              <a:t>から最大限使える文字数）が</a:t>
            </a:r>
            <a:r>
              <a:rPr lang="en-US" altLang="ja-JP" sz="2400" dirty="0" smtClean="0"/>
              <a:t> N</a:t>
            </a:r>
            <a:r>
              <a:rPr lang="ja-JP" altLang="en-US" sz="2400" dirty="0" smtClean="0"/>
              <a:t>以上なら錬金可能</a:t>
            </a:r>
            <a:endParaRPr lang="en-US" altLang="ja-JP" sz="2400" dirty="0" smtClean="0"/>
          </a:p>
          <a:p>
            <a:pPr lvl="1"/>
            <a:r>
              <a:rPr lang="ja-JP" altLang="en-US" sz="2000" dirty="0" smtClean="0"/>
              <a:t>証明はそこまで難しくない（はず）</a:t>
            </a:r>
            <a:endParaRPr lang="en-US" altLang="ja-JP" sz="2000" dirty="0" smtClean="0"/>
          </a:p>
          <a:p>
            <a:r>
              <a:rPr kumimoji="1" lang="ja-JP" altLang="en-US" sz="2400" dirty="0" smtClean="0"/>
              <a:t>あとはちゃんと上の文字数を調べられるか</a:t>
            </a:r>
            <a:endParaRPr kumimoji="1" lang="en-US" altLang="ja-JP" sz="2400" dirty="0" smtClean="0"/>
          </a:p>
          <a:p>
            <a:pPr lvl="1"/>
            <a:r>
              <a:rPr lang="ja-JP" altLang="en-US" sz="2000" dirty="0" smtClean="0"/>
              <a:t>各文字が</a:t>
            </a:r>
            <a:r>
              <a:rPr lang="en-US" altLang="ja-JP" sz="2000" dirty="0" smtClean="0"/>
              <a:t> S1, S2 </a:t>
            </a:r>
            <a:r>
              <a:rPr lang="ja-JP" altLang="en-US" sz="2000" dirty="0" smtClean="0"/>
              <a:t>にいくつずつあるかを見れば良い</a:t>
            </a:r>
            <a:endParaRPr kumimoji="1" lang="en-US" altLang="ja-JP" sz="2000" dirty="0" smtClean="0"/>
          </a:p>
          <a:p>
            <a:endParaRPr lang="en-US" altLang="ja-JP" sz="2400" dirty="0"/>
          </a:p>
          <a:p>
            <a:r>
              <a:rPr kumimoji="1" lang="en-US" altLang="ja-JP" sz="2400" dirty="0" smtClean="0"/>
              <a:t>FA : </a:t>
            </a:r>
            <a:r>
              <a:rPr kumimoji="1" lang="en-US" altLang="ja-JP" sz="2400" dirty="0" err="1" smtClean="0"/>
              <a:t>lrmystp</a:t>
            </a:r>
            <a:r>
              <a:rPr kumimoji="1" lang="en-US" altLang="ja-JP" sz="2400" dirty="0" smtClean="0"/>
              <a:t> (22m33s)</a:t>
            </a:r>
          </a:p>
          <a:p>
            <a:endParaRPr kumimoji="1" lang="ja-JP" altLang="en-US" sz="2400" dirty="0"/>
          </a:p>
        </p:txBody>
      </p:sp>
    </p:spTree>
    <p:extLst>
      <p:ext uri="{BB962C8B-B14F-4D97-AF65-F5344CB8AC3E}">
        <p14:creationId xmlns:p14="http://schemas.microsoft.com/office/powerpoint/2010/main" val="1518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E : </a:t>
            </a:r>
            <a:r>
              <a:rPr kumimoji="1" lang="ja-JP" altLang="en-US" sz="4000" dirty="0" smtClean="0"/>
              <a:t>壊れた電車</a:t>
            </a:r>
            <a:r>
              <a:rPr kumimoji="1" lang="en-US" altLang="ja-JP" sz="4000" dirty="0" smtClean="0"/>
              <a:t>  (1/2)</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ja-JP" altLang="en-US" sz="2400" dirty="0" smtClean="0"/>
              <a:t>最短何分で終わるか知りたいので、二分探索したい気分になる</a:t>
            </a:r>
            <a:endParaRPr kumimoji="1" lang="en-US" altLang="ja-JP" sz="2400" dirty="0" smtClean="0"/>
          </a:p>
          <a:p>
            <a:r>
              <a:rPr kumimoji="1" lang="en-US" altLang="ja-JP" sz="2400" dirty="0" smtClean="0"/>
              <a:t>T </a:t>
            </a:r>
            <a:r>
              <a:rPr kumimoji="1" lang="ja-JP" altLang="en-US" sz="2400" dirty="0" smtClean="0"/>
              <a:t>分しか時間がない場合、左にいる作業員から順番に「整備していない車両のうち一番左のものまで行き戻って来る」または「最初右に行き、あるところで戻ってきて</a:t>
            </a:r>
            <a:r>
              <a:rPr lang="ja-JP" altLang="en-US" sz="2400" dirty="0"/>
              <a:t>整備していない車両のうち一番左のものまで</a:t>
            </a:r>
            <a:r>
              <a:rPr lang="ja-JP" altLang="en-US" sz="2400" dirty="0" smtClean="0"/>
              <a:t>行く</a:t>
            </a:r>
            <a:r>
              <a:rPr kumimoji="1" lang="ja-JP" altLang="en-US" sz="2400" dirty="0" smtClean="0"/>
              <a:t>」ということをやらせるのが最適で、それで全ての車両を網羅できているかを見れば良い</a:t>
            </a:r>
            <a:endParaRPr kumimoji="1" lang="en-US" altLang="ja-JP" sz="2400" dirty="0" smtClean="0"/>
          </a:p>
          <a:p>
            <a:endParaRPr lang="en-US" altLang="ja-JP" sz="2400" dirty="0"/>
          </a:p>
        </p:txBody>
      </p:sp>
    </p:spTree>
    <p:extLst>
      <p:ext uri="{BB962C8B-B14F-4D97-AF65-F5344CB8AC3E}">
        <p14:creationId xmlns:p14="http://schemas.microsoft.com/office/powerpoint/2010/main" val="180287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E : </a:t>
            </a:r>
            <a:r>
              <a:rPr kumimoji="1" lang="ja-JP" altLang="en-US" sz="4000" dirty="0" smtClean="0"/>
              <a:t>壊れた電車</a:t>
            </a:r>
            <a:r>
              <a:rPr kumimoji="1" lang="en-US" altLang="ja-JP" sz="4000" dirty="0" smtClean="0"/>
              <a:t>  (2/2)</a:t>
            </a:r>
            <a:endParaRPr kumimoji="1" lang="ja-JP" altLang="en-US" sz="4000" dirty="0"/>
          </a:p>
        </p:txBody>
      </p:sp>
      <p:sp>
        <p:nvSpPr>
          <p:cNvPr id="3" name="コンテンツ プレースホルダー 2"/>
          <p:cNvSpPr>
            <a:spLocks noGrp="1"/>
          </p:cNvSpPr>
          <p:nvPr>
            <p:ph idx="1"/>
          </p:nvPr>
        </p:nvSpPr>
        <p:spPr/>
        <p:txBody>
          <a:bodyPr>
            <a:normAutofit/>
          </a:bodyPr>
          <a:lstStyle/>
          <a:p>
            <a:endParaRPr lang="en-US" altLang="ja-JP" sz="2400" dirty="0"/>
          </a:p>
          <a:p>
            <a:r>
              <a:rPr kumimoji="1" lang="ja-JP" altLang="en-US" sz="2400" dirty="0" smtClean="0"/>
              <a:t>すぐに二分探索が見える問題はもちろん、ぱっと見は二分探索に見えない問題を二分探索に落とし込んで解けるようになると良い</a:t>
            </a:r>
            <a:endParaRPr kumimoji="1" lang="en-US" altLang="ja-JP" sz="2400" dirty="0" smtClean="0"/>
          </a:p>
          <a:p>
            <a:pPr lvl="1"/>
            <a:r>
              <a:rPr lang="ja-JP" altLang="en-US" sz="2000" dirty="0" smtClean="0"/>
              <a:t>もちろんすぐに二分探索に見えるようになるのがベストだが</a:t>
            </a:r>
            <a:endParaRPr kumimoji="1" lang="en-US" altLang="ja-JP" sz="2000" dirty="0" smtClean="0"/>
          </a:p>
          <a:p>
            <a:endParaRPr lang="en-US" altLang="ja-JP" sz="2400" dirty="0" smtClean="0"/>
          </a:p>
          <a:p>
            <a:r>
              <a:rPr lang="ja-JP" altLang="en-US" sz="2400" dirty="0" smtClean="0"/>
              <a:t>類題（？）</a:t>
            </a:r>
            <a:r>
              <a:rPr lang="en-US" altLang="ja-JP" sz="2400" dirty="0"/>
              <a:t>: </a:t>
            </a:r>
            <a:r>
              <a:rPr lang="en-US" altLang="ja-JP" sz="2000" dirty="0">
                <a:hlinkClick r:id="rId2"/>
              </a:rPr>
              <a:t>https://</a:t>
            </a:r>
            <a:r>
              <a:rPr lang="en-US" altLang="ja-JP" sz="2000" dirty="0" smtClean="0">
                <a:hlinkClick r:id="rId2"/>
              </a:rPr>
              <a:t>yukicoder.me/problems/no/448</a:t>
            </a:r>
            <a:r>
              <a:rPr lang="en-US" altLang="ja-JP" sz="2400" dirty="0"/>
              <a:t> </a:t>
            </a:r>
            <a:br>
              <a:rPr lang="en-US" altLang="ja-JP" sz="2400" dirty="0"/>
            </a:br>
            <a:r>
              <a:rPr lang="en-US" altLang="ja-JP" sz="2400" dirty="0"/>
              <a:t>		 </a:t>
            </a:r>
            <a:r>
              <a:rPr lang="en-US" altLang="ja-JP" sz="2000" dirty="0">
                <a:hlinkClick r:id="rId3"/>
              </a:rPr>
              <a:t>https://</a:t>
            </a:r>
            <a:r>
              <a:rPr lang="en-US" altLang="ja-JP" sz="2000" dirty="0" smtClean="0">
                <a:hlinkClick r:id="rId3"/>
              </a:rPr>
              <a:t>yukicoder.me/problems/no/461</a:t>
            </a:r>
            <a:r>
              <a:rPr lang="en-US" altLang="ja-JP" sz="2400" dirty="0" smtClean="0"/>
              <a:t> </a:t>
            </a:r>
          </a:p>
          <a:p>
            <a:endParaRPr lang="en-US" altLang="ja-JP" sz="2400" dirty="0"/>
          </a:p>
          <a:p>
            <a:r>
              <a:rPr kumimoji="1" lang="en-US" altLang="ja-JP" sz="2400" dirty="0" smtClean="0"/>
              <a:t>FA : </a:t>
            </a:r>
            <a:r>
              <a:rPr kumimoji="1" lang="en-US" altLang="ja-JP" sz="2400" dirty="0" err="1" smtClean="0"/>
              <a:t>lrmystp</a:t>
            </a:r>
            <a:r>
              <a:rPr kumimoji="1" lang="en-US" altLang="ja-JP" sz="2400" dirty="0" smtClean="0"/>
              <a:t> (46m01s)</a:t>
            </a:r>
            <a:endParaRPr kumimoji="1" lang="ja-JP" altLang="en-US" sz="2400" dirty="0"/>
          </a:p>
        </p:txBody>
      </p:sp>
    </p:spTree>
    <p:extLst>
      <p:ext uri="{BB962C8B-B14F-4D97-AF65-F5344CB8AC3E}">
        <p14:creationId xmlns:p14="http://schemas.microsoft.com/office/powerpoint/2010/main" val="8290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F : </a:t>
            </a:r>
            <a:r>
              <a:rPr kumimoji="1" lang="ja-JP" altLang="en-US" sz="4000" dirty="0" smtClean="0"/>
              <a:t>登山家</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en-US" altLang="ja-JP" sz="2400" dirty="0" smtClean="0"/>
              <a:t>stack</a:t>
            </a:r>
            <a:r>
              <a:rPr kumimoji="1" lang="ja-JP" altLang="en-US" sz="2400" dirty="0" smtClean="0"/>
              <a:t> で頑張る（こういうの苦手だから嫌い）</a:t>
            </a:r>
            <a:endParaRPr kumimoji="1" lang="en-US" altLang="ja-JP" sz="2400" dirty="0" smtClean="0"/>
          </a:p>
          <a:p>
            <a:endParaRPr lang="en-US" altLang="ja-JP" sz="2400" dirty="0"/>
          </a:p>
          <a:p>
            <a:r>
              <a:rPr kumimoji="1" lang="ja-JP" altLang="en-US" sz="2400" dirty="0" smtClean="0"/>
              <a:t>類問</a:t>
            </a:r>
            <a:r>
              <a:rPr lang="ja-JP" altLang="en-US" sz="2400" dirty="0" smtClean="0"/>
              <a:t>（</a:t>
            </a:r>
            <a:r>
              <a:rPr kumimoji="1" lang="ja-JP" altLang="en-US" sz="2400" dirty="0" smtClean="0"/>
              <a:t>？</a:t>
            </a:r>
            <a:r>
              <a:rPr lang="ja-JP" altLang="en-US" sz="2400" dirty="0" smtClean="0"/>
              <a:t>）</a:t>
            </a:r>
            <a:r>
              <a:rPr lang="en-US" altLang="ja-JP" sz="2400" dirty="0" smtClean="0"/>
              <a:t>: </a:t>
            </a:r>
            <a:r>
              <a:rPr lang="ja-JP" altLang="en-US" sz="2400" dirty="0" smtClean="0"/>
              <a:t>カーペット</a:t>
            </a:r>
            <a:r>
              <a:rPr lang="en-US" altLang="ja-JP" sz="2400" dirty="0"/>
              <a:t> </a:t>
            </a:r>
            <a:r>
              <a:rPr lang="en-US" altLang="ja-JP" sz="2000" dirty="0"/>
              <a:t>(</a:t>
            </a:r>
            <a:r>
              <a:rPr lang="en-US" altLang="ja-JP" sz="2000" dirty="0">
                <a:hlinkClick r:id="rId2"/>
              </a:rPr>
              <a:t>http://kupc2013.contest.atcoder.jp/tasks/kupc2013_d</a:t>
            </a:r>
            <a:r>
              <a:rPr lang="en-US" altLang="ja-JP" sz="2000" dirty="0" smtClean="0">
                <a:hlinkClick r:id="rId2"/>
              </a:rPr>
              <a:t>)</a:t>
            </a:r>
            <a:endParaRPr lang="en-US" altLang="ja-JP" sz="2400" dirty="0" smtClean="0"/>
          </a:p>
          <a:p>
            <a:pPr lvl="1"/>
            <a:r>
              <a:rPr lang="ja-JP" altLang="en-US" sz="2000" dirty="0" smtClean="0"/>
              <a:t>これも</a:t>
            </a:r>
            <a:r>
              <a:rPr lang="en-US" altLang="ja-JP" sz="2000" dirty="0" smtClean="0"/>
              <a:t>stack</a:t>
            </a:r>
            <a:r>
              <a:rPr lang="ja-JP" altLang="en-US" sz="2000" dirty="0" smtClean="0"/>
              <a:t>で頑張る問題</a:t>
            </a:r>
            <a:endParaRPr lang="en-US" altLang="ja-JP" sz="2000" dirty="0" smtClean="0"/>
          </a:p>
          <a:p>
            <a:pPr lvl="1"/>
            <a:r>
              <a:rPr lang="ja-JP" altLang="en-US" sz="2000" dirty="0" smtClean="0"/>
              <a:t>これを用いると最大長方形が求まる</a:t>
            </a:r>
            <a:r>
              <a:rPr lang="en-US" altLang="ja-JP" sz="2000" dirty="0"/>
              <a:t> </a:t>
            </a:r>
            <a:r>
              <a:rPr lang="en-US" altLang="ja-JP" sz="1800" dirty="0"/>
              <a:t>(</a:t>
            </a:r>
            <a:r>
              <a:rPr lang="en-US" altLang="ja-JP" sz="1800" dirty="0">
                <a:hlinkClick r:id="rId3"/>
              </a:rPr>
              <a:t>http://arc081.contest.atcoder.jp/tasks/arc081_d</a:t>
            </a:r>
            <a:r>
              <a:rPr lang="en-US" altLang="ja-JP" sz="1800" dirty="0" smtClean="0">
                <a:hlinkClick r:id="rId3"/>
              </a:rPr>
              <a:t>)</a:t>
            </a:r>
            <a:endParaRPr lang="en-US" altLang="ja-JP" sz="2000" dirty="0" smtClean="0"/>
          </a:p>
          <a:p>
            <a:endParaRPr kumimoji="1" lang="en-US" altLang="ja-JP" sz="2400" dirty="0" smtClean="0"/>
          </a:p>
          <a:p>
            <a:r>
              <a:rPr lang="en-US" altLang="ja-JP" sz="2400" dirty="0" smtClean="0"/>
              <a:t>FA : </a:t>
            </a:r>
            <a:r>
              <a:rPr lang="en-US" altLang="ja-JP" sz="2400" dirty="0" err="1" smtClean="0"/>
              <a:t>ferin</a:t>
            </a:r>
            <a:r>
              <a:rPr lang="en-US" altLang="ja-JP" sz="2400" dirty="0" smtClean="0"/>
              <a:t> (51m07s)</a:t>
            </a:r>
            <a:endParaRPr kumimoji="1" lang="ja-JP" altLang="en-US" sz="2400" dirty="0"/>
          </a:p>
        </p:txBody>
      </p:sp>
      <p:sp>
        <p:nvSpPr>
          <p:cNvPr id="4" name="コンテンツ プレースホルダー 2"/>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smtClean="0"/>
              <a:t>stack</a:t>
            </a:r>
            <a:r>
              <a:rPr lang="ja-JP" altLang="en-US" sz="2400" dirty="0" smtClean="0"/>
              <a:t> で頑張る（こういうの苦手だから嫌い）</a:t>
            </a:r>
            <a:endParaRPr lang="en-US" altLang="ja-JP" sz="2400" dirty="0" smtClean="0"/>
          </a:p>
          <a:p>
            <a:endParaRPr lang="en-US" altLang="ja-JP" sz="2400" dirty="0" smtClean="0"/>
          </a:p>
          <a:p>
            <a:r>
              <a:rPr lang="ja-JP" altLang="en-US" sz="2400" dirty="0" smtClean="0"/>
              <a:t>類問（？）</a:t>
            </a:r>
            <a:r>
              <a:rPr lang="en-US" altLang="ja-JP" sz="2400" dirty="0" smtClean="0"/>
              <a:t>: </a:t>
            </a:r>
            <a:r>
              <a:rPr lang="ja-JP" altLang="en-US" sz="2400" dirty="0" smtClean="0"/>
              <a:t>カーペット</a:t>
            </a:r>
            <a:r>
              <a:rPr lang="en-US" altLang="ja-JP" sz="2400" dirty="0" smtClean="0"/>
              <a:t> </a:t>
            </a:r>
            <a:r>
              <a:rPr lang="en-US" altLang="ja-JP" sz="2000" dirty="0" smtClean="0"/>
              <a:t>(</a:t>
            </a:r>
            <a:r>
              <a:rPr lang="en-US" altLang="ja-JP" sz="2000" dirty="0" smtClean="0">
                <a:hlinkClick r:id="rId2"/>
              </a:rPr>
              <a:t>http://kupc2013.contest.atcoder.jp/tasks/kupc2013_d)</a:t>
            </a:r>
            <a:endParaRPr lang="en-US" altLang="ja-JP" sz="2400" dirty="0" smtClean="0"/>
          </a:p>
          <a:p>
            <a:pPr lvl="1"/>
            <a:r>
              <a:rPr lang="ja-JP" altLang="en-US" sz="2000" dirty="0" smtClean="0"/>
              <a:t>これも</a:t>
            </a:r>
            <a:r>
              <a:rPr lang="en-US" altLang="ja-JP" sz="2000" dirty="0" smtClean="0"/>
              <a:t>stack</a:t>
            </a:r>
            <a:r>
              <a:rPr lang="ja-JP" altLang="en-US" sz="2000" dirty="0" smtClean="0"/>
              <a:t>で頑張る問題</a:t>
            </a:r>
            <a:endParaRPr lang="en-US" altLang="ja-JP" sz="2000" dirty="0" smtClean="0"/>
          </a:p>
          <a:p>
            <a:pPr lvl="1"/>
            <a:r>
              <a:rPr lang="ja-JP" altLang="en-US" sz="2000" dirty="0" smtClean="0"/>
              <a:t>これを用いると最大長方形が求まる</a:t>
            </a:r>
            <a:r>
              <a:rPr lang="en-US" altLang="ja-JP" sz="2000" dirty="0" smtClean="0"/>
              <a:t> </a:t>
            </a:r>
            <a:r>
              <a:rPr lang="en-US" altLang="ja-JP" sz="1800" dirty="0" smtClean="0"/>
              <a:t>(</a:t>
            </a:r>
            <a:r>
              <a:rPr lang="en-US" altLang="ja-JP" sz="1800" dirty="0" smtClean="0">
                <a:hlinkClick r:id="rId3"/>
              </a:rPr>
              <a:t>http://arc081.contest.atcoder.jp/tasks/arc081_d)</a:t>
            </a:r>
            <a:endParaRPr lang="en-US" altLang="ja-JP" sz="2000" dirty="0" smtClean="0"/>
          </a:p>
          <a:p>
            <a:endParaRPr lang="en-US" altLang="ja-JP" sz="2400" dirty="0" smtClean="0"/>
          </a:p>
          <a:p>
            <a:r>
              <a:rPr lang="en-US" altLang="ja-JP" sz="2400" dirty="0" smtClean="0"/>
              <a:t>FA : </a:t>
            </a:r>
            <a:r>
              <a:rPr lang="en-US" altLang="ja-JP" sz="2400" dirty="0" err="1" smtClean="0"/>
              <a:t>ferin</a:t>
            </a:r>
            <a:r>
              <a:rPr lang="en-US" altLang="ja-JP" sz="2400" dirty="0" smtClean="0"/>
              <a:t> (51m07s)</a:t>
            </a:r>
            <a:endParaRPr lang="ja-JP" altLang="en-US" sz="2400" dirty="0"/>
          </a:p>
        </p:txBody>
      </p:sp>
    </p:spTree>
    <p:extLst>
      <p:ext uri="{BB962C8B-B14F-4D97-AF65-F5344CB8AC3E}">
        <p14:creationId xmlns:p14="http://schemas.microsoft.com/office/powerpoint/2010/main" val="82893902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1334</TotalTime>
  <Words>1082</Words>
  <Application>Microsoft Macintosh PowerPoint</Application>
  <PresentationFormat>画面に合わせる (4:3)</PresentationFormat>
  <Paragraphs>103</Paragraphs>
  <Slides>14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Arial</vt:lpstr>
      <vt:lpstr>Calibri</vt:lpstr>
      <vt:lpstr>Calibri Light</vt:lpstr>
      <vt:lpstr>Mangal</vt:lpstr>
      <vt:lpstr>Yu Gothic</vt:lpstr>
      <vt:lpstr>游ゴシック</vt:lpstr>
      <vt:lpstr>游ゴシック Light</vt:lpstr>
      <vt:lpstr>ホワイト</vt:lpstr>
      <vt:lpstr>今回の問題セットのコンセプト</vt:lpstr>
      <vt:lpstr>PowerPoint プレゼンテーション</vt:lpstr>
      <vt:lpstr>A : ダブル文字列</vt:lpstr>
      <vt:lpstr>B : とても長い数列</vt:lpstr>
      <vt:lpstr>C : 8月31日</vt:lpstr>
      <vt:lpstr>D : 錬金術士</vt:lpstr>
      <vt:lpstr>E : 壊れた電車  (1/2)</vt:lpstr>
      <vt:lpstr>E : 壊れた電車  (2/2)</vt:lpstr>
      <vt:lpstr>F : 登山家</vt:lpstr>
      <vt:lpstr>G : 直径</vt:lpstr>
      <vt:lpstr>H : FA</vt:lpstr>
      <vt:lpstr>I : Be Together</vt:lpstr>
      <vt:lpstr>J : お釣りの嫌いな高橋君</vt:lpstr>
      <vt:lpstr>K : 蟻本</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Rikuto Kubota</dc:creator>
  <cp:lastModifiedBy>Rikuto Kubota</cp:lastModifiedBy>
  <cp:revision>23</cp:revision>
  <dcterms:created xsi:type="dcterms:W3CDTF">2017-09-30T05:20:54Z</dcterms:created>
  <dcterms:modified xsi:type="dcterms:W3CDTF">2017-10-03T12:09:40Z</dcterms:modified>
</cp:coreProperties>
</file>