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9" r:id="rId4"/>
    <p:sldId id="261" r:id="rId5"/>
    <p:sldId id="264" r:id="rId6"/>
    <p:sldId id="262" r:id="rId7"/>
    <p:sldId id="276" r:id="rId8"/>
    <p:sldId id="280" r:id="rId9"/>
    <p:sldId id="277" r:id="rId10"/>
    <p:sldId id="263" r:id="rId11"/>
    <p:sldId id="281" r:id="rId12"/>
    <p:sldId id="282" r:id="rId13"/>
    <p:sldId id="283" r:id="rId14"/>
    <p:sldId id="284" r:id="rId15"/>
    <p:sldId id="274" r:id="rId16"/>
    <p:sldId id="275" r:id="rId17"/>
    <p:sldId id="278" r:id="rId18"/>
    <p:sldId id="279" r:id="rId19"/>
    <p:sldId id="285" r:id="rId20"/>
    <p:sldId id="286" r:id="rId21"/>
    <p:sldId id="270" r:id="rId22"/>
    <p:sldId id="265" r:id="rId23"/>
    <p:sldId id="287" r:id="rId24"/>
    <p:sldId id="266" r:id="rId25"/>
    <p:sldId id="267" r:id="rId26"/>
    <p:sldId id="26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showGuides="1">
      <p:cViewPr varScale="1">
        <p:scale>
          <a:sx n="79" d="100"/>
          <a:sy n="79" d="100"/>
        </p:scale>
        <p:origin x="8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A28C86-9F44-5AE1-EC6F-292C8823A52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A6BF471-270C-A12A-21E9-FD93F3089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69569C1-1EAF-4B33-804B-113AADD389D7}"/>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5" name="Нижний колонтитул 4">
            <a:extLst>
              <a:ext uri="{FF2B5EF4-FFF2-40B4-BE49-F238E27FC236}">
                <a16:creationId xmlns:a16="http://schemas.microsoft.com/office/drawing/2014/main" id="{7A0501EC-2BE6-9661-B8D9-1508A2FF36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C0AE7CB-E1B4-D782-6A7E-37C31DD06121}"/>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100953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708CE3-FD4B-2719-235B-429058A0A43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3DA7A4E-1727-B056-7926-6CDE314DC46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8A9101-5749-6769-16F1-6B8864595414}"/>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5" name="Нижний колонтитул 4">
            <a:extLst>
              <a:ext uri="{FF2B5EF4-FFF2-40B4-BE49-F238E27FC236}">
                <a16:creationId xmlns:a16="http://schemas.microsoft.com/office/drawing/2014/main" id="{F4873679-E132-DBB4-D559-826F62CC0AC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D7DF94-5601-75C2-A3B2-14794F3D565E}"/>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10669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829A87C-480D-80B9-379D-E02546FADF7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280FB57-1A0E-A046-641C-29936C45C79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763E8AD-D2F8-D08C-D9B8-237426F3DDDF}"/>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5" name="Нижний колонтитул 4">
            <a:extLst>
              <a:ext uri="{FF2B5EF4-FFF2-40B4-BE49-F238E27FC236}">
                <a16:creationId xmlns:a16="http://schemas.microsoft.com/office/drawing/2014/main" id="{B4AB62CC-42DA-7AC2-71CA-9032D44B50C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22AA887-E521-656B-94F6-04CAB2E3F2A2}"/>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369326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CEFFF4-C084-8DB3-85C3-AD0B205BC0A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DB4969A-2130-6E29-F2AA-E751564B7F1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86CD8D0-510C-777A-DCA4-2C891E1DC78D}"/>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5" name="Нижний колонтитул 4">
            <a:extLst>
              <a:ext uri="{FF2B5EF4-FFF2-40B4-BE49-F238E27FC236}">
                <a16:creationId xmlns:a16="http://schemas.microsoft.com/office/drawing/2014/main" id="{BFD7DE01-39EC-E232-E085-816DBF33364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7E9759-0281-7FDF-25E8-98E764552DB2}"/>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79834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8535D0-80EF-9F4A-144C-05DCAABF267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8D4BA25-71F9-BE6C-F5BA-0AEDC8A6F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F87FE37-90EE-C2F4-B221-CFC29EA017F2}"/>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5" name="Нижний колонтитул 4">
            <a:extLst>
              <a:ext uri="{FF2B5EF4-FFF2-40B4-BE49-F238E27FC236}">
                <a16:creationId xmlns:a16="http://schemas.microsoft.com/office/drawing/2014/main" id="{A5A39043-2F60-5221-68D5-5287361FA8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DB6AE4-8D0B-141A-22FF-CCAF2310627F}"/>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233147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BD38D-4BA2-78DE-CB02-F3739BFD7B4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A5B61EE-A8FC-4837-1BD2-183C4331484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54B822D-E881-3E90-98AC-97F43491C94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857043A-35B8-E543-76A8-3B2816F3DCB9}"/>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6" name="Нижний колонтитул 5">
            <a:extLst>
              <a:ext uri="{FF2B5EF4-FFF2-40B4-BE49-F238E27FC236}">
                <a16:creationId xmlns:a16="http://schemas.microsoft.com/office/drawing/2014/main" id="{478274DA-5D71-4400-3606-3D020DAFA1A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883C1C4-042A-5C7D-FAA2-AFF27F9BA324}"/>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32566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094916-0425-FE58-AA07-57B61C03FB1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5E4A8D-A2CC-4A6C-99C5-893EFCBF1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5CE8F1B-E1D6-D8CB-E859-221F28FD3DD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A2A5482-83D2-CCEA-FF8A-A75DEFF1C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08B5B12-00FB-EE0F-0F3D-AA7C4745228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93B6A98-AE88-F9AE-1953-0462B7E171CF}"/>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8" name="Нижний колонтитул 7">
            <a:extLst>
              <a:ext uri="{FF2B5EF4-FFF2-40B4-BE49-F238E27FC236}">
                <a16:creationId xmlns:a16="http://schemas.microsoft.com/office/drawing/2014/main" id="{A480BC16-97A9-A94B-78EE-09FD5BF7ECC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4B4D799-B789-504E-7B24-FB18F7ED7E6A}"/>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418129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CE271E-C02D-D914-6011-80D27847D8F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78E3315-2E51-9F1A-5067-10A76F0510EA}"/>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4" name="Нижний колонтитул 3">
            <a:extLst>
              <a:ext uri="{FF2B5EF4-FFF2-40B4-BE49-F238E27FC236}">
                <a16:creationId xmlns:a16="http://schemas.microsoft.com/office/drawing/2014/main" id="{11FDB24A-0D10-DF4F-4BFF-F20AE3CC127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F376DEC-2CB7-3BA9-A275-3875BF67C25A}"/>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112989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BC17FEC-F675-E1A5-4262-172655F03B29}"/>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3" name="Нижний колонтитул 2">
            <a:extLst>
              <a:ext uri="{FF2B5EF4-FFF2-40B4-BE49-F238E27FC236}">
                <a16:creationId xmlns:a16="http://schemas.microsoft.com/office/drawing/2014/main" id="{F1269892-7B1E-13B6-F62D-CFE5C00F0C1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C5CDA62-3371-BCCA-B3B0-1F1999FC0584}"/>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304226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0EE728-E970-EAD6-D1FD-8F3BFEBC998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110BA32-0824-2394-6F74-8BB72D944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F4A1FCA-A994-A51D-2D37-8A2A6121D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0152D3A-6F4A-CE54-BBAB-42DEDA8E8E0E}"/>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6" name="Нижний колонтитул 5">
            <a:extLst>
              <a:ext uri="{FF2B5EF4-FFF2-40B4-BE49-F238E27FC236}">
                <a16:creationId xmlns:a16="http://schemas.microsoft.com/office/drawing/2014/main" id="{9345E7CB-4561-7999-B524-6F5DD7A86AD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E27100-D1D8-914F-D7A4-E70A52E4D0E4}"/>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2884999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3F5CC6-7B82-06F5-30E9-7ABC533ACE6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89C7442-7006-7697-EBB6-455B16509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DE8E1D-3458-2F9E-5579-64779414D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B8D718C-D529-1B8F-648C-FBAD58D24A2C}"/>
              </a:ext>
            </a:extLst>
          </p:cNvPr>
          <p:cNvSpPr>
            <a:spLocks noGrp="1"/>
          </p:cNvSpPr>
          <p:nvPr>
            <p:ph type="dt" sz="half" idx="10"/>
          </p:nvPr>
        </p:nvSpPr>
        <p:spPr/>
        <p:txBody>
          <a:bodyPr/>
          <a:lstStyle/>
          <a:p>
            <a:fld id="{BB717C2A-1525-40A2-9867-9B3BA348E422}" type="datetimeFigureOut">
              <a:rPr lang="ru-RU" smtClean="0"/>
              <a:t>22.01.2024</a:t>
            </a:fld>
            <a:endParaRPr lang="ru-RU"/>
          </a:p>
        </p:txBody>
      </p:sp>
      <p:sp>
        <p:nvSpPr>
          <p:cNvPr id="6" name="Нижний колонтитул 5">
            <a:extLst>
              <a:ext uri="{FF2B5EF4-FFF2-40B4-BE49-F238E27FC236}">
                <a16:creationId xmlns:a16="http://schemas.microsoft.com/office/drawing/2014/main" id="{8148D5EA-D609-7D9C-C135-EF268140C8E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96439AA-CBDD-442D-AE06-4242C5E5A9C2}"/>
              </a:ext>
            </a:extLst>
          </p:cNvPr>
          <p:cNvSpPr>
            <a:spLocks noGrp="1"/>
          </p:cNvSpPr>
          <p:nvPr>
            <p:ph type="sldNum" sz="quarter" idx="12"/>
          </p:nvPr>
        </p:nvSpPr>
        <p:spPr/>
        <p:txBody>
          <a:bodyPr/>
          <a:lstStyle/>
          <a:p>
            <a:fld id="{7A7C9A12-0BED-4FE8-A434-85CA2FEDF6F6}" type="slidenum">
              <a:rPr lang="ru-RU" smtClean="0"/>
              <a:t>‹#›</a:t>
            </a:fld>
            <a:endParaRPr lang="ru-RU"/>
          </a:p>
        </p:txBody>
      </p:sp>
    </p:spTree>
    <p:extLst>
      <p:ext uri="{BB962C8B-B14F-4D97-AF65-F5344CB8AC3E}">
        <p14:creationId xmlns:p14="http://schemas.microsoft.com/office/powerpoint/2010/main" val="200054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9133D2-1D4B-7E7C-28AF-F01AE20DA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A3AE821-FBA1-3D0B-B6E2-7BE26EA1F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9CFE32-B306-1AAD-A996-D144B65D5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17C2A-1525-40A2-9867-9B3BA348E422}" type="datetimeFigureOut">
              <a:rPr lang="ru-RU" smtClean="0"/>
              <a:t>22.01.2024</a:t>
            </a:fld>
            <a:endParaRPr lang="ru-RU"/>
          </a:p>
        </p:txBody>
      </p:sp>
      <p:sp>
        <p:nvSpPr>
          <p:cNvPr id="5" name="Нижний колонтитул 4">
            <a:extLst>
              <a:ext uri="{FF2B5EF4-FFF2-40B4-BE49-F238E27FC236}">
                <a16:creationId xmlns:a16="http://schemas.microsoft.com/office/drawing/2014/main" id="{8BE0A56A-6C2D-B403-8631-4CC7A6848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97D3FD1-477C-7BC1-4573-DB379EE1A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C9A12-0BED-4FE8-A434-85CA2FEDF6F6}" type="slidenum">
              <a:rPr lang="ru-RU" smtClean="0"/>
              <a:t>‹#›</a:t>
            </a:fld>
            <a:endParaRPr lang="ru-RU"/>
          </a:p>
        </p:txBody>
      </p:sp>
    </p:spTree>
    <p:extLst>
      <p:ext uri="{BB962C8B-B14F-4D97-AF65-F5344CB8AC3E}">
        <p14:creationId xmlns:p14="http://schemas.microsoft.com/office/powerpoint/2010/main" val="2708332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C0C49E-6F98-4FF9-8CC4-199B6FD3C371}"/>
              </a:ext>
            </a:extLst>
          </p:cNvPr>
          <p:cNvSpPr>
            <a:spLocks noGrp="1"/>
          </p:cNvSpPr>
          <p:nvPr>
            <p:ph type="ctrTitle"/>
          </p:nvPr>
        </p:nvSpPr>
        <p:spPr/>
        <p:txBody>
          <a:bodyPr/>
          <a:lstStyle/>
          <a:p>
            <a:r>
              <a:rPr lang="ru-RU" dirty="0"/>
              <a:t>Распознавание и классификация текста</a:t>
            </a:r>
          </a:p>
        </p:txBody>
      </p:sp>
      <p:sp>
        <p:nvSpPr>
          <p:cNvPr id="3" name="Подзаголовок 2">
            <a:extLst>
              <a:ext uri="{FF2B5EF4-FFF2-40B4-BE49-F238E27FC236}">
                <a16:creationId xmlns:a16="http://schemas.microsoft.com/office/drawing/2014/main" id="{1A12F387-826A-2235-D03E-3E1006CBBC7F}"/>
              </a:ext>
            </a:extLst>
          </p:cNvPr>
          <p:cNvSpPr>
            <a:spLocks noGrp="1"/>
          </p:cNvSpPr>
          <p:nvPr>
            <p:ph type="subTitle" idx="1"/>
          </p:nvPr>
        </p:nvSpPr>
        <p:spPr/>
        <p:txBody>
          <a:bodyPr/>
          <a:lstStyle/>
          <a:p>
            <a:r>
              <a:rPr lang="ru-RU" dirty="0"/>
              <a:t>Рубанова Валерия, 5030102/00201</a:t>
            </a:r>
          </a:p>
          <a:p>
            <a:endParaRPr lang="ru-RU" dirty="0"/>
          </a:p>
        </p:txBody>
      </p:sp>
    </p:spTree>
    <p:extLst>
      <p:ext uri="{BB962C8B-B14F-4D97-AF65-F5344CB8AC3E}">
        <p14:creationId xmlns:p14="http://schemas.microsoft.com/office/powerpoint/2010/main" val="19419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EB6B5-80E5-C381-E068-6D3D594D42F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36C6A50-DFC4-4837-0A11-BE4696DA7220}"/>
              </a:ext>
            </a:extLst>
          </p:cNvPr>
          <p:cNvSpPr>
            <a:spLocks noGrp="1"/>
          </p:cNvSpPr>
          <p:nvPr>
            <p:ph idx="1"/>
          </p:nvPr>
        </p:nvSpPr>
        <p:spPr/>
        <p:txBody>
          <a:bodyPr/>
          <a:lstStyle/>
          <a:p>
            <a:endParaRPr lang="ru-RU"/>
          </a:p>
        </p:txBody>
      </p:sp>
      <p:pic>
        <p:nvPicPr>
          <p:cNvPr id="2050" name="Picture 2">
            <a:extLst>
              <a:ext uri="{FF2B5EF4-FFF2-40B4-BE49-F238E27FC236}">
                <a16:creationId xmlns:a16="http://schemas.microsoft.com/office/drawing/2014/main" id="{17E386CB-E2A2-9FF7-7BC9-32318D8A4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12192000" cy="683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1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804F31-8B8F-4CC3-0119-321D72A1A7DB}"/>
              </a:ext>
            </a:extLst>
          </p:cNvPr>
          <p:cNvSpPr>
            <a:spLocks noGrp="1"/>
          </p:cNvSpPr>
          <p:nvPr>
            <p:ph type="title"/>
          </p:nvPr>
        </p:nvSpPr>
        <p:spPr>
          <a:ln>
            <a:solidFill>
              <a:schemeClr val="tx1"/>
            </a:solidFill>
          </a:ln>
        </p:spPr>
        <p:txBody>
          <a:bodyPr/>
          <a:lstStyle/>
          <a:p>
            <a:r>
              <a:rPr lang="en-US" dirty="0"/>
              <a:t>LSTM</a:t>
            </a:r>
            <a:endParaRPr lang="ru-RU" dirty="0"/>
          </a:p>
        </p:txBody>
      </p:sp>
      <p:pic>
        <p:nvPicPr>
          <p:cNvPr id="3074" name="Picture 2">
            <a:extLst>
              <a:ext uri="{FF2B5EF4-FFF2-40B4-BE49-F238E27FC236}">
                <a16:creationId xmlns:a16="http://schemas.microsoft.com/office/drawing/2014/main" id="{9813D834-048D-5499-332C-AB0912341A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87965"/>
            <a:ext cx="10515600" cy="3943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3FC902F-D9C0-D30D-7791-D1A3A6B80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301" y="5828592"/>
            <a:ext cx="5435533" cy="101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AEFA34-D609-7F06-7A3E-D6969D473B9E}"/>
              </a:ext>
            </a:extLst>
          </p:cNvPr>
          <p:cNvSpPr>
            <a:spLocks noGrp="1"/>
          </p:cNvSpPr>
          <p:nvPr>
            <p:ph type="title"/>
          </p:nvPr>
        </p:nvSpPr>
        <p:spPr>
          <a:ln>
            <a:solidFill>
              <a:schemeClr val="tx1"/>
            </a:solidFill>
          </a:ln>
        </p:spPr>
        <p:txBody>
          <a:bodyPr/>
          <a:lstStyle/>
          <a:p>
            <a:r>
              <a:rPr lang="en-US" dirty="0"/>
              <a:t>LSTM</a:t>
            </a:r>
            <a:endParaRPr lang="ru-RU" dirty="0"/>
          </a:p>
        </p:txBody>
      </p:sp>
      <p:sp>
        <p:nvSpPr>
          <p:cNvPr id="3" name="Объект 2">
            <a:extLst>
              <a:ext uri="{FF2B5EF4-FFF2-40B4-BE49-F238E27FC236}">
                <a16:creationId xmlns:a16="http://schemas.microsoft.com/office/drawing/2014/main" id="{9B3C0C10-60E5-F480-70B5-0E49D5D05213}"/>
              </a:ext>
            </a:extLst>
          </p:cNvPr>
          <p:cNvSpPr>
            <a:spLocks noGrp="1"/>
          </p:cNvSpPr>
          <p:nvPr>
            <p:ph idx="1"/>
          </p:nvPr>
        </p:nvSpPr>
        <p:spPr>
          <a:xfrm>
            <a:off x="1" y="1825625"/>
            <a:ext cx="6682902" cy="4351338"/>
          </a:xfrm>
        </p:spPr>
        <p:txBody>
          <a:bodyPr>
            <a:normAutofit fontScale="85000" lnSpcReduction="10000"/>
          </a:bodyPr>
          <a:lstStyle/>
          <a:p>
            <a:r>
              <a:rPr lang="ru-RU" dirty="0"/>
              <a:t>Первый шаг в LSTM – определить, какую информацию можно выбросить из состояния ячейки. Это решение принимает сигмоидальный слой, называемый “слоем фильтра забывания” (</a:t>
            </a:r>
            <a:r>
              <a:rPr lang="ru-RU" dirty="0" err="1"/>
              <a:t>forget</a:t>
            </a:r>
            <a:r>
              <a:rPr lang="ru-RU" dirty="0"/>
              <a:t> </a:t>
            </a:r>
            <a:r>
              <a:rPr lang="ru-RU" dirty="0" err="1"/>
              <a:t>gate</a:t>
            </a:r>
            <a:r>
              <a:rPr lang="ru-RU" dirty="0"/>
              <a:t> </a:t>
            </a:r>
            <a:r>
              <a:rPr lang="ru-RU" dirty="0" err="1"/>
              <a:t>layer</a:t>
            </a:r>
            <a:r>
              <a:rPr lang="ru-RU" dirty="0"/>
              <a:t>)</a:t>
            </a:r>
            <a:endParaRPr lang="en-US" dirty="0"/>
          </a:p>
          <a:p>
            <a:r>
              <a:rPr lang="ru-RU" dirty="0"/>
              <a:t>Следующий шаг – решить, какая новая информация будет храниться в состоянии ячейки. Этот этап состоит из двух частей. Сначала сигмоидальный слой под названием “слой входного фильтра” (</a:t>
            </a:r>
            <a:r>
              <a:rPr lang="ru-RU" dirty="0" err="1"/>
              <a:t>input</a:t>
            </a:r>
            <a:r>
              <a:rPr lang="ru-RU" dirty="0"/>
              <a:t> </a:t>
            </a:r>
            <a:r>
              <a:rPr lang="ru-RU" dirty="0" err="1"/>
              <a:t>layer</a:t>
            </a:r>
            <a:r>
              <a:rPr lang="ru-RU" dirty="0"/>
              <a:t> </a:t>
            </a:r>
            <a:r>
              <a:rPr lang="ru-RU" dirty="0" err="1"/>
              <a:t>gate</a:t>
            </a:r>
            <a:r>
              <a:rPr lang="ru-RU" dirty="0"/>
              <a:t>) определяет, какие значения следует обновить. Затем </a:t>
            </a:r>
            <a:r>
              <a:rPr lang="ru-RU" dirty="0" err="1"/>
              <a:t>tanh</a:t>
            </a:r>
            <a:r>
              <a:rPr lang="ru-RU" dirty="0"/>
              <a:t>-слой строит вектор новых значений-кандидатов, которые можно добавить в состояние ячейки.</a:t>
            </a:r>
          </a:p>
        </p:txBody>
      </p:sp>
      <p:pic>
        <p:nvPicPr>
          <p:cNvPr id="4098" name="Picture 2">
            <a:extLst>
              <a:ext uri="{FF2B5EF4-FFF2-40B4-BE49-F238E27FC236}">
                <a16:creationId xmlns:a16="http://schemas.microsoft.com/office/drawing/2014/main" id="{174634F6-7DD0-E58D-E585-C0FB9A893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361" y="1724363"/>
            <a:ext cx="5528553" cy="17046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8F73983-52EC-DDF5-B4C3-F807DF784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361" y="3648952"/>
            <a:ext cx="5382638" cy="165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34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8B3B84-E0E7-D04C-0759-6710966B8C85}"/>
              </a:ext>
            </a:extLst>
          </p:cNvPr>
          <p:cNvSpPr>
            <a:spLocks noGrp="1"/>
          </p:cNvSpPr>
          <p:nvPr>
            <p:ph type="title"/>
          </p:nvPr>
        </p:nvSpPr>
        <p:spPr>
          <a:ln>
            <a:solidFill>
              <a:schemeClr val="tx1"/>
            </a:solidFill>
          </a:ln>
        </p:spPr>
        <p:txBody>
          <a:bodyPr/>
          <a:lstStyle/>
          <a:p>
            <a:r>
              <a:rPr lang="en-US" dirty="0"/>
              <a:t>LSTM</a:t>
            </a:r>
            <a:endParaRPr lang="ru-RU" dirty="0"/>
          </a:p>
        </p:txBody>
      </p:sp>
      <p:sp>
        <p:nvSpPr>
          <p:cNvPr id="3" name="Объект 2">
            <a:extLst>
              <a:ext uri="{FF2B5EF4-FFF2-40B4-BE49-F238E27FC236}">
                <a16:creationId xmlns:a16="http://schemas.microsoft.com/office/drawing/2014/main" id="{1432A7D7-85F3-5884-494B-00704B625AF6}"/>
              </a:ext>
            </a:extLst>
          </p:cNvPr>
          <p:cNvSpPr>
            <a:spLocks noGrp="1"/>
          </p:cNvSpPr>
          <p:nvPr>
            <p:ph idx="1"/>
          </p:nvPr>
        </p:nvSpPr>
        <p:spPr>
          <a:xfrm>
            <a:off x="87549" y="1825625"/>
            <a:ext cx="6008451" cy="4351338"/>
          </a:xfrm>
        </p:spPr>
        <p:txBody>
          <a:bodyPr>
            <a:normAutofit fontScale="92500" lnSpcReduction="10000"/>
          </a:bodyPr>
          <a:lstStyle/>
          <a:p>
            <a:r>
              <a:rPr lang="ru-RU" dirty="0"/>
              <a:t>Настало время заменить старое состояние ячейки C_{t-1} на новое состояние </a:t>
            </a:r>
            <a:r>
              <a:rPr lang="ru-RU" dirty="0" err="1"/>
              <a:t>C_t</a:t>
            </a:r>
            <a:r>
              <a:rPr lang="ru-RU" dirty="0"/>
              <a:t>. Что нам нужно делать — мы уже решили на предыдущих шагах, остается только выполнить это.</a:t>
            </a:r>
          </a:p>
          <a:p>
            <a:r>
              <a:rPr lang="ru-RU" dirty="0"/>
              <a:t>Мы умножаем старое состояние на </a:t>
            </a:r>
            <a:r>
              <a:rPr lang="ru-RU" dirty="0" err="1"/>
              <a:t>f_t</a:t>
            </a:r>
            <a:r>
              <a:rPr lang="ru-RU" dirty="0"/>
              <a:t>, забывая то, что мы решили забыть. Затем прибавляем </a:t>
            </a:r>
            <a:r>
              <a:rPr lang="ru-RU" dirty="0" err="1"/>
              <a:t>i_t</a:t>
            </a:r>
            <a:r>
              <a:rPr lang="ru-RU" dirty="0"/>
              <a:t>*\</a:t>
            </a:r>
            <a:r>
              <a:rPr lang="ru-RU" dirty="0" err="1"/>
              <a:t>tilde</a:t>
            </a:r>
            <a:r>
              <a:rPr lang="ru-RU" dirty="0"/>
              <a:t>{C}_t. Это новые значения-кандидаты, умноженные на t – на сколько мы хотим обновить каждое из значений состояния.</a:t>
            </a:r>
          </a:p>
        </p:txBody>
      </p:sp>
      <p:pic>
        <p:nvPicPr>
          <p:cNvPr id="5122" name="Picture 2">
            <a:extLst>
              <a:ext uri="{FF2B5EF4-FFF2-40B4-BE49-F238E27FC236}">
                <a16:creationId xmlns:a16="http://schemas.microsoft.com/office/drawing/2014/main" id="{804C1108-BABA-5EEB-1751-30C751135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451" y="2864796"/>
            <a:ext cx="60960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9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789258-D207-3F71-6663-B47335C47E50}"/>
              </a:ext>
            </a:extLst>
          </p:cNvPr>
          <p:cNvSpPr>
            <a:spLocks noGrp="1"/>
          </p:cNvSpPr>
          <p:nvPr>
            <p:ph type="title"/>
          </p:nvPr>
        </p:nvSpPr>
        <p:spPr>
          <a:ln>
            <a:solidFill>
              <a:schemeClr val="tx1"/>
            </a:solidFill>
          </a:ln>
        </p:spPr>
        <p:txBody>
          <a:bodyPr/>
          <a:lstStyle/>
          <a:p>
            <a:r>
              <a:rPr lang="en-US" dirty="0"/>
              <a:t>LSTM</a:t>
            </a:r>
            <a:endParaRPr lang="ru-RU" dirty="0"/>
          </a:p>
        </p:txBody>
      </p:sp>
      <p:sp>
        <p:nvSpPr>
          <p:cNvPr id="3" name="Объект 2">
            <a:extLst>
              <a:ext uri="{FF2B5EF4-FFF2-40B4-BE49-F238E27FC236}">
                <a16:creationId xmlns:a16="http://schemas.microsoft.com/office/drawing/2014/main" id="{1F571DE7-B520-331C-404B-E8EE615E1D48}"/>
              </a:ext>
            </a:extLst>
          </p:cNvPr>
          <p:cNvSpPr>
            <a:spLocks noGrp="1"/>
          </p:cNvSpPr>
          <p:nvPr>
            <p:ph idx="1"/>
          </p:nvPr>
        </p:nvSpPr>
        <p:spPr>
          <a:xfrm>
            <a:off x="0" y="1825625"/>
            <a:ext cx="6096000" cy="4351338"/>
          </a:xfrm>
        </p:spPr>
        <p:txBody>
          <a:bodyPr>
            <a:normAutofit fontScale="70000" lnSpcReduction="20000"/>
          </a:bodyPr>
          <a:lstStyle/>
          <a:p>
            <a:r>
              <a:rPr lang="ru-RU" dirty="0"/>
              <a:t>Наконец, нужно решить, какую информацию мы хотим получать на выходе. Выходные данные будут основаны на нашем состоянии ячейки, к ним будут применены некоторые фильтры. Сначала мы применяем сигмоидальный слой, который решает, какую информацию из состояния ячейки мы будем выводить. Затем значения состояния ячейки проходят через </a:t>
            </a:r>
            <a:r>
              <a:rPr lang="ru-RU" dirty="0" err="1"/>
              <a:t>tanh</a:t>
            </a:r>
            <a:r>
              <a:rPr lang="ru-RU" dirty="0"/>
              <a:t>-слой, чтобы получить на выходе значения из диапазона от -1 до 1, и перемножаются с выходными значениями сигмоидального слоя, что позволяет выводить только требуемую информацию.</a:t>
            </a:r>
            <a:endParaRPr lang="en-US" dirty="0"/>
          </a:p>
          <a:p>
            <a:r>
              <a:rPr lang="ru-RU" b="0" i="0" dirty="0">
                <a:solidFill>
                  <a:srgbClr val="333333"/>
                </a:solidFill>
                <a:effectLst/>
                <a:latin typeface="-apple-system"/>
              </a:rPr>
              <a:t>Мы, возможно, захотим, чтобы наша языковая модель, обнаружив существительное, выводила информацию, важную для идущего после него глагола. Например, она может выводить, находится существительное в единственном или множественном числе, чтобы правильно определить форму последующего глагола.</a:t>
            </a:r>
            <a:endParaRPr lang="ru-RU" dirty="0"/>
          </a:p>
        </p:txBody>
      </p:sp>
      <p:pic>
        <p:nvPicPr>
          <p:cNvPr id="6146" name="Picture 2">
            <a:extLst>
              <a:ext uri="{FF2B5EF4-FFF2-40B4-BE49-F238E27FC236}">
                <a16:creationId xmlns:a16="http://schemas.microsoft.com/office/drawing/2014/main" id="{19046BA2-F1CC-B018-746B-86783BE5F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301" y="1825625"/>
            <a:ext cx="6521912" cy="20109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1DE1813-DF86-21E0-11ED-F3E631768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301" y="4207207"/>
            <a:ext cx="5860774" cy="180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5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3418FD-6579-097E-4C1B-0905B61B9AEC}"/>
              </a:ext>
            </a:extLst>
          </p:cNvPr>
          <p:cNvSpPr>
            <a:spLocks noGrp="1"/>
          </p:cNvSpPr>
          <p:nvPr>
            <p:ph type="title"/>
          </p:nvPr>
        </p:nvSpPr>
        <p:spPr>
          <a:ln>
            <a:solidFill>
              <a:schemeClr val="tx1"/>
            </a:solidFill>
          </a:ln>
        </p:spPr>
        <p:txBody>
          <a:bodyPr/>
          <a:lstStyle/>
          <a:p>
            <a:r>
              <a:rPr lang="en-US" dirty="0"/>
              <a:t>Forward and reversed LSTM</a:t>
            </a:r>
            <a:endParaRPr lang="ru-RU" dirty="0"/>
          </a:p>
        </p:txBody>
      </p:sp>
      <p:sp>
        <p:nvSpPr>
          <p:cNvPr id="3" name="Объект 2">
            <a:extLst>
              <a:ext uri="{FF2B5EF4-FFF2-40B4-BE49-F238E27FC236}">
                <a16:creationId xmlns:a16="http://schemas.microsoft.com/office/drawing/2014/main" id="{C3E90338-2D96-4B46-1877-C02D6533691C}"/>
              </a:ext>
            </a:extLst>
          </p:cNvPr>
          <p:cNvSpPr>
            <a:spLocks noGrp="1"/>
          </p:cNvSpPr>
          <p:nvPr>
            <p:ph idx="1"/>
          </p:nvPr>
        </p:nvSpPr>
        <p:spPr>
          <a:xfrm>
            <a:off x="690663" y="1825626"/>
            <a:ext cx="11001983" cy="2243780"/>
          </a:xfrm>
        </p:spPr>
        <p:txBody>
          <a:bodyPr>
            <a:normAutofit fontScale="92500"/>
          </a:bodyPr>
          <a:lstStyle/>
          <a:p>
            <a:r>
              <a:rPr lang="ru-RU" dirty="0"/>
              <a:t>Архитектура двунаправленного LSTM состоит из двух однонаправленных LSTM, которые обрабатывают последовательность как в прямом, так и в обратном направлениях. Эту архитектуру можно интерпретировать как наличие двух отдельных сетей LSTM: одна получает последовательность токенов как есть, а другая — в обратном порядке.</a:t>
            </a:r>
            <a:br>
              <a:rPr lang="ru-RU" dirty="0"/>
            </a:br>
            <a:r>
              <a:rPr lang="en-US" dirty="0"/>
              <a:t>LSTM </a:t>
            </a:r>
            <a:r>
              <a:rPr lang="ru-RU" dirty="0"/>
              <a:t>модель в </a:t>
            </a:r>
            <a:r>
              <a:rPr lang="en-US" dirty="0"/>
              <a:t>tesseract </a:t>
            </a:r>
            <a:r>
              <a:rPr lang="ru-RU" dirty="0"/>
              <a:t>является </a:t>
            </a:r>
            <a:r>
              <a:rPr lang="en-US" dirty="0"/>
              <a:t>seq-2-seq </a:t>
            </a:r>
            <a:r>
              <a:rPr lang="ru-RU" dirty="0"/>
              <a:t>моделью.</a:t>
            </a:r>
          </a:p>
        </p:txBody>
      </p:sp>
      <p:pic>
        <p:nvPicPr>
          <p:cNvPr id="1026" name="Picture 2" descr="Bidirectional LSTM layer Architecture">
            <a:extLst>
              <a:ext uri="{FF2B5EF4-FFF2-40B4-BE49-F238E27FC236}">
                <a16:creationId xmlns:a16="http://schemas.microsoft.com/office/drawing/2014/main" id="{09CF270F-25FF-88B6-6990-F38B37463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027" y="4069405"/>
            <a:ext cx="62865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3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E72881-3411-468D-DBAE-F3C00AC6F564}"/>
              </a:ext>
            </a:extLst>
          </p:cNvPr>
          <p:cNvSpPr>
            <a:spLocks noGrp="1"/>
          </p:cNvSpPr>
          <p:nvPr>
            <p:ph type="title"/>
          </p:nvPr>
        </p:nvSpPr>
        <p:spPr>
          <a:ln>
            <a:solidFill>
              <a:schemeClr val="tx1"/>
            </a:solidFill>
          </a:ln>
        </p:spPr>
        <p:txBody>
          <a:bodyPr/>
          <a:lstStyle/>
          <a:p>
            <a:r>
              <a:rPr lang="en-US" dirty="0"/>
              <a:t>1x1 convolution &amp; </a:t>
            </a:r>
            <a:r>
              <a:rPr lang="en-US" dirty="0" err="1"/>
              <a:t>softmax</a:t>
            </a:r>
            <a:endParaRPr lang="ru-RU" dirty="0"/>
          </a:p>
        </p:txBody>
      </p:sp>
      <p:sp>
        <p:nvSpPr>
          <p:cNvPr id="3" name="Объект 2">
            <a:extLst>
              <a:ext uri="{FF2B5EF4-FFF2-40B4-BE49-F238E27FC236}">
                <a16:creationId xmlns:a16="http://schemas.microsoft.com/office/drawing/2014/main" id="{687CCA82-2275-9013-A34D-608F0E2CA6AA}"/>
              </a:ext>
            </a:extLst>
          </p:cNvPr>
          <p:cNvSpPr>
            <a:spLocks noGrp="1"/>
          </p:cNvSpPr>
          <p:nvPr>
            <p:ph idx="1"/>
          </p:nvPr>
        </p:nvSpPr>
        <p:spPr/>
        <p:txBody>
          <a:bodyPr>
            <a:normAutofit/>
          </a:bodyPr>
          <a:lstStyle/>
          <a:p>
            <a:r>
              <a:rPr lang="ru-RU" dirty="0"/>
              <a:t>Свертка 1 x 1 — это свертка с некоторыми особыми свойствами, заключающимися в том, что ее можно использовать для уменьшения размерности, эффективных низкоразмерных </a:t>
            </a:r>
            <a:r>
              <a:rPr lang="ru-RU" dirty="0" err="1"/>
              <a:t>эмбеддингов</a:t>
            </a:r>
            <a:r>
              <a:rPr lang="ru-RU" dirty="0"/>
              <a:t> и применения нелинейности после сверток.</a:t>
            </a:r>
          </a:p>
          <a:p>
            <a:r>
              <a:rPr lang="ru-RU" dirty="0"/>
              <a:t>Функция </a:t>
            </a:r>
            <a:r>
              <a:rPr lang="ru-RU" dirty="0" err="1"/>
              <a:t>softmax</a:t>
            </a:r>
            <a:r>
              <a:rPr lang="ru-RU" dirty="0"/>
              <a:t> принимает входной вектор и нормализует его в распределение вероятностей, где сумма всех элементов выходного вектора равна 1. Это делает ее подходящей для задач классификации нескольких классов, поскольку она присваивает вероятность каждому классу.</a:t>
            </a:r>
          </a:p>
        </p:txBody>
      </p:sp>
      <p:pic>
        <p:nvPicPr>
          <p:cNvPr id="2050" name="Picture 2" descr="softmax | Apple Developer Documentation">
            <a:extLst>
              <a:ext uri="{FF2B5EF4-FFF2-40B4-BE49-F238E27FC236}">
                <a16:creationId xmlns:a16="http://schemas.microsoft.com/office/drawing/2014/main" id="{024AC85B-B0C0-6C18-2B5C-6E01149C6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506" y="5463784"/>
            <a:ext cx="3268493" cy="139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6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8C16C5-AAB2-3E01-0078-8DB616A144F3}"/>
              </a:ext>
            </a:extLst>
          </p:cNvPr>
          <p:cNvSpPr>
            <a:spLocks noGrp="1"/>
          </p:cNvSpPr>
          <p:nvPr>
            <p:ph type="title"/>
          </p:nvPr>
        </p:nvSpPr>
        <p:spPr>
          <a:ln>
            <a:solidFill>
              <a:schemeClr val="tx1"/>
            </a:solidFill>
          </a:ln>
        </p:spPr>
        <p:txBody>
          <a:bodyPr/>
          <a:lstStyle/>
          <a:p>
            <a:r>
              <a:rPr lang="en-US" dirty="0"/>
              <a:t>Tesseract language model &amp; beam search</a:t>
            </a:r>
            <a:endParaRPr lang="ru-RU" dirty="0"/>
          </a:p>
        </p:txBody>
      </p:sp>
      <p:sp>
        <p:nvSpPr>
          <p:cNvPr id="3" name="Объект 2">
            <a:extLst>
              <a:ext uri="{FF2B5EF4-FFF2-40B4-BE49-F238E27FC236}">
                <a16:creationId xmlns:a16="http://schemas.microsoft.com/office/drawing/2014/main" id="{478F8564-B279-C79A-6B85-479C074564DF}"/>
              </a:ext>
            </a:extLst>
          </p:cNvPr>
          <p:cNvSpPr>
            <a:spLocks noGrp="1"/>
          </p:cNvSpPr>
          <p:nvPr>
            <p:ph idx="1"/>
          </p:nvPr>
        </p:nvSpPr>
        <p:spPr/>
        <p:txBody>
          <a:bodyPr/>
          <a:lstStyle/>
          <a:p>
            <a:r>
              <a:rPr lang="en-US" dirty="0"/>
              <a:t>Language model – </a:t>
            </a:r>
            <a:r>
              <a:rPr lang="ru-RU" dirty="0"/>
              <a:t>своя для каждого языка, по дефолту загружается </a:t>
            </a:r>
            <a:r>
              <a:rPr lang="en-US" dirty="0" err="1"/>
              <a:t>eng.traineddata</a:t>
            </a:r>
            <a:endParaRPr lang="en-US" dirty="0"/>
          </a:p>
          <a:p>
            <a:r>
              <a:rPr lang="ru-RU" dirty="0"/>
              <a:t>Лучевой поиск — это эвристический алгоритм поиска, который исследует граф, расширяя перспективные узлы в ограниченном наборе.</a:t>
            </a:r>
          </a:p>
        </p:txBody>
      </p:sp>
    </p:spTree>
    <p:extLst>
      <p:ext uri="{BB962C8B-B14F-4D97-AF65-F5344CB8AC3E}">
        <p14:creationId xmlns:p14="http://schemas.microsoft.com/office/powerpoint/2010/main" val="18016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9ED81-16FD-AB29-1BB7-685C202F0C4B}"/>
              </a:ext>
            </a:extLst>
          </p:cNvPr>
          <p:cNvSpPr>
            <a:spLocks noGrp="1"/>
          </p:cNvSpPr>
          <p:nvPr>
            <p:ph type="title"/>
          </p:nvPr>
        </p:nvSpPr>
        <p:spPr>
          <a:ln>
            <a:solidFill>
              <a:schemeClr val="tx1"/>
            </a:solidFill>
          </a:ln>
        </p:spPr>
        <p:txBody>
          <a:bodyPr/>
          <a:lstStyle/>
          <a:p>
            <a:r>
              <a:rPr lang="ru-RU" dirty="0"/>
              <a:t>Целевая функция: </a:t>
            </a:r>
            <a:r>
              <a:rPr lang="en-US" dirty="0"/>
              <a:t>Connectionist Temporal Classification</a:t>
            </a:r>
            <a:r>
              <a:rPr lang="ru-RU" dirty="0"/>
              <a:t> </a:t>
            </a:r>
            <a:r>
              <a:rPr lang="en-US" dirty="0"/>
              <a:t>Loss</a:t>
            </a:r>
            <a:endParaRPr lang="ru-RU" dirty="0"/>
          </a:p>
        </p:txBody>
      </p:sp>
      <p:sp>
        <p:nvSpPr>
          <p:cNvPr id="3" name="Объект 2">
            <a:extLst>
              <a:ext uri="{FF2B5EF4-FFF2-40B4-BE49-F238E27FC236}">
                <a16:creationId xmlns:a16="http://schemas.microsoft.com/office/drawing/2014/main" id="{BE117D49-7DFB-CAD7-CA62-702A7E063BE3}"/>
              </a:ext>
            </a:extLst>
          </p:cNvPr>
          <p:cNvSpPr>
            <a:spLocks noGrp="1"/>
          </p:cNvSpPr>
          <p:nvPr>
            <p:ph idx="1"/>
          </p:nvPr>
        </p:nvSpPr>
        <p:spPr/>
        <p:txBody>
          <a:bodyPr>
            <a:normAutofit fontScale="77500" lnSpcReduction="20000"/>
          </a:bodyPr>
          <a:lstStyle/>
          <a:p>
            <a:r>
              <a:rPr lang="ru-RU" dirty="0"/>
              <a:t>CTC (</a:t>
            </a:r>
            <a:r>
              <a:rPr lang="ru-RU" dirty="0" err="1"/>
              <a:t>Connectionist</a:t>
            </a:r>
            <a:r>
              <a:rPr lang="ru-RU" dirty="0"/>
              <a:t> </a:t>
            </a:r>
            <a:r>
              <a:rPr lang="ru-RU" dirty="0" err="1"/>
              <a:t>Temporal</a:t>
            </a:r>
            <a:r>
              <a:rPr lang="ru-RU" dirty="0"/>
              <a:t> </a:t>
            </a:r>
            <a:r>
              <a:rPr lang="ru-RU" dirty="0" err="1"/>
              <a:t>Classification</a:t>
            </a:r>
            <a:r>
              <a:rPr lang="ru-RU" dirty="0"/>
              <a:t>) </a:t>
            </a:r>
            <a:r>
              <a:rPr lang="ru-RU" dirty="0" err="1"/>
              <a:t>Loss</a:t>
            </a:r>
            <a:r>
              <a:rPr lang="ru-RU" dirty="0"/>
              <a:t> – это функция потерь, используемая для обучения нейронных сетей в задачах распознавания речи или оптического распознавания символов (OCR). Она позволяет моделям с пропусками выравнивать входные последовательности с переменной длиной с целевыми последовательностями фиксированной длины.</a:t>
            </a:r>
          </a:p>
          <a:p>
            <a:r>
              <a:rPr lang="ru-RU" dirty="0"/>
              <a:t>CTC </a:t>
            </a:r>
            <a:r>
              <a:rPr lang="ru-RU" dirty="0" err="1"/>
              <a:t>Loss</a:t>
            </a:r>
            <a:r>
              <a:rPr lang="ru-RU" dirty="0"/>
              <a:t> основан на идее введения специального символа "</a:t>
            </a:r>
            <a:r>
              <a:rPr lang="ru-RU" dirty="0" err="1"/>
              <a:t>blank</a:t>
            </a:r>
            <a:r>
              <a:rPr lang="ru-RU" dirty="0"/>
              <a:t>" (пустота) для отражения пропусков или повторов в выходной последовательности. Она позволяет модели генерировать различные выходные последовательности, представляющие одну и ту же входную последовательность, и затем вычисляет вероятность соответствия целевой последовательности каждой из сгенерированных последовательностей.</a:t>
            </a:r>
          </a:p>
          <a:p>
            <a:r>
              <a:rPr lang="ru-RU" dirty="0"/>
              <a:t>Функция потерь CTC основывается на вычислении вероятности каждой возможной выходной последовательности, принимая во внимание все возможные способы порождения данной последовательности из входной. Затем она минимизирует суммарную отрицательную логарифмическую вероятность правильной последовательности.</a:t>
            </a:r>
          </a:p>
        </p:txBody>
      </p:sp>
    </p:spTree>
    <p:extLst>
      <p:ext uri="{BB962C8B-B14F-4D97-AF65-F5344CB8AC3E}">
        <p14:creationId xmlns:p14="http://schemas.microsoft.com/office/powerpoint/2010/main" val="317243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BDDDE1-83E8-12B9-E11E-C37477313CB3}"/>
              </a:ext>
            </a:extLst>
          </p:cNvPr>
          <p:cNvSpPr>
            <a:spLocks noGrp="1"/>
          </p:cNvSpPr>
          <p:nvPr>
            <p:ph type="title"/>
          </p:nvPr>
        </p:nvSpPr>
        <p:spPr>
          <a:ln>
            <a:solidFill>
              <a:schemeClr val="tx1"/>
            </a:solidFill>
          </a:ln>
        </p:spPr>
        <p:txBody>
          <a:bodyPr/>
          <a:lstStyle/>
          <a:p>
            <a:r>
              <a:rPr lang="ru-RU" dirty="0"/>
              <a:t>Интуиция за </a:t>
            </a:r>
            <a:r>
              <a:rPr lang="en-US" dirty="0"/>
              <a:t>CTC</a:t>
            </a:r>
            <a:endParaRPr lang="ru-RU" dirty="0"/>
          </a:p>
        </p:txBody>
      </p:sp>
      <p:sp>
        <p:nvSpPr>
          <p:cNvPr id="3" name="Объект 2">
            <a:extLst>
              <a:ext uri="{FF2B5EF4-FFF2-40B4-BE49-F238E27FC236}">
                <a16:creationId xmlns:a16="http://schemas.microsoft.com/office/drawing/2014/main" id="{B622781B-6F3E-F8A6-7313-0D6BDEB14033}"/>
              </a:ext>
            </a:extLst>
          </p:cNvPr>
          <p:cNvSpPr>
            <a:spLocks noGrp="1"/>
          </p:cNvSpPr>
          <p:nvPr>
            <p:ph idx="1"/>
          </p:nvPr>
        </p:nvSpPr>
        <p:spPr/>
        <p:txBody>
          <a:bodyPr/>
          <a:lstStyle/>
          <a:p>
            <a:r>
              <a:rPr lang="ru-RU" dirty="0"/>
              <a:t>Добавляется «пропуск» как возможный выходной лейбл</a:t>
            </a:r>
          </a:p>
          <a:p>
            <a:r>
              <a:rPr lang="ru-RU" dirty="0"/>
              <a:t>Создается нейронная сеть, которая выводит лейбл для каждого </a:t>
            </a:r>
            <a:r>
              <a:rPr lang="ru-RU" dirty="0" err="1"/>
              <a:t>инпута</a:t>
            </a:r>
            <a:endParaRPr lang="ru-RU" dirty="0"/>
          </a:p>
          <a:p>
            <a:r>
              <a:rPr lang="ru-RU" dirty="0" err="1"/>
              <a:t>Сколлапсировать</a:t>
            </a:r>
            <a:r>
              <a:rPr lang="ru-RU" dirty="0"/>
              <a:t> получившиеся последовательности</a:t>
            </a:r>
          </a:p>
          <a:p>
            <a:pPr lvl="1"/>
            <a:r>
              <a:rPr lang="en-US" dirty="0"/>
              <a:t>AAAAA→A </a:t>
            </a:r>
            <a:endParaRPr lang="ru-RU" dirty="0"/>
          </a:p>
          <a:p>
            <a:pPr lvl="1"/>
            <a:r>
              <a:rPr lang="en-US" dirty="0"/>
              <a:t>AAAABB→AB </a:t>
            </a:r>
            <a:endParaRPr lang="ru-RU" dirty="0"/>
          </a:p>
          <a:p>
            <a:pPr lvl="1"/>
            <a:r>
              <a:rPr lang="en-US" dirty="0"/>
              <a:t>AAAA_ _ _BB→AB </a:t>
            </a:r>
          </a:p>
          <a:p>
            <a:pPr lvl="1"/>
            <a:r>
              <a:rPr lang="en-US" dirty="0"/>
              <a:t>AAA_ _AAA→AA</a:t>
            </a:r>
            <a:endParaRPr lang="ru-RU" dirty="0"/>
          </a:p>
          <a:p>
            <a:r>
              <a:rPr lang="ru-RU" dirty="0"/>
              <a:t>Сравнить получившиеся последовательности с метками</a:t>
            </a:r>
          </a:p>
        </p:txBody>
      </p:sp>
    </p:spTree>
    <p:extLst>
      <p:ext uri="{BB962C8B-B14F-4D97-AF65-F5344CB8AC3E}">
        <p14:creationId xmlns:p14="http://schemas.microsoft.com/office/powerpoint/2010/main" val="72239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4BD25E-AD2B-4C3D-24A0-A960395E3B75}"/>
              </a:ext>
            </a:extLst>
          </p:cNvPr>
          <p:cNvSpPr>
            <a:spLocks noGrp="1"/>
          </p:cNvSpPr>
          <p:nvPr>
            <p:ph type="title"/>
          </p:nvPr>
        </p:nvSpPr>
        <p:spPr>
          <a:ln>
            <a:solidFill>
              <a:schemeClr val="tx1"/>
            </a:solidFill>
          </a:ln>
        </p:spPr>
        <p:txBody>
          <a:bodyPr/>
          <a:lstStyle/>
          <a:p>
            <a:r>
              <a:rPr lang="en-US" dirty="0"/>
              <a:t>Pipeline </a:t>
            </a:r>
            <a:r>
              <a:rPr lang="ru-RU" dirty="0"/>
              <a:t>проекта</a:t>
            </a:r>
          </a:p>
        </p:txBody>
      </p:sp>
      <p:sp>
        <p:nvSpPr>
          <p:cNvPr id="3" name="Объект 2">
            <a:extLst>
              <a:ext uri="{FF2B5EF4-FFF2-40B4-BE49-F238E27FC236}">
                <a16:creationId xmlns:a16="http://schemas.microsoft.com/office/drawing/2014/main" id="{C1E856E9-C583-2683-CB7F-88D8744806DB}"/>
              </a:ext>
            </a:extLst>
          </p:cNvPr>
          <p:cNvSpPr>
            <a:spLocks noGrp="1"/>
          </p:cNvSpPr>
          <p:nvPr>
            <p:ph idx="1"/>
          </p:nvPr>
        </p:nvSpPr>
        <p:spPr/>
        <p:txBody>
          <a:bodyPr/>
          <a:lstStyle/>
          <a:p>
            <a:r>
              <a:rPr lang="ru-RU" dirty="0"/>
              <a:t>Входные данные: изображение с текстом</a:t>
            </a:r>
          </a:p>
          <a:p>
            <a:pPr lvl="1"/>
            <a:r>
              <a:rPr lang="ru-RU" dirty="0"/>
              <a:t>Распознавание текста: слова на изображениях распознаются и превращаются в текст</a:t>
            </a:r>
          </a:p>
          <a:p>
            <a:pPr lvl="1"/>
            <a:r>
              <a:rPr lang="ru-RU" dirty="0"/>
              <a:t>Классификация текста: полученный текст классифицируется по категориям.</a:t>
            </a:r>
          </a:p>
          <a:p>
            <a:r>
              <a:rPr lang="ru-RU" dirty="0"/>
              <a:t>Выходные данные: категория текста</a:t>
            </a:r>
          </a:p>
          <a:p>
            <a:endParaRPr lang="ru-RU" dirty="0"/>
          </a:p>
        </p:txBody>
      </p:sp>
    </p:spTree>
    <p:extLst>
      <p:ext uri="{BB962C8B-B14F-4D97-AF65-F5344CB8AC3E}">
        <p14:creationId xmlns:p14="http://schemas.microsoft.com/office/powerpoint/2010/main" val="2191185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4EA01-5A00-27E3-6D88-8CD4DAF70643}"/>
              </a:ext>
            </a:extLst>
          </p:cNvPr>
          <p:cNvSpPr>
            <a:spLocks noGrp="1"/>
          </p:cNvSpPr>
          <p:nvPr>
            <p:ph type="title"/>
          </p:nvPr>
        </p:nvSpPr>
        <p:spPr>
          <a:ln>
            <a:solidFill>
              <a:schemeClr val="tx1"/>
            </a:solidFill>
          </a:ln>
        </p:spPr>
        <p:txBody>
          <a:bodyPr/>
          <a:lstStyle/>
          <a:p>
            <a:r>
              <a:rPr lang="en-US" dirty="0"/>
              <a:t>CTC</a:t>
            </a:r>
            <a:endParaRPr lang="ru-RU" dirty="0"/>
          </a:p>
        </p:txBody>
      </p:sp>
      <p:sp>
        <p:nvSpPr>
          <p:cNvPr id="3" name="Объект 2">
            <a:extLst>
              <a:ext uri="{FF2B5EF4-FFF2-40B4-BE49-F238E27FC236}">
                <a16:creationId xmlns:a16="http://schemas.microsoft.com/office/drawing/2014/main" id="{D8FA2F05-F7C5-F929-C68D-02D621C531FC}"/>
              </a:ext>
            </a:extLst>
          </p:cNvPr>
          <p:cNvSpPr>
            <a:spLocks noGrp="1"/>
          </p:cNvSpPr>
          <p:nvPr>
            <p:ph idx="1"/>
          </p:nvPr>
        </p:nvSpPr>
        <p:spPr/>
        <p:txBody>
          <a:bodyPr/>
          <a:lstStyle/>
          <a:p>
            <a:r>
              <a:rPr lang="ru-RU" dirty="0"/>
              <a:t>На каждом временном шаге сеть фактически выводит распределение вероятностей по всем возможным меткам и пустому символу. Если мы случайным образом выберем метку независимо от каждого из этих распределений, какова вероятность того, что мы получим выходную последовательность, которая схлопнется в основную истинную последовательность? Потери CTC представляют собой отрицательный логарифм этой вероятности.</a:t>
            </a:r>
          </a:p>
        </p:txBody>
      </p:sp>
    </p:spTree>
    <p:extLst>
      <p:ext uri="{BB962C8B-B14F-4D97-AF65-F5344CB8AC3E}">
        <p14:creationId xmlns:p14="http://schemas.microsoft.com/office/powerpoint/2010/main" val="205726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BA1D1C-EAFE-482A-32BA-5F5A8E673ABE}"/>
              </a:ext>
            </a:extLst>
          </p:cNvPr>
          <p:cNvSpPr>
            <a:spLocks noGrp="1"/>
          </p:cNvSpPr>
          <p:nvPr>
            <p:ph type="title"/>
          </p:nvPr>
        </p:nvSpPr>
        <p:spPr>
          <a:ln>
            <a:solidFill>
              <a:schemeClr val="tx1"/>
            </a:solidFill>
          </a:ln>
        </p:spPr>
        <p:txBody>
          <a:bodyPr/>
          <a:lstStyle/>
          <a:p>
            <a:r>
              <a:rPr lang="ru-RU" dirty="0"/>
              <a:t>Пример плохой работы </a:t>
            </a:r>
            <a:r>
              <a:rPr lang="en-US" dirty="0" err="1"/>
              <a:t>pytesseract</a:t>
            </a:r>
            <a:endParaRPr lang="ru-RU" dirty="0"/>
          </a:p>
        </p:txBody>
      </p:sp>
      <p:sp>
        <p:nvSpPr>
          <p:cNvPr id="3" name="Объект 2">
            <a:extLst>
              <a:ext uri="{FF2B5EF4-FFF2-40B4-BE49-F238E27FC236}">
                <a16:creationId xmlns:a16="http://schemas.microsoft.com/office/drawing/2014/main" id="{1A4F050F-1979-7770-3498-97C9679B6C01}"/>
              </a:ext>
            </a:extLst>
          </p:cNvPr>
          <p:cNvSpPr>
            <a:spLocks noGrp="1"/>
          </p:cNvSpPr>
          <p:nvPr>
            <p:ph idx="1"/>
          </p:nvPr>
        </p:nvSpPr>
        <p:spPr>
          <a:xfrm>
            <a:off x="243192" y="1770434"/>
            <a:ext cx="5058382" cy="5087565"/>
          </a:xfrm>
        </p:spPr>
        <p:txBody>
          <a:bodyPr>
            <a:normAutofit fontScale="92500"/>
          </a:bodyPr>
          <a:lstStyle/>
          <a:p>
            <a:pPr marL="0" indent="0">
              <a:buNone/>
            </a:pPr>
            <a:r>
              <a:rPr lang="en-US" sz="1200" dirty="0"/>
              <a:t>Powerful :</a:t>
            </a:r>
          </a:p>
          <a:p>
            <a:pPr marL="0" indent="0">
              <a:buNone/>
            </a:pPr>
            <a:r>
              <a:rPr lang="en-US" sz="1200" dirty="0" err="1"/>
              <a:t>okpilak</a:t>
            </a:r>
            <a:r>
              <a:rPr lang="en-US" sz="1200" dirty="0"/>
              <a:t>’ 16 </a:t>
            </a:r>
            <a:r>
              <a:rPr lang="en-US" sz="1200" dirty="0" err="1"/>
              <a:t>Yanuary</a:t>
            </a:r>
            <a:r>
              <a:rPr lang="en-US" sz="1200" dirty="0"/>
              <a:t>. 2623 «</a:t>
            </a:r>
          </a:p>
          <a:p>
            <a:pPr marL="0" indent="0">
              <a:buNone/>
            </a:pPr>
            <a:endParaRPr lang="en-US" sz="1200" dirty="0"/>
          </a:p>
          <a:p>
            <a:pPr marL="0" indent="0">
              <a:buNone/>
            </a:pPr>
            <a:r>
              <a:rPr lang="en-US" sz="1200" dirty="0" err="1"/>
              <a:t>This:rijowie.i</a:t>
            </a:r>
            <a:r>
              <a:rPr lang="en-US" sz="1200" dirty="0"/>
              <a:t>&amp; about how </a:t>
            </a:r>
            <a:r>
              <a:rPr lang="en-US" sz="1200" dirty="0" err="1"/>
              <a:t>jéuritalism</a:t>
            </a:r>
            <a:r>
              <a:rPr lang="en-US" sz="1200" dirty="0"/>
              <a:t> works: The: work of journalists, not </a:t>
            </a:r>
            <a:r>
              <a:rPr lang="en-US" sz="1200" dirty="0" err="1"/>
              <a:t>jist</a:t>
            </a:r>
            <a:r>
              <a:rPr lang="en-US" sz="1200" dirty="0"/>
              <a:t> a calling :</a:t>
            </a:r>
          </a:p>
          <a:p>
            <a:pPr marL="0" indent="0">
              <a:buNone/>
            </a:pPr>
            <a:r>
              <a:rPr lang="en-US" sz="1200" dirty="0" err="1"/>
              <a:t>Agad-ontelevisiény</a:t>
            </a:r>
            <a:r>
              <a:rPr lang="en-US" sz="1200" dirty="0"/>
              <a:t>, Buk </a:t>
            </a:r>
            <a:r>
              <a:rPr lang="en-US" sz="1200" dirty="0" err="1"/>
              <a:t>thé</a:t>
            </a:r>
            <a:r>
              <a:rPr lang="en-US" sz="1200" dirty="0"/>
              <a:t> effort involved-in uncovering’ a Story ‘and getting the</a:t>
            </a:r>
          </a:p>
          <a:p>
            <a:pPr marL="0" indent="0">
              <a:buNone/>
            </a:pPr>
            <a:r>
              <a:rPr lang="en-US" sz="1200" dirty="0" err="1"/>
              <a:t>collaboration’of</a:t>
            </a:r>
            <a:r>
              <a:rPr lang="en-US" sz="1200" dirty="0"/>
              <a:t>: what </a:t>
            </a:r>
            <a:r>
              <a:rPr lang="en-US" sz="1200" dirty="0" err="1"/>
              <a:t>thay</a:t>
            </a:r>
            <a:r>
              <a:rPr lang="en-US" sz="1200" dirty="0"/>
              <a:t>-are reporting on. This isn't-</a:t>
            </a:r>
            <a:r>
              <a:rPr lang="en-US" sz="1200" dirty="0" err="1"/>
              <a:t>ther</a:t>
            </a:r>
            <a:r>
              <a:rPr lang="en-US" sz="1200" dirty="0"/>
              <a:t> story of the S-o'clock evening:        </a:t>
            </a:r>
          </a:p>
          <a:p>
            <a:pPr marL="0" indent="0">
              <a:buNone/>
            </a:pPr>
            <a:endParaRPr lang="en-US" sz="1200" dirty="0"/>
          </a:p>
          <a:p>
            <a:pPr marL="0" indent="0">
              <a:buNone/>
            </a:pPr>
            <a:r>
              <a:rPr lang="en-US" sz="1200" dirty="0"/>
              <a:t>news. that.is heard. and quickly forgotten. The-strength of. the movie-is how they-showed</a:t>
            </a:r>
          </a:p>
          <a:p>
            <a:pPr marL="0" indent="0">
              <a:buNone/>
            </a:pPr>
            <a:endParaRPr lang="en-US" sz="1200" dirty="0"/>
          </a:p>
          <a:p>
            <a:pPr marL="0" indent="0">
              <a:buNone/>
            </a:pPr>
            <a:r>
              <a:rPr lang="en-US" sz="1200" dirty="0"/>
              <a:t>. the: difficulty </a:t>
            </a:r>
            <a:r>
              <a:rPr lang="en-US" sz="1200" dirty="0" err="1"/>
              <a:t>ia</a:t>
            </a:r>
            <a:r>
              <a:rPr lang="en-US" sz="1200" dirty="0"/>
              <a:t> </a:t>
            </a:r>
            <a:r>
              <a:rPr lang="en-US" sz="1200" dirty="0" err="1"/>
              <a:t>geiting</a:t>
            </a:r>
            <a:r>
              <a:rPr lang="en-US" sz="1200" dirty="0"/>
              <a:t> the </a:t>
            </a:r>
            <a:r>
              <a:rPr lang="en-US" sz="1200" dirty="0" err="1"/>
              <a:t>womén</a:t>
            </a:r>
            <a:r>
              <a:rPr lang="en-US" sz="1200" dirty="0"/>
              <a:t> to come forward,. and. the ‘substantial: </a:t>
            </a:r>
            <a:r>
              <a:rPr lang="en-US" sz="1200" dirty="0" err="1"/>
              <a:t>power:thdse.in</a:t>
            </a:r>
            <a:r>
              <a:rPr lang="en-US" sz="1200" dirty="0"/>
              <a:t>       </a:t>
            </a:r>
          </a:p>
          <a:p>
            <a:pPr marL="0" indent="0">
              <a:buNone/>
            </a:pPr>
            <a:r>
              <a:rPr lang="en-US" sz="1200" dirty="0"/>
              <a:t>contrét‘hold.over:others:.1 suspect: from. when this </a:t>
            </a:r>
            <a:r>
              <a:rPr lang="en-US" sz="1200" dirty="0" err="1"/>
              <a:t>iovie</a:t>
            </a:r>
            <a:r>
              <a:rPr lang="en-US" sz="1200" dirty="0"/>
              <a:t>. came. out; that the. </a:t>
            </a:r>
            <a:r>
              <a:rPr lang="en-US" sz="1200" dirty="0" err="1"/>
              <a:t>poststripts</a:t>
            </a:r>
            <a:r>
              <a:rPr lang="en-US" sz="1200" dirty="0"/>
              <a:t> ;       </a:t>
            </a:r>
          </a:p>
          <a:p>
            <a:pPr marL="0" indent="0">
              <a:buNone/>
            </a:pPr>
            <a:r>
              <a:rPr lang="en-US" sz="1200" dirty="0"/>
              <a:t>at the 2nd </a:t>
            </a:r>
            <a:r>
              <a:rPr lang="en-US" sz="1200" dirty="0" err="1"/>
              <a:t>wére</a:t>
            </a:r>
            <a:r>
              <a:rPr lang="en-US" sz="1200" dirty="0"/>
              <a:t> </a:t>
            </a:r>
            <a:r>
              <a:rPr lang="en-US" sz="1200" dirty="0" err="1"/>
              <a:t>to’be'sort</a:t>
            </a:r>
            <a:r>
              <a:rPr lang="en-US" sz="1200" dirty="0"/>
              <a:t> bf a-recap. Instead, f </a:t>
            </a:r>
            <a:r>
              <a:rPr lang="en-US" sz="1200" dirty="0" err="1"/>
              <a:t>foutid</a:t>
            </a:r>
            <a:r>
              <a:rPr lang="en-US" sz="1200" dirty="0"/>
              <a:t> </a:t>
            </a:r>
            <a:r>
              <a:rPr lang="en-US" sz="1200" dirty="0" err="1"/>
              <a:t>ther</a:t>
            </a:r>
            <a:r>
              <a:rPr lang="en-US" sz="1200" dirty="0"/>
              <a:t>. much: </a:t>
            </a:r>
            <a:r>
              <a:rPr lang="en-US" sz="1200" dirty="0" err="1"/>
              <a:t>tao</a:t>
            </a:r>
            <a:r>
              <a:rPr lang="en-US" sz="1200" dirty="0"/>
              <a:t>, </a:t>
            </a:r>
            <a:r>
              <a:rPr lang="en-US" sz="1200" dirty="0" err="1"/>
              <a:t>Tosy</a:t>
            </a:r>
            <a:r>
              <a:rPr lang="en-US" sz="1200" dirty="0"/>
              <a:t>: </a:t>
            </a:r>
            <a:r>
              <a:rPr lang="en-US" sz="1200" dirty="0" err="1"/>
              <a:t>assurptions</a:t>
            </a:r>
            <a:endParaRPr lang="en-US" sz="1200" dirty="0"/>
          </a:p>
          <a:p>
            <a:pPr marL="0" indent="0">
              <a:buNone/>
            </a:pPr>
            <a:r>
              <a:rPr lang="en-US" sz="1200" dirty="0"/>
              <a:t>of what ‘will be accomplished From getting-the story out: in-reality, </a:t>
            </a:r>
            <a:r>
              <a:rPr lang="en-US" sz="1200" dirty="0" err="1"/>
              <a:t>thiss</a:t>
            </a:r>
            <a:r>
              <a:rPr lang="en-US" sz="1200" dirty="0"/>
              <a:t> </a:t>
            </a:r>
            <a:r>
              <a:rPr lang="en-US" sz="1200" dirty="0" err="1"/>
              <a:t>onlythée</a:t>
            </a:r>
            <a:endParaRPr lang="en-US" sz="1200" dirty="0"/>
          </a:p>
          <a:p>
            <a:pPr marL="0" indent="0">
              <a:buNone/>
            </a:pPr>
            <a:r>
              <a:rPr lang="en-US" sz="1200" dirty="0"/>
              <a:t>beginning: of a long. and difficult task </a:t>
            </a:r>
            <a:r>
              <a:rPr lang="en-US" sz="1200" dirty="0" err="1"/>
              <a:t>Shéad</a:t>
            </a:r>
            <a:r>
              <a:rPr lang="en-US" sz="1200" dirty="0"/>
              <a:t>-to </a:t>
            </a:r>
            <a:r>
              <a:rPr lang="en-US" sz="1200" dirty="0" err="1"/>
              <a:t>Sjetiefit</a:t>
            </a:r>
            <a:r>
              <a:rPr lang="en-US" sz="1200" dirty="0"/>
              <a:t> all in’ </a:t>
            </a:r>
            <a:r>
              <a:rPr lang="en-US" sz="1200" dirty="0" err="1"/>
              <a:t>socieky</a:t>
            </a:r>
            <a:r>
              <a:rPr lang="en-US" sz="1200" dirty="0"/>
              <a:t>: A'go6d pairing for, this</a:t>
            </a:r>
          </a:p>
          <a:p>
            <a:pPr marL="0" indent="0">
              <a:buNone/>
            </a:pPr>
            <a:r>
              <a:rPr lang="en-US" sz="1200" dirty="0"/>
              <a:t>film would ‘be Bombshell (2049): </a:t>
            </a:r>
            <a:r>
              <a:rPr lang="en-US" sz="1200" dirty="0" err="1"/>
              <a:t>i</a:t>
            </a:r>
            <a:r>
              <a:rPr lang="en-US" sz="1200" dirty="0"/>
              <a:t> </a:t>
            </a:r>
            <a:r>
              <a:rPr lang="en-US" sz="1200" dirty="0" err="1"/>
              <a:t>oe</a:t>
            </a:r>
            <a:endParaRPr lang="ru-RU" sz="1200" dirty="0"/>
          </a:p>
        </p:txBody>
      </p:sp>
      <p:pic>
        <p:nvPicPr>
          <p:cNvPr id="5" name="Рисунок 4" descr="Изображение выглядит как текст, черно-белый, Шрифт, снимок экрана&#10;&#10;Автоматически созданное описание">
            <a:extLst>
              <a:ext uri="{FF2B5EF4-FFF2-40B4-BE49-F238E27FC236}">
                <a16:creationId xmlns:a16="http://schemas.microsoft.com/office/drawing/2014/main" id="{D5BA87C5-57FF-D680-973B-D82879609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218" y="1950396"/>
            <a:ext cx="7210425" cy="2743200"/>
          </a:xfrm>
          <a:prstGeom prst="rect">
            <a:avLst/>
          </a:prstGeom>
        </p:spPr>
      </p:pic>
    </p:spTree>
    <p:extLst>
      <p:ext uri="{BB962C8B-B14F-4D97-AF65-F5344CB8AC3E}">
        <p14:creationId xmlns:p14="http://schemas.microsoft.com/office/powerpoint/2010/main" val="20388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AFC05A-50C9-85F5-87ED-869FA671D116}"/>
              </a:ext>
            </a:extLst>
          </p:cNvPr>
          <p:cNvSpPr>
            <a:spLocks noGrp="1"/>
          </p:cNvSpPr>
          <p:nvPr>
            <p:ph type="title"/>
          </p:nvPr>
        </p:nvSpPr>
        <p:spPr>
          <a:ln>
            <a:solidFill>
              <a:schemeClr val="tx1"/>
            </a:solidFill>
          </a:ln>
        </p:spPr>
        <p:txBody>
          <a:bodyPr/>
          <a:lstStyle/>
          <a:p>
            <a:r>
              <a:rPr lang="ru-RU" dirty="0"/>
              <a:t>Классификатор</a:t>
            </a:r>
          </a:p>
        </p:txBody>
      </p:sp>
      <p:sp>
        <p:nvSpPr>
          <p:cNvPr id="3" name="Объект 2">
            <a:extLst>
              <a:ext uri="{FF2B5EF4-FFF2-40B4-BE49-F238E27FC236}">
                <a16:creationId xmlns:a16="http://schemas.microsoft.com/office/drawing/2014/main" id="{7513AF9E-8E59-0F37-E55D-E42F8F710DA4}"/>
              </a:ext>
            </a:extLst>
          </p:cNvPr>
          <p:cNvSpPr>
            <a:spLocks noGrp="1"/>
          </p:cNvSpPr>
          <p:nvPr>
            <p:ph idx="1"/>
          </p:nvPr>
        </p:nvSpPr>
        <p:spPr/>
        <p:txBody>
          <a:bodyPr>
            <a:normAutofit fontScale="85000" lnSpcReduction="20000"/>
          </a:bodyPr>
          <a:lstStyle/>
          <a:p>
            <a:r>
              <a:rPr lang="ru-RU" dirty="0" err="1"/>
              <a:t>MultinomialNB</a:t>
            </a:r>
            <a:r>
              <a:rPr lang="ru-RU" dirty="0"/>
              <a:t> (</a:t>
            </a:r>
            <a:r>
              <a:rPr lang="ru-RU" dirty="0" err="1"/>
              <a:t>Multinomial</a:t>
            </a:r>
            <a:r>
              <a:rPr lang="ru-RU" dirty="0"/>
              <a:t> </a:t>
            </a:r>
            <a:r>
              <a:rPr lang="ru-RU" dirty="0" err="1"/>
              <a:t>Naive</a:t>
            </a:r>
            <a:r>
              <a:rPr lang="ru-RU" dirty="0"/>
              <a:t> </a:t>
            </a:r>
            <a:r>
              <a:rPr lang="ru-RU" dirty="0" err="1"/>
              <a:t>Bayes</a:t>
            </a:r>
            <a:r>
              <a:rPr lang="ru-RU" dirty="0"/>
              <a:t>) - это алгоритм классификации, основанный на методе наивного байесовского классификатора. Он используется в машинном обучении для решения задач классификации с дискретными (частотными) признаками.</a:t>
            </a:r>
          </a:p>
          <a:p>
            <a:r>
              <a:rPr lang="ru-RU" dirty="0" err="1"/>
              <a:t>MultinomialNB</a:t>
            </a:r>
            <a:r>
              <a:rPr lang="ru-RU" dirty="0"/>
              <a:t> особенно полезен, когда признаки представлены в виде целых чисел, таких как количество слов в документе или частота появления разных слов. Это часто применяется в приложениях анализа текста, таких как классификация документов, спам-фильтры или анализ тональности текстов.</a:t>
            </a:r>
          </a:p>
          <a:p>
            <a:r>
              <a:rPr lang="ru-RU" dirty="0"/>
              <a:t>Однако </a:t>
            </a:r>
            <a:r>
              <a:rPr lang="ru-RU" dirty="0" err="1"/>
              <a:t>MultinomialNB</a:t>
            </a:r>
            <a:r>
              <a:rPr lang="ru-RU" dirty="0"/>
              <a:t> имеет предположения о распределении данных, такие как </a:t>
            </a:r>
            <a:r>
              <a:rPr lang="ru-RU" dirty="0" err="1"/>
              <a:t>мультиномиальное</a:t>
            </a:r>
            <a:r>
              <a:rPr lang="ru-RU" dirty="0"/>
              <a:t> распределение, простое предположение о независимости признаков и отсутствие взаимодействия между ними. Если эти предположения не выполняются, то </a:t>
            </a:r>
            <a:r>
              <a:rPr lang="ru-RU" dirty="0" err="1"/>
              <a:t>MultinomialNB</a:t>
            </a:r>
            <a:r>
              <a:rPr lang="ru-RU" dirty="0"/>
              <a:t> может давать плохие результаты. Поэтому перед использованием </a:t>
            </a:r>
            <a:r>
              <a:rPr lang="ru-RU" dirty="0" err="1"/>
              <a:t>MultinomialNB</a:t>
            </a:r>
            <a:r>
              <a:rPr lang="ru-RU" dirty="0"/>
              <a:t> всегда необходимо проверить, соответствуют ли его предположения данным задачи.</a:t>
            </a:r>
          </a:p>
        </p:txBody>
      </p:sp>
    </p:spTree>
    <p:extLst>
      <p:ext uri="{BB962C8B-B14F-4D97-AF65-F5344CB8AC3E}">
        <p14:creationId xmlns:p14="http://schemas.microsoft.com/office/powerpoint/2010/main" val="245665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C001BD-6620-76B9-C706-16E0BF4966D2}"/>
              </a:ext>
            </a:extLst>
          </p:cNvPr>
          <p:cNvSpPr>
            <a:spLocks noGrp="1"/>
          </p:cNvSpPr>
          <p:nvPr>
            <p:ph type="title"/>
          </p:nvPr>
        </p:nvSpPr>
        <p:spPr>
          <a:ln>
            <a:solidFill>
              <a:schemeClr val="tx1"/>
            </a:solidFill>
          </a:ln>
        </p:spPr>
        <p:txBody>
          <a:bodyPr/>
          <a:lstStyle/>
          <a:p>
            <a:r>
              <a:rPr lang="ru-RU" dirty="0"/>
              <a:t>Целевая функция</a:t>
            </a:r>
          </a:p>
        </p:txBody>
      </p:sp>
      <p:sp>
        <p:nvSpPr>
          <p:cNvPr id="3" name="Объект 2">
            <a:extLst>
              <a:ext uri="{FF2B5EF4-FFF2-40B4-BE49-F238E27FC236}">
                <a16:creationId xmlns:a16="http://schemas.microsoft.com/office/drawing/2014/main" id="{FFD912B1-5ECD-48DC-DFC6-DD343A2780F0}"/>
              </a:ext>
            </a:extLst>
          </p:cNvPr>
          <p:cNvSpPr>
            <a:spLocks noGrp="1"/>
          </p:cNvSpPr>
          <p:nvPr>
            <p:ph idx="1"/>
          </p:nvPr>
        </p:nvSpPr>
        <p:spPr/>
        <p:txBody>
          <a:bodyPr>
            <a:normAutofit fontScale="92500" lnSpcReduction="10000"/>
          </a:bodyPr>
          <a:lstStyle/>
          <a:p>
            <a:r>
              <a:rPr lang="ru-RU" dirty="0"/>
              <a:t>Наивный байесовский классификатор оптимизирует условную вероятность класса C, заданную признаками x1, x2, ..., </a:t>
            </a:r>
            <a:r>
              <a:rPr lang="ru-RU" dirty="0" err="1"/>
              <a:t>xn</a:t>
            </a:r>
            <a:r>
              <a:rPr lang="ru-RU" dirty="0"/>
              <a:t>. Другими словами, целевая функция наивного байесовского классификатора - это вероятность P(C|x1, x2, ..., </a:t>
            </a:r>
            <a:r>
              <a:rPr lang="ru-RU" dirty="0" err="1"/>
              <a:t>xn</a:t>
            </a:r>
            <a:r>
              <a:rPr lang="ru-RU" dirty="0"/>
              <a:t>) того, что объект с признаками x1, x2, ..., </a:t>
            </a:r>
            <a:r>
              <a:rPr lang="ru-RU" dirty="0" err="1"/>
              <a:t>xn</a:t>
            </a:r>
            <a:r>
              <a:rPr lang="ru-RU" dirty="0"/>
              <a:t> принадлежит к классу C.</a:t>
            </a:r>
          </a:p>
          <a:p>
            <a:r>
              <a:rPr lang="ru-RU" dirty="0"/>
              <a:t>Для определения этой вероятности, наивный байесовский классификатор использует теорему Байеса и предполагает независимость между признаками. Таким образом, он вычисляет вероятность P(C) априори для каждого класса C и вероятности P(</a:t>
            </a:r>
            <a:r>
              <a:rPr lang="ru-RU" dirty="0" err="1"/>
              <a:t>xi|C</a:t>
            </a:r>
            <a:r>
              <a:rPr lang="ru-RU" dirty="0"/>
              <a:t>) для каждого признака </a:t>
            </a:r>
            <a:r>
              <a:rPr lang="ru-RU" dirty="0" err="1"/>
              <a:t>xi</a:t>
            </a:r>
            <a:r>
              <a:rPr lang="ru-RU" dirty="0"/>
              <a:t> в каждом классе C. Затем он использует эти вероятности для вычисления условной вероятности P(C|x1, x2, ..., </a:t>
            </a:r>
            <a:r>
              <a:rPr lang="ru-RU" dirty="0" err="1"/>
              <a:t>xn</a:t>
            </a:r>
            <a:r>
              <a:rPr lang="ru-RU" dirty="0"/>
              <a:t>) для каждого класса C и выбирает класс с наибольшей вероятностью в качестве ответа.</a:t>
            </a:r>
          </a:p>
        </p:txBody>
      </p:sp>
    </p:spTree>
    <p:extLst>
      <p:ext uri="{BB962C8B-B14F-4D97-AF65-F5344CB8AC3E}">
        <p14:creationId xmlns:p14="http://schemas.microsoft.com/office/powerpoint/2010/main" val="637370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D3DC43-ABC4-BD51-104D-685AD5862835}"/>
              </a:ext>
            </a:extLst>
          </p:cNvPr>
          <p:cNvSpPr>
            <a:spLocks noGrp="1"/>
          </p:cNvSpPr>
          <p:nvPr>
            <p:ph type="title"/>
          </p:nvPr>
        </p:nvSpPr>
        <p:spPr>
          <a:ln>
            <a:solidFill>
              <a:schemeClr val="tx1"/>
            </a:solidFill>
          </a:ln>
        </p:spPr>
        <p:txBody>
          <a:bodyPr/>
          <a:lstStyle/>
          <a:p>
            <a:r>
              <a:rPr lang="ru-RU" dirty="0"/>
              <a:t>Качество работы</a:t>
            </a:r>
          </a:p>
        </p:txBody>
      </p:sp>
      <p:sp>
        <p:nvSpPr>
          <p:cNvPr id="3" name="Объект 2">
            <a:extLst>
              <a:ext uri="{FF2B5EF4-FFF2-40B4-BE49-F238E27FC236}">
                <a16:creationId xmlns:a16="http://schemas.microsoft.com/office/drawing/2014/main" id="{7A7028D8-82D3-0FD7-B337-B07EF46E52F2}"/>
              </a:ext>
            </a:extLst>
          </p:cNvPr>
          <p:cNvSpPr>
            <a:spLocks noGrp="1"/>
          </p:cNvSpPr>
          <p:nvPr>
            <p:ph idx="1"/>
          </p:nvPr>
        </p:nvSpPr>
        <p:spPr/>
        <p:txBody>
          <a:bodyPr>
            <a:normAutofit fontScale="92500" lnSpcReduction="10000"/>
          </a:bodyPr>
          <a:lstStyle/>
          <a:p>
            <a:r>
              <a:rPr lang="ru-RU" dirty="0"/>
              <a:t>Точность модели на тестовой выборке из 40 изображений</a:t>
            </a:r>
            <a:r>
              <a:rPr lang="en-US" dirty="0"/>
              <a:t> </a:t>
            </a:r>
            <a:r>
              <a:rPr lang="ru-RU" dirty="0"/>
              <a:t>до предобработки текста: 87.5%</a:t>
            </a:r>
          </a:p>
          <a:p>
            <a:r>
              <a:rPr lang="ru-RU" dirty="0"/>
              <a:t>После – 90%</a:t>
            </a:r>
          </a:p>
          <a:p>
            <a:r>
              <a:rPr lang="ru-RU" dirty="0"/>
              <a:t>Ошибки 1 рода (</a:t>
            </a:r>
            <a:r>
              <a:rPr lang="ru-RU" dirty="0" err="1"/>
              <a:t>false</a:t>
            </a:r>
            <a:r>
              <a:rPr lang="ru-RU" dirty="0"/>
              <a:t> </a:t>
            </a:r>
            <a:r>
              <a:rPr lang="ru-RU" dirty="0" err="1"/>
              <a:t>positive</a:t>
            </a:r>
            <a:r>
              <a:rPr lang="ru-RU" dirty="0"/>
              <a:t>) возникают, когда алгоритм классификации неправильно предсказывает, что отзыв является позитивным, хотя на самом деле он негативный.</a:t>
            </a:r>
          </a:p>
          <a:p>
            <a:pPr lvl="1"/>
            <a:r>
              <a:rPr lang="ru-RU" dirty="0"/>
              <a:t>Ошибка 1 рода в моей реализации возникает на 4 тестовых изображениях.</a:t>
            </a:r>
          </a:p>
          <a:p>
            <a:r>
              <a:rPr lang="ru-RU" dirty="0"/>
              <a:t>Ошибки 2 рода (</a:t>
            </a:r>
            <a:r>
              <a:rPr lang="ru-RU" dirty="0" err="1"/>
              <a:t>false</a:t>
            </a:r>
            <a:r>
              <a:rPr lang="ru-RU" dirty="0"/>
              <a:t> </a:t>
            </a:r>
            <a:r>
              <a:rPr lang="ru-RU" dirty="0" err="1"/>
              <a:t>negative</a:t>
            </a:r>
            <a:r>
              <a:rPr lang="ru-RU" dirty="0"/>
              <a:t>) возникают, когда алгоритм классификации неправильно предсказывает, что отзыв является негативным, хотя на самом деле он позитивный.</a:t>
            </a:r>
          </a:p>
          <a:p>
            <a:pPr lvl="1"/>
            <a:r>
              <a:rPr lang="ru-RU" dirty="0"/>
              <a:t>Ошибок 2 рода в моей реализации нет.</a:t>
            </a:r>
          </a:p>
          <a:p>
            <a:pPr lvl="1"/>
            <a:endParaRPr lang="ru-RU" dirty="0"/>
          </a:p>
        </p:txBody>
      </p:sp>
    </p:spTree>
    <p:extLst>
      <p:ext uri="{BB962C8B-B14F-4D97-AF65-F5344CB8AC3E}">
        <p14:creationId xmlns:p14="http://schemas.microsoft.com/office/powerpoint/2010/main" val="184455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5970A-F14A-568D-4DF2-E62919CA5C86}"/>
              </a:ext>
            </a:extLst>
          </p:cNvPr>
          <p:cNvSpPr>
            <a:spLocks noGrp="1"/>
          </p:cNvSpPr>
          <p:nvPr>
            <p:ph type="title"/>
          </p:nvPr>
        </p:nvSpPr>
        <p:spPr>
          <a:ln>
            <a:solidFill>
              <a:schemeClr val="tx1"/>
            </a:solidFill>
          </a:ln>
        </p:spPr>
        <p:txBody>
          <a:bodyPr/>
          <a:lstStyle/>
          <a:p>
            <a:r>
              <a:rPr lang="ru-RU" dirty="0"/>
              <a:t>Примеры верного срабатывания</a:t>
            </a:r>
          </a:p>
        </p:txBody>
      </p:sp>
      <p:pic>
        <p:nvPicPr>
          <p:cNvPr id="5" name="Объект 4">
            <a:extLst>
              <a:ext uri="{FF2B5EF4-FFF2-40B4-BE49-F238E27FC236}">
                <a16:creationId xmlns:a16="http://schemas.microsoft.com/office/drawing/2014/main" id="{4F771F30-6723-5F52-D2D4-671D7FA9F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25" y="2036148"/>
            <a:ext cx="5707875" cy="3657917"/>
          </a:xfrm>
        </p:spPr>
      </p:pic>
      <p:pic>
        <p:nvPicPr>
          <p:cNvPr id="7" name="Рисунок 6">
            <a:extLst>
              <a:ext uri="{FF2B5EF4-FFF2-40B4-BE49-F238E27FC236}">
                <a16:creationId xmlns:a16="http://schemas.microsoft.com/office/drawing/2014/main" id="{804F7C4F-950D-FF4B-61B5-A257A1DF4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002" y="2643805"/>
            <a:ext cx="5730737" cy="2095682"/>
          </a:xfrm>
          <a:prstGeom prst="rect">
            <a:avLst/>
          </a:prstGeom>
        </p:spPr>
      </p:pic>
    </p:spTree>
    <p:extLst>
      <p:ext uri="{BB962C8B-B14F-4D97-AF65-F5344CB8AC3E}">
        <p14:creationId xmlns:p14="http://schemas.microsoft.com/office/powerpoint/2010/main" val="10309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A8C04C-2A40-1B64-8FC9-EBB863FCA53C}"/>
              </a:ext>
            </a:extLst>
          </p:cNvPr>
          <p:cNvSpPr>
            <a:spLocks noGrp="1"/>
          </p:cNvSpPr>
          <p:nvPr>
            <p:ph type="title"/>
          </p:nvPr>
        </p:nvSpPr>
        <p:spPr>
          <a:ln>
            <a:solidFill>
              <a:schemeClr val="tx1"/>
            </a:solidFill>
          </a:ln>
        </p:spPr>
        <p:txBody>
          <a:bodyPr/>
          <a:lstStyle/>
          <a:p>
            <a:r>
              <a:rPr lang="ru-RU" dirty="0"/>
              <a:t>Примеры ложного срабатывания</a:t>
            </a:r>
          </a:p>
        </p:txBody>
      </p:sp>
      <p:pic>
        <p:nvPicPr>
          <p:cNvPr id="5" name="Объект 4">
            <a:extLst>
              <a:ext uri="{FF2B5EF4-FFF2-40B4-BE49-F238E27FC236}">
                <a16:creationId xmlns:a16="http://schemas.microsoft.com/office/drawing/2014/main" id="{1C49F512-02D9-4B2A-FE3F-A09A4254A9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76" y="2494323"/>
            <a:ext cx="5258256" cy="1729890"/>
          </a:xfrm>
        </p:spPr>
      </p:pic>
      <p:pic>
        <p:nvPicPr>
          <p:cNvPr id="7" name="Рисунок 6"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930A54EA-5208-B26C-D9E7-1E37B11AE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959" y="2589581"/>
            <a:ext cx="5593565" cy="1539373"/>
          </a:xfrm>
          <a:prstGeom prst="rect">
            <a:avLst/>
          </a:prstGeom>
        </p:spPr>
      </p:pic>
    </p:spTree>
    <p:extLst>
      <p:ext uri="{BB962C8B-B14F-4D97-AF65-F5344CB8AC3E}">
        <p14:creationId xmlns:p14="http://schemas.microsoft.com/office/powerpoint/2010/main" val="369538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3D3C88-A633-A1D0-8314-180C5D9CEE43}"/>
              </a:ext>
            </a:extLst>
          </p:cNvPr>
          <p:cNvSpPr>
            <a:spLocks noGrp="1"/>
          </p:cNvSpPr>
          <p:nvPr>
            <p:ph type="title"/>
          </p:nvPr>
        </p:nvSpPr>
        <p:spPr>
          <a:xfrm>
            <a:off x="624191" y="160845"/>
            <a:ext cx="10515600" cy="1325563"/>
          </a:xfrm>
          <a:ln>
            <a:solidFill>
              <a:schemeClr val="tx1"/>
            </a:solidFill>
          </a:ln>
        </p:spPr>
        <p:txBody>
          <a:bodyPr/>
          <a:lstStyle/>
          <a:p>
            <a:r>
              <a:rPr lang="en-US" dirty="0"/>
              <a:t>Pipeline </a:t>
            </a:r>
            <a:r>
              <a:rPr lang="ru-RU" dirty="0"/>
              <a:t>проекта</a:t>
            </a:r>
          </a:p>
        </p:txBody>
      </p:sp>
      <p:pic>
        <p:nvPicPr>
          <p:cNvPr id="7" name="Рисунок 6">
            <a:extLst>
              <a:ext uri="{FF2B5EF4-FFF2-40B4-BE49-F238E27FC236}">
                <a16:creationId xmlns:a16="http://schemas.microsoft.com/office/drawing/2014/main" id="{F38906C8-E544-55A2-EE20-BBD594621A26}"/>
              </a:ext>
            </a:extLst>
          </p:cNvPr>
          <p:cNvPicPr>
            <a:picLocks noChangeAspect="1"/>
          </p:cNvPicPr>
          <p:nvPr/>
        </p:nvPicPr>
        <p:blipFill>
          <a:blip r:embed="rId2"/>
          <a:stretch>
            <a:fillRect/>
          </a:stretch>
        </p:blipFill>
        <p:spPr>
          <a:xfrm>
            <a:off x="1052209" y="1595336"/>
            <a:ext cx="9401175" cy="5262664"/>
          </a:xfrm>
          <a:prstGeom prst="rect">
            <a:avLst/>
          </a:prstGeom>
        </p:spPr>
      </p:pic>
    </p:spTree>
    <p:extLst>
      <p:ext uri="{BB962C8B-B14F-4D97-AF65-F5344CB8AC3E}">
        <p14:creationId xmlns:p14="http://schemas.microsoft.com/office/powerpoint/2010/main" val="372430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3E9E8-B1E3-167C-2239-9B6D75255B32}"/>
              </a:ext>
            </a:extLst>
          </p:cNvPr>
          <p:cNvSpPr>
            <a:spLocks noGrp="1"/>
          </p:cNvSpPr>
          <p:nvPr>
            <p:ph type="title"/>
          </p:nvPr>
        </p:nvSpPr>
        <p:spPr>
          <a:ln>
            <a:solidFill>
              <a:schemeClr val="tx1"/>
            </a:solidFill>
          </a:ln>
        </p:spPr>
        <p:txBody>
          <a:bodyPr/>
          <a:lstStyle/>
          <a:p>
            <a:r>
              <a:rPr lang="ru-RU" dirty="0"/>
              <a:t>Входные данные: отзывы с </a:t>
            </a:r>
            <a:r>
              <a:rPr lang="en-US" dirty="0"/>
              <a:t>IMDB</a:t>
            </a:r>
            <a:endParaRPr lang="ru-RU" dirty="0"/>
          </a:p>
        </p:txBody>
      </p:sp>
      <p:pic>
        <p:nvPicPr>
          <p:cNvPr id="5" name="Объект 4"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id="{B87B93D6-6B99-9578-4F62-334CD32CE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726" y="3254936"/>
            <a:ext cx="5608527" cy="764060"/>
          </a:xfrm>
        </p:spPr>
      </p:pic>
      <p:pic>
        <p:nvPicPr>
          <p:cNvPr id="7" name="Рисунок 6" descr="Изображение выглядит как текст, снимок экрана, Шрифт, документ&#10;&#10;Автоматически созданное описание">
            <a:extLst>
              <a:ext uri="{FF2B5EF4-FFF2-40B4-BE49-F238E27FC236}">
                <a16:creationId xmlns:a16="http://schemas.microsoft.com/office/drawing/2014/main" id="{7BB0C938-59CE-89DC-35D2-C43CF512C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47" y="1773908"/>
            <a:ext cx="4851441" cy="5084092"/>
          </a:xfrm>
          <a:prstGeom prst="rect">
            <a:avLst/>
          </a:prstGeom>
        </p:spPr>
      </p:pic>
      <p:pic>
        <p:nvPicPr>
          <p:cNvPr id="9" name="Рисунок 8"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FABC911E-8F12-94AE-6F07-6F7806819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726" y="4330282"/>
            <a:ext cx="5689809" cy="2454746"/>
          </a:xfrm>
          <a:prstGeom prst="rect">
            <a:avLst/>
          </a:prstGeom>
        </p:spPr>
      </p:pic>
    </p:spTree>
    <p:extLst>
      <p:ext uri="{BB962C8B-B14F-4D97-AF65-F5344CB8AC3E}">
        <p14:creationId xmlns:p14="http://schemas.microsoft.com/office/powerpoint/2010/main" val="331240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FFDD32-6E59-1AAA-1E10-0B457E3F4506}"/>
              </a:ext>
            </a:extLst>
          </p:cNvPr>
          <p:cNvSpPr>
            <a:spLocks noGrp="1"/>
          </p:cNvSpPr>
          <p:nvPr>
            <p:ph type="title"/>
          </p:nvPr>
        </p:nvSpPr>
        <p:spPr>
          <a:ln>
            <a:solidFill>
              <a:schemeClr val="tx1"/>
            </a:solidFill>
          </a:ln>
        </p:spPr>
        <p:txBody>
          <a:bodyPr/>
          <a:lstStyle/>
          <a:p>
            <a:r>
              <a:rPr lang="ru-RU" dirty="0"/>
              <a:t>Как собирались данные</a:t>
            </a:r>
          </a:p>
        </p:txBody>
      </p:sp>
      <p:sp>
        <p:nvSpPr>
          <p:cNvPr id="3" name="Объект 2">
            <a:extLst>
              <a:ext uri="{FF2B5EF4-FFF2-40B4-BE49-F238E27FC236}">
                <a16:creationId xmlns:a16="http://schemas.microsoft.com/office/drawing/2014/main" id="{AE219767-FABA-9203-ADE2-06558D95C7FE}"/>
              </a:ext>
            </a:extLst>
          </p:cNvPr>
          <p:cNvSpPr>
            <a:spLocks noGrp="1"/>
          </p:cNvSpPr>
          <p:nvPr>
            <p:ph idx="1"/>
          </p:nvPr>
        </p:nvSpPr>
        <p:spPr>
          <a:ln>
            <a:solidFill>
              <a:schemeClr val="bg1"/>
            </a:solidFill>
          </a:ln>
        </p:spPr>
        <p:txBody>
          <a:bodyPr/>
          <a:lstStyle/>
          <a:p>
            <a:r>
              <a:rPr lang="ru-RU" dirty="0"/>
              <a:t>Для обучения </a:t>
            </a:r>
            <a:r>
              <a:rPr lang="en-US" dirty="0" err="1"/>
              <a:t>pytesseract</a:t>
            </a:r>
            <a:r>
              <a:rPr lang="en-US" dirty="0"/>
              <a:t> – </a:t>
            </a:r>
            <a:r>
              <a:rPr lang="ru-RU" dirty="0"/>
              <a:t>не собирались</a:t>
            </a:r>
          </a:p>
          <a:p>
            <a:r>
              <a:rPr lang="ru-RU" dirty="0"/>
              <a:t>Для обучения классификатора использовался </a:t>
            </a:r>
            <a:r>
              <a:rPr lang="en-US" dirty="0"/>
              <a:t>IMDB </a:t>
            </a:r>
            <a:r>
              <a:rPr lang="ru-RU" dirty="0" err="1"/>
              <a:t>датасет</a:t>
            </a:r>
            <a:r>
              <a:rPr lang="ru-RU" dirty="0"/>
              <a:t> с </a:t>
            </a:r>
            <a:r>
              <a:rPr lang="en-US" dirty="0" err="1"/>
              <a:t>kaggle</a:t>
            </a:r>
            <a:r>
              <a:rPr lang="ru-RU" dirty="0"/>
              <a:t>.</a:t>
            </a:r>
          </a:p>
          <a:p>
            <a:r>
              <a:rPr lang="ru-RU" dirty="0"/>
              <a:t>Для тестирования использовались скриншоты с </a:t>
            </a:r>
            <a:r>
              <a:rPr lang="en-US" dirty="0"/>
              <a:t>IMDB</a:t>
            </a:r>
            <a:r>
              <a:rPr lang="ru-RU" dirty="0"/>
              <a:t>, которые я сама сделала и разметила.</a:t>
            </a:r>
          </a:p>
        </p:txBody>
      </p:sp>
    </p:spTree>
    <p:extLst>
      <p:ext uri="{BB962C8B-B14F-4D97-AF65-F5344CB8AC3E}">
        <p14:creationId xmlns:p14="http://schemas.microsoft.com/office/powerpoint/2010/main" val="103255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81874D-3D8B-CB04-1D47-F817882FC48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7DD8EC4-1C4A-84E5-33C8-94F135A38F2D}"/>
              </a:ext>
            </a:extLst>
          </p:cNvPr>
          <p:cNvSpPr>
            <a:spLocks noGrp="1"/>
          </p:cNvSpPr>
          <p:nvPr>
            <p:ph idx="1"/>
          </p:nvPr>
        </p:nvSpPr>
        <p:spPr/>
        <p:txBody>
          <a:bodyPr/>
          <a:lstStyle/>
          <a:p>
            <a:endParaRPr lang="ru-RU"/>
          </a:p>
        </p:txBody>
      </p:sp>
      <p:pic>
        <p:nvPicPr>
          <p:cNvPr id="1026" name="Picture 2">
            <a:extLst>
              <a:ext uri="{FF2B5EF4-FFF2-40B4-BE49-F238E27FC236}">
                <a16:creationId xmlns:a16="http://schemas.microsoft.com/office/drawing/2014/main" id="{5468F628-E083-CEDF-13A8-05715BF08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12192000" cy="5181600"/>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1CB26301-0388-0054-CEDF-8FFE823E262D}"/>
              </a:ext>
            </a:extLst>
          </p:cNvPr>
          <p:cNvPicPr>
            <a:picLocks noChangeAspect="1"/>
          </p:cNvPicPr>
          <p:nvPr/>
        </p:nvPicPr>
        <p:blipFill>
          <a:blip r:embed="rId3"/>
          <a:stretch>
            <a:fillRect/>
          </a:stretch>
        </p:blipFill>
        <p:spPr>
          <a:xfrm>
            <a:off x="103939" y="718759"/>
            <a:ext cx="11984122" cy="5420481"/>
          </a:xfrm>
          <a:prstGeom prst="rect">
            <a:avLst/>
          </a:prstGeom>
        </p:spPr>
      </p:pic>
    </p:spTree>
    <p:extLst>
      <p:ext uri="{BB962C8B-B14F-4D97-AF65-F5344CB8AC3E}">
        <p14:creationId xmlns:p14="http://schemas.microsoft.com/office/powerpoint/2010/main" val="420163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F427-DADB-D13E-45AB-6A0C676E70D1}"/>
              </a:ext>
            </a:extLst>
          </p:cNvPr>
          <p:cNvSpPr>
            <a:spLocks noGrp="1"/>
          </p:cNvSpPr>
          <p:nvPr>
            <p:ph type="title"/>
          </p:nvPr>
        </p:nvSpPr>
        <p:spPr>
          <a:ln>
            <a:solidFill>
              <a:schemeClr val="tx1"/>
            </a:solidFill>
          </a:ln>
        </p:spPr>
        <p:txBody>
          <a:bodyPr/>
          <a:lstStyle/>
          <a:p>
            <a:r>
              <a:rPr lang="en-US" dirty="0"/>
              <a:t>Word recognizer</a:t>
            </a:r>
            <a:endParaRPr lang="ru-RU" dirty="0"/>
          </a:p>
        </p:txBody>
      </p:sp>
      <p:pic>
        <p:nvPicPr>
          <p:cNvPr id="5" name="Объект 4">
            <a:extLst>
              <a:ext uri="{FF2B5EF4-FFF2-40B4-BE49-F238E27FC236}">
                <a16:creationId xmlns:a16="http://schemas.microsoft.com/office/drawing/2014/main" id="{B75846A1-CDEB-AE4E-F085-10865C40B92F}"/>
              </a:ext>
            </a:extLst>
          </p:cNvPr>
          <p:cNvPicPr>
            <a:picLocks noGrp="1" noChangeAspect="1"/>
          </p:cNvPicPr>
          <p:nvPr>
            <p:ph idx="1"/>
          </p:nvPr>
        </p:nvPicPr>
        <p:blipFill>
          <a:blip r:embed="rId2"/>
          <a:stretch>
            <a:fillRect/>
          </a:stretch>
        </p:blipFill>
        <p:spPr>
          <a:xfrm>
            <a:off x="1037998" y="1825625"/>
            <a:ext cx="10116004" cy="4351338"/>
          </a:xfrm>
        </p:spPr>
      </p:pic>
    </p:spTree>
    <p:extLst>
      <p:ext uri="{BB962C8B-B14F-4D97-AF65-F5344CB8AC3E}">
        <p14:creationId xmlns:p14="http://schemas.microsoft.com/office/powerpoint/2010/main" val="66037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F925D8-AE53-2A79-8037-51FC4AF858D9}"/>
              </a:ext>
            </a:extLst>
          </p:cNvPr>
          <p:cNvSpPr>
            <a:spLocks noGrp="1"/>
          </p:cNvSpPr>
          <p:nvPr>
            <p:ph type="title"/>
          </p:nvPr>
        </p:nvSpPr>
        <p:spPr>
          <a:ln>
            <a:solidFill>
              <a:schemeClr val="tx1"/>
            </a:solidFill>
          </a:ln>
        </p:spPr>
        <p:txBody>
          <a:bodyPr/>
          <a:lstStyle/>
          <a:p>
            <a:r>
              <a:rPr lang="en-US" dirty="0"/>
              <a:t>Adaptive classifier</a:t>
            </a:r>
            <a:endParaRPr lang="ru-RU" dirty="0"/>
          </a:p>
        </p:txBody>
      </p:sp>
      <p:pic>
        <p:nvPicPr>
          <p:cNvPr id="5" name="Объект 4">
            <a:extLst>
              <a:ext uri="{FF2B5EF4-FFF2-40B4-BE49-F238E27FC236}">
                <a16:creationId xmlns:a16="http://schemas.microsoft.com/office/drawing/2014/main" id="{AD4FE59B-8E9F-9987-8CD3-F1B22C04C2A1}"/>
              </a:ext>
            </a:extLst>
          </p:cNvPr>
          <p:cNvPicPr>
            <a:picLocks noGrp="1" noChangeAspect="1"/>
          </p:cNvPicPr>
          <p:nvPr>
            <p:ph idx="1"/>
          </p:nvPr>
        </p:nvPicPr>
        <p:blipFill>
          <a:blip r:embed="rId2"/>
          <a:stretch>
            <a:fillRect/>
          </a:stretch>
        </p:blipFill>
        <p:spPr>
          <a:xfrm>
            <a:off x="1000672" y="1825625"/>
            <a:ext cx="10190656" cy="4351338"/>
          </a:xfrm>
        </p:spPr>
      </p:pic>
    </p:spTree>
    <p:extLst>
      <p:ext uri="{BB962C8B-B14F-4D97-AF65-F5344CB8AC3E}">
        <p14:creationId xmlns:p14="http://schemas.microsoft.com/office/powerpoint/2010/main" val="29019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D6CC06-90DE-4E1E-A77C-C444E5443B43}"/>
              </a:ext>
            </a:extLst>
          </p:cNvPr>
          <p:cNvSpPr>
            <a:spLocks noGrp="1"/>
          </p:cNvSpPr>
          <p:nvPr>
            <p:ph type="title"/>
          </p:nvPr>
        </p:nvSpPr>
        <p:spPr>
          <a:ln>
            <a:solidFill>
              <a:schemeClr val="tx1"/>
            </a:solidFill>
          </a:ln>
        </p:spPr>
        <p:txBody>
          <a:bodyPr/>
          <a:lstStyle/>
          <a:p>
            <a:r>
              <a:rPr lang="en-US" dirty="0"/>
              <a:t>LSTM</a:t>
            </a:r>
            <a:endParaRPr lang="ru-RU" dirty="0"/>
          </a:p>
        </p:txBody>
      </p:sp>
      <p:sp>
        <p:nvSpPr>
          <p:cNvPr id="3" name="Объект 2">
            <a:extLst>
              <a:ext uri="{FF2B5EF4-FFF2-40B4-BE49-F238E27FC236}">
                <a16:creationId xmlns:a16="http://schemas.microsoft.com/office/drawing/2014/main" id="{C794EBDA-6C33-423A-10EE-E73C179CE6FC}"/>
              </a:ext>
            </a:extLst>
          </p:cNvPr>
          <p:cNvSpPr>
            <a:spLocks noGrp="1"/>
          </p:cNvSpPr>
          <p:nvPr>
            <p:ph idx="1"/>
          </p:nvPr>
        </p:nvSpPr>
        <p:spPr/>
        <p:txBody>
          <a:bodyPr/>
          <a:lstStyle/>
          <a:p>
            <a:r>
              <a:rPr lang="ru-RU" dirty="0"/>
              <a:t>Реализация основана на </a:t>
            </a:r>
            <a:r>
              <a:rPr lang="en-US" dirty="0" err="1"/>
              <a:t>OCRopus</a:t>
            </a:r>
            <a:endParaRPr lang="ru-RU" dirty="0"/>
          </a:p>
        </p:txBody>
      </p:sp>
      <p:pic>
        <p:nvPicPr>
          <p:cNvPr id="5" name="Рисунок 4">
            <a:extLst>
              <a:ext uri="{FF2B5EF4-FFF2-40B4-BE49-F238E27FC236}">
                <a16:creationId xmlns:a16="http://schemas.microsoft.com/office/drawing/2014/main" id="{741C285C-CC6B-6487-303B-D8D6CBBD9C5D}"/>
              </a:ext>
            </a:extLst>
          </p:cNvPr>
          <p:cNvPicPr>
            <a:picLocks noChangeAspect="1"/>
          </p:cNvPicPr>
          <p:nvPr/>
        </p:nvPicPr>
        <p:blipFill>
          <a:blip r:embed="rId2"/>
          <a:stretch>
            <a:fillRect/>
          </a:stretch>
        </p:blipFill>
        <p:spPr>
          <a:xfrm>
            <a:off x="838200" y="2524713"/>
            <a:ext cx="6535062" cy="1476581"/>
          </a:xfrm>
          <a:prstGeom prst="rect">
            <a:avLst/>
          </a:prstGeom>
        </p:spPr>
      </p:pic>
      <p:sp>
        <p:nvSpPr>
          <p:cNvPr id="6" name="TextBox 5">
            <a:extLst>
              <a:ext uri="{FF2B5EF4-FFF2-40B4-BE49-F238E27FC236}">
                <a16:creationId xmlns:a16="http://schemas.microsoft.com/office/drawing/2014/main" id="{0E719FEB-AE57-11EE-0540-29F96866D2A6}"/>
              </a:ext>
            </a:extLst>
          </p:cNvPr>
          <p:cNvSpPr txBox="1"/>
          <p:nvPr/>
        </p:nvSpPr>
        <p:spPr>
          <a:xfrm>
            <a:off x="1079770" y="4513634"/>
            <a:ext cx="7547515" cy="923330"/>
          </a:xfrm>
          <a:prstGeom prst="rect">
            <a:avLst/>
          </a:prstGeom>
          <a:noFill/>
        </p:spPr>
        <p:txBody>
          <a:bodyPr wrap="none" rtlCol="0">
            <a:spAutoFit/>
          </a:bodyPr>
          <a:lstStyle/>
          <a:p>
            <a:r>
              <a:rPr lang="en-US" dirty="0"/>
              <a:t>Stacked – </a:t>
            </a:r>
            <a:r>
              <a:rPr lang="ru-RU" dirty="0"/>
              <a:t>два слоя друг на друге</a:t>
            </a:r>
            <a:br>
              <a:rPr lang="ru-RU" dirty="0"/>
            </a:br>
            <a:r>
              <a:rPr lang="en-US" dirty="0"/>
              <a:t>Parallel – </a:t>
            </a:r>
            <a:r>
              <a:rPr lang="ru-RU" dirty="0"/>
              <a:t>запускает несколько сетей параллельно на одном и том же входе</a:t>
            </a:r>
          </a:p>
          <a:p>
            <a:endParaRPr lang="ru-RU" dirty="0"/>
          </a:p>
        </p:txBody>
      </p:sp>
      <p:pic>
        <p:nvPicPr>
          <p:cNvPr id="8" name="Рисунок 7">
            <a:extLst>
              <a:ext uri="{FF2B5EF4-FFF2-40B4-BE49-F238E27FC236}">
                <a16:creationId xmlns:a16="http://schemas.microsoft.com/office/drawing/2014/main" id="{76BD3C1C-27CC-C930-4D2B-D9C9994C52AC}"/>
              </a:ext>
            </a:extLst>
          </p:cNvPr>
          <p:cNvPicPr>
            <a:picLocks noChangeAspect="1"/>
          </p:cNvPicPr>
          <p:nvPr/>
        </p:nvPicPr>
        <p:blipFill>
          <a:blip r:embed="rId3"/>
          <a:stretch>
            <a:fillRect/>
          </a:stretch>
        </p:blipFill>
        <p:spPr>
          <a:xfrm>
            <a:off x="838200" y="5302109"/>
            <a:ext cx="10202699" cy="1009791"/>
          </a:xfrm>
          <a:prstGeom prst="rect">
            <a:avLst/>
          </a:prstGeom>
        </p:spPr>
      </p:pic>
    </p:spTree>
    <p:extLst>
      <p:ext uri="{BB962C8B-B14F-4D97-AF65-F5344CB8AC3E}">
        <p14:creationId xmlns:p14="http://schemas.microsoft.com/office/powerpoint/2010/main" val="8994128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7679</TotalTime>
  <Words>1398</Words>
  <Application>Microsoft Office PowerPoint</Application>
  <PresentationFormat>Широкоэкранный</PresentationFormat>
  <Paragraphs>83</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-apple-system</vt:lpstr>
      <vt:lpstr>Arial</vt:lpstr>
      <vt:lpstr>Calibri</vt:lpstr>
      <vt:lpstr>Calibri Light</vt:lpstr>
      <vt:lpstr>Тема Office</vt:lpstr>
      <vt:lpstr>Распознавание и классификация текста</vt:lpstr>
      <vt:lpstr>Pipeline проекта</vt:lpstr>
      <vt:lpstr>Pipeline проекта</vt:lpstr>
      <vt:lpstr>Входные данные: отзывы с IMDB</vt:lpstr>
      <vt:lpstr>Как собирались данные</vt:lpstr>
      <vt:lpstr>Презентация PowerPoint</vt:lpstr>
      <vt:lpstr>Word recognizer</vt:lpstr>
      <vt:lpstr>Adaptive classifier</vt:lpstr>
      <vt:lpstr>LSTM</vt:lpstr>
      <vt:lpstr>Презентация PowerPoint</vt:lpstr>
      <vt:lpstr>LSTM</vt:lpstr>
      <vt:lpstr>LSTM</vt:lpstr>
      <vt:lpstr>LSTM</vt:lpstr>
      <vt:lpstr>LSTM</vt:lpstr>
      <vt:lpstr>Forward and reversed LSTM</vt:lpstr>
      <vt:lpstr>1x1 convolution &amp; softmax</vt:lpstr>
      <vt:lpstr>Tesseract language model &amp; beam search</vt:lpstr>
      <vt:lpstr>Целевая функция: Connectionist Temporal Classification Loss</vt:lpstr>
      <vt:lpstr>Интуиция за CTC</vt:lpstr>
      <vt:lpstr>CTC</vt:lpstr>
      <vt:lpstr>Пример плохой работы pytesseract</vt:lpstr>
      <vt:lpstr>Классификатор</vt:lpstr>
      <vt:lpstr>Целевая функция</vt:lpstr>
      <vt:lpstr>Качество работы</vt:lpstr>
      <vt:lpstr>Примеры верного срабатывания</vt:lpstr>
      <vt:lpstr>Примеры ложного срабатывания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и классификация текста</dc:title>
  <dc:creator>Lera R</dc:creator>
  <cp:lastModifiedBy>Lera R</cp:lastModifiedBy>
  <cp:revision>6</cp:revision>
  <dcterms:created xsi:type="dcterms:W3CDTF">2023-12-26T08:48:37Z</dcterms:created>
  <dcterms:modified xsi:type="dcterms:W3CDTF">2024-01-23T12:17:03Z</dcterms:modified>
</cp:coreProperties>
</file>