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73" r:id="rId4"/>
    <p:sldId id="274" r:id="rId5"/>
    <p:sldId id="272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5" r:id="rId16"/>
    <p:sldId id="282" r:id="rId17"/>
    <p:sldId id="286" r:id="rId18"/>
    <p:sldId id="287" r:id="rId19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45E42C-D510-46E5-8159-87AFD2BBEB03}">
          <p14:sldIdLst>
            <p14:sldId id="256"/>
            <p14:sldId id="288"/>
            <p14:sldId id="273"/>
            <p14:sldId id="274"/>
            <p14:sldId id="272"/>
            <p14:sldId id="271"/>
            <p14:sldId id="275"/>
            <p14:sldId id="276"/>
            <p14:sldId id="277"/>
            <p14:sldId id="278"/>
            <p14:sldId id="279"/>
            <p14:sldId id="280"/>
            <p14:sldId id="283"/>
            <p14:sldId id="284"/>
            <p14:sldId id="285"/>
            <p14:sldId id="282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UMing HK" pitchFamily="2"/>
              <a:cs typeface="FreeSans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UMing HK" pitchFamily="2"/>
              <a:cs typeface="FreeSans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UMing HK" pitchFamily="2"/>
              <a:cs typeface="FreeSans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2AB3060-2F75-449E-BCBD-1BA9DF8BAA0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AR PL UMing H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44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AR PL UMing HK" pitchFamily="2"/>
                <a:cs typeface="AR PL UMing H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AR PL UMing HK" pitchFamily="2"/>
                <a:cs typeface="AR PL UMing H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AR PL UMing HK" pitchFamily="2"/>
                <a:cs typeface="AR PL UMing H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AR PL UMing HK" pitchFamily="2"/>
                <a:cs typeface="AR PL UMing HK" pitchFamily="2"/>
              </a:defRPr>
            </a:lvl1pPr>
          </a:lstStyle>
          <a:p>
            <a:pPr lvl="0"/>
            <a:fld id="{7F45AA2A-24D3-46FF-9C68-8A15EE0DA0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FCDDE7-6A16-49E8-ADAA-9491C3D73F5C}" type="slidenum">
              <a:t>1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2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DBD011-BF37-47DF-BC8F-FAE4B6C594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094E34-DA68-493C-913C-CD06916D9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82F851-2090-412A-9E4B-FB58AA5B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D1DA41-EDEA-4268-80E4-C0110FA8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9AF790-5E44-49C4-9F51-6CCA6E4C9D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361F64-035C-43AE-B3D9-ABAB2AB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97D18E-0E01-479D-B3A1-ECA563C0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5498D-C616-4F0A-9B29-82C4E23A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F503D-C277-4042-898B-FF9A4582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15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AE0BD37-1CA3-455B-A4F8-8B8DE0C71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2027F-FC5D-45DA-909A-52410CF5F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C8510CC1-8318-49F7-A553-D2CC73CFF9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/>
          <a:lstStyle/>
          <a:p>
            <a:pPr lvl="0" algn="ctr"/>
            <a:r>
              <a:rPr lang="en-US" sz="7200"/>
              <a:t>Quidditch</a:t>
            </a:r>
          </a:p>
          <a:p>
            <a:pPr lvl="0" algn="ctr"/>
            <a:r>
              <a:rPr lang="zh-CN" altLang="en-US" sz="3000"/>
              <a:t>钱泽森</a:t>
            </a:r>
          </a:p>
          <a:p>
            <a:pPr lvl="0" algn="ctr"/>
            <a:endParaRPr lang="en-US" sz="3000"/>
          </a:p>
          <a:p>
            <a:pPr lvl="0" algn="ctr"/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 Simulation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为了真实性</a:t>
            </a:r>
            <a:r>
              <a:rPr lang="en-US" altLang="zh-CN" dirty="0"/>
              <a:t>, </a:t>
            </a:r>
            <a:r>
              <a:rPr lang="zh-CN" altLang="en-US" dirty="0"/>
              <a:t>我们的微粒数量应该尽可能多</a:t>
            </a:r>
            <a:r>
              <a:rPr lang="en-US" altLang="zh-CN" dirty="0"/>
              <a:t>, </a:t>
            </a:r>
            <a:r>
              <a:rPr lang="zh-CN" altLang="en-US" dirty="0"/>
              <a:t>以数万为最佳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经过</a:t>
            </a:r>
            <a:r>
              <a:rPr lang="zh-CN" altLang="en-US" dirty="0"/>
              <a:t>测试</a:t>
            </a:r>
            <a:r>
              <a:rPr lang="en-US" altLang="zh-CN" dirty="0"/>
              <a:t>, Bullet</a:t>
            </a:r>
            <a:r>
              <a:rPr lang="zh-CN" altLang="en-US" dirty="0"/>
              <a:t>在这种数 量级的物体下</a:t>
            </a:r>
            <a:r>
              <a:rPr lang="en-US" altLang="zh-CN" dirty="0"/>
              <a:t>, </a:t>
            </a:r>
            <a:r>
              <a:rPr lang="zh-CN" altLang="en-US" dirty="0"/>
              <a:t>无法进行实时的流畅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zh-CN" altLang="en-US" dirty="0"/>
              <a:t>我放弃了纯物理的方式</a:t>
            </a:r>
            <a:r>
              <a:rPr lang="en-US" altLang="zh-CN" dirty="0"/>
              <a:t>, </a:t>
            </a:r>
            <a:r>
              <a:rPr lang="zh-CN" altLang="en-US" dirty="0"/>
              <a:t>转而投向了噪声函数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这里我们复用了</a:t>
            </a:r>
            <a:r>
              <a:rPr lang="en-US" altLang="zh-CN" dirty="0" err="1"/>
              <a:t>Perlin</a:t>
            </a:r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来生成每个 微粒在下一个时间片的</a:t>
            </a:r>
            <a:r>
              <a:rPr lang="zh-CN" altLang="en-US" dirty="0" smtClean="0"/>
              <a:t>速度</a:t>
            </a:r>
            <a:endParaRPr lang="en-US" altLang="zh-CN" dirty="0"/>
          </a:p>
          <a:p>
            <a:pPr lvl="2"/>
            <a:r>
              <a:rPr lang="zh-CN" altLang="en-US" dirty="0" smtClean="0"/>
              <a:t>绝对时间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微粒的绝对</a:t>
            </a:r>
            <a:r>
              <a:rPr lang="zh-CN" altLang="en-US" dirty="0"/>
              <a:t>方位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 </a:t>
            </a:r>
            <a:r>
              <a:rPr lang="zh-CN" altLang="en-US" dirty="0"/>
              <a:t>样可以保证烟雾在时间和空间上都保持连续</a:t>
            </a:r>
            <a:r>
              <a:rPr lang="en-US" altLang="zh-CN" dirty="0"/>
              <a:t>, </a:t>
            </a:r>
            <a:r>
              <a:rPr lang="zh-CN" altLang="en-US" dirty="0"/>
              <a:t>但是都保持逐渐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marL="22174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0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 Body Simulation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6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Cloth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本质上是一个长方形的</a:t>
            </a:r>
            <a:r>
              <a:rPr lang="en-US" altLang="zh-CN" dirty="0"/>
              <a:t>Mesh, </a:t>
            </a:r>
            <a:r>
              <a:rPr lang="zh-CN" altLang="en-US" dirty="0"/>
              <a:t>包含数百个小</a:t>
            </a:r>
            <a:r>
              <a:rPr lang="zh-CN" altLang="en-US" dirty="0" smtClean="0"/>
              <a:t>三角形</a:t>
            </a:r>
            <a:endParaRPr lang="en-US" altLang="zh-CN" dirty="0"/>
          </a:p>
          <a:p>
            <a:pPr lvl="1"/>
            <a:r>
              <a:rPr lang="zh-CN" altLang="en-US" dirty="0" smtClean="0"/>
              <a:t>相邻</a:t>
            </a:r>
            <a:r>
              <a:rPr lang="zh-CN" altLang="en-US" dirty="0"/>
              <a:t>的几个节点之间会 有</a:t>
            </a:r>
            <a:r>
              <a:rPr lang="en-US" altLang="zh-CN" dirty="0"/>
              <a:t>link</a:t>
            </a:r>
            <a:r>
              <a:rPr lang="zh-CN" altLang="en-US" dirty="0"/>
              <a:t>相连</a:t>
            </a:r>
            <a:r>
              <a:rPr lang="en-US" altLang="zh-CN" dirty="0"/>
              <a:t>, </a:t>
            </a:r>
            <a:r>
              <a:rPr lang="zh-CN" altLang="en-US" dirty="0"/>
              <a:t>来限制他们的</a:t>
            </a:r>
            <a:r>
              <a:rPr lang="zh-CN" altLang="en-US" dirty="0" smtClean="0"/>
              <a:t>相对运动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关于</a:t>
            </a:r>
            <a:r>
              <a:rPr lang="zh-CN" altLang="en-US" dirty="0"/>
              <a:t>风的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每一个时间片中</a:t>
            </a:r>
            <a:r>
              <a:rPr lang="en-US" altLang="zh-CN" dirty="0"/>
              <a:t>, </a:t>
            </a:r>
            <a:r>
              <a:rPr lang="zh-CN" altLang="en-US" dirty="0"/>
              <a:t>对于该软体的每个节点</a:t>
            </a:r>
            <a:r>
              <a:rPr lang="en-US" altLang="zh-CN" dirty="0"/>
              <a:t>, </a:t>
            </a:r>
            <a:r>
              <a:rPr lang="zh-CN" altLang="en-US" dirty="0"/>
              <a:t>都从一个</a:t>
            </a:r>
            <a:r>
              <a:rPr lang="zh-CN" altLang="en-US" dirty="0" smtClean="0"/>
              <a:t>噪声函数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Perlin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</a:t>
            </a:r>
            <a:r>
              <a:rPr lang="zh-CN" altLang="en-US" dirty="0"/>
              <a:t>一个受</a:t>
            </a:r>
            <a:r>
              <a:rPr lang="zh-CN" altLang="en-US" dirty="0" smtClean="0"/>
              <a:t>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该</a:t>
            </a:r>
            <a:r>
              <a:rPr lang="zh-CN" altLang="en-US" dirty="0"/>
              <a:t>节点的绝对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当前绝对时间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这样</a:t>
            </a:r>
            <a:r>
              <a:rPr lang="zh-CN" altLang="en-US" dirty="0"/>
              <a:t>既保证了受力在时间和空间上的连续性</a:t>
            </a:r>
            <a:r>
              <a:rPr lang="en-US" altLang="zh-CN" dirty="0"/>
              <a:t>, </a:t>
            </a:r>
            <a:r>
              <a:rPr lang="zh-CN" altLang="en-US" dirty="0"/>
              <a:t>又保证了一定的</a:t>
            </a:r>
            <a:r>
              <a:rPr lang="zh-CN" altLang="en-US" dirty="0" smtClean="0"/>
              <a:t>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98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Graphics System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a sphere?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7257" y="2034580"/>
            <a:ext cx="5123674" cy="4435009"/>
          </a:xfrm>
        </p:spPr>
        <p:txBody>
          <a:bodyPr/>
          <a:lstStyle/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两极点的划分明显要比赤道的划分密得</a:t>
            </a:r>
            <a:r>
              <a:rPr lang="zh-CN" altLang="en-US" dirty="0" smtClean="0"/>
              <a:t>多</a:t>
            </a:r>
            <a:endParaRPr lang="en-US" altLang="zh-CN" dirty="0"/>
          </a:p>
          <a:p>
            <a:pPr lvl="1"/>
            <a:r>
              <a:rPr lang="zh-CN" altLang="en-US" dirty="0" smtClean="0"/>
              <a:t>为了</a:t>
            </a:r>
            <a:r>
              <a:rPr lang="zh-CN" altLang="en-US" dirty="0"/>
              <a:t>达到某 个划分细度</a:t>
            </a:r>
            <a:r>
              <a:rPr lang="en-US" altLang="zh-CN" dirty="0"/>
              <a:t>, </a:t>
            </a:r>
            <a:r>
              <a:rPr lang="zh-CN" altLang="en-US" dirty="0"/>
              <a:t>则必须要在赤道达到该</a:t>
            </a:r>
            <a:r>
              <a:rPr lang="zh-CN" altLang="en-US" dirty="0" smtClean="0"/>
              <a:t>密度</a:t>
            </a:r>
            <a:endParaRPr lang="en-US" altLang="zh-CN" dirty="0"/>
          </a:p>
          <a:p>
            <a:pPr lvl="1"/>
            <a:r>
              <a:rPr lang="zh-CN" altLang="en-US" dirty="0" smtClean="0"/>
              <a:t>此时</a:t>
            </a:r>
            <a:r>
              <a:rPr lang="zh-CN" altLang="en-US" dirty="0"/>
              <a:t>极点的密度是过高的</a:t>
            </a:r>
            <a:r>
              <a:rPr lang="en-US" altLang="zh-CN" dirty="0"/>
              <a:t>, </a:t>
            </a:r>
            <a:r>
              <a:rPr lang="zh-CN" altLang="en-US" dirty="0"/>
              <a:t>造成了绘图资源的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每一个球体</a:t>
            </a:r>
            <a:r>
              <a:rPr lang="en-US" altLang="zh-CN" dirty="0"/>
              <a:t>, </a:t>
            </a:r>
            <a:r>
              <a:rPr lang="zh-CN" altLang="en-US" dirty="0"/>
              <a:t>用户都需要调用 </a:t>
            </a:r>
            <a:r>
              <a:rPr lang="en-US" altLang="zh-CN" dirty="0" err="1"/>
              <a:t>gluSphere</a:t>
            </a:r>
            <a:r>
              <a:rPr lang="en-US" altLang="zh-CN" dirty="0"/>
              <a:t> </a:t>
            </a:r>
            <a:r>
              <a:rPr lang="zh-CN" altLang="en-US" dirty="0"/>
              <a:t>来绘出这一 个</a:t>
            </a:r>
            <a:r>
              <a:rPr lang="zh-CN" altLang="en-US" dirty="0" smtClean="0"/>
              <a:t>球体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调用都需要重新计算每 个节点的坐标</a:t>
            </a:r>
            <a:r>
              <a:rPr lang="en-US" altLang="zh-CN" dirty="0"/>
              <a:t>, </a:t>
            </a:r>
            <a:r>
              <a:rPr lang="zh-CN" altLang="en-US" dirty="0"/>
              <a:t>造成</a:t>
            </a:r>
            <a:r>
              <a:rPr lang="zh-CN" altLang="en-US" dirty="0" smtClean="0"/>
              <a:t>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</a:t>
            </a:r>
            <a:r>
              <a:rPr lang="zh-CN" altLang="en-US" dirty="0"/>
              <a:t>的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球体都需要把节点坐标 传到</a:t>
            </a:r>
            <a:r>
              <a:rPr lang="en-US" altLang="zh-CN" dirty="0"/>
              <a:t>GPU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造成了</a:t>
            </a:r>
            <a:r>
              <a:rPr lang="en-US" altLang="zh-CN" dirty="0"/>
              <a:t>GPU</a:t>
            </a:r>
            <a:r>
              <a:rPr lang="zh-CN" altLang="en-US" dirty="0"/>
              <a:t>带宽和</a:t>
            </a:r>
            <a:r>
              <a:rPr lang="en-US" altLang="zh-CN" dirty="0"/>
              <a:t>GPU Memory</a:t>
            </a:r>
            <a:r>
              <a:rPr lang="zh-CN" altLang="en-US" dirty="0"/>
              <a:t>的</a:t>
            </a:r>
            <a:r>
              <a:rPr lang="zh-CN" altLang="en-US" dirty="0" smtClean="0"/>
              <a:t>浪费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15" y="1915119"/>
            <a:ext cx="309605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a sphere(Cont.)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29" y="1915119"/>
            <a:ext cx="3494143" cy="4433888"/>
          </a:xfrm>
        </p:spPr>
      </p:pic>
      <p:sp>
        <p:nvSpPr>
          <p:cNvPr id="5" name="文本框 4"/>
          <p:cNvSpPr txBox="1"/>
          <p:nvPr/>
        </p:nvSpPr>
        <p:spPr>
          <a:xfrm>
            <a:off x="1120877" y="2212258"/>
            <a:ext cx="36969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首先生成一个正四面体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对于每个三角面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均匀分成四个三角面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将新生成的节点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延长到球体的表面上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2,3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直到足够的精度为止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7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Lighting Model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/>
              <a:t>Phong</a:t>
            </a:r>
            <a:r>
              <a:rPr lang="zh-CN" altLang="en-US" dirty="0"/>
              <a:t>的光照模型上</a:t>
            </a:r>
            <a:r>
              <a:rPr lang="en-US" altLang="zh-CN" dirty="0"/>
              <a:t>, </a:t>
            </a:r>
            <a:r>
              <a:rPr lang="zh-CN" altLang="en-US" dirty="0"/>
              <a:t>做了几个改进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/>
              <a:t>了自发光系数</a:t>
            </a:r>
            <a:r>
              <a:rPr lang="en-US" altLang="zh-CN" dirty="0"/>
              <a:t>, </a:t>
            </a:r>
            <a:r>
              <a:rPr lang="zh-CN" altLang="en-US" dirty="0"/>
              <a:t>来保证发光物体看起来是亮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/>
              <a:t>了衰减系数</a:t>
            </a:r>
            <a:r>
              <a:rPr lang="en-US" altLang="zh-CN" dirty="0"/>
              <a:t>, </a:t>
            </a:r>
            <a:r>
              <a:rPr lang="zh-CN" altLang="en-US" dirty="0"/>
              <a:t>使得较远的物体看起来较</a:t>
            </a:r>
            <a:r>
              <a:rPr lang="zh-CN" altLang="en-US" dirty="0" smtClean="0"/>
              <a:t>暗</a:t>
            </a:r>
            <a:endParaRPr lang="en-US" altLang="zh-CN" dirty="0"/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/>
              <a:t>了光照方向</a:t>
            </a:r>
            <a:r>
              <a:rPr lang="en-US" altLang="zh-CN" dirty="0"/>
              <a:t>, </a:t>
            </a:r>
            <a:r>
              <a:rPr lang="zh-CN" altLang="en-US" dirty="0"/>
              <a:t>来支持聚光灯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7256" y="4161265"/>
            <a:ext cx="42488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Spec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glm</a:t>
            </a:r>
            <a:r>
              <a:rPr lang="en-US" altLang="zh-CN" dirty="0" smtClean="0"/>
              <a:t>::vec4 position; //</a:t>
            </a:r>
            <a:r>
              <a:rPr lang="zh-CN" altLang="en-US" dirty="0" smtClean="0"/>
              <a:t>光源位置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glm</a:t>
            </a:r>
            <a:r>
              <a:rPr lang="en-US" altLang="zh-CN" dirty="0" smtClean="0"/>
              <a:t>::vec3 intensities; //</a:t>
            </a:r>
            <a:r>
              <a:rPr lang="zh-CN" altLang="en-US" dirty="0" smtClean="0"/>
              <a:t>光色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float attenuation; //</a:t>
            </a:r>
            <a:r>
              <a:rPr lang="zh-CN" altLang="en-US" dirty="0" smtClean="0"/>
              <a:t>衰减系数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float </a:t>
            </a:r>
            <a:r>
              <a:rPr lang="en-US" altLang="zh-CN" dirty="0" err="1" smtClean="0"/>
              <a:t>ambientCoefficient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环境光照系数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glm</a:t>
            </a:r>
            <a:r>
              <a:rPr lang="en-US" altLang="zh-CN" dirty="0" smtClean="0"/>
              <a:t>::vec3 </a:t>
            </a:r>
            <a:r>
              <a:rPr lang="en-US" altLang="zh-CN" dirty="0" err="1" smtClean="0"/>
              <a:t>coneDirection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光照方向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float </a:t>
            </a:r>
            <a:r>
              <a:rPr lang="en-US" altLang="zh-CN" dirty="0" err="1" smtClean="0"/>
              <a:t>coneAngle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方向角宽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83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维护</a:t>
            </a:r>
            <a:r>
              <a:rPr lang="zh-CN" altLang="en-US" dirty="0"/>
              <a:t>一个向量来表示玩家视角当前的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/>
              <a:t>维护</a:t>
            </a:r>
            <a:r>
              <a:rPr lang="zh-CN" altLang="en-US" dirty="0" smtClean="0"/>
              <a:t>一</a:t>
            </a:r>
            <a:r>
              <a:rPr lang="zh-CN" altLang="en-US" dirty="0"/>
              <a:t>个向量表示玩家当前的</a:t>
            </a:r>
            <a:r>
              <a:rPr lang="zh-CN" altLang="en-US" dirty="0" smtClean="0"/>
              <a:t>朝向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场景中产生的某次碰撞或其他事件</a:t>
            </a:r>
            <a:r>
              <a:rPr lang="en-US" altLang="zh-CN" dirty="0"/>
              <a:t>, </a:t>
            </a:r>
            <a:r>
              <a:rPr lang="zh-CN" altLang="en-US" dirty="0"/>
              <a:t>根据多个因素</a:t>
            </a:r>
            <a:r>
              <a:rPr lang="en-US" altLang="zh-CN" dirty="0"/>
              <a:t>,</a:t>
            </a:r>
            <a:r>
              <a:rPr lang="zh-CN" altLang="en-US" dirty="0"/>
              <a:t>来决定双声道中音量的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玩家</a:t>
            </a:r>
            <a:r>
              <a:rPr lang="zh-CN" altLang="en-US" dirty="0"/>
              <a:t>所在的位置</a:t>
            </a:r>
            <a:r>
              <a:rPr lang="en-US" altLang="zh-CN" dirty="0"/>
              <a:t>, </a:t>
            </a:r>
            <a:r>
              <a:rPr lang="zh-CN" altLang="en-US" dirty="0"/>
              <a:t>和面对的</a:t>
            </a:r>
            <a:r>
              <a:rPr lang="zh-CN" altLang="en-US" dirty="0" smtClean="0"/>
              <a:t>方向</a:t>
            </a:r>
            <a:endParaRPr lang="en-US" altLang="zh-CN" dirty="0"/>
          </a:p>
          <a:p>
            <a:pPr lvl="2"/>
            <a:r>
              <a:rPr lang="zh-CN" altLang="en-US" dirty="0" smtClean="0"/>
              <a:t>音效</a:t>
            </a:r>
            <a:r>
              <a:rPr lang="zh-CN" altLang="en-US" dirty="0"/>
              <a:t>所在的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</a:t>
            </a:r>
            <a:r>
              <a:rPr lang="zh-CN" altLang="en-US" dirty="0"/>
              <a:t>事件的烈度</a:t>
            </a:r>
            <a:r>
              <a:rPr lang="en-US" altLang="zh-CN" dirty="0"/>
              <a:t>, </a:t>
            </a:r>
            <a:r>
              <a:rPr lang="zh-CN" altLang="en-US" dirty="0"/>
              <a:t>比如碰撞时产生的弹力大小</a:t>
            </a:r>
          </a:p>
          <a:p>
            <a:endParaRPr lang="zh-CN" altLang="en-US" dirty="0"/>
          </a:p>
          <a:p>
            <a:r>
              <a:rPr lang="zh-CN" altLang="en-US" dirty="0"/>
              <a:t>目前我对球与球之间的碰撞</a:t>
            </a:r>
            <a:r>
              <a:rPr lang="en-US" altLang="zh-CN" dirty="0"/>
              <a:t>, </a:t>
            </a:r>
            <a:r>
              <a:rPr lang="zh-CN" altLang="en-US" dirty="0"/>
              <a:t>以及球与挡板之间的碰撞</a:t>
            </a:r>
            <a:r>
              <a:rPr lang="en-US" altLang="zh-CN" dirty="0"/>
              <a:t>, </a:t>
            </a:r>
            <a:r>
              <a:rPr lang="zh-CN" altLang="en-US" dirty="0"/>
              <a:t>均做了碰撞的音效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5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基于</a:t>
            </a:r>
            <a:r>
              <a:rPr lang="en-US" altLang="zh-CN" dirty="0"/>
              <a:t>OpenGL 3.3 core </a:t>
            </a:r>
            <a:r>
              <a:rPr lang="en-US" altLang="zh-CN" dirty="0" smtClean="0"/>
              <a:t>API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 </a:t>
            </a:r>
            <a:r>
              <a:rPr lang="en-US" altLang="zh-CN" dirty="0"/>
              <a:t>SFML </a:t>
            </a:r>
            <a:r>
              <a:rPr lang="zh-CN" altLang="en-US" dirty="0"/>
              <a:t>作为</a:t>
            </a:r>
            <a:r>
              <a:rPr lang="en-US" altLang="zh-CN" dirty="0"/>
              <a:t>window </a:t>
            </a:r>
            <a:r>
              <a:rPr lang="en-US" altLang="zh-CN" dirty="0" smtClean="0"/>
              <a:t>system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/>
              <a:t>GLEW</a:t>
            </a:r>
            <a:r>
              <a:rPr lang="en-US" altLang="zh-CN" dirty="0" smtClean="0"/>
              <a:t> </a:t>
            </a:r>
            <a:r>
              <a:rPr lang="zh-CN" altLang="en-US" dirty="0"/>
              <a:t>作为</a:t>
            </a:r>
            <a:r>
              <a:rPr lang="en-US" altLang="zh-CN" dirty="0"/>
              <a:t>Extension Wrangler </a:t>
            </a:r>
            <a:r>
              <a:rPr lang="en-US" altLang="zh-CN" dirty="0" smtClean="0"/>
              <a:t>Library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GLM</a:t>
            </a:r>
            <a:r>
              <a:rPr lang="zh-CN" altLang="en-US" dirty="0" smtClean="0"/>
              <a:t>作为</a:t>
            </a:r>
            <a:r>
              <a:rPr lang="zh-CN" altLang="en-US" dirty="0"/>
              <a:t>数学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Bullet Physics</a:t>
            </a:r>
            <a:r>
              <a:rPr lang="zh-CN" altLang="en-US" dirty="0"/>
              <a:t>作为物理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环境为</a:t>
            </a:r>
            <a:r>
              <a:rPr lang="en-US" altLang="zh-CN" dirty="0"/>
              <a:t>Linux x86-64 + Mesa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9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Billboards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</a:pPr>
            <a:r>
              <a:rPr lang="zh-CN" altLang="en-US" dirty="0"/>
              <a:t>每个粒子都是一个正方形的</a:t>
            </a:r>
            <a:r>
              <a:rPr lang="en-US" altLang="zh-CN" dirty="0"/>
              <a:t>billboard, </a:t>
            </a:r>
            <a:r>
              <a:rPr lang="zh-CN" altLang="en-US" dirty="0"/>
              <a:t>也就是说</a:t>
            </a:r>
            <a:r>
              <a:rPr lang="en-US" altLang="zh-CN" dirty="0"/>
              <a:t>, </a:t>
            </a:r>
            <a:r>
              <a:rPr lang="zh-CN" altLang="en-US" dirty="0"/>
              <a:t>我们通过一些计算</a:t>
            </a:r>
            <a:r>
              <a:rPr lang="en-US" altLang="zh-CN" dirty="0"/>
              <a:t>, </a:t>
            </a:r>
            <a:r>
              <a:rPr lang="zh-CN" altLang="en-US" dirty="0"/>
              <a:t>使得该正方形的面始终正对摄像机镜头</a:t>
            </a:r>
            <a:r>
              <a:rPr lang="en-US" altLang="zh-CN" dirty="0"/>
              <a:t>. </a:t>
            </a:r>
            <a:r>
              <a:rPr lang="zh-CN" altLang="en-US" dirty="0"/>
              <a:t>这样做有几个好处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>
              <a:buSzPct val="45000"/>
            </a:pPr>
            <a:r>
              <a:rPr lang="zh-CN" altLang="en-US" dirty="0" smtClean="0"/>
              <a:t>减少</a:t>
            </a:r>
            <a:r>
              <a:rPr lang="zh-CN" altLang="en-US" dirty="0"/>
              <a:t>了一半绘画的面数</a:t>
            </a:r>
            <a:r>
              <a:rPr lang="en-US" altLang="zh-CN" dirty="0"/>
              <a:t>(</a:t>
            </a:r>
            <a:r>
              <a:rPr lang="zh-CN" altLang="en-US" dirty="0"/>
              <a:t>否则至少需要一个四面体来保证从各个方向都能看到微粒</a:t>
            </a:r>
            <a:r>
              <a:rPr lang="en-US" altLang="zh-CN" dirty="0" smtClean="0"/>
              <a:t>)</a:t>
            </a:r>
          </a:p>
          <a:p>
            <a:pPr lvl="1">
              <a:buSzPct val="45000"/>
            </a:pPr>
            <a:r>
              <a:rPr lang="zh-CN" altLang="en-US" dirty="0" smtClean="0"/>
              <a:t>效果</a:t>
            </a:r>
            <a:r>
              <a:rPr lang="zh-CN" altLang="en-US" dirty="0"/>
              <a:t>更加真实</a:t>
            </a:r>
            <a:r>
              <a:rPr lang="en-US" altLang="zh-CN" dirty="0"/>
              <a:t>(</a:t>
            </a:r>
            <a:r>
              <a:rPr lang="zh-CN" altLang="en-US" dirty="0"/>
              <a:t>四面体的微粒不真实</a:t>
            </a:r>
            <a:r>
              <a:rPr lang="en-US" altLang="zh-CN" dirty="0" smtClean="0"/>
              <a:t>).</a:t>
            </a:r>
          </a:p>
          <a:p>
            <a:pPr marL="0" lvl="0" indent="0">
              <a:buSzPct val="45000"/>
              <a:buNone/>
            </a:pPr>
            <a:endParaRPr lang="en-US" altLang="zh-CN" dirty="0"/>
          </a:p>
          <a:p>
            <a:pPr marL="0" lvl="0" indent="0">
              <a:buSzPct val="45000"/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fragPos</a:t>
            </a:r>
            <a:r>
              <a:rPr lang="en-US" altLang="zh-CN" dirty="0"/>
              <a:t> = </a:t>
            </a:r>
            <a:r>
              <a:rPr lang="en-US" altLang="zh-CN" dirty="0" err="1"/>
              <a:t>centerPos</a:t>
            </a:r>
            <a:endParaRPr lang="en-US" altLang="zh-CN" dirty="0"/>
          </a:p>
          <a:p>
            <a:pPr marL="0" lvl="0" indent="0">
              <a:buSzPct val="45000"/>
              <a:buNone/>
            </a:pPr>
            <a:r>
              <a:rPr lang="en-US" altLang="zh-CN" dirty="0"/>
              <a:t>         + </a:t>
            </a:r>
            <a:r>
              <a:rPr lang="en-US" altLang="zh-CN" dirty="0" err="1"/>
              <a:t>cameraRight</a:t>
            </a:r>
            <a:r>
              <a:rPr lang="en-US" altLang="zh-CN" dirty="0"/>
              <a:t> * </a:t>
            </a:r>
            <a:r>
              <a:rPr lang="en-US" altLang="zh-CN" dirty="0" err="1"/>
              <a:t>vert.x</a:t>
            </a:r>
            <a:r>
              <a:rPr lang="en-US" altLang="zh-CN" dirty="0"/>
              <a:t> * size</a:t>
            </a:r>
          </a:p>
          <a:p>
            <a:pPr marL="0" lvl="0" indent="0">
              <a:buSzPct val="45000"/>
              <a:buNone/>
            </a:pPr>
            <a:r>
              <a:rPr lang="en-US" altLang="zh-CN" dirty="0"/>
              <a:t>         + </a:t>
            </a:r>
            <a:r>
              <a:rPr lang="en-US" altLang="zh-CN" dirty="0" err="1"/>
              <a:t>cameraUp</a:t>
            </a:r>
            <a:r>
              <a:rPr lang="en-US" altLang="zh-CN" dirty="0"/>
              <a:t> * </a:t>
            </a:r>
            <a:r>
              <a:rPr lang="en-US" altLang="zh-CN" dirty="0" err="1"/>
              <a:t>vert.y</a:t>
            </a:r>
            <a:r>
              <a:rPr lang="en-US" altLang="zh-CN" dirty="0"/>
              <a:t> * size;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0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 Smooth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锋利</a:t>
            </a:r>
            <a:r>
              <a:rPr lang="zh-CN" altLang="en-US" dirty="0"/>
              <a:t>的边缘让微粒看起来很不</a:t>
            </a:r>
            <a:r>
              <a:rPr lang="zh-CN" altLang="en-US" dirty="0" smtClean="0"/>
              <a:t>真实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zh-CN" altLang="en-US" dirty="0"/>
              <a:t>我在</a:t>
            </a: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r>
              <a:rPr lang="zh-CN" altLang="en-US" dirty="0"/>
              <a:t>中做了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同一个</a:t>
            </a:r>
            <a:r>
              <a:rPr lang="zh-CN" altLang="en-US" dirty="0" smtClean="0"/>
              <a:t>微粒</a:t>
            </a:r>
            <a:endParaRPr lang="en-US" altLang="zh-CN" dirty="0"/>
          </a:p>
          <a:p>
            <a:pPr lvl="2"/>
            <a:r>
              <a:rPr lang="zh-CN" altLang="en-US" dirty="0" smtClean="0"/>
              <a:t>正</a:t>
            </a:r>
            <a:r>
              <a:rPr lang="zh-CN" altLang="en-US" dirty="0"/>
              <a:t>中央的</a:t>
            </a:r>
            <a:r>
              <a:rPr lang="en-US" altLang="zh-CN" dirty="0"/>
              <a:t>alpha</a:t>
            </a:r>
            <a:r>
              <a:rPr lang="zh-CN" altLang="en-US" dirty="0" smtClean="0"/>
              <a:t>最高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边缘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为</a:t>
            </a:r>
            <a:r>
              <a:rPr lang="zh-CN" altLang="en-US" dirty="0" smtClean="0"/>
              <a:t>零</a:t>
            </a:r>
            <a:endParaRPr lang="en-US" altLang="zh-CN" dirty="0"/>
          </a:p>
          <a:p>
            <a:pPr lvl="2"/>
            <a:r>
              <a:rPr lang="zh-CN" altLang="en-US" dirty="0" smtClean="0"/>
              <a:t>中间</a:t>
            </a:r>
            <a:r>
              <a:rPr lang="zh-CN" altLang="en-US" dirty="0" smtClean="0"/>
              <a:t>平滑</a:t>
            </a:r>
            <a:r>
              <a:rPr lang="zh-CN" altLang="en-US" dirty="0" smtClean="0"/>
              <a:t>过度</a:t>
            </a:r>
            <a:endParaRPr lang="en-US" altLang="zh-CN" dirty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样子的微粒才有朦胧的感觉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surfaceColor.a</a:t>
            </a:r>
            <a:r>
              <a:rPr lang="en-US" altLang="zh-CN" dirty="0" smtClean="0"/>
              <a:t> </a:t>
            </a:r>
            <a:r>
              <a:rPr lang="en-US" altLang="zh-CN" dirty="0"/>
              <a:t>*= 1 - distance(</a:t>
            </a:r>
            <a:r>
              <a:rPr lang="en-US" altLang="zh-CN" dirty="0" err="1"/>
              <a:t>fragPos</a:t>
            </a:r>
            <a:r>
              <a:rPr lang="en-US" altLang="zh-CN" dirty="0"/>
              <a:t>, </a:t>
            </a:r>
            <a:r>
              <a:rPr lang="en-US" altLang="zh-CN" dirty="0" err="1"/>
              <a:t>centerPos</a:t>
            </a:r>
            <a:r>
              <a:rPr lang="en-US" altLang="zh-CN" dirty="0"/>
              <a:t>) / size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48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 Smooth(Cont.)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3126582"/>
            <a:ext cx="4083050" cy="3062287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3" y="3127177"/>
            <a:ext cx="4081462" cy="3061096"/>
          </a:xfrm>
        </p:spPr>
      </p:pic>
    </p:spTree>
    <p:extLst>
      <p:ext uri="{BB962C8B-B14F-4D97-AF65-F5344CB8AC3E}">
        <p14:creationId xmlns:p14="http://schemas.microsoft.com/office/powerpoint/2010/main" val="164094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Instancing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数万个</a:t>
            </a:r>
            <a:r>
              <a:rPr lang="zh-CN" altLang="en-US" dirty="0" smtClean="0"/>
              <a:t>微粒</a:t>
            </a:r>
            <a:r>
              <a:rPr lang="en-US" altLang="zh-CN" dirty="0"/>
              <a:t>,</a:t>
            </a:r>
            <a:r>
              <a:rPr lang="zh-CN" altLang="en-US" dirty="0" smtClean="0"/>
              <a:t>如果</a:t>
            </a:r>
            <a:r>
              <a:rPr lang="zh-CN" altLang="en-US" dirty="0"/>
              <a:t>对于每个 微粒都调用一次</a:t>
            </a:r>
            <a:r>
              <a:rPr lang="en-US" altLang="zh-CN" dirty="0"/>
              <a:t>OpenGL</a:t>
            </a:r>
            <a:r>
              <a:rPr lang="zh-CN" altLang="en-US" dirty="0"/>
              <a:t>的绘图函数</a:t>
            </a:r>
            <a:r>
              <a:rPr lang="en-US" altLang="zh-CN" dirty="0"/>
              <a:t>, Overhead</a:t>
            </a:r>
            <a:r>
              <a:rPr lang="zh-CN" altLang="en-US" dirty="0"/>
              <a:t>太大</a:t>
            </a:r>
            <a:r>
              <a:rPr lang="en-US" altLang="zh-CN" dirty="0"/>
              <a:t>, </a:t>
            </a:r>
            <a:r>
              <a:rPr lang="zh-CN" altLang="en-US" dirty="0"/>
              <a:t>无法进行实时的流 畅</a:t>
            </a:r>
            <a:r>
              <a:rPr lang="zh-CN" altLang="en-US" dirty="0" smtClean="0"/>
              <a:t>绘画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我采用了</a:t>
            </a:r>
            <a:r>
              <a:rPr lang="en-US" altLang="zh-CN" dirty="0"/>
              <a:t>OpenGL</a:t>
            </a:r>
            <a:r>
              <a:rPr lang="zh-CN" altLang="en-US" dirty="0"/>
              <a:t>的</a:t>
            </a:r>
            <a:r>
              <a:rPr lang="en-US" altLang="zh-CN" dirty="0" smtClean="0"/>
              <a:t>Instancing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只需要提供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</a:t>
            </a:r>
            <a:r>
              <a:rPr lang="zh-CN" altLang="en-US" dirty="0"/>
              <a:t>微粒的样板</a:t>
            </a:r>
            <a:r>
              <a:rPr lang="en-US" altLang="zh-CN" dirty="0"/>
              <a:t>(</a:t>
            </a:r>
            <a:r>
              <a:rPr lang="zh-CN" altLang="en-US" dirty="0"/>
              <a:t>如上所说</a:t>
            </a:r>
            <a:r>
              <a:rPr lang="en-US" altLang="zh-CN" dirty="0"/>
              <a:t>, </a:t>
            </a:r>
            <a:r>
              <a:rPr lang="zh-CN" altLang="en-US" dirty="0"/>
              <a:t>是一个正方形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微粒的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221747" lvl="1" indent="0">
              <a:buNone/>
            </a:pPr>
            <a:r>
              <a:rPr lang="zh-CN" altLang="en-US" dirty="0" smtClean="0"/>
              <a:t>只 </a:t>
            </a:r>
            <a:r>
              <a:rPr lang="zh-CN" altLang="en-US" dirty="0"/>
              <a:t>需要一次</a:t>
            </a:r>
            <a:r>
              <a:rPr lang="en-US" altLang="zh-CN" dirty="0"/>
              <a:t>OpenGL</a:t>
            </a:r>
            <a:r>
              <a:rPr lang="zh-CN" altLang="en-US" dirty="0"/>
              <a:t>的函数调用</a:t>
            </a:r>
            <a:r>
              <a:rPr lang="en-US" altLang="zh-CN" dirty="0"/>
              <a:t>, </a:t>
            </a:r>
            <a:r>
              <a:rPr lang="zh-CN" altLang="en-US" dirty="0"/>
              <a:t>就可以画出数万个微粒</a:t>
            </a:r>
            <a:r>
              <a:rPr lang="en-US" altLang="zh-CN" dirty="0" smtClean="0"/>
              <a:t>, </a:t>
            </a:r>
            <a:r>
              <a:rPr lang="zh-CN" altLang="en-US" dirty="0" smtClean="0"/>
              <a:t>极</a:t>
            </a:r>
            <a:r>
              <a:rPr lang="zh-CN" altLang="en-US" dirty="0"/>
              <a:t>大地提高了性能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glDrawArraysInstanced</a:t>
            </a:r>
            <a:r>
              <a:rPr lang="en-US" altLang="zh-CN" dirty="0"/>
              <a:t>(GL_TRIANGLE_STRIP, 0, 4, </a:t>
            </a:r>
            <a:r>
              <a:rPr lang="en-US" altLang="zh-CN" dirty="0" err="1"/>
              <a:t>vertOffset.size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8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Fadeout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每个微粒都有一个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这个生命周期内</a:t>
            </a:r>
            <a:r>
              <a:rPr lang="en-US" altLang="zh-CN" dirty="0"/>
              <a:t>, </a:t>
            </a:r>
            <a:r>
              <a:rPr lang="zh-CN" altLang="en-US" dirty="0"/>
              <a:t>他的</a:t>
            </a:r>
            <a:r>
              <a:rPr lang="en-US" altLang="zh-CN" dirty="0"/>
              <a:t>alpha(</a:t>
            </a:r>
            <a:r>
              <a:rPr lang="zh-CN" altLang="en-US" dirty="0"/>
              <a:t>不透明度 </a:t>
            </a:r>
            <a:r>
              <a:rPr lang="en-US" altLang="zh-CN" dirty="0"/>
              <a:t>)</a:t>
            </a:r>
            <a:r>
              <a:rPr lang="zh-CN" altLang="en-US" dirty="0"/>
              <a:t>会逐渐减小直到变成</a:t>
            </a:r>
            <a:r>
              <a:rPr lang="zh-CN" altLang="en-US" dirty="0" smtClean="0"/>
              <a:t>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</a:t>
            </a:r>
            <a:r>
              <a:rPr lang="zh-CN" altLang="en-US" dirty="0"/>
              <a:t>被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做法比较好的模拟了烟雾</a:t>
            </a:r>
            <a:r>
              <a:rPr lang="zh-CN" altLang="en-US" dirty="0" smtClean="0"/>
              <a:t>逐渐</a:t>
            </a:r>
            <a:r>
              <a:rPr lang="zh-CN" altLang="en-US" dirty="0"/>
              <a:t>消散的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83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Fadeout(Cont.)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3126582"/>
            <a:ext cx="4083050" cy="3062287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After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3" y="3127177"/>
            <a:ext cx="4081462" cy="3061096"/>
          </a:xfrm>
        </p:spPr>
      </p:pic>
    </p:spTree>
    <p:extLst>
      <p:ext uri="{BB962C8B-B14F-4D97-AF65-F5344CB8AC3E}">
        <p14:creationId xmlns:p14="http://schemas.microsoft.com/office/powerpoint/2010/main" val="7948772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</TotalTime>
  <Words>868</Words>
  <Application>Microsoft Office PowerPoint</Application>
  <PresentationFormat>自定义</PresentationFormat>
  <Paragraphs>113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 PL UMing HK</vt:lpstr>
      <vt:lpstr>FreeSans</vt:lpstr>
      <vt:lpstr>Liberation Sans</vt:lpstr>
      <vt:lpstr>Liberation Serif</vt:lpstr>
      <vt:lpstr>宋体</vt:lpstr>
      <vt:lpstr>Calibri</vt:lpstr>
      <vt:lpstr>Calibri Light</vt:lpstr>
      <vt:lpstr>回顾</vt:lpstr>
      <vt:lpstr>PowerPoint 演示文稿</vt:lpstr>
      <vt:lpstr>Outline</vt:lpstr>
      <vt:lpstr>Particle System</vt:lpstr>
      <vt:lpstr>Billboards</vt:lpstr>
      <vt:lpstr>Edge Smooth</vt:lpstr>
      <vt:lpstr>Edge Smooth(Cont.)</vt:lpstr>
      <vt:lpstr>Instancing</vt:lpstr>
      <vt:lpstr>Fadeout</vt:lpstr>
      <vt:lpstr>Fadeout(Cont.)</vt:lpstr>
      <vt:lpstr>Smoke Simulation</vt:lpstr>
      <vt:lpstr>Soft Body Simulation</vt:lpstr>
      <vt:lpstr>Cloth</vt:lpstr>
      <vt:lpstr>Graphics System</vt:lpstr>
      <vt:lpstr>Draw a sphere?</vt:lpstr>
      <vt:lpstr>Draw a sphere(Cont.)</vt:lpstr>
      <vt:lpstr>Lighting Model</vt:lpstr>
      <vt:lpstr>Sound System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钱泽森</dc:creator>
  <cp:lastModifiedBy>钱泽森</cp:lastModifiedBy>
  <cp:revision>14</cp:revision>
  <dcterms:created xsi:type="dcterms:W3CDTF">2015-11-10T09:34:04Z</dcterms:created>
  <dcterms:modified xsi:type="dcterms:W3CDTF">2016-01-14T07:03:27Z</dcterms:modified>
</cp:coreProperties>
</file>