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2" r:id="rId1"/>
  </p:sldMasterIdLst>
  <p:sldIdLst>
    <p:sldId id="256" r:id="rId2"/>
    <p:sldId id="257" r:id="rId3"/>
    <p:sldId id="258" r:id="rId4"/>
    <p:sldId id="259" r:id="rId5"/>
    <p:sldId id="260" r:id="rId6"/>
    <p:sldId id="262" r:id="rId7"/>
    <p:sldId id="265" r:id="rId8"/>
    <p:sldId id="266" r:id="rId9"/>
    <p:sldId id="261" r:id="rId10"/>
    <p:sldId id="263" r:id="rId11"/>
    <p:sldId id="267" r:id="rId12"/>
    <p:sldId id="268" r:id="rId13"/>
    <p:sldId id="274" r:id="rId14"/>
    <p:sldId id="264" r:id="rId15"/>
    <p:sldId id="269" r:id="rId16"/>
    <p:sldId id="270" r:id="rId17"/>
    <p:sldId id="271" r:id="rId18"/>
    <p:sldId id="272"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718"/>
    <p:restoredTop sz="94729"/>
  </p:normalViewPr>
  <p:slideViewPr>
    <p:cSldViewPr snapToGrid="0" snapToObjects="1">
      <p:cViewPr varScale="1">
        <p:scale>
          <a:sx n="53" d="100"/>
          <a:sy n="53" d="100"/>
        </p:scale>
        <p:origin x="192" y="15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8/13/20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25687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8/13/20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99684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8/13/20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27771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8/13/20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10064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8/13/20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76584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8/13/20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38191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8/13/20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9747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8/13/20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05402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8/13/20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62429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8/13/20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292707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8/13/20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64300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8/13/20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524588397"/>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91" r:id="rId6"/>
    <p:sldLayoutId id="2147483786" r:id="rId7"/>
    <p:sldLayoutId id="2147483787" r:id="rId8"/>
    <p:sldLayoutId id="2147483788" r:id="rId9"/>
    <p:sldLayoutId id="2147483790" r:id="rId10"/>
    <p:sldLayoutId id="2147483789" r:id="rId11"/>
  </p:sldLayoutIdLst>
  <p:hf sldNum="0" hdr="0" ftr="0" dt="0"/>
  <p:txStyles>
    <p:titleStyle>
      <a:lvl1pPr algn="l" defTabSz="457200" rtl="0" eaLnBrk="1" latinLnBrk="0" hangingPunct="1">
        <a:lnSpc>
          <a:spcPct val="100000"/>
        </a:lnSpc>
        <a:spcBef>
          <a:spcPct val="0"/>
        </a:spcBef>
        <a:buNone/>
        <a:defRPr sz="32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9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44" name="Rectangle 43">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D5B9E7A-4E7B-1F47-95F1-EB2D634FEAF2}"/>
              </a:ext>
            </a:extLst>
          </p:cNvPr>
          <p:cNvSpPr>
            <a:spLocks noGrp="1"/>
          </p:cNvSpPr>
          <p:nvPr>
            <p:ph type="ctrTitle"/>
          </p:nvPr>
        </p:nvSpPr>
        <p:spPr>
          <a:xfrm>
            <a:off x="638620" y="863695"/>
            <a:ext cx="3511233" cy="3779995"/>
          </a:xfrm>
        </p:spPr>
        <p:txBody>
          <a:bodyPr anchor="ctr">
            <a:normAutofit/>
          </a:bodyPr>
          <a:lstStyle/>
          <a:p>
            <a:pPr>
              <a:lnSpc>
                <a:spcPct val="90000"/>
              </a:lnSpc>
            </a:pPr>
            <a:r>
              <a:rPr lang="en-US" sz="3300">
                <a:solidFill>
                  <a:schemeClr val="tx1"/>
                </a:solidFill>
              </a:rPr>
              <a:t>SKIN LESION CLASSIFICATION WITH CNN AND TRANSFER LEARNING</a:t>
            </a:r>
          </a:p>
        </p:txBody>
      </p:sp>
      <p:sp>
        <p:nvSpPr>
          <p:cNvPr id="3" name="Subtitle 2">
            <a:extLst>
              <a:ext uri="{FF2B5EF4-FFF2-40B4-BE49-F238E27FC236}">
                <a16:creationId xmlns:a16="http://schemas.microsoft.com/office/drawing/2014/main" id="{F8DFCC16-CD26-034D-8016-6B423ADAD7A9}"/>
              </a:ext>
            </a:extLst>
          </p:cNvPr>
          <p:cNvSpPr>
            <a:spLocks noGrp="1"/>
          </p:cNvSpPr>
          <p:nvPr>
            <p:ph type="subTitle" idx="1"/>
          </p:nvPr>
        </p:nvSpPr>
        <p:spPr>
          <a:xfrm>
            <a:off x="638621" y="4739780"/>
            <a:ext cx="3511233" cy="846633"/>
          </a:xfrm>
        </p:spPr>
        <p:txBody>
          <a:bodyPr anchor="t">
            <a:normAutofit lnSpcReduction="10000"/>
          </a:bodyPr>
          <a:lstStyle/>
          <a:p>
            <a:r>
              <a:rPr lang="en-US" sz="2200" dirty="0"/>
              <a:t>DATASET : SKIN CANCER MNIST HAM:10000</a:t>
            </a:r>
          </a:p>
          <a:p>
            <a:endParaRPr lang="en-US" sz="2200" dirty="0"/>
          </a:p>
        </p:txBody>
      </p:sp>
      <p:sp>
        <p:nvSpPr>
          <p:cNvPr id="46" name="Rectangle 45">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F966D050-EBCC-4163-AA12-9762E984CE3F}"/>
              </a:ext>
            </a:extLst>
          </p:cNvPr>
          <p:cNvPicPr>
            <a:picLocks noChangeAspect="1"/>
          </p:cNvPicPr>
          <p:nvPr/>
        </p:nvPicPr>
        <p:blipFill rotWithShape="1">
          <a:blip r:embed="rId2"/>
          <a:srcRect l="1668" r="24965" b="-1"/>
          <a:stretch/>
        </p:blipFill>
        <p:spPr>
          <a:xfrm>
            <a:off x="4654295" y="10"/>
            <a:ext cx="7537705" cy="6857990"/>
          </a:xfrm>
          <a:prstGeom prst="rect">
            <a:avLst/>
          </a:prstGeom>
        </p:spPr>
      </p:pic>
    </p:spTree>
    <p:extLst>
      <p:ext uri="{BB962C8B-B14F-4D97-AF65-F5344CB8AC3E}">
        <p14:creationId xmlns:p14="http://schemas.microsoft.com/office/powerpoint/2010/main" val="166692702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9925C-81AE-4848-A51F-6713EEF99856}"/>
              </a:ext>
            </a:extLst>
          </p:cNvPr>
          <p:cNvSpPr>
            <a:spLocks noGrp="1"/>
          </p:cNvSpPr>
          <p:nvPr>
            <p:ph type="title"/>
          </p:nvPr>
        </p:nvSpPr>
        <p:spPr/>
        <p:txBody>
          <a:bodyPr/>
          <a:lstStyle/>
          <a:p>
            <a:r>
              <a:rPr lang="en-US" dirty="0"/>
              <a:t>HYPERPARAMETER TUNING CNN </a:t>
            </a:r>
          </a:p>
        </p:txBody>
      </p:sp>
      <p:sp>
        <p:nvSpPr>
          <p:cNvPr id="3" name="Content Placeholder 2">
            <a:extLst>
              <a:ext uri="{FF2B5EF4-FFF2-40B4-BE49-F238E27FC236}">
                <a16:creationId xmlns:a16="http://schemas.microsoft.com/office/drawing/2014/main" id="{3C4EBED9-982E-5243-A982-EA3220FC78A5}"/>
              </a:ext>
            </a:extLst>
          </p:cNvPr>
          <p:cNvSpPr>
            <a:spLocks noGrp="1"/>
          </p:cNvSpPr>
          <p:nvPr>
            <p:ph idx="1"/>
          </p:nvPr>
        </p:nvSpPr>
        <p:spPr>
          <a:xfrm>
            <a:off x="581192" y="2004646"/>
            <a:ext cx="11029615" cy="3970704"/>
          </a:xfrm>
        </p:spPr>
        <p:txBody>
          <a:bodyPr/>
          <a:lstStyle/>
          <a:p>
            <a:r>
              <a:rPr lang="en-US" dirty="0"/>
              <a:t>Method Used : GridSearchCV from scikit-learn library</a:t>
            </a:r>
          </a:p>
          <a:p>
            <a:r>
              <a:rPr lang="en-US" dirty="0"/>
              <a:t>KerasClassifier instantiation</a:t>
            </a:r>
          </a:p>
          <a:p>
            <a:r>
              <a:rPr lang="en-US" dirty="0"/>
              <a:t>Hyperparameters taken into consideration : batch_size and epochs</a:t>
            </a:r>
          </a:p>
          <a:p>
            <a:r>
              <a:rPr lang="en-US" dirty="0"/>
              <a:t>Values of iteration for hyperparameters : batch_size = [10, 20, 30] , epochs = [10,25,40]</a:t>
            </a:r>
          </a:p>
          <a:p>
            <a:r>
              <a:rPr lang="en-US" dirty="0"/>
              <a:t>Best training set accuracy received at batch_size = 30 and epoch of 10</a:t>
            </a:r>
          </a:p>
          <a:p>
            <a:r>
              <a:rPr lang="en-US" dirty="0"/>
              <a:t>Best training set accuracy is equal to 75.25% which was lesser than the original baseline model</a:t>
            </a:r>
          </a:p>
          <a:p>
            <a:endParaRPr lang="en-US" dirty="0"/>
          </a:p>
          <a:p>
            <a:endParaRPr lang="en-US" dirty="0"/>
          </a:p>
          <a:p>
            <a:endParaRPr lang="en-US" dirty="0"/>
          </a:p>
        </p:txBody>
      </p:sp>
    </p:spTree>
    <p:extLst>
      <p:ext uri="{BB962C8B-B14F-4D97-AF65-F5344CB8AC3E}">
        <p14:creationId xmlns:p14="http://schemas.microsoft.com/office/powerpoint/2010/main" val="647286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8F62F-2E3A-BA4A-9C73-147A1403ED31}"/>
              </a:ext>
            </a:extLst>
          </p:cNvPr>
          <p:cNvSpPr>
            <a:spLocks noGrp="1"/>
          </p:cNvSpPr>
          <p:nvPr>
            <p:ph type="title"/>
          </p:nvPr>
        </p:nvSpPr>
        <p:spPr/>
        <p:txBody>
          <a:bodyPr/>
          <a:lstStyle/>
          <a:p>
            <a:r>
              <a:rPr lang="en-US" dirty="0"/>
              <a:t>CONFUSION MATRIX PLOT</a:t>
            </a:r>
          </a:p>
        </p:txBody>
      </p:sp>
      <p:sp>
        <p:nvSpPr>
          <p:cNvPr id="3" name="Content Placeholder 2">
            <a:extLst>
              <a:ext uri="{FF2B5EF4-FFF2-40B4-BE49-F238E27FC236}">
                <a16:creationId xmlns:a16="http://schemas.microsoft.com/office/drawing/2014/main" id="{1D6F76C6-A4F9-0D43-8242-DE3CB50CD381}"/>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C6C55770-769B-2B4F-9F91-EAB7957BA239}"/>
              </a:ext>
            </a:extLst>
          </p:cNvPr>
          <p:cNvPicPr>
            <a:picLocks noChangeAspect="1"/>
          </p:cNvPicPr>
          <p:nvPr/>
        </p:nvPicPr>
        <p:blipFill>
          <a:blip r:embed="rId2"/>
          <a:stretch>
            <a:fillRect/>
          </a:stretch>
        </p:blipFill>
        <p:spPr>
          <a:xfrm>
            <a:off x="581192" y="1999107"/>
            <a:ext cx="11029614" cy="4318000"/>
          </a:xfrm>
          <a:prstGeom prst="rect">
            <a:avLst/>
          </a:prstGeom>
        </p:spPr>
      </p:pic>
    </p:spTree>
    <p:extLst>
      <p:ext uri="{BB962C8B-B14F-4D97-AF65-F5344CB8AC3E}">
        <p14:creationId xmlns:p14="http://schemas.microsoft.com/office/powerpoint/2010/main" val="2030944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746E8-08A0-C04E-9D6A-0238F362BCF6}"/>
              </a:ext>
            </a:extLst>
          </p:cNvPr>
          <p:cNvSpPr>
            <a:spLocks noGrp="1"/>
          </p:cNvSpPr>
          <p:nvPr>
            <p:ph type="title"/>
          </p:nvPr>
        </p:nvSpPr>
        <p:spPr/>
        <p:txBody>
          <a:bodyPr/>
          <a:lstStyle/>
          <a:p>
            <a:r>
              <a:rPr lang="en-US" dirty="0"/>
              <a:t>MISCLASSIFIED CLASSES OUTPUT</a:t>
            </a:r>
          </a:p>
        </p:txBody>
      </p:sp>
      <p:sp>
        <p:nvSpPr>
          <p:cNvPr id="3" name="Content Placeholder 2">
            <a:extLst>
              <a:ext uri="{FF2B5EF4-FFF2-40B4-BE49-F238E27FC236}">
                <a16:creationId xmlns:a16="http://schemas.microsoft.com/office/drawing/2014/main" id="{C96F85DE-A2C7-3042-9428-23CBF61697C3}"/>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9BCAAF46-7937-A242-A79F-884D2A8C66F8}"/>
              </a:ext>
            </a:extLst>
          </p:cNvPr>
          <p:cNvPicPr>
            <a:picLocks noChangeAspect="1"/>
          </p:cNvPicPr>
          <p:nvPr/>
        </p:nvPicPr>
        <p:blipFill>
          <a:blip r:embed="rId2"/>
          <a:stretch>
            <a:fillRect/>
          </a:stretch>
        </p:blipFill>
        <p:spPr>
          <a:xfrm>
            <a:off x="581192" y="2340864"/>
            <a:ext cx="11029615" cy="3634486"/>
          </a:xfrm>
          <a:prstGeom prst="rect">
            <a:avLst/>
          </a:prstGeom>
        </p:spPr>
      </p:pic>
    </p:spTree>
    <p:extLst>
      <p:ext uri="{BB962C8B-B14F-4D97-AF65-F5344CB8AC3E}">
        <p14:creationId xmlns:p14="http://schemas.microsoft.com/office/powerpoint/2010/main" val="1978312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D78879-691E-0B49-9ADE-83E1C6FA20B7}"/>
              </a:ext>
            </a:extLst>
          </p:cNvPr>
          <p:cNvSpPr>
            <a:spLocks noGrp="1"/>
          </p:cNvSpPr>
          <p:nvPr>
            <p:ph idx="1"/>
          </p:nvPr>
        </p:nvSpPr>
        <p:spPr>
          <a:xfrm>
            <a:off x="581192" y="1037063"/>
            <a:ext cx="11029615" cy="4938287"/>
          </a:xfrm>
        </p:spPr>
        <p:txBody>
          <a:bodyPr/>
          <a:lstStyle/>
          <a:p>
            <a:r>
              <a:rPr lang="en-US" dirty="0"/>
              <a:t>The most misclassified skin lesions are </a:t>
            </a:r>
            <a:r>
              <a:rPr lang="en-IN" dirty="0"/>
              <a:t>Basal cell carcinoma which has code 3, then second most mis </a:t>
            </a:r>
            <a:r>
              <a:rPr lang="en-IN" dirty="0" err="1"/>
              <a:t>sclassified</a:t>
            </a:r>
            <a:r>
              <a:rPr lang="en-IN" dirty="0"/>
              <a:t> type is Vascular lesions code 5 then Melanocytic nevi code 0 where as Actinic keratoses code 4 has least misclassified type.</a:t>
            </a:r>
            <a:endParaRPr lang="en-US" dirty="0"/>
          </a:p>
        </p:txBody>
      </p:sp>
    </p:spTree>
    <p:extLst>
      <p:ext uri="{BB962C8B-B14F-4D97-AF65-F5344CB8AC3E}">
        <p14:creationId xmlns:p14="http://schemas.microsoft.com/office/powerpoint/2010/main" val="234620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F075C-570D-AC45-B94E-63673FA35E64}"/>
              </a:ext>
            </a:extLst>
          </p:cNvPr>
          <p:cNvSpPr>
            <a:spLocks noGrp="1"/>
          </p:cNvSpPr>
          <p:nvPr>
            <p:ph type="title"/>
          </p:nvPr>
        </p:nvSpPr>
        <p:spPr>
          <a:xfrm>
            <a:off x="581192" y="644768"/>
            <a:ext cx="11029616" cy="797169"/>
          </a:xfrm>
        </p:spPr>
        <p:txBody>
          <a:bodyPr>
            <a:normAutofit fontScale="90000"/>
          </a:bodyPr>
          <a:lstStyle/>
          <a:p>
            <a:r>
              <a:rPr lang="en-US" dirty="0"/>
              <a:t>TRANSFER LEARNING USING ImageNet AS AN INPUT ON MOBILENET ARCHITECTURE</a:t>
            </a:r>
          </a:p>
        </p:txBody>
      </p:sp>
      <p:sp>
        <p:nvSpPr>
          <p:cNvPr id="3" name="Content Placeholder 2">
            <a:extLst>
              <a:ext uri="{FF2B5EF4-FFF2-40B4-BE49-F238E27FC236}">
                <a16:creationId xmlns:a16="http://schemas.microsoft.com/office/drawing/2014/main" id="{00FBE840-B12F-2C49-896C-12C2EF139C2D}"/>
              </a:ext>
            </a:extLst>
          </p:cNvPr>
          <p:cNvSpPr>
            <a:spLocks noGrp="1"/>
          </p:cNvSpPr>
          <p:nvPr>
            <p:ph idx="1"/>
          </p:nvPr>
        </p:nvSpPr>
        <p:spPr>
          <a:xfrm>
            <a:off x="581192" y="1962616"/>
            <a:ext cx="11029615" cy="4012734"/>
          </a:xfrm>
        </p:spPr>
        <p:txBody>
          <a:bodyPr>
            <a:normAutofit fontScale="77500" lnSpcReduction="20000"/>
          </a:bodyPr>
          <a:lstStyle/>
          <a:p>
            <a:r>
              <a:rPr lang="en-US" dirty="0"/>
              <a:t>Total number of layers = 87 layers</a:t>
            </a:r>
          </a:p>
          <a:p>
            <a:r>
              <a:rPr lang="en-US" dirty="0"/>
              <a:t>Weights = input = ImageNet</a:t>
            </a:r>
          </a:p>
          <a:p>
            <a:r>
              <a:rPr lang="en-US" dirty="0"/>
              <a:t>Last output layer = conv_pw_13_relu</a:t>
            </a:r>
          </a:p>
          <a:p>
            <a:r>
              <a:rPr lang="en-US" dirty="0"/>
              <a:t>Total number of parameters = 5856455</a:t>
            </a:r>
          </a:p>
          <a:p>
            <a:r>
              <a:rPr lang="en-US" dirty="0"/>
              <a:t>Total number of trainable parameters = 5820551</a:t>
            </a:r>
          </a:p>
          <a:p>
            <a:r>
              <a:rPr lang="en-US" dirty="0"/>
              <a:t>Total number of non trainable parameters = 35904</a:t>
            </a:r>
          </a:p>
          <a:p>
            <a:r>
              <a:rPr lang="en-US" dirty="0"/>
              <a:t>Training set batch_size and epochs = 32 and 10</a:t>
            </a:r>
          </a:p>
          <a:p>
            <a:r>
              <a:rPr lang="en-US" dirty="0"/>
              <a:t>Training set accuracy achieved = 73.65%</a:t>
            </a:r>
          </a:p>
          <a:p>
            <a:r>
              <a:rPr lang="en-US" dirty="0"/>
              <a:t>Fine tuning input layer = 81th layer</a:t>
            </a:r>
          </a:p>
          <a:p>
            <a:r>
              <a:rPr lang="en-US" dirty="0"/>
              <a:t>Fine tuning layer name = conv_dw_13</a:t>
            </a:r>
          </a:p>
          <a:p>
            <a:r>
              <a:rPr lang="en-US" dirty="0"/>
              <a:t>Fine tuning batch_size and epochs = 32 and 15 </a:t>
            </a:r>
          </a:p>
          <a:p>
            <a:r>
              <a:rPr lang="en-US" dirty="0"/>
              <a:t>Fine tuning training accuracy = 79.06%</a:t>
            </a:r>
          </a:p>
          <a:p>
            <a:endParaRPr lang="en-US" dirty="0"/>
          </a:p>
          <a:p>
            <a:endParaRPr lang="en-US" dirty="0"/>
          </a:p>
          <a:p>
            <a:endParaRPr lang="en-US" dirty="0"/>
          </a:p>
        </p:txBody>
      </p:sp>
    </p:spTree>
    <p:extLst>
      <p:ext uri="{BB962C8B-B14F-4D97-AF65-F5344CB8AC3E}">
        <p14:creationId xmlns:p14="http://schemas.microsoft.com/office/powerpoint/2010/main" val="2495809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5FA5DE-6162-B54B-86CC-768A87C76B40}"/>
              </a:ext>
            </a:extLst>
          </p:cNvPr>
          <p:cNvSpPr>
            <a:spLocks noGrp="1"/>
          </p:cNvSpPr>
          <p:nvPr>
            <p:ph idx="1"/>
          </p:nvPr>
        </p:nvSpPr>
        <p:spPr>
          <a:xfrm>
            <a:off x="581192" y="679939"/>
            <a:ext cx="11029615" cy="5627076"/>
          </a:xfrm>
        </p:spPr>
        <p:txBody>
          <a:bodyPr/>
          <a:lstStyle/>
          <a:p>
            <a:r>
              <a:rPr lang="en-US" dirty="0"/>
              <a:t>Validation set accuracy = 75.06%</a:t>
            </a:r>
          </a:p>
          <a:p>
            <a:r>
              <a:rPr lang="en-US" dirty="0"/>
              <a:t>Test set accuracy = 74.0519% </a:t>
            </a:r>
          </a:p>
          <a:p>
            <a:pPr marL="0" indent="0">
              <a:buNone/>
            </a:pPr>
            <a:endParaRPr lang="en-US" dirty="0"/>
          </a:p>
          <a:p>
            <a:pPr marL="0" indent="0">
              <a:buNone/>
            </a:pPr>
            <a:r>
              <a:rPr lang="en-US" dirty="0"/>
              <a:t>Accuracy results : One can see that maximum accuracy was achieved when the model was fine tuned, also the test set accuracy is lesser than the training set accuracy as well as the validation set accuracy which should ideally be the case as the model does not directly use the test set.</a:t>
            </a:r>
          </a:p>
          <a:p>
            <a:pPr marL="0" indent="0">
              <a:buNone/>
            </a:pPr>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3493340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E8D8-66E9-6D4B-9489-396E0332540A}"/>
              </a:ext>
            </a:extLst>
          </p:cNvPr>
          <p:cNvSpPr>
            <a:spLocks noGrp="1"/>
          </p:cNvSpPr>
          <p:nvPr>
            <p:ph type="title"/>
          </p:nvPr>
        </p:nvSpPr>
        <p:spPr/>
        <p:txBody>
          <a:bodyPr/>
          <a:lstStyle/>
          <a:p>
            <a:r>
              <a:rPr lang="en-US" dirty="0"/>
              <a:t>TRANSFER LEARNING USING ImageNet AS AN INPUT ON MOBILENET ARCHITECTURE (RETRAINING)</a:t>
            </a:r>
          </a:p>
        </p:txBody>
      </p:sp>
      <p:sp>
        <p:nvSpPr>
          <p:cNvPr id="3" name="Content Placeholder 2">
            <a:extLst>
              <a:ext uri="{FF2B5EF4-FFF2-40B4-BE49-F238E27FC236}">
                <a16:creationId xmlns:a16="http://schemas.microsoft.com/office/drawing/2014/main" id="{CCB7AC3A-2D06-B447-AF9D-5EE32F0A85E4}"/>
              </a:ext>
            </a:extLst>
          </p:cNvPr>
          <p:cNvSpPr>
            <a:spLocks noGrp="1"/>
          </p:cNvSpPr>
          <p:nvPr>
            <p:ph idx="1"/>
          </p:nvPr>
        </p:nvSpPr>
        <p:spPr/>
        <p:txBody>
          <a:bodyPr>
            <a:normAutofit fontScale="85000" lnSpcReduction="20000"/>
          </a:bodyPr>
          <a:lstStyle/>
          <a:p>
            <a:r>
              <a:rPr lang="en-US" dirty="0"/>
              <a:t>Total number of layers = 87 layers</a:t>
            </a:r>
          </a:p>
          <a:p>
            <a:r>
              <a:rPr lang="en-US" dirty="0"/>
              <a:t>Weights = input = ImageNet</a:t>
            </a:r>
          </a:p>
          <a:p>
            <a:r>
              <a:rPr lang="en-US" dirty="0"/>
              <a:t>Last output layer = conv_pw_13_relu</a:t>
            </a:r>
          </a:p>
          <a:p>
            <a:r>
              <a:rPr lang="en-US" dirty="0"/>
              <a:t>Total number of parameters = 5856455</a:t>
            </a:r>
          </a:p>
          <a:p>
            <a:r>
              <a:rPr lang="en-US" dirty="0"/>
              <a:t>Total number of trainable parameters = </a:t>
            </a:r>
            <a:r>
              <a:rPr lang="en-IN" dirty="0"/>
              <a:t>5,834,567 </a:t>
            </a:r>
          </a:p>
          <a:p>
            <a:r>
              <a:rPr lang="en-US" dirty="0"/>
              <a:t>Total number of non trainable parameters = </a:t>
            </a:r>
            <a:r>
              <a:rPr lang="en-IN" dirty="0"/>
              <a:t>21,888 </a:t>
            </a:r>
          </a:p>
          <a:p>
            <a:r>
              <a:rPr lang="en-US" dirty="0"/>
              <a:t>Training set batch_size and epochs = 32 and 3</a:t>
            </a:r>
          </a:p>
          <a:p>
            <a:r>
              <a:rPr lang="en-US" dirty="0"/>
              <a:t>Training set accuracy achieved before retraining = 65.37%</a:t>
            </a:r>
          </a:p>
          <a:p>
            <a:r>
              <a:rPr lang="en-US" dirty="0"/>
              <a:t>Training set accuracy achieved after retraining = 91.20%</a:t>
            </a:r>
          </a:p>
          <a:p>
            <a:r>
              <a:rPr lang="en-US" dirty="0"/>
              <a:t>Retraining  batch_size and epochs = 32 and 15</a:t>
            </a:r>
          </a:p>
          <a:p>
            <a:pPr marL="0" indent="0">
              <a:buNone/>
            </a:pPr>
            <a:endParaRPr lang="en-US" dirty="0"/>
          </a:p>
        </p:txBody>
      </p:sp>
    </p:spTree>
    <p:extLst>
      <p:ext uri="{BB962C8B-B14F-4D97-AF65-F5344CB8AC3E}">
        <p14:creationId xmlns:p14="http://schemas.microsoft.com/office/powerpoint/2010/main" val="2497959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400B6A-6C5B-9749-BC60-A8D291E2B35A}"/>
              </a:ext>
            </a:extLst>
          </p:cNvPr>
          <p:cNvSpPr>
            <a:spLocks noGrp="1"/>
          </p:cNvSpPr>
          <p:nvPr>
            <p:ph idx="1"/>
          </p:nvPr>
        </p:nvSpPr>
        <p:spPr>
          <a:xfrm>
            <a:off x="581192" y="713678"/>
            <a:ext cx="11029615" cy="5261672"/>
          </a:xfrm>
        </p:spPr>
        <p:txBody>
          <a:bodyPr/>
          <a:lstStyle/>
          <a:p>
            <a:r>
              <a:rPr lang="en-US" dirty="0"/>
              <a:t>Validation set accuracy : 75.05%</a:t>
            </a:r>
          </a:p>
          <a:p>
            <a:r>
              <a:rPr lang="en-US" dirty="0"/>
              <a:t>Test set accuracy : 74.0519%</a:t>
            </a:r>
          </a:p>
          <a:p>
            <a:endParaRPr lang="en-US" dirty="0"/>
          </a:p>
          <a:p>
            <a:r>
              <a:rPr lang="en-US" dirty="0"/>
              <a:t>Hence one can say that the test set accuracy is lesser than the validation set accuracy as well as from the training set accuracy, hence the model is performing properly.</a:t>
            </a:r>
          </a:p>
        </p:txBody>
      </p:sp>
    </p:spTree>
    <p:extLst>
      <p:ext uri="{BB962C8B-B14F-4D97-AF65-F5344CB8AC3E}">
        <p14:creationId xmlns:p14="http://schemas.microsoft.com/office/powerpoint/2010/main" val="9270600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8033F-3BAC-C94A-9139-BE5D3EA5381D}"/>
              </a:ext>
            </a:extLst>
          </p:cNvPr>
          <p:cNvSpPr>
            <a:spLocks noGrp="1"/>
          </p:cNvSpPr>
          <p:nvPr>
            <p:ph type="title"/>
          </p:nvPr>
        </p:nvSpPr>
        <p:spPr/>
        <p:txBody>
          <a:bodyPr/>
          <a:lstStyle/>
          <a:p>
            <a:r>
              <a:rPr lang="en-US" dirty="0"/>
              <a:t>BEST PERFORMING MODEL</a:t>
            </a:r>
          </a:p>
        </p:txBody>
      </p:sp>
      <p:sp>
        <p:nvSpPr>
          <p:cNvPr id="3" name="Content Placeholder 2">
            <a:extLst>
              <a:ext uri="{FF2B5EF4-FFF2-40B4-BE49-F238E27FC236}">
                <a16:creationId xmlns:a16="http://schemas.microsoft.com/office/drawing/2014/main" id="{9A6B9239-C8C3-554F-8BF1-758A01AFA00B}"/>
              </a:ext>
            </a:extLst>
          </p:cNvPr>
          <p:cNvSpPr>
            <a:spLocks noGrp="1"/>
          </p:cNvSpPr>
          <p:nvPr>
            <p:ph idx="1"/>
          </p:nvPr>
        </p:nvSpPr>
        <p:spPr/>
        <p:txBody>
          <a:bodyPr/>
          <a:lstStyle/>
          <a:p>
            <a:r>
              <a:rPr lang="en-US" dirty="0"/>
              <a:t>According to all the observations, the model performing the best is the MobileNet architecture trained on the pretrained IMAGENET input data where the complete model is retrained performs the best as compared to the baseline CNN and fine tuned DCNN with ImageNet.</a:t>
            </a:r>
          </a:p>
          <a:p>
            <a:r>
              <a:rPr lang="en-US" dirty="0"/>
              <a:t>The highest accuracy received is equal to 91.20% after the MobileNet model was retrained which is an excellent result.</a:t>
            </a:r>
          </a:p>
          <a:p>
            <a:endParaRPr lang="en-US" dirty="0"/>
          </a:p>
        </p:txBody>
      </p:sp>
    </p:spTree>
    <p:extLst>
      <p:ext uri="{BB962C8B-B14F-4D97-AF65-F5344CB8AC3E}">
        <p14:creationId xmlns:p14="http://schemas.microsoft.com/office/powerpoint/2010/main" val="2009781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923156-6BEB-C247-A76E-5AFA1B1A946B}"/>
              </a:ext>
            </a:extLst>
          </p:cNvPr>
          <p:cNvSpPr>
            <a:spLocks noGrp="1"/>
          </p:cNvSpPr>
          <p:nvPr>
            <p:ph idx="1"/>
          </p:nvPr>
        </p:nvSpPr>
        <p:spPr>
          <a:xfrm>
            <a:off x="581192" y="869795"/>
            <a:ext cx="11029615" cy="5105555"/>
          </a:xfrm>
        </p:spPr>
        <p:txBody>
          <a:bodyPr/>
          <a:lstStyle/>
          <a:p>
            <a:pPr marL="0" indent="0">
              <a:buNone/>
            </a:pPr>
            <a:r>
              <a:rPr lang="en-US" dirty="0"/>
              <a:t>								</a:t>
            </a:r>
            <a:r>
              <a:rPr lang="en-US" sz="4000" dirty="0"/>
              <a:t>THANKYOU!</a:t>
            </a:r>
          </a:p>
        </p:txBody>
      </p:sp>
    </p:spTree>
    <p:extLst>
      <p:ext uri="{BB962C8B-B14F-4D97-AF65-F5344CB8AC3E}">
        <p14:creationId xmlns:p14="http://schemas.microsoft.com/office/powerpoint/2010/main" val="4027721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77">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79">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2" name="Rectangle 81">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84" name="Rectangle 83">
            <a:extLst>
              <a:ext uri="{FF2B5EF4-FFF2-40B4-BE49-F238E27FC236}">
                <a16:creationId xmlns:a16="http://schemas.microsoft.com/office/drawing/2014/main" id="{AF47317F-C87A-4D9C-A72E-89C67FDA2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BA20C6-219D-4D48-81C4-DF74F08723B1}"/>
              </a:ext>
            </a:extLst>
          </p:cNvPr>
          <p:cNvSpPr>
            <a:spLocks noGrp="1"/>
          </p:cNvSpPr>
          <p:nvPr>
            <p:ph type="title"/>
          </p:nvPr>
        </p:nvSpPr>
        <p:spPr>
          <a:xfrm>
            <a:off x="446533" y="1027034"/>
            <a:ext cx="7166927" cy="3703320"/>
          </a:xfrm>
        </p:spPr>
        <p:txBody>
          <a:bodyPr vert="horz" lIns="91440" tIns="45720" rIns="91440" bIns="45720" rtlCol="0" anchor="b">
            <a:normAutofit/>
          </a:bodyPr>
          <a:lstStyle/>
          <a:p>
            <a:r>
              <a:rPr lang="en-US" sz="4800" b="0" kern="1200" cap="all" dirty="0">
                <a:solidFill>
                  <a:schemeClr val="tx2"/>
                </a:solidFill>
                <a:latin typeface="+mj-lt"/>
                <a:ea typeface="+mj-ea"/>
                <a:cs typeface="+mj-cs"/>
              </a:rPr>
              <a:t>RIA RAJPUT</a:t>
            </a:r>
            <a:br>
              <a:rPr lang="en-US" sz="4800" b="0" kern="1200" cap="all" dirty="0">
                <a:solidFill>
                  <a:schemeClr val="tx2"/>
                </a:solidFill>
                <a:latin typeface="+mj-lt"/>
                <a:ea typeface="+mj-ea"/>
                <a:cs typeface="+mj-cs"/>
              </a:rPr>
            </a:br>
            <a:r>
              <a:rPr lang="en-US" sz="4800" b="0" kern="1200" cap="all" dirty="0">
                <a:solidFill>
                  <a:schemeClr val="tx2"/>
                </a:solidFill>
                <a:latin typeface="+mj-lt"/>
                <a:ea typeface="+mj-ea"/>
                <a:cs typeface="+mj-cs"/>
              </a:rPr>
              <a:t>INFO 7390 SUMMER 2020</a:t>
            </a:r>
            <a:br>
              <a:rPr lang="en-US" sz="4800" b="0" kern="1200" cap="all" dirty="0">
                <a:solidFill>
                  <a:schemeClr val="tx2"/>
                </a:solidFill>
                <a:latin typeface="+mj-lt"/>
                <a:ea typeface="+mj-ea"/>
                <a:cs typeface="+mj-cs"/>
              </a:rPr>
            </a:br>
            <a:r>
              <a:rPr lang="en-US" sz="4800" b="0" kern="1200" cap="all" dirty="0">
                <a:solidFill>
                  <a:schemeClr val="tx2"/>
                </a:solidFill>
                <a:latin typeface="+mj-lt"/>
                <a:ea typeface="+mj-ea"/>
                <a:cs typeface="+mj-cs"/>
              </a:rPr>
              <a:t>NUID : 001898189</a:t>
            </a:r>
          </a:p>
        </p:txBody>
      </p:sp>
      <p:sp>
        <p:nvSpPr>
          <p:cNvPr id="86" name="Rectangle 85">
            <a:extLst>
              <a:ext uri="{FF2B5EF4-FFF2-40B4-BE49-F238E27FC236}">
                <a16:creationId xmlns:a16="http://schemas.microsoft.com/office/drawing/2014/main" id="{EA343C5F-7AA1-409B-BD18-44E928CE30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031846"/>
            <a:ext cx="7223760" cy="11165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88" name="Rectangle 87">
            <a:extLst>
              <a:ext uri="{FF2B5EF4-FFF2-40B4-BE49-F238E27FC236}">
                <a16:creationId xmlns:a16="http://schemas.microsoft.com/office/drawing/2014/main" id="{93FF31F9-8C96-4D43-9B36-20F6B6FE6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7694" y="0"/>
            <a:ext cx="4304306"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0" name="Rectangle 89">
            <a:extLst>
              <a:ext uri="{FF2B5EF4-FFF2-40B4-BE49-F238E27FC236}">
                <a16:creationId xmlns:a16="http://schemas.microsoft.com/office/drawing/2014/main" id="{3D252CC1-04C4-47A3-AFEA-5022A689C8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84640" y="5031846"/>
            <a:ext cx="3546077"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355459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2F5C9-B345-8B4A-80E9-8085532B9501}"/>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51DF6ECE-A947-CB43-B95F-8252B5408618}"/>
              </a:ext>
            </a:extLst>
          </p:cNvPr>
          <p:cNvSpPr>
            <a:spLocks noGrp="1"/>
          </p:cNvSpPr>
          <p:nvPr>
            <p:ph idx="1"/>
          </p:nvPr>
        </p:nvSpPr>
        <p:spPr/>
        <p:txBody>
          <a:bodyPr/>
          <a:lstStyle/>
          <a:p>
            <a:r>
              <a:rPr lang="en-IN" dirty="0"/>
              <a:t>Skin cancer is the most common human malignancy, is primarily diagnosed visually, beginning with an initial clinical screening and followed potentially by dermoscopic analysis, a biopsy and histopathological examination. Automated classification of skin lesions using images is a challenging task owing to the fine-grained variability in the appearance of skin lesions.</a:t>
            </a:r>
            <a:endParaRPr lang="en-US" dirty="0"/>
          </a:p>
        </p:txBody>
      </p:sp>
    </p:spTree>
    <p:extLst>
      <p:ext uri="{BB962C8B-B14F-4D97-AF65-F5344CB8AC3E}">
        <p14:creationId xmlns:p14="http://schemas.microsoft.com/office/powerpoint/2010/main" val="1143953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021AB-F301-3847-AA58-AD5894214904}"/>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17E525D6-99C6-2842-82CD-49981D68350E}"/>
              </a:ext>
            </a:extLst>
          </p:cNvPr>
          <p:cNvSpPr>
            <a:spLocks noGrp="1"/>
          </p:cNvSpPr>
          <p:nvPr>
            <p:ph idx="1"/>
          </p:nvPr>
        </p:nvSpPr>
        <p:spPr/>
        <p:txBody>
          <a:bodyPr/>
          <a:lstStyle/>
          <a:p>
            <a:pPr marL="0" indent="0">
              <a:buNone/>
            </a:pPr>
            <a:r>
              <a:rPr lang="en-IN" dirty="0"/>
              <a:t>To perform Skin Cancer Malignancy classification using convolutional neural networks and comparing the accuracy of the model with the model trained using transfer learning technique.</a:t>
            </a:r>
          </a:p>
          <a:p>
            <a:r>
              <a:rPr lang="en-IN" dirty="0"/>
              <a:t>To build a classification model using convolutional neural network and analyse the results.</a:t>
            </a:r>
          </a:p>
          <a:p>
            <a:r>
              <a:rPr lang="en-IN" dirty="0"/>
              <a:t>To use the technique of transfer learning in order to fine tune the model accuracy and compare it with the previously built convolutional neural network classification model accuracy.</a:t>
            </a:r>
            <a:endParaRPr lang="en-US" dirty="0"/>
          </a:p>
        </p:txBody>
      </p:sp>
    </p:spTree>
    <p:extLst>
      <p:ext uri="{BB962C8B-B14F-4D97-AF65-F5344CB8AC3E}">
        <p14:creationId xmlns:p14="http://schemas.microsoft.com/office/powerpoint/2010/main" val="3056119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D9F40-524B-6A45-BA85-57414130113F}"/>
              </a:ext>
            </a:extLst>
          </p:cNvPr>
          <p:cNvSpPr>
            <a:spLocks noGrp="1"/>
          </p:cNvSpPr>
          <p:nvPr>
            <p:ph type="title"/>
          </p:nvPr>
        </p:nvSpPr>
        <p:spPr>
          <a:xfrm>
            <a:off x="581192" y="882650"/>
            <a:ext cx="11029616" cy="703263"/>
          </a:xfrm>
        </p:spPr>
        <p:txBody>
          <a:bodyPr/>
          <a:lstStyle/>
          <a:p>
            <a:r>
              <a:rPr lang="en-IN" dirty="0"/>
              <a:t>DATASET USED </a:t>
            </a:r>
            <a:endParaRPr lang="en-US" dirty="0"/>
          </a:p>
        </p:txBody>
      </p:sp>
      <p:sp>
        <p:nvSpPr>
          <p:cNvPr id="3" name="Content Placeholder 2">
            <a:extLst>
              <a:ext uri="{FF2B5EF4-FFF2-40B4-BE49-F238E27FC236}">
                <a16:creationId xmlns:a16="http://schemas.microsoft.com/office/drawing/2014/main" id="{AABACE6A-694A-A140-8B51-85772659E437}"/>
              </a:ext>
            </a:extLst>
          </p:cNvPr>
          <p:cNvSpPr>
            <a:spLocks noGrp="1"/>
          </p:cNvSpPr>
          <p:nvPr>
            <p:ph idx="1"/>
          </p:nvPr>
        </p:nvSpPr>
        <p:spPr>
          <a:xfrm>
            <a:off x="581192" y="1890875"/>
            <a:ext cx="11029615" cy="4438487"/>
          </a:xfrm>
        </p:spPr>
        <p:txBody>
          <a:bodyPr>
            <a:normAutofit fontScale="85000" lnSpcReduction="10000"/>
          </a:bodyPr>
          <a:lstStyle/>
          <a:p>
            <a:pPr marL="0" indent="0">
              <a:buNone/>
            </a:pPr>
            <a:r>
              <a:rPr lang="en-IN" b="1" dirty="0"/>
              <a:t>SKIN CANCER MNIST : HAM10000</a:t>
            </a:r>
          </a:p>
          <a:p>
            <a:pPr marL="0" indent="0">
              <a:buNone/>
            </a:pPr>
            <a:r>
              <a:rPr lang="en-IN" dirty="0"/>
              <a:t>The HAM10000 ("Human Against Machine with 10000 training images") dataset, consists of 10015 dermatoscopic images which are released as a training set for academic machine learning purposes and are publicly available through the ISIC archive. This benchmark dataset can be used for machine learning and for comparisons with human experts.</a:t>
            </a:r>
          </a:p>
          <a:p>
            <a:pPr marL="0" indent="0">
              <a:buNone/>
            </a:pPr>
            <a:r>
              <a:rPr lang="en-IN" dirty="0"/>
              <a:t>It has 7 different classes of skin cancer which are listed below :</a:t>
            </a:r>
          </a:p>
          <a:p>
            <a:r>
              <a:rPr lang="en-IN" dirty="0"/>
              <a:t>Melanocytic nevi</a:t>
            </a:r>
          </a:p>
          <a:p>
            <a:r>
              <a:rPr lang="en-IN" dirty="0"/>
              <a:t>Benign keratosis-like lesions</a:t>
            </a:r>
          </a:p>
          <a:p>
            <a:r>
              <a:rPr lang="en-IN" dirty="0"/>
              <a:t>Basal cell carcinoma</a:t>
            </a:r>
          </a:p>
          <a:p>
            <a:r>
              <a:rPr lang="en-IN" dirty="0"/>
              <a:t>Actinic keratoses</a:t>
            </a:r>
          </a:p>
          <a:p>
            <a:r>
              <a:rPr lang="en-IN" dirty="0"/>
              <a:t>Vascular lesions</a:t>
            </a:r>
          </a:p>
          <a:p>
            <a:r>
              <a:rPr lang="en-IN" dirty="0"/>
              <a:t>Dermatofibroma</a:t>
            </a:r>
          </a:p>
          <a:p>
            <a:r>
              <a:rPr lang="en-IN" dirty="0"/>
              <a:t>Melanoma</a:t>
            </a:r>
          </a:p>
          <a:p>
            <a:endParaRPr lang="en-US" dirty="0"/>
          </a:p>
        </p:txBody>
      </p:sp>
    </p:spTree>
    <p:extLst>
      <p:ext uri="{BB962C8B-B14F-4D97-AF65-F5344CB8AC3E}">
        <p14:creationId xmlns:p14="http://schemas.microsoft.com/office/powerpoint/2010/main" val="2155842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BFA32-A868-8340-B98D-63F498B6FDFE}"/>
              </a:ext>
            </a:extLst>
          </p:cNvPr>
          <p:cNvSpPr>
            <a:spLocks noGrp="1"/>
          </p:cNvSpPr>
          <p:nvPr>
            <p:ph type="title"/>
          </p:nvPr>
        </p:nvSpPr>
        <p:spPr>
          <a:xfrm>
            <a:off x="581192" y="702156"/>
            <a:ext cx="11029616" cy="552213"/>
          </a:xfrm>
        </p:spPr>
        <p:txBody>
          <a:bodyPr>
            <a:normAutofit fontScale="90000"/>
          </a:bodyPr>
          <a:lstStyle/>
          <a:p>
            <a:r>
              <a:rPr lang="en-US" dirty="0"/>
              <a:t>DIFFERENT JUPYTER NOTEBOOKS USED</a:t>
            </a:r>
          </a:p>
        </p:txBody>
      </p:sp>
      <p:sp>
        <p:nvSpPr>
          <p:cNvPr id="3" name="Content Placeholder 2">
            <a:extLst>
              <a:ext uri="{FF2B5EF4-FFF2-40B4-BE49-F238E27FC236}">
                <a16:creationId xmlns:a16="http://schemas.microsoft.com/office/drawing/2014/main" id="{E9535416-11D5-A841-B364-DE349D264D9E}"/>
              </a:ext>
            </a:extLst>
          </p:cNvPr>
          <p:cNvSpPr>
            <a:spLocks noGrp="1"/>
          </p:cNvSpPr>
          <p:nvPr>
            <p:ph idx="1"/>
          </p:nvPr>
        </p:nvSpPr>
        <p:spPr/>
        <p:txBody>
          <a:bodyPr/>
          <a:lstStyle/>
          <a:p>
            <a:r>
              <a:rPr lang="en-US" dirty="0"/>
              <a:t>SKIN_CANCER_MNIST_HAM10000_EDA_DATAPREPROCESSING.ipynb</a:t>
            </a:r>
          </a:p>
          <a:p>
            <a:r>
              <a:rPr lang="en-IN" dirty="0" err="1"/>
              <a:t>Data_Modelling</a:t>
            </a:r>
            <a:r>
              <a:rPr lang="en-IN" dirty="0"/>
              <a:t> (4).</a:t>
            </a:r>
            <a:r>
              <a:rPr lang="en-IN" dirty="0" err="1"/>
              <a:t>ipynb</a:t>
            </a:r>
            <a:r>
              <a:rPr lang="en-IN" dirty="0"/>
              <a:t> </a:t>
            </a:r>
          </a:p>
          <a:p>
            <a:r>
              <a:rPr lang="en-IN" dirty="0" err="1"/>
              <a:t>Transfer_Learning_Imagenet_MobileNet_finetuning</a:t>
            </a:r>
            <a:r>
              <a:rPr lang="en-IN" dirty="0"/>
              <a:t> (1).</a:t>
            </a:r>
            <a:r>
              <a:rPr lang="en-IN" dirty="0" err="1"/>
              <a:t>ipynb</a:t>
            </a:r>
            <a:endParaRPr lang="en-US" dirty="0"/>
          </a:p>
          <a:p>
            <a:r>
              <a:rPr lang="en-IN" dirty="0" err="1"/>
              <a:t>Transfer_Learning_MovieNet_retraining.ipynb</a:t>
            </a:r>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70393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FC335-0AAB-C548-A405-56E7737660B5}"/>
              </a:ext>
            </a:extLst>
          </p:cNvPr>
          <p:cNvSpPr>
            <a:spLocks noGrp="1"/>
          </p:cNvSpPr>
          <p:nvPr>
            <p:ph type="title"/>
          </p:nvPr>
        </p:nvSpPr>
        <p:spPr>
          <a:xfrm>
            <a:off x="581192" y="702156"/>
            <a:ext cx="11029616" cy="399813"/>
          </a:xfrm>
        </p:spPr>
        <p:txBody>
          <a:bodyPr>
            <a:normAutofit fontScale="90000"/>
          </a:bodyPr>
          <a:lstStyle/>
          <a:p>
            <a:r>
              <a:rPr lang="en-US" dirty="0"/>
              <a:t>EDA AND DATA PREPROCESSING STEPS</a:t>
            </a:r>
          </a:p>
        </p:txBody>
      </p:sp>
      <p:sp>
        <p:nvSpPr>
          <p:cNvPr id="3" name="Content Placeholder 2">
            <a:extLst>
              <a:ext uri="{FF2B5EF4-FFF2-40B4-BE49-F238E27FC236}">
                <a16:creationId xmlns:a16="http://schemas.microsoft.com/office/drawing/2014/main" id="{BF631A0B-14D2-6C42-8A66-510BA239C974}"/>
              </a:ext>
            </a:extLst>
          </p:cNvPr>
          <p:cNvSpPr>
            <a:spLocks noGrp="1"/>
          </p:cNvSpPr>
          <p:nvPr>
            <p:ph idx="1"/>
          </p:nvPr>
        </p:nvSpPr>
        <p:spPr>
          <a:xfrm>
            <a:off x="581192" y="1324708"/>
            <a:ext cx="11029615" cy="4650642"/>
          </a:xfrm>
        </p:spPr>
        <p:txBody>
          <a:bodyPr>
            <a:normAutofit fontScale="92500" lnSpcReduction="10000"/>
          </a:bodyPr>
          <a:lstStyle/>
          <a:p>
            <a:r>
              <a:rPr lang="en-US" dirty="0"/>
              <a:t>Loading all important libraries</a:t>
            </a:r>
          </a:p>
          <a:p>
            <a:r>
              <a:rPr lang="en-US" dirty="0"/>
              <a:t>Creation of the data frame by joining the metadata csv file with the directory ‘base_skin_dir’ containing the folder bundle location</a:t>
            </a:r>
          </a:p>
          <a:p>
            <a:r>
              <a:rPr lang="en-US" dirty="0"/>
              <a:t>Creation of a dictionary of lesion types and images and giving labels to each of the lesion type on the basis of whether they are benign or malign.  Benign lesions were given a value of 0 where as malign pigments were given a value of 1.</a:t>
            </a:r>
          </a:p>
          <a:p>
            <a:r>
              <a:rPr lang="en-US" dirty="0"/>
              <a:t>Mapping different attributes such as image id, dx to the path of the image, lesion type respectively.</a:t>
            </a:r>
          </a:p>
          <a:p>
            <a:r>
              <a:rPr lang="en-US" dirty="0"/>
              <a:t>Assignment of a category_id to each cell_type and verifying the same.</a:t>
            </a:r>
          </a:p>
          <a:p>
            <a:r>
              <a:rPr lang="en-US" dirty="0"/>
              <a:t>Performing basic EDA to explore the data further and fixing the color palette issue of the matplotlib library.</a:t>
            </a:r>
          </a:p>
          <a:p>
            <a:r>
              <a:rPr lang="en-US" dirty="0"/>
              <a:t>Analysis of all the patient data</a:t>
            </a:r>
          </a:p>
          <a:p>
            <a:r>
              <a:rPr lang="en-US" dirty="0"/>
              <a:t>Image analysis and using </a:t>
            </a:r>
            <a:r>
              <a:rPr lang="en-US" dirty="0" err="1"/>
              <a:t>skimage</a:t>
            </a:r>
            <a:r>
              <a:rPr lang="en-US" dirty="0"/>
              <a:t> library to read the images and convert them into array values</a:t>
            </a:r>
          </a:p>
          <a:p>
            <a:r>
              <a:rPr lang="en-US" dirty="0"/>
              <a:t>Normalizing color channel information and re tuning it to observe changes in images</a:t>
            </a:r>
          </a:p>
          <a:p>
            <a:endParaRPr lang="en-US" dirty="0"/>
          </a:p>
          <a:p>
            <a:endParaRPr lang="en-US" dirty="0"/>
          </a:p>
        </p:txBody>
      </p:sp>
    </p:spTree>
    <p:extLst>
      <p:ext uri="{BB962C8B-B14F-4D97-AF65-F5344CB8AC3E}">
        <p14:creationId xmlns:p14="http://schemas.microsoft.com/office/powerpoint/2010/main" val="2241303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980EB7-6763-0D4C-899B-15254814541D}"/>
              </a:ext>
            </a:extLst>
          </p:cNvPr>
          <p:cNvSpPr>
            <a:spLocks noGrp="1"/>
          </p:cNvSpPr>
          <p:nvPr>
            <p:ph idx="1"/>
          </p:nvPr>
        </p:nvSpPr>
        <p:spPr>
          <a:xfrm>
            <a:off x="581192" y="1090246"/>
            <a:ext cx="11029615" cy="4885104"/>
          </a:xfrm>
        </p:spPr>
        <p:txBody>
          <a:bodyPr/>
          <a:lstStyle/>
          <a:p>
            <a:pPr marL="0" indent="0">
              <a:buNone/>
            </a:pPr>
            <a:r>
              <a:rPr lang="en-US" b="1" dirty="0"/>
              <a:t>DATA</a:t>
            </a:r>
            <a:r>
              <a:rPr lang="en-US" dirty="0"/>
              <a:t> </a:t>
            </a:r>
            <a:r>
              <a:rPr lang="en-US" b="1" dirty="0"/>
              <a:t>PREPROCESSING</a:t>
            </a:r>
          </a:p>
          <a:p>
            <a:r>
              <a:rPr lang="en-US" dirty="0"/>
              <a:t>Resized the images for the baseline model of CNN</a:t>
            </a:r>
          </a:p>
          <a:p>
            <a:r>
              <a:rPr lang="en-US" dirty="0"/>
              <a:t>Resized images for the retraining model i.e. transfer learning</a:t>
            </a:r>
          </a:p>
          <a:p>
            <a:r>
              <a:rPr lang="en-US" dirty="0"/>
              <a:t>Resized images for keras fine tuning model</a:t>
            </a:r>
          </a:p>
          <a:p>
            <a:r>
              <a:rPr lang="en-US" dirty="0"/>
              <a:t>Splitting the data into train, test and validation datasets</a:t>
            </a:r>
          </a:p>
        </p:txBody>
      </p:sp>
    </p:spTree>
    <p:extLst>
      <p:ext uri="{BB962C8B-B14F-4D97-AF65-F5344CB8AC3E}">
        <p14:creationId xmlns:p14="http://schemas.microsoft.com/office/powerpoint/2010/main" val="2884999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79080-4B48-D04E-8A0E-917FF2D25AC2}"/>
              </a:ext>
            </a:extLst>
          </p:cNvPr>
          <p:cNvSpPr>
            <a:spLocks noGrp="1"/>
          </p:cNvSpPr>
          <p:nvPr>
            <p:ph type="title"/>
          </p:nvPr>
        </p:nvSpPr>
        <p:spPr>
          <a:xfrm>
            <a:off x="581192" y="702156"/>
            <a:ext cx="11029616" cy="505321"/>
          </a:xfrm>
        </p:spPr>
        <p:txBody>
          <a:bodyPr>
            <a:normAutofit fontScale="90000"/>
          </a:bodyPr>
          <a:lstStyle/>
          <a:p>
            <a:r>
              <a:rPr lang="en-US" dirty="0"/>
              <a:t>CONVOLUTIONAL NEURAL NETWORK (CNN)</a:t>
            </a:r>
          </a:p>
        </p:txBody>
      </p:sp>
      <p:sp>
        <p:nvSpPr>
          <p:cNvPr id="3" name="Content Placeholder 2">
            <a:extLst>
              <a:ext uri="{FF2B5EF4-FFF2-40B4-BE49-F238E27FC236}">
                <a16:creationId xmlns:a16="http://schemas.microsoft.com/office/drawing/2014/main" id="{BC4FA498-9C25-BD43-BCDD-AD01A9933FFC}"/>
              </a:ext>
            </a:extLst>
          </p:cNvPr>
          <p:cNvSpPr>
            <a:spLocks noGrp="1"/>
          </p:cNvSpPr>
          <p:nvPr>
            <p:ph idx="1"/>
          </p:nvPr>
        </p:nvSpPr>
        <p:spPr>
          <a:xfrm>
            <a:off x="581192" y="1207477"/>
            <a:ext cx="11029615" cy="5545015"/>
          </a:xfrm>
        </p:spPr>
        <p:txBody>
          <a:bodyPr>
            <a:normAutofit fontScale="32500" lnSpcReduction="20000"/>
          </a:bodyPr>
          <a:lstStyle/>
          <a:p>
            <a:pPr marL="0" indent="0">
              <a:buNone/>
            </a:pPr>
            <a:endParaRPr lang="en-US" dirty="0"/>
          </a:p>
          <a:p>
            <a:pPr marL="0" indent="0">
              <a:buNone/>
            </a:pPr>
            <a:endParaRPr lang="en-US" dirty="0"/>
          </a:p>
          <a:p>
            <a:pPr marL="0" indent="0">
              <a:buNone/>
            </a:pPr>
            <a:endParaRPr lang="en-US" dirty="0"/>
          </a:p>
          <a:p>
            <a:pPr marL="0" indent="0">
              <a:buNone/>
            </a:pPr>
            <a:r>
              <a:rPr lang="en-US" sz="3000" dirty="0"/>
              <a:t>Total number of layers used in order to build the model : 10 layers</a:t>
            </a:r>
          </a:p>
          <a:p>
            <a:pPr marL="457200" indent="-457200">
              <a:buAutoNum type="arabicPeriod"/>
            </a:pPr>
            <a:r>
              <a:rPr lang="en-US" sz="3000" dirty="0"/>
              <a:t>Convolution2D layer with 16 filters </a:t>
            </a:r>
          </a:p>
          <a:p>
            <a:pPr marL="457200" indent="-457200">
              <a:buAutoNum type="arabicPeriod"/>
            </a:pPr>
            <a:r>
              <a:rPr lang="en-US" sz="3000" dirty="0"/>
              <a:t>MaxPool2D layer with 2x2 pool_size</a:t>
            </a:r>
          </a:p>
          <a:p>
            <a:pPr marL="457200" indent="-457200">
              <a:buAutoNum type="arabicPeriod"/>
            </a:pPr>
            <a:r>
              <a:rPr lang="en-US" sz="3000" dirty="0"/>
              <a:t>Convolution2D layer with 32 filters</a:t>
            </a:r>
          </a:p>
          <a:p>
            <a:pPr marL="457200" indent="-457200">
              <a:buAutoNum type="arabicPeriod"/>
            </a:pPr>
            <a:r>
              <a:rPr lang="en-US" sz="3000" dirty="0"/>
              <a:t>MaxPool2D layer with 2x2 pool_size</a:t>
            </a:r>
          </a:p>
          <a:p>
            <a:pPr marL="457200" indent="-457200">
              <a:buAutoNum type="arabicPeriod"/>
            </a:pPr>
            <a:r>
              <a:rPr lang="en-US" sz="3000" dirty="0"/>
              <a:t>Convolution2D layer with 64 filters</a:t>
            </a:r>
          </a:p>
          <a:p>
            <a:pPr marL="457200" indent="-457200">
              <a:buAutoNum type="arabicPeriod"/>
            </a:pPr>
            <a:r>
              <a:rPr lang="en-US" sz="3000" dirty="0"/>
              <a:t>MaxPool2D layer with 2x2 pool_size</a:t>
            </a:r>
          </a:p>
          <a:p>
            <a:pPr marL="457200" indent="-457200">
              <a:buAutoNum type="arabicPeriod"/>
            </a:pPr>
            <a:r>
              <a:rPr lang="en-US" sz="3000" dirty="0"/>
              <a:t>Flatten layer</a:t>
            </a:r>
          </a:p>
          <a:p>
            <a:pPr marL="457200" indent="-457200">
              <a:buAutoNum type="arabicPeriod"/>
            </a:pPr>
            <a:r>
              <a:rPr lang="en-US" sz="3000" dirty="0"/>
              <a:t>Hidden Dense layer with 512 neurons</a:t>
            </a:r>
          </a:p>
          <a:p>
            <a:pPr marL="457200" indent="-457200">
              <a:buAutoNum type="arabicPeriod"/>
            </a:pPr>
            <a:r>
              <a:rPr lang="en-US" sz="3000" dirty="0"/>
              <a:t>Dropout layer with droput_rate = 0.5</a:t>
            </a:r>
          </a:p>
          <a:p>
            <a:pPr marL="457200" indent="-457200">
              <a:buAutoNum type="arabicPeriod"/>
            </a:pPr>
            <a:r>
              <a:rPr lang="en-US" sz="3000" dirty="0"/>
              <a:t>Output Dense layer with num_classes = 7 and activation function = softmax</a:t>
            </a:r>
          </a:p>
          <a:p>
            <a:pPr marL="457200" indent="-457200">
              <a:buAutoNum type="arabicPeriod"/>
            </a:pPr>
            <a:endParaRPr lang="en-US" sz="3000" dirty="0"/>
          </a:p>
          <a:p>
            <a:pPr marL="0" indent="0">
              <a:buNone/>
            </a:pPr>
            <a:r>
              <a:rPr lang="en-US" sz="3000" dirty="0"/>
              <a:t>Optimizer = Adam</a:t>
            </a:r>
          </a:p>
          <a:p>
            <a:pPr marL="0" indent="0">
              <a:buNone/>
            </a:pPr>
            <a:r>
              <a:rPr lang="en-US" sz="3000" dirty="0"/>
              <a:t>Loss = categorical_crossentropy </a:t>
            </a:r>
          </a:p>
          <a:p>
            <a:pPr marL="0" indent="0">
              <a:buNone/>
            </a:pPr>
            <a:r>
              <a:rPr lang="en-US" sz="3000" dirty="0"/>
              <a:t>metric = accuracy</a:t>
            </a:r>
          </a:p>
          <a:p>
            <a:pPr marL="0" indent="0">
              <a:buNone/>
            </a:pPr>
            <a:r>
              <a:rPr lang="en-US" sz="3000" dirty="0"/>
              <a:t>MODEL FITTING : batch_size = 64, epochs = 30</a:t>
            </a:r>
          </a:p>
          <a:p>
            <a:pPr marL="0" indent="0">
              <a:buNone/>
            </a:pPr>
            <a:r>
              <a:rPr lang="en-US" sz="3000" dirty="0"/>
              <a:t>MODEL BUILDING METHOD : Sequential</a:t>
            </a:r>
          </a:p>
          <a:p>
            <a:pPr marL="0" indent="0">
              <a:buNone/>
            </a:pPr>
            <a:r>
              <a:rPr lang="en-US" sz="3000" dirty="0"/>
              <a:t>Training set accuracy :  77.85%</a:t>
            </a:r>
          </a:p>
          <a:p>
            <a:pPr marL="0" indent="0">
              <a:buNone/>
            </a:pPr>
            <a:r>
              <a:rPr lang="en-US" sz="3000" dirty="0"/>
              <a:t>Test set accuracy : 76.6467%</a:t>
            </a:r>
          </a:p>
          <a:p>
            <a:pPr marL="0" indent="0">
              <a:buNone/>
            </a:pPr>
            <a:r>
              <a:rPr lang="en-US" sz="3000" dirty="0"/>
              <a:t>Validation set accuracy : 77.5929%</a:t>
            </a:r>
          </a:p>
          <a:p>
            <a:pPr marL="0" indent="0">
              <a:buNone/>
            </a:pPr>
            <a:endParaRPr lang="en-US" sz="3000"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27967511"/>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2740</TotalTime>
  <Words>1150</Words>
  <Application>Microsoft Macintosh PowerPoint</Application>
  <PresentationFormat>Widescreen</PresentationFormat>
  <Paragraphs>120</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Gill Sans MT</vt:lpstr>
      <vt:lpstr>Tw Cen MT</vt:lpstr>
      <vt:lpstr>Wingdings 2</vt:lpstr>
      <vt:lpstr>DividendVTI</vt:lpstr>
      <vt:lpstr>SKIN LESION CLASSIFICATION WITH CNN AND TRANSFER LEARNING</vt:lpstr>
      <vt:lpstr>RIA RAJPUT INFO 7390 SUMMER 2020 NUID : 001898189</vt:lpstr>
      <vt:lpstr>PROBLEM STATEMENT</vt:lpstr>
      <vt:lpstr>OBJECTIVE</vt:lpstr>
      <vt:lpstr>DATASET USED </vt:lpstr>
      <vt:lpstr>DIFFERENT JUPYTER NOTEBOOKS USED</vt:lpstr>
      <vt:lpstr>EDA AND DATA PREPROCESSING STEPS</vt:lpstr>
      <vt:lpstr>PowerPoint Presentation</vt:lpstr>
      <vt:lpstr>CONVOLUTIONAL NEURAL NETWORK (CNN)</vt:lpstr>
      <vt:lpstr>HYPERPARAMETER TUNING CNN </vt:lpstr>
      <vt:lpstr>CONFUSION MATRIX PLOT</vt:lpstr>
      <vt:lpstr>MISCLASSIFIED CLASSES OUTPUT</vt:lpstr>
      <vt:lpstr>PowerPoint Presentation</vt:lpstr>
      <vt:lpstr>TRANSFER LEARNING USING ImageNet AS AN INPUT ON MOBILENET ARCHITECTURE</vt:lpstr>
      <vt:lpstr>PowerPoint Presentation</vt:lpstr>
      <vt:lpstr>TRANSFER LEARNING USING ImageNet AS AN INPUT ON MOBILENET ARCHITECTURE (RETRAINING)</vt:lpstr>
      <vt:lpstr>PowerPoint Presentation</vt:lpstr>
      <vt:lpstr>BEST PERFORMING MODEL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SKIN LESION CLASSIFICATION WITH CONVOLUTIONAL NEURAL NETWORKS AND TRANSFER LEARNING</dc:title>
  <dc:creator>Ria Rajput</dc:creator>
  <cp:lastModifiedBy>Ria Rajput</cp:lastModifiedBy>
  <cp:revision>34</cp:revision>
  <dcterms:created xsi:type="dcterms:W3CDTF">2020-08-11T10:05:50Z</dcterms:created>
  <dcterms:modified xsi:type="dcterms:W3CDTF">2020-08-13T10:39:26Z</dcterms:modified>
</cp:coreProperties>
</file>