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65" r:id="rId2"/>
    <p:sldId id="266" r:id="rId3"/>
    <p:sldId id="268" r:id="rId4"/>
    <p:sldId id="272" r:id="rId5"/>
    <p:sldId id="267" r:id="rId6"/>
    <p:sldId id="257" r:id="rId7"/>
    <p:sldId id="259" r:id="rId8"/>
    <p:sldId id="260" r:id="rId9"/>
    <p:sldId id="270" r:id="rId10"/>
    <p:sldId id="273" r:id="rId11"/>
    <p:sldId id="271" r:id="rId12"/>
    <p:sldId id="263" r:id="rId13"/>
    <p:sldId id="283" r:id="rId14"/>
    <p:sldId id="284" r:id="rId15"/>
    <p:sldId id="261" r:id="rId16"/>
    <p:sldId id="262" r:id="rId17"/>
    <p:sldId id="264" r:id="rId18"/>
    <p:sldId id="269"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94" y="-1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07328D-1400-4ADC-BDE3-C50938D70B44}" type="datetimeFigureOut">
              <a:rPr lang="en-IN" smtClean="0"/>
              <a:t>11-07-2017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C2F716-3200-427F-843C-91BB05077841}" type="slidenum">
              <a:rPr lang="en-IN" smtClean="0"/>
              <a:t>‹#›</a:t>
            </a:fld>
            <a:endParaRPr lang="en-IN"/>
          </a:p>
        </p:txBody>
      </p:sp>
    </p:spTree>
    <p:extLst>
      <p:ext uri="{BB962C8B-B14F-4D97-AF65-F5344CB8AC3E}">
        <p14:creationId xmlns:p14="http://schemas.microsoft.com/office/powerpoint/2010/main" val="3547364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AC2F716-3200-427F-843C-91BB05077841}" type="slidenum">
              <a:rPr lang="en-IN" smtClean="0"/>
              <a:t>14</a:t>
            </a:fld>
            <a:endParaRPr lang="en-IN"/>
          </a:p>
        </p:txBody>
      </p:sp>
    </p:spTree>
    <p:extLst>
      <p:ext uri="{BB962C8B-B14F-4D97-AF65-F5344CB8AC3E}">
        <p14:creationId xmlns:p14="http://schemas.microsoft.com/office/powerpoint/2010/main" val="82160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DE2992B-0DCC-4F69-B5A6-222F9054B8E1}" type="datetimeFigureOut">
              <a:rPr lang="en-IN" smtClean="0"/>
              <a:t>11-07-2017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B0DA4A-94C6-4291-8EA8-59E5D4B1F078}" type="slidenum">
              <a:rPr lang="en-IN" smtClean="0"/>
              <a:t>‹#›</a:t>
            </a:fld>
            <a:endParaRPr lang="en-IN"/>
          </a:p>
        </p:txBody>
      </p:sp>
    </p:spTree>
    <p:extLst>
      <p:ext uri="{BB962C8B-B14F-4D97-AF65-F5344CB8AC3E}">
        <p14:creationId xmlns:p14="http://schemas.microsoft.com/office/powerpoint/2010/main" val="452734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E2992B-0DCC-4F69-B5A6-222F9054B8E1}" type="datetimeFigureOut">
              <a:rPr lang="en-IN" smtClean="0"/>
              <a:t>11-07-2017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B0DA4A-94C6-4291-8EA8-59E5D4B1F078}" type="slidenum">
              <a:rPr lang="en-IN" smtClean="0"/>
              <a:t>‹#›</a:t>
            </a:fld>
            <a:endParaRPr lang="en-IN"/>
          </a:p>
        </p:txBody>
      </p:sp>
    </p:spTree>
    <p:extLst>
      <p:ext uri="{BB962C8B-B14F-4D97-AF65-F5344CB8AC3E}">
        <p14:creationId xmlns:p14="http://schemas.microsoft.com/office/powerpoint/2010/main" val="447268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E2992B-0DCC-4F69-B5A6-222F9054B8E1}" type="datetimeFigureOut">
              <a:rPr lang="en-IN" smtClean="0"/>
              <a:t>11-07-2017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B0DA4A-94C6-4291-8EA8-59E5D4B1F078}" type="slidenum">
              <a:rPr lang="en-IN" smtClean="0"/>
              <a:t>‹#›</a:t>
            </a:fld>
            <a:endParaRPr lang="en-IN"/>
          </a:p>
        </p:txBody>
      </p:sp>
    </p:spTree>
    <p:extLst>
      <p:ext uri="{BB962C8B-B14F-4D97-AF65-F5344CB8AC3E}">
        <p14:creationId xmlns:p14="http://schemas.microsoft.com/office/powerpoint/2010/main" val="1061163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E2992B-0DCC-4F69-B5A6-222F9054B8E1}" type="datetimeFigureOut">
              <a:rPr lang="en-IN" smtClean="0"/>
              <a:t>11-07-2017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B0DA4A-94C6-4291-8EA8-59E5D4B1F078}" type="slidenum">
              <a:rPr lang="en-IN" smtClean="0"/>
              <a:t>‹#›</a:t>
            </a:fld>
            <a:endParaRPr lang="en-IN"/>
          </a:p>
        </p:txBody>
      </p:sp>
    </p:spTree>
    <p:extLst>
      <p:ext uri="{BB962C8B-B14F-4D97-AF65-F5344CB8AC3E}">
        <p14:creationId xmlns:p14="http://schemas.microsoft.com/office/powerpoint/2010/main" val="61236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E2992B-0DCC-4F69-B5A6-222F9054B8E1}" type="datetimeFigureOut">
              <a:rPr lang="en-IN" smtClean="0"/>
              <a:t>11-07-2017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B0DA4A-94C6-4291-8EA8-59E5D4B1F078}" type="slidenum">
              <a:rPr lang="en-IN" smtClean="0"/>
              <a:t>‹#›</a:t>
            </a:fld>
            <a:endParaRPr lang="en-IN"/>
          </a:p>
        </p:txBody>
      </p:sp>
    </p:spTree>
    <p:extLst>
      <p:ext uri="{BB962C8B-B14F-4D97-AF65-F5344CB8AC3E}">
        <p14:creationId xmlns:p14="http://schemas.microsoft.com/office/powerpoint/2010/main" val="1383403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DE2992B-0DCC-4F69-B5A6-222F9054B8E1}" type="datetimeFigureOut">
              <a:rPr lang="en-IN" smtClean="0"/>
              <a:t>11-07-2017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B0DA4A-94C6-4291-8EA8-59E5D4B1F078}" type="slidenum">
              <a:rPr lang="en-IN" smtClean="0"/>
              <a:t>‹#›</a:t>
            </a:fld>
            <a:endParaRPr lang="en-IN"/>
          </a:p>
        </p:txBody>
      </p:sp>
    </p:spTree>
    <p:extLst>
      <p:ext uri="{BB962C8B-B14F-4D97-AF65-F5344CB8AC3E}">
        <p14:creationId xmlns:p14="http://schemas.microsoft.com/office/powerpoint/2010/main" val="2274135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DE2992B-0DCC-4F69-B5A6-222F9054B8E1}" type="datetimeFigureOut">
              <a:rPr lang="en-IN" smtClean="0"/>
              <a:t>11-07-2017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B0DA4A-94C6-4291-8EA8-59E5D4B1F078}" type="slidenum">
              <a:rPr lang="en-IN" smtClean="0"/>
              <a:t>‹#›</a:t>
            </a:fld>
            <a:endParaRPr lang="en-IN"/>
          </a:p>
        </p:txBody>
      </p:sp>
    </p:spTree>
    <p:extLst>
      <p:ext uri="{BB962C8B-B14F-4D97-AF65-F5344CB8AC3E}">
        <p14:creationId xmlns:p14="http://schemas.microsoft.com/office/powerpoint/2010/main" val="2302698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DE2992B-0DCC-4F69-B5A6-222F9054B8E1}" type="datetimeFigureOut">
              <a:rPr lang="en-IN" smtClean="0"/>
              <a:t>11-07-2017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B0DA4A-94C6-4291-8EA8-59E5D4B1F078}" type="slidenum">
              <a:rPr lang="en-IN" smtClean="0"/>
              <a:t>‹#›</a:t>
            </a:fld>
            <a:endParaRPr lang="en-IN"/>
          </a:p>
        </p:txBody>
      </p:sp>
    </p:spTree>
    <p:extLst>
      <p:ext uri="{BB962C8B-B14F-4D97-AF65-F5344CB8AC3E}">
        <p14:creationId xmlns:p14="http://schemas.microsoft.com/office/powerpoint/2010/main" val="3897536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E2992B-0DCC-4F69-B5A6-222F9054B8E1}" type="datetimeFigureOut">
              <a:rPr lang="en-IN" smtClean="0"/>
              <a:t>11-07-2017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B0DA4A-94C6-4291-8EA8-59E5D4B1F078}" type="slidenum">
              <a:rPr lang="en-IN" smtClean="0"/>
              <a:t>‹#›</a:t>
            </a:fld>
            <a:endParaRPr lang="en-IN"/>
          </a:p>
        </p:txBody>
      </p:sp>
    </p:spTree>
    <p:extLst>
      <p:ext uri="{BB962C8B-B14F-4D97-AF65-F5344CB8AC3E}">
        <p14:creationId xmlns:p14="http://schemas.microsoft.com/office/powerpoint/2010/main" val="2192270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E2992B-0DCC-4F69-B5A6-222F9054B8E1}" type="datetimeFigureOut">
              <a:rPr lang="en-IN" smtClean="0"/>
              <a:t>11-07-2017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B0DA4A-94C6-4291-8EA8-59E5D4B1F078}" type="slidenum">
              <a:rPr lang="en-IN" smtClean="0"/>
              <a:t>‹#›</a:t>
            </a:fld>
            <a:endParaRPr lang="en-IN"/>
          </a:p>
        </p:txBody>
      </p:sp>
    </p:spTree>
    <p:extLst>
      <p:ext uri="{BB962C8B-B14F-4D97-AF65-F5344CB8AC3E}">
        <p14:creationId xmlns:p14="http://schemas.microsoft.com/office/powerpoint/2010/main" val="2498280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E2992B-0DCC-4F69-B5A6-222F9054B8E1}" type="datetimeFigureOut">
              <a:rPr lang="en-IN" smtClean="0"/>
              <a:t>11-07-2017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B0DA4A-94C6-4291-8EA8-59E5D4B1F078}" type="slidenum">
              <a:rPr lang="en-IN" smtClean="0"/>
              <a:t>‹#›</a:t>
            </a:fld>
            <a:endParaRPr lang="en-IN"/>
          </a:p>
        </p:txBody>
      </p:sp>
    </p:spTree>
    <p:extLst>
      <p:ext uri="{BB962C8B-B14F-4D97-AF65-F5344CB8AC3E}">
        <p14:creationId xmlns:p14="http://schemas.microsoft.com/office/powerpoint/2010/main" val="3587721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2992B-0DCC-4F69-B5A6-222F9054B8E1}" type="datetimeFigureOut">
              <a:rPr lang="en-IN" smtClean="0"/>
              <a:t>11-07-2017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B0DA4A-94C6-4291-8EA8-59E5D4B1F078}" type="slidenum">
              <a:rPr lang="en-IN" smtClean="0"/>
              <a:t>‹#›</a:t>
            </a:fld>
            <a:endParaRPr lang="en-IN"/>
          </a:p>
        </p:txBody>
      </p:sp>
    </p:spTree>
    <p:extLst>
      <p:ext uri="{BB962C8B-B14F-4D97-AF65-F5344CB8AC3E}">
        <p14:creationId xmlns:p14="http://schemas.microsoft.com/office/powerpoint/2010/main" val="1120777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0"/>
            <a:ext cx="9180512"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427984" y="6021288"/>
            <a:ext cx="4320480" cy="646331"/>
          </a:xfrm>
          <a:prstGeom prst="rect">
            <a:avLst/>
          </a:prstGeom>
          <a:noFill/>
        </p:spPr>
        <p:txBody>
          <a:bodyPr wrap="square" rtlCol="0">
            <a:spAutoFit/>
          </a:bodyPr>
          <a:lstStyle/>
          <a:p>
            <a:r>
              <a:rPr lang="en-IN" dirty="0" smtClean="0"/>
              <a:t>Presented by Ria Sadhu</a:t>
            </a:r>
          </a:p>
          <a:p>
            <a:r>
              <a:rPr lang="en-IN" dirty="0" smtClean="0"/>
              <a:t>Batch code –S170026</a:t>
            </a:r>
            <a:endParaRPr lang="en-IN" dirty="0"/>
          </a:p>
        </p:txBody>
      </p:sp>
    </p:spTree>
    <p:extLst>
      <p:ext uri="{BB962C8B-B14F-4D97-AF65-F5344CB8AC3E}">
        <p14:creationId xmlns:p14="http://schemas.microsoft.com/office/powerpoint/2010/main" val="18212017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Hadoop Ecosystem</a:t>
            </a:r>
            <a:endParaRPr lang="en-IN" dirty="0"/>
          </a:p>
        </p:txBody>
      </p:sp>
      <p:pic>
        <p:nvPicPr>
          <p:cNvPr id="5" name="Content Placeholder 4"/>
          <p:cNvPicPr>
            <a:picLocks noGrp="1" noChangeAspect="1" noChangeArrowheads="1"/>
          </p:cNvPicPr>
          <p:nvPr>
            <p:ph sz="half" idx="2"/>
          </p:nvPr>
        </p:nvPicPr>
        <p:blipFill>
          <a:blip r:embed="rId2"/>
          <a:stretch>
            <a:fillRect/>
          </a:stretch>
        </p:blipFill>
        <p:spPr bwMode="auto">
          <a:xfrm>
            <a:off x="179512" y="1484784"/>
            <a:ext cx="8300234" cy="4824536"/>
          </a:xfrm>
          <a:prstGeom prst="rect">
            <a:avLst/>
          </a:prstGeom>
          <a:noFill/>
          <a:ln w="9525">
            <a:noFill/>
            <a:miter lim="800000"/>
            <a:headEnd/>
            <a:tailEnd/>
          </a:ln>
          <a:effectLst/>
        </p:spPr>
      </p:pic>
    </p:spTree>
    <p:extLst>
      <p:ext uri="{BB962C8B-B14F-4D97-AF65-F5344CB8AC3E}">
        <p14:creationId xmlns:p14="http://schemas.microsoft.com/office/powerpoint/2010/main" val="1525514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Main components  </a:t>
            </a:r>
            <a:endParaRPr lang="en-IN" dirty="0"/>
          </a:p>
        </p:txBody>
      </p:sp>
      <p:sp>
        <p:nvSpPr>
          <p:cNvPr id="3" name="Content Placeholder 2"/>
          <p:cNvSpPr>
            <a:spLocks noGrp="1"/>
          </p:cNvSpPr>
          <p:nvPr>
            <p:ph idx="1"/>
          </p:nvPr>
        </p:nvSpPr>
        <p:spPr/>
        <p:txBody>
          <a:bodyPr/>
          <a:lstStyle/>
          <a:p>
            <a:r>
              <a:rPr lang="en-US" dirty="0"/>
              <a:t>Consists of two main components: Providing unified cluster view </a:t>
            </a:r>
            <a:endParaRPr lang="en-US" dirty="0" smtClean="0"/>
          </a:p>
          <a:p>
            <a:r>
              <a:rPr lang="en-US" dirty="0" smtClean="0"/>
              <a:t>1</a:t>
            </a:r>
            <a:r>
              <a:rPr lang="en-US" dirty="0"/>
              <a:t>. HDFS – a distributed file system • File system API connecting thousands of </a:t>
            </a:r>
            <a:r>
              <a:rPr lang="en-US" dirty="0" smtClean="0"/>
              <a:t>drives</a:t>
            </a:r>
          </a:p>
          <a:p>
            <a:r>
              <a:rPr lang="en-US" dirty="0" smtClean="0"/>
              <a:t> </a:t>
            </a:r>
            <a:r>
              <a:rPr lang="en-US" dirty="0"/>
              <a:t>2. </a:t>
            </a:r>
            <a:r>
              <a:rPr lang="en-US" dirty="0" err="1"/>
              <a:t>MapReduce</a:t>
            </a:r>
            <a:r>
              <a:rPr lang="en-US" dirty="0"/>
              <a:t> – a framework for distributed </a:t>
            </a:r>
            <a:r>
              <a:rPr lang="en-US" dirty="0" smtClean="0"/>
              <a:t>computations</a:t>
            </a:r>
          </a:p>
          <a:p>
            <a:pPr marL="0" indent="0">
              <a:buNone/>
            </a:pPr>
            <a:r>
              <a:rPr lang="en-US" dirty="0" smtClean="0"/>
              <a:t> </a:t>
            </a:r>
            <a:r>
              <a:rPr lang="en-US" dirty="0"/>
              <a:t>• Splitting jobs into parts </a:t>
            </a:r>
            <a:r>
              <a:rPr lang="en-US" dirty="0" smtClean="0"/>
              <a:t>(Map and reduce task)</a:t>
            </a:r>
          </a:p>
          <a:p>
            <a:pPr marL="0" indent="0">
              <a:buNone/>
            </a:pPr>
            <a:r>
              <a:rPr lang="en-US" dirty="0" smtClean="0"/>
              <a:t>• </a:t>
            </a:r>
            <a:r>
              <a:rPr lang="en-US" dirty="0"/>
              <a:t>Scheduling and monitoring of job execution </a:t>
            </a:r>
            <a:endParaRPr lang="en-IN" dirty="0"/>
          </a:p>
        </p:txBody>
      </p:sp>
    </p:spTree>
    <p:extLst>
      <p:ext uri="{BB962C8B-B14F-4D97-AF65-F5344CB8AC3E}">
        <p14:creationId xmlns:p14="http://schemas.microsoft.com/office/powerpoint/2010/main" val="34093317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HDFS Architecture</a:t>
            </a:r>
            <a:endParaRPr lang="en-IN" dirty="0"/>
          </a:p>
        </p:txBody>
      </p:sp>
      <p:sp>
        <p:nvSpPr>
          <p:cNvPr id="3" name="Content Placeholder 2"/>
          <p:cNvSpPr>
            <a:spLocks noGrp="1"/>
          </p:cNvSpPr>
          <p:nvPr>
            <p:ph idx="1"/>
          </p:nvPr>
        </p:nvSpPr>
        <p:spPr/>
        <p:txBody>
          <a:bodyPr>
            <a:normAutofit lnSpcReduction="10000"/>
          </a:bodyPr>
          <a:lstStyle/>
          <a:p>
            <a:r>
              <a:rPr lang="en-IN" dirty="0" smtClean="0"/>
              <a:t>Single Namenode which stores the metadata of the filesystem</a:t>
            </a:r>
          </a:p>
          <a:p>
            <a:r>
              <a:rPr lang="en-IN" dirty="0" smtClean="0"/>
              <a:t>Multiple Datanodes which do the actual storage work</a:t>
            </a:r>
          </a:p>
          <a:p>
            <a:r>
              <a:rPr lang="en-IN" dirty="0" smtClean="0"/>
              <a:t> Nodes are Arranged in racks and replicas of each block are stored in different racks such that in case of rack failure, we can still continue with processing since replicas are present in other racks.</a:t>
            </a:r>
            <a:endParaRPr lang="en-IN" dirty="0"/>
          </a:p>
        </p:txBody>
      </p:sp>
    </p:spTree>
    <p:extLst>
      <p:ext uri="{BB962C8B-B14F-4D97-AF65-F5344CB8AC3E}">
        <p14:creationId xmlns:p14="http://schemas.microsoft.com/office/powerpoint/2010/main" val="12612778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smtClean="0"/>
              <a:t>MapReduce framework</a:t>
            </a:r>
            <a:br>
              <a:rPr lang="en-IN" dirty="0" smtClean="0"/>
            </a:br>
            <a:endParaRPr lang="en-IN" dirty="0"/>
          </a:p>
        </p:txBody>
      </p:sp>
      <p:sp>
        <p:nvSpPr>
          <p:cNvPr id="11" name="Content Placeholder 10"/>
          <p:cNvSpPr>
            <a:spLocks noGrp="1"/>
          </p:cNvSpPr>
          <p:nvPr>
            <p:ph idx="1"/>
          </p:nvPr>
        </p:nvSpPr>
        <p:spPr/>
        <p:txBody>
          <a:bodyPr>
            <a:normAutofit lnSpcReduction="10000"/>
          </a:bodyPr>
          <a:lstStyle/>
          <a:p>
            <a:r>
              <a:rPr lang="en-IN" dirty="0" smtClean="0"/>
              <a:t>This framework includes</a:t>
            </a:r>
          </a:p>
          <a:p>
            <a:pPr marL="514350" indent="-514350">
              <a:buFont typeface="+mj-lt"/>
              <a:buAutoNum type="arabicPeriod"/>
            </a:pPr>
            <a:r>
              <a:rPr lang="en-IN" dirty="0" smtClean="0"/>
              <a:t>User defined &lt;key,value&gt;</a:t>
            </a:r>
          </a:p>
          <a:p>
            <a:pPr marL="514350" indent="-514350">
              <a:buFont typeface="+mj-lt"/>
              <a:buAutoNum type="arabicPeriod"/>
            </a:pPr>
            <a:r>
              <a:rPr lang="en-IN" dirty="0" smtClean="0"/>
              <a:t>User also defines Map Reduce function</a:t>
            </a:r>
          </a:p>
          <a:p>
            <a:pPr marL="514350" indent="-514350">
              <a:buFont typeface="+mj-lt"/>
              <a:buAutoNum type="arabicPeriod"/>
            </a:pPr>
            <a:r>
              <a:rPr lang="en-IN" dirty="0" smtClean="0"/>
              <a:t>Hadoop handles the logistics</a:t>
            </a:r>
          </a:p>
          <a:p>
            <a:r>
              <a:rPr lang="en-IN" dirty="0" smtClean="0"/>
              <a:t>Parallel processing is provided </a:t>
            </a:r>
          </a:p>
          <a:p>
            <a:r>
              <a:rPr lang="en-IN" dirty="0" smtClean="0"/>
              <a:t>Divides the input into map and reduce task</a:t>
            </a:r>
          </a:p>
          <a:p>
            <a:r>
              <a:rPr lang="en-IN" dirty="0" smtClean="0"/>
              <a:t>Communicating intermediate results to Reducers</a:t>
            </a:r>
            <a:endParaRPr lang="en-IN" dirty="0"/>
          </a:p>
        </p:txBody>
      </p:sp>
    </p:spTree>
    <p:extLst>
      <p:ext uri="{BB962C8B-B14F-4D97-AF65-F5344CB8AC3E}">
        <p14:creationId xmlns:p14="http://schemas.microsoft.com/office/powerpoint/2010/main" val="1128338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phases in MapReduce</a:t>
            </a:r>
            <a:endParaRPr lang="en-IN" dirty="0"/>
          </a:p>
        </p:txBody>
      </p:sp>
      <p:sp>
        <p:nvSpPr>
          <p:cNvPr id="3" name="Content Placeholder 2"/>
          <p:cNvSpPr>
            <a:spLocks noGrp="1"/>
          </p:cNvSpPr>
          <p:nvPr>
            <p:ph sz="half" idx="1"/>
          </p:nvPr>
        </p:nvSpPr>
        <p:spPr>
          <a:xfrm>
            <a:off x="457200" y="1600201"/>
            <a:ext cx="2818656" cy="4061048"/>
          </a:xfrm>
        </p:spPr>
        <p:txBody>
          <a:bodyPr>
            <a:normAutofit fontScale="92500" lnSpcReduction="10000"/>
          </a:bodyPr>
          <a:lstStyle/>
          <a:p>
            <a:r>
              <a:rPr lang="en-IN" dirty="0"/>
              <a:t>Map </a:t>
            </a:r>
            <a:r>
              <a:rPr lang="en-IN" dirty="0" smtClean="0"/>
              <a:t>phase</a:t>
            </a:r>
          </a:p>
          <a:p>
            <a:pPr marL="0" indent="0">
              <a:buNone/>
            </a:pPr>
            <a:r>
              <a:rPr lang="en-IN" dirty="0" smtClean="0"/>
              <a:t>------------------------</a:t>
            </a:r>
            <a:endParaRPr lang="en-IN" dirty="0"/>
          </a:p>
          <a:p>
            <a:pPr marL="0" indent="0">
              <a:buNone/>
            </a:pPr>
            <a:r>
              <a:rPr lang="en-IN" dirty="0"/>
              <a:t>&lt;input key,input value,output key,output value&gt;</a:t>
            </a:r>
          </a:p>
          <a:p>
            <a:pPr marL="0" indent="0">
              <a:buNone/>
            </a:pPr>
            <a:endParaRPr lang="en-IN" dirty="0"/>
          </a:p>
          <a:p>
            <a:pPr marL="0" indent="0">
              <a:buNone/>
            </a:pPr>
            <a:r>
              <a:rPr lang="en-IN" dirty="0"/>
              <a:t>Reads input as &lt;key,value&gt; pairs</a:t>
            </a:r>
          </a:p>
          <a:p>
            <a:pPr marL="0" indent="0">
              <a:buNone/>
            </a:pPr>
            <a:r>
              <a:rPr lang="en-IN" dirty="0"/>
              <a:t>And emit output &lt;key,value&gt; </a:t>
            </a:r>
            <a:r>
              <a:rPr lang="en-IN" dirty="0" smtClean="0"/>
              <a:t>pairs</a:t>
            </a:r>
          </a:p>
          <a:p>
            <a:pPr marL="0" indent="0">
              <a:buNone/>
            </a:pPr>
            <a:endParaRPr lang="en-IN" dirty="0"/>
          </a:p>
          <a:p>
            <a:endParaRPr lang="en-IN" dirty="0"/>
          </a:p>
        </p:txBody>
      </p:sp>
      <p:sp>
        <p:nvSpPr>
          <p:cNvPr id="4" name="Content Placeholder 3"/>
          <p:cNvSpPr>
            <a:spLocks noGrp="1"/>
          </p:cNvSpPr>
          <p:nvPr>
            <p:ph sz="half" idx="2"/>
          </p:nvPr>
        </p:nvSpPr>
        <p:spPr>
          <a:xfrm>
            <a:off x="3203848" y="1484785"/>
            <a:ext cx="2376264" cy="3744416"/>
          </a:xfrm>
        </p:spPr>
        <p:txBody>
          <a:bodyPr>
            <a:normAutofit fontScale="92500" lnSpcReduction="10000"/>
          </a:bodyPr>
          <a:lstStyle/>
          <a:p>
            <a:r>
              <a:rPr lang="en-IN" dirty="0" smtClean="0"/>
              <a:t>Sort and shuffle</a:t>
            </a:r>
          </a:p>
          <a:p>
            <a:pPr marL="0" indent="0">
              <a:buNone/>
            </a:pPr>
            <a:r>
              <a:rPr lang="en-IN" dirty="0" smtClean="0"/>
              <a:t>--------------------</a:t>
            </a:r>
          </a:p>
          <a:p>
            <a:pPr marL="0" indent="0">
              <a:buNone/>
            </a:pPr>
            <a:r>
              <a:rPr lang="en-IN" dirty="0" smtClean="0"/>
              <a:t>Output from all mappers are grouped by key to produce </a:t>
            </a:r>
          </a:p>
          <a:p>
            <a:pPr marL="0" indent="0">
              <a:buNone/>
            </a:pPr>
            <a:r>
              <a:rPr lang="en-IN" dirty="0" smtClean="0"/>
              <a:t>Intermediate</a:t>
            </a:r>
          </a:p>
          <a:p>
            <a:pPr marL="0" indent="0">
              <a:buNone/>
            </a:pPr>
            <a:r>
              <a:rPr lang="en-IN" dirty="0" smtClean="0"/>
              <a:t>results</a:t>
            </a:r>
            <a:endParaRPr lang="en-IN" dirty="0"/>
          </a:p>
        </p:txBody>
      </p:sp>
      <p:sp>
        <p:nvSpPr>
          <p:cNvPr id="6" name="TextBox 5"/>
          <p:cNvSpPr txBox="1"/>
          <p:nvPr/>
        </p:nvSpPr>
        <p:spPr>
          <a:xfrm>
            <a:off x="5635082" y="1206172"/>
            <a:ext cx="3491880" cy="5693866"/>
          </a:xfrm>
          <a:prstGeom prst="rect">
            <a:avLst/>
          </a:prstGeom>
          <a:noFill/>
        </p:spPr>
        <p:txBody>
          <a:bodyPr wrap="square" rtlCol="0">
            <a:spAutoFit/>
          </a:bodyPr>
          <a:lstStyle/>
          <a:p>
            <a:pPr marL="285750" indent="-285750">
              <a:buFont typeface="Arial" pitchFamily="34" charset="0"/>
              <a:buChar char="•"/>
            </a:pPr>
            <a:r>
              <a:rPr lang="en-IN" sz="2800" dirty="0"/>
              <a:t>Reducer </a:t>
            </a:r>
            <a:r>
              <a:rPr lang="en-IN" sz="2800" dirty="0" smtClean="0"/>
              <a:t>phase</a:t>
            </a:r>
          </a:p>
          <a:p>
            <a:r>
              <a:rPr lang="en-IN" sz="2800" dirty="0" smtClean="0"/>
              <a:t>---------------------------</a:t>
            </a:r>
            <a:endParaRPr lang="en-IN" sz="2800" dirty="0"/>
          </a:p>
          <a:p>
            <a:r>
              <a:rPr lang="en-IN" sz="2800" dirty="0"/>
              <a:t>Input for reducer will be </a:t>
            </a:r>
          </a:p>
          <a:p>
            <a:r>
              <a:rPr lang="en-IN" sz="2800" dirty="0"/>
              <a:t>Grouped </a:t>
            </a:r>
            <a:r>
              <a:rPr lang="en-IN" sz="2800" dirty="0" smtClean="0"/>
              <a:t>(key, values) </a:t>
            </a:r>
            <a:r>
              <a:rPr lang="en-IN" sz="2800" dirty="0"/>
              <a:t>or the </a:t>
            </a:r>
            <a:r>
              <a:rPr lang="en-IN" sz="2800" dirty="0" smtClean="0"/>
              <a:t>intermediate </a:t>
            </a:r>
            <a:r>
              <a:rPr lang="en-IN" sz="2800" dirty="0"/>
              <a:t>results</a:t>
            </a:r>
          </a:p>
          <a:p>
            <a:endParaRPr lang="en-IN" sz="2800" dirty="0"/>
          </a:p>
          <a:p>
            <a:r>
              <a:rPr lang="en-IN" sz="2800" dirty="0"/>
              <a:t>The reduce function will</a:t>
            </a:r>
          </a:p>
          <a:p>
            <a:r>
              <a:rPr lang="en-IN" sz="2800" dirty="0"/>
              <a:t>Iterate the list/values </a:t>
            </a:r>
          </a:p>
          <a:p>
            <a:r>
              <a:rPr lang="en-IN" sz="2800" dirty="0"/>
              <a:t>And produce a final output for each key.</a:t>
            </a:r>
          </a:p>
        </p:txBody>
      </p:sp>
    </p:spTree>
    <p:extLst>
      <p:ext uri="{BB962C8B-B14F-4D97-AF65-F5344CB8AC3E}">
        <p14:creationId xmlns:p14="http://schemas.microsoft.com/office/powerpoint/2010/main" val="1529874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 of Hadoop Cluster</a:t>
            </a:r>
            <a:endParaRPr lang="en-IN" dirty="0"/>
          </a:p>
        </p:txBody>
      </p:sp>
      <p:sp>
        <p:nvSpPr>
          <p:cNvPr id="3" name="Content Placeholder 2"/>
          <p:cNvSpPr>
            <a:spLocks noGrp="1"/>
          </p:cNvSpPr>
          <p:nvPr>
            <p:ph idx="1"/>
          </p:nvPr>
        </p:nvSpPr>
        <p:spPr>
          <a:xfrm>
            <a:off x="5508104" y="1628800"/>
            <a:ext cx="3178696" cy="4497363"/>
          </a:xfrm>
        </p:spPr>
        <p:txBody>
          <a:bodyPr/>
          <a:lstStyle/>
          <a:p>
            <a:r>
              <a:rPr lang="en-IN" dirty="0" smtClean="0"/>
              <a:t>Client</a:t>
            </a:r>
          </a:p>
          <a:p>
            <a:r>
              <a:rPr lang="en-IN" dirty="0" smtClean="0"/>
              <a:t>Master nodes</a:t>
            </a:r>
          </a:p>
          <a:p>
            <a:r>
              <a:rPr lang="en-IN" dirty="0" smtClean="0"/>
              <a:t>Slave nodes</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340768"/>
            <a:ext cx="5040560"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1384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Description on HDFS cluster</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Client – loads data into the cluster/Submits Map reduce job on how the data should be Processed.</a:t>
            </a:r>
          </a:p>
          <a:p>
            <a:r>
              <a:rPr lang="en-IN" dirty="0" smtClean="0"/>
              <a:t>Name Node – Centre piece of </a:t>
            </a:r>
            <a:r>
              <a:rPr lang="en-IN" dirty="0" err="1" smtClean="0"/>
              <a:t>hadoop</a:t>
            </a:r>
            <a:r>
              <a:rPr lang="en-IN" dirty="0" smtClean="0"/>
              <a:t> cluster/ Stores the metadata of the filesystem/Runs on dedicated machine.</a:t>
            </a:r>
          </a:p>
          <a:p>
            <a:r>
              <a:rPr lang="en-IN" dirty="0" smtClean="0"/>
              <a:t>DataNode – Slave or work nodes/Actual Data is stored on these nodes. </a:t>
            </a:r>
          </a:p>
          <a:p>
            <a:r>
              <a:rPr lang="en-IN" dirty="0" smtClean="0"/>
              <a:t>Secondary node – Reduces the work load of Name node by time to time update of edit logs to </a:t>
            </a:r>
            <a:r>
              <a:rPr lang="en-IN" dirty="0" err="1" smtClean="0"/>
              <a:t>fs</a:t>
            </a:r>
            <a:r>
              <a:rPr lang="en-IN" dirty="0" smtClean="0"/>
              <a:t> image file.</a:t>
            </a:r>
          </a:p>
          <a:p>
            <a:pPr marL="0" indent="0">
              <a:buNone/>
            </a:pPr>
            <a:endParaRPr lang="en-IN" dirty="0"/>
          </a:p>
        </p:txBody>
      </p:sp>
    </p:spTree>
    <p:extLst>
      <p:ext uri="{BB962C8B-B14F-4D97-AF65-F5344CB8AC3E}">
        <p14:creationId xmlns:p14="http://schemas.microsoft.com/office/powerpoint/2010/main" val="16584438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Description on MapReduce cluster</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JobTracker – (Master node) –Replaced by ResourceManager in MRv2/Receives request for </a:t>
            </a:r>
            <a:r>
              <a:rPr lang="en-IN" dirty="0" err="1" smtClean="0"/>
              <a:t>Mapreduce</a:t>
            </a:r>
            <a:r>
              <a:rPr lang="en-IN" dirty="0" smtClean="0"/>
              <a:t> execution from clients/Assigns MapReduce tasks to the suitable TaskTracker for execution</a:t>
            </a:r>
          </a:p>
          <a:p>
            <a:r>
              <a:rPr lang="en-IN" dirty="0" smtClean="0"/>
              <a:t>TaskTracker – (Slave node)- Replaced by Node manager in MRv2/Deployed in all the datanodes and receives instruction from Jobtracker  on how to execute the tasks</a:t>
            </a:r>
            <a:r>
              <a:rPr lang="en-IN" dirty="0"/>
              <a:t> </a:t>
            </a:r>
            <a:r>
              <a:rPr lang="en-IN" dirty="0" smtClean="0"/>
              <a:t>and sends back Task progress report </a:t>
            </a:r>
          </a:p>
          <a:p>
            <a:pPr marL="0" indent="0">
              <a:buNone/>
            </a:pPr>
            <a:endParaRPr lang="en-IN" dirty="0"/>
          </a:p>
        </p:txBody>
      </p:sp>
    </p:spTree>
    <p:extLst>
      <p:ext uri="{BB962C8B-B14F-4D97-AF65-F5344CB8AC3E}">
        <p14:creationId xmlns:p14="http://schemas.microsoft.com/office/powerpoint/2010/main" val="33305368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MapReduce 1 </a:t>
            </a:r>
            <a:r>
              <a:rPr lang="en-IN" dirty="0" err="1" smtClean="0"/>
              <a:t>vs</a:t>
            </a:r>
            <a:r>
              <a:rPr lang="en-IN" dirty="0" smtClean="0"/>
              <a:t> Yarn</a:t>
            </a:r>
            <a:endParaRPr lang="en-IN" dirty="0"/>
          </a:p>
        </p:txBody>
      </p:sp>
      <p:sp>
        <p:nvSpPr>
          <p:cNvPr id="4" name="Content Placeholder 3"/>
          <p:cNvSpPr>
            <a:spLocks noGrp="1"/>
          </p:cNvSpPr>
          <p:nvPr>
            <p:ph sz="half" idx="1"/>
          </p:nvPr>
        </p:nvSpPr>
        <p:spPr/>
        <p:txBody>
          <a:bodyPr>
            <a:normAutofit fontScale="92500" lnSpcReduction="20000"/>
          </a:bodyPr>
          <a:lstStyle/>
          <a:p>
            <a:r>
              <a:rPr lang="en-IN" dirty="0" err="1" smtClean="0"/>
              <a:t>Mapreduce</a:t>
            </a:r>
            <a:r>
              <a:rPr lang="en-IN" dirty="0" smtClean="0"/>
              <a:t> 1</a:t>
            </a:r>
          </a:p>
          <a:p>
            <a:pPr marL="0" indent="0">
              <a:buNone/>
            </a:pPr>
            <a:r>
              <a:rPr lang="en-IN" dirty="0" smtClean="0"/>
              <a:t>JobTracker takes care of job scheduling and task progress monitoring</a:t>
            </a:r>
          </a:p>
          <a:p>
            <a:pPr marL="0" indent="0">
              <a:buNone/>
            </a:pPr>
            <a:r>
              <a:rPr lang="en-IN" dirty="0" smtClean="0"/>
              <a:t>Slots – in TaskTracker node where Map Reduce task runs </a:t>
            </a:r>
            <a:endParaRPr lang="en-IN" dirty="0"/>
          </a:p>
        </p:txBody>
      </p:sp>
      <p:sp>
        <p:nvSpPr>
          <p:cNvPr id="5" name="Content Placeholder 4"/>
          <p:cNvSpPr>
            <a:spLocks noGrp="1"/>
          </p:cNvSpPr>
          <p:nvPr>
            <p:ph sz="half" idx="2"/>
          </p:nvPr>
        </p:nvSpPr>
        <p:spPr/>
        <p:txBody>
          <a:bodyPr>
            <a:normAutofit fontScale="92500" lnSpcReduction="20000"/>
          </a:bodyPr>
          <a:lstStyle/>
          <a:p>
            <a:r>
              <a:rPr lang="en-IN" dirty="0" smtClean="0"/>
              <a:t>Yarn</a:t>
            </a:r>
          </a:p>
          <a:p>
            <a:pPr marL="0" indent="0">
              <a:buNone/>
            </a:pPr>
            <a:r>
              <a:rPr lang="en-IN" dirty="0" smtClean="0"/>
              <a:t>The ResourceManager </a:t>
            </a:r>
          </a:p>
          <a:p>
            <a:pPr marL="0" indent="0">
              <a:buNone/>
            </a:pPr>
            <a:r>
              <a:rPr lang="en-IN" dirty="0" smtClean="0"/>
              <a:t>Schedules the tasks/launches Application masters in NodeManager</a:t>
            </a:r>
            <a:r>
              <a:rPr lang="en-IN" dirty="0"/>
              <a:t> </a:t>
            </a:r>
            <a:r>
              <a:rPr lang="en-IN" dirty="0" smtClean="0"/>
              <a:t>and ApplicationMaster does task progress monitoring</a:t>
            </a:r>
          </a:p>
          <a:p>
            <a:pPr marL="0" indent="0">
              <a:buNone/>
            </a:pPr>
            <a:r>
              <a:rPr lang="en-IN" dirty="0" smtClean="0"/>
              <a:t>Containers – in NodeManager node where Application master and Map reduce task runs</a:t>
            </a:r>
          </a:p>
          <a:p>
            <a:pPr marL="0" indent="0">
              <a:buNone/>
            </a:pPr>
            <a:r>
              <a:rPr lang="en-IN" dirty="0" smtClean="0"/>
              <a:t> </a:t>
            </a:r>
          </a:p>
          <a:p>
            <a:pPr marL="0" indent="0">
              <a:buNone/>
            </a:pPr>
            <a:endParaRPr lang="en-IN" dirty="0"/>
          </a:p>
        </p:txBody>
      </p:sp>
    </p:spTree>
    <p:extLst>
      <p:ext uri="{BB962C8B-B14F-4D97-AF65-F5344CB8AC3E}">
        <p14:creationId xmlns:p14="http://schemas.microsoft.com/office/powerpoint/2010/main" val="2846093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Pig</a:t>
            </a:r>
            <a:endParaRPr lang="en-IN" dirty="0"/>
          </a:p>
        </p:txBody>
      </p:sp>
      <p:sp>
        <p:nvSpPr>
          <p:cNvPr id="3" name="Content Placeholder 2"/>
          <p:cNvSpPr>
            <a:spLocks noGrp="1"/>
          </p:cNvSpPr>
          <p:nvPr>
            <p:ph sz="half" idx="1"/>
          </p:nvPr>
        </p:nvSpPr>
        <p:spPr>
          <a:xfrm>
            <a:off x="457200" y="1600200"/>
            <a:ext cx="8525228" cy="4525963"/>
          </a:xfrm>
        </p:spPr>
        <p:txBody>
          <a:bodyPr/>
          <a:lstStyle/>
          <a:p>
            <a:endParaRPr lang="en-IN" dirty="0" smtClean="0"/>
          </a:p>
          <a:p>
            <a:r>
              <a:rPr lang="en-IN" dirty="0" smtClean="0"/>
              <a:t>Pig  consists of  high level scripting/procedural language  PigLatin</a:t>
            </a:r>
          </a:p>
          <a:p>
            <a:r>
              <a:rPr lang="en-IN" dirty="0" smtClean="0"/>
              <a:t>Used for Extract –Transform-Load(ETL) data sets</a:t>
            </a:r>
          </a:p>
          <a:p>
            <a:r>
              <a:rPr lang="en-IN" dirty="0" smtClean="0"/>
              <a:t>Pig enables to solve queries fast without knowing Java</a:t>
            </a:r>
          </a:p>
          <a:p>
            <a:r>
              <a:rPr lang="en-IN" dirty="0" smtClean="0"/>
              <a:t>Execution modes</a:t>
            </a:r>
          </a:p>
          <a:p>
            <a:pPr marL="514350" indent="-514350">
              <a:buFont typeface="+mj-lt"/>
              <a:buAutoNum type="arabicPeriod"/>
            </a:pPr>
            <a:r>
              <a:rPr lang="en-IN" dirty="0" smtClean="0"/>
              <a:t>Local mode – read and write data using local system</a:t>
            </a:r>
          </a:p>
          <a:p>
            <a:pPr marL="514350" indent="-514350">
              <a:buFont typeface="+mj-lt"/>
              <a:buAutoNum type="arabicPeriod"/>
            </a:pPr>
            <a:r>
              <a:rPr lang="en-IN" dirty="0" smtClean="0"/>
              <a:t>MapReduce mode – read and write data using HDFS</a:t>
            </a:r>
          </a:p>
          <a:p>
            <a:pPr marL="0" indent="0">
              <a:buNone/>
            </a:pPr>
            <a:endParaRPr lang="en-IN"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6203" y="332656"/>
            <a:ext cx="2754244" cy="1844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15692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Big data ?</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dirty="0" smtClean="0"/>
              <a:t>Its not easy to measure the total volume of data stored  electronically.</a:t>
            </a:r>
          </a:p>
          <a:p>
            <a:pPr marL="0" indent="0">
              <a:buNone/>
            </a:pPr>
            <a:r>
              <a:rPr lang="en-IN" dirty="0" smtClean="0"/>
              <a:t>This flood of data coming from many Sources</a:t>
            </a:r>
          </a:p>
          <a:p>
            <a:r>
              <a:rPr lang="en-IN" dirty="0" smtClean="0"/>
              <a:t>Facebook hosts more than 240 billion photos , growing at 7 PB per months</a:t>
            </a:r>
          </a:p>
          <a:p>
            <a:r>
              <a:rPr lang="en-IN" dirty="0" smtClean="0"/>
              <a:t>The New </a:t>
            </a:r>
            <a:r>
              <a:rPr lang="en-IN" dirty="0"/>
              <a:t>Y</a:t>
            </a:r>
            <a:r>
              <a:rPr lang="en-IN" dirty="0" smtClean="0"/>
              <a:t>ork Stock Exchange generates 4-5 PB per day </a:t>
            </a:r>
          </a:p>
          <a:p>
            <a:r>
              <a:rPr lang="en-IN" dirty="0" smtClean="0"/>
              <a:t>And there are lot of data - 4.4 ZB of data collected in 2003 and forecasting 44 ZB in 2020</a:t>
            </a:r>
            <a:endParaRPr lang="en-IN" dirty="0"/>
          </a:p>
        </p:txBody>
      </p:sp>
    </p:spTree>
    <p:extLst>
      <p:ext uri="{BB962C8B-B14F-4D97-AF65-F5344CB8AC3E}">
        <p14:creationId xmlns:p14="http://schemas.microsoft.com/office/powerpoint/2010/main" val="11349387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Hive</a:t>
            </a:r>
            <a:endParaRPr lang="en-IN" dirty="0"/>
          </a:p>
        </p:txBody>
      </p:sp>
      <p:sp>
        <p:nvSpPr>
          <p:cNvPr id="3" name="Content Placeholder 2"/>
          <p:cNvSpPr>
            <a:spLocks noGrp="1"/>
          </p:cNvSpPr>
          <p:nvPr>
            <p:ph sz="half" idx="1"/>
          </p:nvPr>
        </p:nvSpPr>
        <p:spPr>
          <a:xfrm>
            <a:off x="457200" y="1600200"/>
            <a:ext cx="8435280" cy="4525963"/>
          </a:xfrm>
        </p:spPr>
        <p:txBody>
          <a:bodyPr>
            <a:normAutofit lnSpcReduction="10000"/>
          </a:bodyPr>
          <a:lstStyle/>
          <a:p>
            <a:r>
              <a:rPr lang="en-IN" dirty="0" smtClean="0"/>
              <a:t>Hive is SQL based Data warehouse system for </a:t>
            </a:r>
            <a:r>
              <a:rPr lang="en-US" dirty="0"/>
              <a:t>data summarization, ad-hoc query, and analysis of large </a:t>
            </a:r>
            <a:r>
              <a:rPr lang="en-US" dirty="0" smtClean="0"/>
              <a:t>datasets</a:t>
            </a:r>
          </a:p>
          <a:p>
            <a:r>
              <a:rPr lang="en-US" dirty="0" smtClean="0"/>
              <a:t>uses </a:t>
            </a:r>
            <a:r>
              <a:rPr lang="en-US" dirty="0"/>
              <a:t>a SQL-like language called </a:t>
            </a:r>
            <a:r>
              <a:rPr lang="en-US" dirty="0" err="1"/>
              <a:t>HiveQL</a:t>
            </a:r>
            <a:r>
              <a:rPr lang="en-US" dirty="0"/>
              <a:t> (HQL).</a:t>
            </a:r>
            <a:endParaRPr lang="en-US" dirty="0" smtClean="0"/>
          </a:p>
          <a:p>
            <a:r>
              <a:rPr lang="en-US" dirty="0"/>
              <a:t>Hive is not a relational database, but a query engine that supports the parts of SQL specific to querying </a:t>
            </a:r>
            <a:r>
              <a:rPr lang="en-US" dirty="0" smtClean="0"/>
              <a:t>data</a:t>
            </a:r>
          </a:p>
          <a:p>
            <a:r>
              <a:rPr lang="en-US" dirty="0" smtClean="0"/>
              <a:t>Default database –Derby</a:t>
            </a:r>
          </a:p>
          <a:p>
            <a:r>
              <a:rPr lang="en-US" dirty="0" smtClean="0"/>
              <a:t>Stores metadata (schema and structure) in </a:t>
            </a:r>
            <a:r>
              <a:rPr lang="en-US" dirty="0" err="1" smtClean="0"/>
              <a:t>metastore.db</a:t>
            </a:r>
            <a:endParaRPr lang="en-IN"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0"/>
            <a:ext cx="229552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89237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Pig </a:t>
            </a:r>
            <a:r>
              <a:rPr lang="en-IN" dirty="0" err="1" smtClean="0"/>
              <a:t>vs</a:t>
            </a:r>
            <a:r>
              <a:rPr lang="en-IN" dirty="0" smtClean="0"/>
              <a:t> hive</a:t>
            </a:r>
            <a:endParaRPr lang="en-IN" dirty="0"/>
          </a:p>
        </p:txBody>
      </p:sp>
      <p:sp>
        <p:nvSpPr>
          <p:cNvPr id="4" name="Content Placeholder 3"/>
          <p:cNvSpPr>
            <a:spLocks noGrp="1"/>
          </p:cNvSpPr>
          <p:nvPr>
            <p:ph sz="half" idx="2"/>
          </p:nvPr>
        </p:nvSpPr>
        <p:spPr/>
        <p:txBody>
          <a:bodyPr>
            <a:normAutofit fontScale="92500" lnSpcReduction="20000"/>
          </a:bodyPr>
          <a:lstStyle/>
          <a:p>
            <a:r>
              <a:rPr lang="en-IN" dirty="0"/>
              <a:t>Declarative </a:t>
            </a:r>
            <a:r>
              <a:rPr lang="en-IN" dirty="0" err="1"/>
              <a:t>SQLish</a:t>
            </a:r>
            <a:r>
              <a:rPr lang="en-IN" dirty="0"/>
              <a:t> </a:t>
            </a:r>
            <a:r>
              <a:rPr lang="en-IN" dirty="0" smtClean="0"/>
              <a:t>Language</a:t>
            </a:r>
          </a:p>
          <a:p>
            <a:r>
              <a:rPr lang="en-IN" dirty="0"/>
              <a:t>For </a:t>
            </a:r>
            <a:r>
              <a:rPr lang="en-IN" dirty="0" smtClean="0"/>
              <a:t>creating reports</a:t>
            </a:r>
          </a:p>
          <a:p>
            <a:r>
              <a:rPr lang="en-US" dirty="0"/>
              <a:t>Directly leverages SQL and is easy to learn for </a:t>
            </a:r>
            <a:r>
              <a:rPr lang="en-US" dirty="0" smtClean="0"/>
              <a:t>database </a:t>
            </a:r>
            <a:r>
              <a:rPr lang="en-US" dirty="0"/>
              <a:t>experts</a:t>
            </a:r>
            <a:r>
              <a:rPr lang="en-US" dirty="0" smtClean="0"/>
              <a:t>.</a:t>
            </a:r>
          </a:p>
          <a:p>
            <a:r>
              <a:rPr lang="en-US" dirty="0"/>
              <a:t>Its compiler translates Pig Latin into sequences of </a:t>
            </a:r>
            <a:r>
              <a:rPr lang="en-US" dirty="0" err="1"/>
              <a:t>MapReduce</a:t>
            </a:r>
            <a:r>
              <a:rPr lang="en-US" dirty="0"/>
              <a:t> programs</a:t>
            </a:r>
            <a:endParaRPr lang="en-IN" dirty="0"/>
          </a:p>
        </p:txBody>
      </p:sp>
      <p:sp>
        <p:nvSpPr>
          <p:cNvPr id="6" name="Content Placeholder 5"/>
          <p:cNvSpPr>
            <a:spLocks noGrp="1"/>
          </p:cNvSpPr>
          <p:nvPr>
            <p:ph sz="half" idx="1"/>
          </p:nvPr>
        </p:nvSpPr>
        <p:spPr/>
        <p:txBody>
          <a:bodyPr>
            <a:normAutofit fontScale="92500" lnSpcReduction="20000"/>
          </a:bodyPr>
          <a:lstStyle/>
          <a:p>
            <a:r>
              <a:rPr lang="en-IN" dirty="0"/>
              <a:t>Procedural Data Flow </a:t>
            </a:r>
            <a:r>
              <a:rPr lang="en-IN" dirty="0" smtClean="0"/>
              <a:t>Language</a:t>
            </a:r>
          </a:p>
          <a:p>
            <a:r>
              <a:rPr lang="en-IN" dirty="0"/>
              <a:t>For </a:t>
            </a:r>
            <a:r>
              <a:rPr lang="en-IN" dirty="0" smtClean="0"/>
              <a:t>Programming</a:t>
            </a:r>
          </a:p>
          <a:p>
            <a:r>
              <a:rPr lang="en-US" dirty="0"/>
              <a:t>Pig is SQL like but varies to a great </a:t>
            </a:r>
            <a:r>
              <a:rPr lang="en-US" dirty="0" smtClean="0"/>
              <a:t>extent.</a:t>
            </a:r>
          </a:p>
          <a:p>
            <a:r>
              <a:rPr lang="en-US" dirty="0"/>
              <a:t>Hive enables developers not familiar with </a:t>
            </a:r>
            <a:r>
              <a:rPr lang="en-US" dirty="0" err="1"/>
              <a:t>MapReduce</a:t>
            </a:r>
            <a:r>
              <a:rPr lang="en-US" dirty="0"/>
              <a:t> to write data queries that are translated into </a:t>
            </a:r>
            <a:r>
              <a:rPr lang="en-US" dirty="0" err="1"/>
              <a:t>MapReduce</a:t>
            </a:r>
            <a:r>
              <a:rPr lang="en-US" dirty="0"/>
              <a:t> jobs in </a:t>
            </a:r>
            <a:r>
              <a:rPr lang="en-US" dirty="0" err="1"/>
              <a:t>Hadoop</a:t>
            </a:r>
            <a:r>
              <a:rPr lang="en-US" dirty="0"/>
              <a:t>.</a:t>
            </a:r>
            <a:endParaRPr lang="en-IN" dirty="0" smtClean="0"/>
          </a:p>
        </p:txBody>
      </p:sp>
    </p:spTree>
    <p:extLst>
      <p:ext uri="{BB962C8B-B14F-4D97-AF65-F5344CB8AC3E}">
        <p14:creationId xmlns:p14="http://schemas.microsoft.com/office/powerpoint/2010/main" val="38772181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Hbase</a:t>
            </a:r>
            <a:endParaRPr lang="en-IN" dirty="0"/>
          </a:p>
        </p:txBody>
      </p:sp>
      <p:sp>
        <p:nvSpPr>
          <p:cNvPr id="3" name="Content Placeholder 2"/>
          <p:cNvSpPr>
            <a:spLocks noGrp="1"/>
          </p:cNvSpPr>
          <p:nvPr>
            <p:ph sz="half" idx="1"/>
          </p:nvPr>
        </p:nvSpPr>
        <p:spPr>
          <a:xfrm>
            <a:off x="457200" y="1600200"/>
            <a:ext cx="8435280" cy="4525963"/>
          </a:xfrm>
        </p:spPr>
        <p:txBody>
          <a:bodyPr/>
          <a:lstStyle/>
          <a:p>
            <a:pPr algn="just"/>
            <a:r>
              <a:rPr lang="en-US" dirty="0" err="1"/>
              <a:t>Hadoop</a:t>
            </a:r>
            <a:r>
              <a:rPr lang="en-US" dirty="0"/>
              <a:t> Database or HBASE is a non-relational (</a:t>
            </a:r>
            <a:r>
              <a:rPr lang="en-US" dirty="0" err="1"/>
              <a:t>NoSQL</a:t>
            </a:r>
            <a:r>
              <a:rPr lang="en-US" dirty="0"/>
              <a:t>) database that runs on top of HDFS.</a:t>
            </a:r>
          </a:p>
          <a:p>
            <a:pPr algn="just"/>
            <a:r>
              <a:rPr lang="en-US" dirty="0"/>
              <a:t> HBASE was created for large table which have billions of rows and millions of columns with fault tolerance capability and horizontal scalability and based on Google Big Table. </a:t>
            </a:r>
          </a:p>
          <a:p>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0886"/>
            <a:ext cx="220980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02827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Flume</a:t>
            </a:r>
            <a:endParaRPr lang="en-IN" dirty="0"/>
          </a:p>
        </p:txBody>
      </p:sp>
      <p:sp>
        <p:nvSpPr>
          <p:cNvPr id="3" name="Content Placeholder 2"/>
          <p:cNvSpPr>
            <a:spLocks noGrp="1"/>
          </p:cNvSpPr>
          <p:nvPr>
            <p:ph sz="half" idx="1"/>
          </p:nvPr>
        </p:nvSpPr>
        <p:spPr>
          <a:xfrm>
            <a:off x="457200" y="1600200"/>
            <a:ext cx="8291264" cy="4525963"/>
          </a:xfrm>
        </p:spPr>
        <p:txBody>
          <a:bodyPr>
            <a:normAutofit/>
          </a:bodyPr>
          <a:lstStyle/>
          <a:p>
            <a:pPr marL="0" indent="0">
              <a:buNone/>
            </a:pPr>
            <a:r>
              <a:rPr lang="en-US" dirty="0"/>
              <a:t>Data need to process generating from data sources like applications servers, social networking sites, cloud servers, and enterprise servers. This data will be in the form of </a:t>
            </a:r>
            <a:r>
              <a:rPr lang="en-US" b="1" dirty="0"/>
              <a:t>log files</a:t>
            </a:r>
            <a:r>
              <a:rPr lang="en-US" dirty="0"/>
              <a:t> and </a:t>
            </a:r>
            <a:r>
              <a:rPr lang="en-US" b="1" dirty="0"/>
              <a:t>events</a:t>
            </a:r>
            <a:r>
              <a:rPr lang="en-US" dirty="0"/>
              <a:t>.</a:t>
            </a:r>
            <a:endParaRPr lang="en-IN" dirty="0"/>
          </a:p>
          <a:p>
            <a:endParaRPr lang="en-US" dirty="0" smtClean="0"/>
          </a:p>
          <a:p>
            <a:r>
              <a:rPr lang="en-US" dirty="0" smtClean="0"/>
              <a:t>Apache </a:t>
            </a:r>
            <a:r>
              <a:rPr lang="en-US" dirty="0"/>
              <a:t>Flume is a distributed, reliable, and available service for efficiently collecting, aggregating, and moving large amounts of streaming </a:t>
            </a:r>
            <a:r>
              <a:rPr lang="en-US" dirty="0" smtClean="0"/>
              <a:t>data/</a:t>
            </a:r>
            <a:r>
              <a:rPr lang="en-US" dirty="0" err="1" smtClean="0"/>
              <a:t>logdata</a:t>
            </a:r>
            <a:r>
              <a:rPr lang="en-US" dirty="0" smtClean="0"/>
              <a:t> into </a:t>
            </a:r>
            <a:r>
              <a:rPr lang="en-US" dirty="0"/>
              <a:t>the </a:t>
            </a:r>
            <a:r>
              <a:rPr lang="en-US" dirty="0" err="1"/>
              <a:t>Hadoop</a:t>
            </a:r>
            <a:r>
              <a:rPr lang="en-US" dirty="0"/>
              <a:t> Distributed File System (HDFS</a:t>
            </a:r>
            <a:r>
              <a:rPr lang="en-US" dirty="0" smtClean="0"/>
              <a:t>).</a:t>
            </a:r>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0"/>
            <a:ext cx="1728192"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32531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Sqoop</a:t>
            </a:r>
            <a:endParaRPr lang="en-IN" dirty="0"/>
          </a:p>
        </p:txBody>
      </p:sp>
      <p:sp>
        <p:nvSpPr>
          <p:cNvPr id="3" name="Content Placeholder 2"/>
          <p:cNvSpPr>
            <a:spLocks noGrp="1"/>
          </p:cNvSpPr>
          <p:nvPr>
            <p:ph sz="half" idx="1"/>
          </p:nvPr>
        </p:nvSpPr>
        <p:spPr>
          <a:xfrm>
            <a:off x="457200" y="1600200"/>
            <a:ext cx="8363272" cy="4525963"/>
          </a:xfrm>
        </p:spPr>
        <p:txBody>
          <a:bodyPr>
            <a:normAutofit/>
          </a:bodyPr>
          <a:lstStyle/>
          <a:p>
            <a:r>
              <a:rPr lang="en-US" dirty="0" err="1"/>
              <a:t>Sqoop</a:t>
            </a:r>
            <a:r>
              <a:rPr lang="en-US" dirty="0"/>
              <a:t> acts like a intermediate layer between </a:t>
            </a:r>
            <a:r>
              <a:rPr lang="en-US" dirty="0" err="1"/>
              <a:t>Hadoop</a:t>
            </a:r>
            <a:r>
              <a:rPr lang="en-US" dirty="0"/>
              <a:t> and relational database systems.  You can import data and export data between relational database systems and </a:t>
            </a:r>
            <a:r>
              <a:rPr lang="en-US" dirty="0" err="1"/>
              <a:t>Hadoop</a:t>
            </a:r>
            <a:r>
              <a:rPr lang="en-US" dirty="0"/>
              <a:t> and its eco-systems directly using </a:t>
            </a:r>
            <a:r>
              <a:rPr lang="en-US" dirty="0" err="1"/>
              <a:t>sqoop</a:t>
            </a:r>
            <a:r>
              <a:rPr lang="en-US" dirty="0" smtClean="0"/>
              <a:t>.</a:t>
            </a:r>
          </a:p>
          <a:p>
            <a:r>
              <a:rPr lang="en-US" dirty="0" err="1" smtClean="0"/>
              <a:t>Sqoop</a:t>
            </a:r>
            <a:r>
              <a:rPr lang="en-US" dirty="0" smtClean="0"/>
              <a:t> </a:t>
            </a:r>
            <a:r>
              <a:rPr lang="en-US" dirty="0"/>
              <a:t>works with relational databases such as Teradata, </a:t>
            </a:r>
            <a:r>
              <a:rPr lang="en-US" dirty="0" err="1"/>
              <a:t>Netezza</a:t>
            </a:r>
            <a:r>
              <a:rPr lang="en-US" dirty="0"/>
              <a:t>, Oracle, MySQL, </a:t>
            </a:r>
            <a:r>
              <a:rPr lang="en-US" dirty="0" err="1"/>
              <a:t>Postgres</a:t>
            </a:r>
            <a:r>
              <a:rPr lang="en-US" dirty="0"/>
              <a:t>, and </a:t>
            </a:r>
            <a:r>
              <a:rPr lang="en-US" dirty="0" smtClean="0"/>
              <a:t>HSQLDB</a:t>
            </a:r>
          </a:p>
          <a:p>
            <a:r>
              <a:rPr lang="en-US" dirty="0" smtClean="0"/>
              <a:t>Uses JDBC to connect with relational databases</a:t>
            </a: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88640"/>
            <a:ext cx="1800200" cy="1429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30201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OOZIE </a:t>
            </a:r>
            <a:endParaRPr lang="en-IN" dirty="0"/>
          </a:p>
        </p:txBody>
      </p:sp>
      <p:sp>
        <p:nvSpPr>
          <p:cNvPr id="8" name="Content Placeholder 7"/>
          <p:cNvSpPr>
            <a:spLocks noGrp="1"/>
          </p:cNvSpPr>
          <p:nvPr>
            <p:ph sz="half" idx="1"/>
          </p:nvPr>
        </p:nvSpPr>
        <p:spPr>
          <a:xfrm>
            <a:off x="457200" y="1600200"/>
            <a:ext cx="8147248" cy="4525963"/>
          </a:xfrm>
        </p:spPr>
        <p:txBody>
          <a:bodyPr/>
          <a:lstStyle/>
          <a:p>
            <a:r>
              <a:rPr lang="en-US" dirty="0"/>
              <a:t>Apache </a:t>
            </a:r>
            <a:r>
              <a:rPr lang="en-US" dirty="0" err="1"/>
              <a:t>Oozie</a:t>
            </a:r>
            <a:r>
              <a:rPr lang="en-US" dirty="0"/>
              <a:t> is a Java Web application used to schedule Apache </a:t>
            </a:r>
            <a:r>
              <a:rPr lang="en-US" dirty="0" err="1"/>
              <a:t>Hadoop</a:t>
            </a:r>
            <a:r>
              <a:rPr lang="en-US" dirty="0"/>
              <a:t> jobs. </a:t>
            </a:r>
            <a:endParaRPr lang="en-US" dirty="0" smtClean="0"/>
          </a:p>
          <a:p>
            <a:r>
              <a:rPr lang="en-US" dirty="0" err="1" smtClean="0"/>
              <a:t>Oozie</a:t>
            </a:r>
            <a:r>
              <a:rPr lang="en-US" dirty="0" smtClean="0"/>
              <a:t> </a:t>
            </a:r>
            <a:r>
              <a:rPr lang="en-US" dirty="0"/>
              <a:t>combines multiple jobs sequentially into one logical unit of work.</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398984"/>
            <a:ext cx="306417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49600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ZooKeeper</a:t>
            </a:r>
            <a:endParaRPr lang="en-IN" dirty="0"/>
          </a:p>
        </p:txBody>
      </p:sp>
      <p:sp>
        <p:nvSpPr>
          <p:cNvPr id="3" name="Content Placeholder 2"/>
          <p:cNvSpPr>
            <a:spLocks noGrp="1"/>
          </p:cNvSpPr>
          <p:nvPr>
            <p:ph sz="half" idx="1"/>
          </p:nvPr>
        </p:nvSpPr>
        <p:spPr>
          <a:xfrm>
            <a:off x="457200" y="1600200"/>
            <a:ext cx="7931224" cy="4525963"/>
          </a:xfrm>
        </p:spPr>
        <p:txBody>
          <a:bodyPr>
            <a:normAutofit fontScale="92500" lnSpcReduction="10000"/>
          </a:bodyPr>
          <a:lstStyle/>
          <a:p>
            <a:endParaRPr lang="en-US" b="1" dirty="0" smtClean="0"/>
          </a:p>
          <a:p>
            <a:endParaRPr lang="en-US" b="1" dirty="0"/>
          </a:p>
          <a:p>
            <a:r>
              <a:rPr lang="en-US" b="1" dirty="0" smtClean="0"/>
              <a:t>Fast</a:t>
            </a:r>
            <a:r>
              <a:rPr lang="en-US" b="1" dirty="0"/>
              <a:t>.</a:t>
            </a:r>
            <a:r>
              <a:rPr lang="en-US" dirty="0"/>
              <a:t> ZooKeeper is </a:t>
            </a:r>
            <a:r>
              <a:rPr lang="en-US" dirty="0" smtClean="0"/>
              <a:t>used where read/write </a:t>
            </a:r>
            <a:r>
              <a:rPr lang="en-US" dirty="0"/>
              <a:t>ratio is about 10:1.</a:t>
            </a:r>
          </a:p>
          <a:p>
            <a:r>
              <a:rPr lang="en-US" b="1" dirty="0"/>
              <a:t>Reliable.</a:t>
            </a:r>
            <a:r>
              <a:rPr lang="en-US" dirty="0"/>
              <a:t> ZooKeeper is replicated over a set of hosts (called an ensemble) and the servers are aware of each other. As long as a critical mass of servers is available, the ZooKeeper service will also be available. There is no single point of failure.</a:t>
            </a:r>
          </a:p>
          <a:p>
            <a:r>
              <a:rPr lang="en-US" b="1" dirty="0"/>
              <a:t>Simple.</a:t>
            </a:r>
            <a:r>
              <a:rPr lang="en-US" dirty="0"/>
              <a:t> ZooKeeper maintain a standard hierarchical name space, similar to files and directories.</a:t>
            </a:r>
          </a:p>
          <a:p>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0"/>
            <a:ext cx="2674045" cy="215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4350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924944"/>
            <a:ext cx="8229600" cy="1143000"/>
          </a:xfrm>
        </p:spPr>
        <p:txBody>
          <a:bodyPr/>
          <a:lstStyle/>
          <a:p>
            <a:r>
              <a:rPr lang="en-IN" dirty="0" smtClean="0"/>
              <a:t>Thank you</a:t>
            </a:r>
            <a:endParaRPr lang="en-IN" dirty="0"/>
          </a:p>
        </p:txBody>
      </p:sp>
    </p:spTree>
    <p:extLst>
      <p:ext uri="{BB962C8B-B14F-4D97-AF65-F5344CB8AC3E}">
        <p14:creationId xmlns:p14="http://schemas.microsoft.com/office/powerpoint/2010/main" val="18782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Characteristics of big data</a:t>
            </a:r>
            <a:endParaRPr lang="en-IN" dirty="0"/>
          </a:p>
        </p:txBody>
      </p:sp>
      <p:sp>
        <p:nvSpPr>
          <p:cNvPr id="3" name="Content Placeholder 2"/>
          <p:cNvSpPr>
            <a:spLocks noGrp="1"/>
          </p:cNvSpPr>
          <p:nvPr>
            <p:ph idx="1"/>
          </p:nvPr>
        </p:nvSpPr>
        <p:spPr/>
        <p:txBody>
          <a:bodyPr>
            <a:normAutofit fontScale="85000" lnSpcReduction="10000"/>
          </a:bodyPr>
          <a:lstStyle/>
          <a:p>
            <a:pPr marL="0" indent="0">
              <a:buNone/>
            </a:pPr>
            <a:r>
              <a:rPr lang="en-IN" dirty="0"/>
              <a:t>4</a:t>
            </a:r>
            <a:r>
              <a:rPr lang="en-IN" dirty="0" smtClean="0"/>
              <a:t> </a:t>
            </a:r>
            <a:r>
              <a:rPr lang="en-IN" dirty="0" err="1" smtClean="0"/>
              <a:t>Vs</a:t>
            </a:r>
            <a:endParaRPr lang="en-IN" dirty="0" smtClean="0"/>
          </a:p>
          <a:p>
            <a:r>
              <a:rPr lang="en-IN" dirty="0" smtClean="0"/>
              <a:t>Huge volume of data : Rather than thousands or million of rows/records , Big data can be billions of rows and millions of columns</a:t>
            </a:r>
          </a:p>
          <a:p>
            <a:r>
              <a:rPr lang="en-IN" dirty="0" smtClean="0"/>
              <a:t>Variety – Data can be any form ,structure </a:t>
            </a:r>
          </a:p>
          <a:p>
            <a:r>
              <a:rPr lang="en-IN" dirty="0" smtClean="0"/>
              <a:t>Velocity – Big data can be describe  as high velocity data </a:t>
            </a:r>
            <a:r>
              <a:rPr lang="en-IN" dirty="0" err="1" smtClean="0"/>
              <a:t>i.e</a:t>
            </a:r>
            <a:r>
              <a:rPr lang="en-IN" dirty="0" smtClean="0"/>
              <a:t> speed of new data creation is rapid ,high data ingestion and near real time analysis</a:t>
            </a:r>
          </a:p>
          <a:p>
            <a:r>
              <a:rPr lang="en-US" dirty="0" smtClean="0"/>
              <a:t>Veracity </a:t>
            </a:r>
            <a:r>
              <a:rPr lang="en-US" dirty="0"/>
              <a:t>- The quality of the data being captured can vary greatly. Accuracy of analysis depends on the veracity of the source data</a:t>
            </a:r>
            <a:endParaRPr lang="en-IN" dirty="0"/>
          </a:p>
        </p:txBody>
      </p:sp>
    </p:spTree>
    <p:extLst>
      <p:ext uri="{BB962C8B-B14F-4D97-AF65-F5344CB8AC3E}">
        <p14:creationId xmlns:p14="http://schemas.microsoft.com/office/powerpoint/2010/main" val="3136193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data Structure</a:t>
            </a:r>
            <a:endParaRPr lang="en-IN" dirty="0"/>
          </a:p>
        </p:txBody>
      </p:sp>
      <p:sp>
        <p:nvSpPr>
          <p:cNvPr id="3" name="Content Placeholder 2"/>
          <p:cNvSpPr>
            <a:spLocks noGrp="1"/>
          </p:cNvSpPr>
          <p:nvPr>
            <p:ph idx="1"/>
          </p:nvPr>
        </p:nvSpPr>
        <p:spPr/>
        <p:txBody>
          <a:bodyPr/>
          <a:lstStyle/>
          <a:p>
            <a:r>
              <a:rPr lang="en-IN" dirty="0" smtClean="0"/>
              <a:t>Structured: A specific and consistent format</a:t>
            </a:r>
          </a:p>
          <a:p>
            <a:pPr marL="0" indent="0">
              <a:buNone/>
            </a:pPr>
            <a:r>
              <a:rPr lang="en-IN" dirty="0" smtClean="0"/>
              <a:t>(for example, a data table)</a:t>
            </a:r>
          </a:p>
          <a:p>
            <a:r>
              <a:rPr lang="en-IN" dirty="0" smtClean="0"/>
              <a:t>Semi-structured : A self-describing format(for example XML file)</a:t>
            </a:r>
          </a:p>
          <a:p>
            <a:r>
              <a:rPr lang="en-IN" dirty="0" smtClean="0"/>
              <a:t>Quasi-structured: A somewhat inconsistent (for example, a hyperlink)</a:t>
            </a:r>
          </a:p>
          <a:p>
            <a:r>
              <a:rPr lang="en-IN" dirty="0" smtClean="0"/>
              <a:t>Unstructured : An inconsistent format(for example , text or video) </a:t>
            </a:r>
            <a:endParaRPr lang="en-IN" dirty="0"/>
          </a:p>
        </p:txBody>
      </p:sp>
    </p:spTree>
    <p:extLst>
      <p:ext uri="{BB962C8B-B14F-4D97-AF65-F5344CB8AC3E}">
        <p14:creationId xmlns:p14="http://schemas.microsoft.com/office/powerpoint/2010/main" val="3708235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Main Problem </a:t>
            </a:r>
            <a:endParaRPr lang="en-IN" dirty="0"/>
          </a:p>
        </p:txBody>
      </p:sp>
      <p:sp>
        <p:nvSpPr>
          <p:cNvPr id="3" name="Content Placeholder 2"/>
          <p:cNvSpPr>
            <a:spLocks noGrp="1"/>
          </p:cNvSpPr>
          <p:nvPr>
            <p:ph idx="1"/>
          </p:nvPr>
        </p:nvSpPr>
        <p:spPr/>
        <p:txBody>
          <a:bodyPr/>
          <a:lstStyle/>
          <a:p>
            <a:r>
              <a:rPr lang="en-IN" dirty="0" smtClean="0"/>
              <a:t>How to store &amp; analyse such huge data?</a:t>
            </a:r>
          </a:p>
          <a:p>
            <a:r>
              <a:rPr lang="en-IN" dirty="0" smtClean="0"/>
              <a:t>Problem :Lots of data of varied form  </a:t>
            </a:r>
          </a:p>
          <a:p>
            <a:pPr marL="0" indent="0">
              <a:buNone/>
            </a:pPr>
            <a:r>
              <a:rPr lang="en-US" dirty="0"/>
              <a:t>Need to process 100TB datasets On 1 node: – reading@ </a:t>
            </a:r>
            <a:r>
              <a:rPr lang="en-US" dirty="0" smtClean="0"/>
              <a:t>100MB/s = 277.7 </a:t>
            </a:r>
            <a:r>
              <a:rPr lang="en-US" dirty="0" err="1" smtClean="0"/>
              <a:t>hrs</a:t>
            </a:r>
            <a:r>
              <a:rPr lang="en-US" dirty="0" smtClean="0"/>
              <a:t>= 11 </a:t>
            </a:r>
            <a:r>
              <a:rPr lang="en-US" dirty="0"/>
              <a:t>days </a:t>
            </a:r>
          </a:p>
          <a:p>
            <a:pPr marL="0" indent="0">
              <a:buNone/>
            </a:pPr>
            <a:r>
              <a:rPr lang="en-US" dirty="0"/>
              <a:t>Suppose we have 1000 nodes then the same </a:t>
            </a:r>
          </a:p>
          <a:p>
            <a:pPr marL="0" indent="0">
              <a:buNone/>
            </a:pPr>
            <a:r>
              <a:rPr lang="en-US" dirty="0"/>
              <a:t>Data can be read </a:t>
            </a:r>
            <a:r>
              <a:rPr lang="en-US" dirty="0" smtClean="0"/>
              <a:t>=16.2 minutes </a:t>
            </a:r>
            <a:r>
              <a:rPr lang="en-US" sz="4000" dirty="0" smtClean="0"/>
              <a:t>only if  </a:t>
            </a:r>
            <a:r>
              <a:rPr lang="en-US" dirty="0" smtClean="0"/>
              <a:t>nodes working in parallel.</a:t>
            </a:r>
            <a:endParaRPr lang="en-IN" dirty="0"/>
          </a:p>
        </p:txBody>
      </p:sp>
    </p:spTree>
    <p:extLst>
      <p:ext uri="{BB962C8B-B14F-4D97-AF65-F5344CB8AC3E}">
        <p14:creationId xmlns:p14="http://schemas.microsoft.com/office/powerpoint/2010/main" val="1910995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83"/>
            <a:ext cx="9144000" cy="6865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5082317"/>
            <a:ext cx="4716016" cy="176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779912" y="703221"/>
            <a:ext cx="4572000" cy="1077218"/>
          </a:xfrm>
          <a:prstGeom prst="rect">
            <a:avLst/>
          </a:prstGeom>
        </p:spPr>
        <p:txBody>
          <a:bodyPr>
            <a:spAutoFit/>
          </a:bodyPr>
          <a:lstStyle/>
          <a:p>
            <a:pPr lvl="0" algn="ctr">
              <a:spcBef>
                <a:spcPct val="20000"/>
              </a:spcBef>
            </a:pPr>
            <a:r>
              <a:rPr lang="en-IN" sz="3200" dirty="0">
                <a:solidFill>
                  <a:prstClr val="black">
                    <a:tint val="75000"/>
                  </a:prstClr>
                </a:solidFill>
              </a:rPr>
              <a:t>A new way to store and Analyse data</a:t>
            </a:r>
          </a:p>
        </p:txBody>
      </p:sp>
    </p:spTree>
    <p:extLst>
      <p:ext uri="{BB962C8B-B14F-4D97-AF65-F5344CB8AC3E}">
        <p14:creationId xmlns:p14="http://schemas.microsoft.com/office/powerpoint/2010/main" val="2526434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t>
            </a:r>
            <a:r>
              <a:rPr lang="en-IN" dirty="0"/>
              <a:t>H</a:t>
            </a:r>
            <a:r>
              <a:rPr lang="en-IN" dirty="0" smtClean="0"/>
              <a:t>adoop?</a:t>
            </a:r>
            <a:endParaRPr lang="en-IN" dirty="0"/>
          </a:p>
        </p:txBody>
      </p:sp>
      <p:sp>
        <p:nvSpPr>
          <p:cNvPr id="3" name="Content Placeholder 2"/>
          <p:cNvSpPr>
            <a:spLocks noGrp="1"/>
          </p:cNvSpPr>
          <p:nvPr>
            <p:ph idx="1"/>
          </p:nvPr>
        </p:nvSpPr>
        <p:spPr/>
        <p:txBody>
          <a:bodyPr>
            <a:normAutofit/>
          </a:bodyPr>
          <a:lstStyle/>
          <a:p>
            <a:r>
              <a:rPr lang="en-IN" dirty="0" smtClean="0"/>
              <a:t>Hadoop ,Also known as Apache Hadoop </a:t>
            </a:r>
          </a:p>
          <a:p>
            <a:r>
              <a:rPr lang="en-IN" dirty="0" smtClean="0"/>
              <a:t>Created by </a:t>
            </a:r>
            <a:r>
              <a:rPr lang="en-IN" dirty="0"/>
              <a:t>Douglas Reed </a:t>
            </a:r>
            <a:r>
              <a:rPr lang="en-IN" dirty="0" smtClean="0"/>
              <a:t>Cutting </a:t>
            </a:r>
            <a:r>
              <a:rPr lang="en-IN" smtClean="0"/>
              <a:t>in </a:t>
            </a:r>
            <a:r>
              <a:rPr lang="en-IN" smtClean="0"/>
              <a:t>2006</a:t>
            </a:r>
            <a:endParaRPr lang="en-IN" dirty="0" smtClean="0"/>
          </a:p>
          <a:p>
            <a:r>
              <a:rPr lang="en-IN" dirty="0" smtClean="0"/>
              <a:t>Open source framework used for distributed storage and processing of large data sets on computer cluster built from commodity hardware</a:t>
            </a:r>
            <a:endParaRPr lang="en-IN" dirty="0"/>
          </a:p>
        </p:txBody>
      </p:sp>
    </p:spTree>
    <p:extLst>
      <p:ext uri="{BB962C8B-B14F-4D97-AF65-F5344CB8AC3E}">
        <p14:creationId xmlns:p14="http://schemas.microsoft.com/office/powerpoint/2010/main" val="1269502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Hadoop Cluster</a:t>
            </a:r>
            <a:endParaRPr lang="en-IN" dirty="0"/>
          </a:p>
        </p:txBody>
      </p:sp>
      <p:sp>
        <p:nvSpPr>
          <p:cNvPr id="3" name="Content Placeholder 2"/>
          <p:cNvSpPr>
            <a:spLocks noGrp="1"/>
          </p:cNvSpPr>
          <p:nvPr>
            <p:ph idx="1"/>
          </p:nvPr>
        </p:nvSpPr>
        <p:spPr/>
        <p:txBody>
          <a:bodyPr/>
          <a:lstStyle/>
          <a:p>
            <a:r>
              <a:rPr lang="en-IN" dirty="0" smtClean="0"/>
              <a:t>What is cluster?</a:t>
            </a:r>
          </a:p>
          <a:p>
            <a:pPr marL="0" indent="0">
              <a:buNone/>
            </a:pPr>
            <a:r>
              <a:rPr lang="en-US" dirty="0" smtClean="0"/>
              <a:t>Normally any set of loosely connected or tightly connected computers that work together as a single system is called Cluster. In simple words, a computer cluster used for </a:t>
            </a:r>
            <a:r>
              <a:rPr lang="en-US" dirty="0" err="1" smtClean="0"/>
              <a:t>Hadoop</a:t>
            </a:r>
            <a:r>
              <a:rPr lang="en-US" dirty="0" smtClean="0"/>
              <a:t> is called </a:t>
            </a:r>
            <a:r>
              <a:rPr lang="en-US" dirty="0" err="1" smtClean="0"/>
              <a:t>Hadoop</a:t>
            </a:r>
            <a:r>
              <a:rPr lang="en-US" dirty="0" smtClean="0"/>
              <a:t> Cluster. </a:t>
            </a:r>
            <a:endParaRPr lang="en-IN" dirty="0"/>
          </a:p>
        </p:txBody>
      </p:sp>
    </p:spTree>
    <p:extLst>
      <p:ext uri="{BB962C8B-B14F-4D97-AF65-F5344CB8AC3E}">
        <p14:creationId xmlns:p14="http://schemas.microsoft.com/office/powerpoint/2010/main" val="3664490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Benefits of Hadoop</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Scalability </a:t>
            </a:r>
          </a:p>
          <a:p>
            <a:pPr marL="514350" indent="-514350">
              <a:buFont typeface="+mj-lt"/>
              <a:buAutoNum type="arabicPeriod"/>
            </a:pPr>
            <a:r>
              <a:rPr lang="en-IN" dirty="0" smtClean="0"/>
              <a:t>Scale out : Adding more nodes to a cluster </a:t>
            </a:r>
          </a:p>
          <a:p>
            <a:pPr marL="514350" indent="-514350">
              <a:buFont typeface="+mj-lt"/>
              <a:buAutoNum type="arabicPeriod"/>
            </a:pPr>
            <a:r>
              <a:rPr lang="en-IN" dirty="0" smtClean="0"/>
              <a:t>Scale up: Adding more CPU/ram/external hardware to the existing nodes</a:t>
            </a:r>
          </a:p>
          <a:p>
            <a:r>
              <a:rPr lang="en-IN" dirty="0" smtClean="0"/>
              <a:t>Reliability – In case of node failure </a:t>
            </a:r>
            <a:r>
              <a:rPr lang="en-US" dirty="0" smtClean="0"/>
              <a:t>processing </a:t>
            </a:r>
            <a:r>
              <a:rPr lang="en-US" dirty="0"/>
              <a:t>is re-directed to the remaining nodes in the cluster and data is automatically re-replicated in preparation for future node failures</a:t>
            </a:r>
            <a:r>
              <a:rPr lang="en-US" dirty="0" smtClean="0"/>
              <a:t>.</a:t>
            </a:r>
          </a:p>
          <a:p>
            <a:r>
              <a:rPr lang="en-IN" dirty="0" smtClean="0"/>
              <a:t>Flexibility – Don’t have to create schemas on write, Schemas created on read</a:t>
            </a:r>
          </a:p>
          <a:p>
            <a:r>
              <a:rPr lang="en-IN" dirty="0" smtClean="0"/>
              <a:t>Low cost - </a:t>
            </a:r>
            <a:r>
              <a:rPr lang="en-US" dirty="0" err="1"/>
              <a:t>Hadoop</a:t>
            </a:r>
            <a:r>
              <a:rPr lang="en-US" dirty="0"/>
              <a:t> is open source and runs on low-cost commodity hardware</a:t>
            </a:r>
            <a:endParaRPr lang="en-IN" dirty="0" smtClean="0"/>
          </a:p>
          <a:p>
            <a:endParaRPr lang="en-IN" dirty="0"/>
          </a:p>
        </p:txBody>
      </p:sp>
    </p:spTree>
    <p:extLst>
      <p:ext uri="{BB962C8B-B14F-4D97-AF65-F5344CB8AC3E}">
        <p14:creationId xmlns:p14="http://schemas.microsoft.com/office/powerpoint/2010/main" val="36657695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561</TotalTime>
  <Words>1291</Words>
  <Application>Microsoft Office PowerPoint</Application>
  <PresentationFormat>On-screen Show (4:3)</PresentationFormat>
  <Paragraphs>146</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What is Big data ?</vt:lpstr>
      <vt:lpstr>Characteristics of big data</vt:lpstr>
      <vt:lpstr>Types of data Structure</vt:lpstr>
      <vt:lpstr> Main Problem </vt:lpstr>
      <vt:lpstr>PowerPoint Presentation</vt:lpstr>
      <vt:lpstr>What is Hadoop?</vt:lpstr>
      <vt:lpstr>Hadoop Cluster</vt:lpstr>
      <vt:lpstr>Benefits of Hadoop</vt:lpstr>
      <vt:lpstr>Hadoop Ecosystem</vt:lpstr>
      <vt:lpstr>Main components  </vt:lpstr>
      <vt:lpstr>HDFS Architecture</vt:lpstr>
      <vt:lpstr>MapReduce framework </vt:lpstr>
      <vt:lpstr>3 phases in MapReduce</vt:lpstr>
      <vt:lpstr>Components of Hadoop Cluster</vt:lpstr>
      <vt:lpstr>Description on HDFS cluster</vt:lpstr>
      <vt:lpstr>Description on MapReduce cluster</vt:lpstr>
      <vt:lpstr>MapReduce 1 vs Yarn</vt:lpstr>
      <vt:lpstr>Pig</vt:lpstr>
      <vt:lpstr>Hive</vt:lpstr>
      <vt:lpstr>Pig vs hive</vt:lpstr>
      <vt:lpstr>Hbase</vt:lpstr>
      <vt:lpstr>Flume</vt:lpstr>
      <vt:lpstr>Sqoop</vt:lpstr>
      <vt:lpstr>OOZIE </vt:lpstr>
      <vt:lpstr>ZooKeeper</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44</cp:revision>
  <dcterms:created xsi:type="dcterms:W3CDTF">2017-07-08T11:18:51Z</dcterms:created>
  <dcterms:modified xsi:type="dcterms:W3CDTF">2017-07-11T09:16:13Z</dcterms:modified>
</cp:coreProperties>
</file>