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56" r:id="rId3"/>
    <p:sldId id="257" r:id="rId4"/>
    <p:sldId id="261" r:id="rId5"/>
    <p:sldId id="313" r:id="rId6"/>
    <p:sldId id="263" r:id="rId7"/>
    <p:sldId id="264" r:id="rId8"/>
    <p:sldId id="267" r:id="rId9"/>
    <p:sldId id="269" r:id="rId10"/>
    <p:sldId id="271" r:id="rId11"/>
    <p:sldId id="274" r:id="rId12"/>
    <p:sldId id="277" r:id="rId13"/>
    <p:sldId id="278" r:id="rId14"/>
    <p:sldId id="280" r:id="rId15"/>
    <p:sldId id="285" r:id="rId16"/>
    <p:sldId id="283" r:id="rId17"/>
    <p:sldId id="286" r:id="rId18"/>
    <p:sldId id="287" r:id="rId19"/>
    <p:sldId id="310" r:id="rId20"/>
    <p:sldId id="291" r:id="rId21"/>
    <p:sldId id="293" r:id="rId22"/>
    <p:sldId id="308" r:id="rId23"/>
    <p:sldId id="309" r:id="rId24"/>
    <p:sldId id="294" r:id="rId25"/>
    <p:sldId id="297" r:id="rId26"/>
    <p:sldId id="299" r:id="rId27"/>
    <p:sldId id="303" r:id="rId28"/>
    <p:sldId id="304" r:id="rId29"/>
    <p:sldId id="300" r:id="rId30"/>
    <p:sldId id="306" r:id="rId31"/>
    <p:sldId id="312" r:id="rId32"/>
    <p:sldId id="30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E838F-9E7D-49C4-8447-D2245635ECB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3287B-5607-440B-A1C1-A436434D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8EC2-03DC-41A3-B248-698B2480CC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79BB-3D09-497B-BDC8-D59DC5BFA3C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E63A-38CA-477F-BEC3-6E280F08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79BB-3D09-497B-BDC8-D59DC5BFA3C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E63A-38CA-477F-BEC3-6E280F08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79BB-3D09-497B-BDC8-D59DC5BFA3C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E63A-38CA-477F-BEC3-6E280F08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4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594-1AE4-4CBA-989F-5088781E24C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23/12/2020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454E-184D-455D-A0B2-0F692540C3E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16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594-1AE4-4CBA-989F-5088781E24C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23/12/2020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454E-184D-455D-A0B2-0F692540C3E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5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594-1AE4-4CBA-989F-5088781E24C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23/12/2020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454E-184D-455D-A0B2-0F692540C3E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67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594-1AE4-4CBA-989F-5088781E24C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23/12/2020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454E-184D-455D-A0B2-0F692540C3E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23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594-1AE4-4CBA-989F-5088781E24C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23/12/2020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454E-184D-455D-A0B2-0F692540C3E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72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594-1AE4-4CBA-989F-5088781E24C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23/12/2020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454E-184D-455D-A0B2-0F692540C3E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60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594-1AE4-4CBA-989F-5088781E24C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23/12/2020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454E-184D-455D-A0B2-0F692540C3E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77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594-1AE4-4CBA-989F-5088781E24C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23/12/2020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454E-184D-455D-A0B2-0F692540C3E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9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79BB-3D09-497B-BDC8-D59DC5BFA3C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E63A-38CA-477F-BEC3-6E280F08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7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594-1AE4-4CBA-989F-5088781E24C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23/12/2020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454E-184D-455D-A0B2-0F692540C3E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73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594-1AE4-4CBA-989F-5088781E24C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23/12/2020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454E-184D-455D-A0B2-0F692540C3E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01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594-1AE4-4CBA-989F-5088781E24C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23/12/2020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454E-184D-455D-A0B2-0F692540C3E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6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79BB-3D09-497B-BDC8-D59DC5BFA3C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E63A-38CA-477F-BEC3-6E280F08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79BB-3D09-497B-BDC8-D59DC5BFA3C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E63A-38CA-477F-BEC3-6E280F08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79BB-3D09-497B-BDC8-D59DC5BFA3C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E63A-38CA-477F-BEC3-6E280F08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2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79BB-3D09-497B-BDC8-D59DC5BFA3C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E63A-38CA-477F-BEC3-6E280F08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2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79BB-3D09-497B-BDC8-D59DC5BFA3C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E63A-38CA-477F-BEC3-6E280F08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3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79BB-3D09-497B-BDC8-D59DC5BFA3C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E63A-38CA-477F-BEC3-6E280F08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79BB-3D09-497B-BDC8-D59DC5BFA3C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E63A-38CA-477F-BEC3-6E280F08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9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79BB-3D09-497B-BDC8-D59DC5BFA3C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2E63A-38CA-477F-BEC3-6E280F08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3594-1AE4-4CBA-989F-5088781E24CE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23/12/2020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7454E-184D-455D-A0B2-0F692540C3E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586743" y="943559"/>
            <a:ext cx="9160200" cy="931026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8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NAME 338</a:t>
            </a:r>
          </a:p>
          <a:p>
            <a:pPr algn="ctr"/>
            <a:r>
              <a:rPr lang="en-US" sz="28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Ship </a:t>
            </a:r>
            <a:r>
              <a:rPr lang="en-US" sz="28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Design Project and Presentation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049" y="4506331"/>
            <a:ext cx="3976666" cy="1038748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r>
              <a:rPr lang="en-US" sz="15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</a:p>
          <a:p>
            <a:r>
              <a:rPr lang="en-US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Dr. Md. </a:t>
            </a:r>
            <a:r>
              <a:rPr lang="en-US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Mashiur</a:t>
            </a:r>
            <a:r>
              <a:rPr lang="en-US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Rahaman</a:t>
            </a:r>
            <a:endParaRPr lang="en-US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r>
              <a:rPr lang="en-US" sz="15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Naval Architecture &amp; Marine Engineering, BUET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3804" y="4737165"/>
            <a:ext cx="3184205" cy="808172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r>
              <a:rPr lang="en-US" sz="15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1651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Sakibul</a:t>
            </a:r>
            <a:r>
              <a:rPr lang="en-US" sz="165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1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r>
              <a:rPr lang="en-US" sz="165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1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Nahid</a:t>
            </a:r>
            <a:r>
              <a:rPr lang="en-US" sz="165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: 1612046</a:t>
            </a:r>
          </a:p>
          <a:p>
            <a:r>
              <a:rPr lang="en-US" sz="165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651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Riasat</a:t>
            </a:r>
            <a:r>
              <a:rPr lang="en-US" sz="165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1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Morshed</a:t>
            </a:r>
            <a:r>
              <a:rPr lang="en-US" sz="165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Khan:1612047</a:t>
            </a:r>
          </a:p>
        </p:txBody>
      </p:sp>
    </p:spTree>
    <p:extLst>
      <p:ext uri="{BB962C8B-B14F-4D97-AF65-F5344CB8AC3E}">
        <p14:creationId xmlns:p14="http://schemas.microsoft.com/office/powerpoint/2010/main" val="31282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" y="4063849"/>
            <a:ext cx="7031295" cy="1883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04" y="941832"/>
            <a:ext cx="6513419" cy="2834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124" y="757761"/>
            <a:ext cx="1972123" cy="1014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66944" y="3319272"/>
            <a:ext cx="155448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29" y="174894"/>
            <a:ext cx="5139869" cy="623250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36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Shell expansion drawing</a:t>
            </a:r>
            <a:endParaRPr lang="en-US" sz="36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336" y="5766415"/>
            <a:ext cx="1883664" cy="10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89352"/>
              </p:ext>
            </p:extLst>
          </p:nvPr>
        </p:nvGraphicFramePr>
        <p:xfrm>
          <a:off x="221562" y="1042417"/>
          <a:ext cx="8343050" cy="5330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2827"/>
                <a:gridCol w="1418547"/>
                <a:gridCol w="1211676"/>
              </a:tblGrid>
              <a:tr h="466084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Resistance component</a:t>
                      </a: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</a:tr>
              <a:tr h="420566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Frictional resistance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54.40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</a:tr>
              <a:tr h="420566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Appendage resistance </a:t>
                      </a: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</a:tr>
              <a:tr h="420566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Wave resistance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38.47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</a:tr>
              <a:tr h="1022993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Additional pressure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resistance due to bulbous bow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</a:tr>
              <a:tr h="1022993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Additional pressure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resistance of immersed transom stern</a:t>
                      </a: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</a:tr>
              <a:tr h="716096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Model-ship co-relation resistance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9.30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</a:tr>
              <a:tr h="420566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 resistance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</a:tr>
              <a:tr h="420566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resistance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102.64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12" marR="85712" marT="42857" marB="42857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8016" y="233175"/>
            <a:ext cx="4832093" cy="438584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4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resistance calculation</a:t>
            </a:r>
            <a:endParaRPr lang="en-US" sz="24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994" y="178311"/>
            <a:ext cx="4278287" cy="438584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4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Summary of power calculation</a:t>
            </a:r>
            <a:endParaRPr lang="en-US" sz="24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07219"/>
              </p:ext>
            </p:extLst>
          </p:nvPr>
        </p:nvGraphicFramePr>
        <p:xfrm>
          <a:off x="161850" y="1027189"/>
          <a:ext cx="8918141" cy="2694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3462"/>
                <a:gridCol w="1975104"/>
                <a:gridCol w="1179575"/>
              </a:tblGrid>
              <a:tr h="455802">
                <a:tc>
                  <a:txBody>
                    <a:bodyPr/>
                    <a:lstStyle/>
                    <a:p>
                      <a:pPr algn="l"/>
                      <a:r>
                        <a:rPr lang="en-US" sz="23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Component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</a:p>
                  </a:txBody>
                  <a:tcPr marL="97546" marR="97546" marT="48774" marB="48774"/>
                </a:tc>
              </a:tr>
              <a:tr h="40929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Power, </a:t>
                      </a:r>
                      <a:r>
                        <a:rPr lang="en-US" sz="20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kern="12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579.24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kW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546" marR="97546" marT="48774" marB="48774"/>
                </a:tc>
              </a:tr>
              <a:tr h="40929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Power, </a:t>
                      </a:r>
                      <a:r>
                        <a:rPr lang="en-US" sz="20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kern="12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1053.16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kW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546" marR="97546" marT="48774" marB="48774"/>
                </a:tc>
              </a:tr>
              <a:tr h="7100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 Power</a:t>
                      </a:r>
                      <a:r>
                        <a:rPr lang="en-US" sz="20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</a:t>
                      </a:r>
                      <a:r>
                        <a:rPr lang="en-US" sz="2000" kern="12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1074.65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kW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546" marR="97546" marT="48774" marB="48774"/>
                </a:tc>
              </a:tr>
              <a:tr h="710015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Installed Power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kW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546" marR="97546" marT="48774" marB="487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" y="257117"/>
            <a:ext cx="8679940" cy="1177247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r>
              <a:rPr lang="en-US" sz="28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Engine selection</a:t>
            </a:r>
          </a:p>
          <a:p>
            <a:endParaRPr lang="en-US" sz="2200" b="1" u="sng" dirty="0" smtClean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u="sng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u="sng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u="sng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Yanmar</a:t>
            </a:r>
            <a:r>
              <a:rPr lang="en-US" sz="2200" u="sng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Catalogue for Marine Diesel Engine”, the engine chosen is: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99" y="1590199"/>
            <a:ext cx="5267801" cy="52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92290"/>
                  </p:ext>
                </p:extLst>
              </p:nvPr>
            </p:nvGraphicFramePr>
            <p:xfrm>
              <a:off x="263620" y="850649"/>
              <a:ext cx="7526565" cy="39127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78549"/>
                    <a:gridCol w="1280160"/>
                    <a:gridCol w="1067856"/>
                  </a:tblGrid>
                  <a:tr h="38573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Particulars</a:t>
                          </a:r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</a:t>
                          </a:r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</a:t>
                          </a:r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Propeller diameter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2.60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meter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Taylor wake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fraction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59271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Thrust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</a:t>
                          </a:r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eduction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co-efficient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0.204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Shaft immersion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1.50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meter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4975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2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Expanded</a:t>
                          </a:r>
                          <a:r>
                            <a:rPr lang="en-US" sz="1400" kern="12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blade area ratio, </a:t>
                          </a:r>
                          <a:r>
                            <a:rPr lang="en-US" sz="1400" kern="12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kern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Pitch-</a:t>
                          </a:r>
                          <a:r>
                            <a:rPr lang="en-US" sz="1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dia</a:t>
                          </a:r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Ratio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2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Projected blade</a:t>
                          </a:r>
                          <a:r>
                            <a:rPr lang="en-US" sz="1400" kern="12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area,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3.97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400" baseline="300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2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Burrill</a:t>
                          </a:r>
                          <a:r>
                            <a:rPr lang="en-US" sz="1400" kern="12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co-efficient,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2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Shaft</a:t>
                          </a:r>
                          <a:r>
                            <a:rPr lang="en-US" sz="1400" kern="12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efficiency, </a:t>
                          </a:r>
                          <a:r>
                            <a:rPr lang="en-US" sz="1400" kern="12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η</a:t>
                          </a:r>
                          <a:r>
                            <a:rPr lang="en-US" sz="1400" kern="1200" baseline="-250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0.98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92290"/>
                  </p:ext>
                </p:extLst>
              </p:nvPr>
            </p:nvGraphicFramePr>
            <p:xfrm>
              <a:off x="263620" y="850649"/>
              <a:ext cx="7526565" cy="39127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78549"/>
                    <a:gridCol w="1280160"/>
                    <a:gridCol w="1067856"/>
                  </a:tblGrid>
                  <a:tr h="38573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Particulars</a:t>
                          </a:r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</a:t>
                          </a:r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</a:t>
                          </a:r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Propeller diameter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2.60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meter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Taylor wake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fraction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59271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Thrust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</a:t>
                          </a:r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eduction</a:t>
                          </a:r>
                          <a:r>
                            <a:rPr lang="en-US" sz="1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co-efficient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0.204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Shaft immersion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1.50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meter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4975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1" marB="34291">
                        <a:blipFill rotWithShape="0">
                          <a:blip r:embed="rId2"/>
                          <a:stretch>
                            <a:fillRect l="-118" t="-409756" r="-45529" b="-28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Pitch-</a:t>
                          </a:r>
                          <a:r>
                            <a:rPr lang="en-US" sz="1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dia</a:t>
                          </a:r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Ratio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1" marB="34291">
                        <a:blipFill rotWithShape="0">
                          <a:blip r:embed="rId2"/>
                          <a:stretch>
                            <a:fillRect l="-118" t="-818966" r="-455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3.97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400" baseline="300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1" marB="34291">
                        <a:blipFill rotWithShape="0">
                          <a:blip r:embed="rId2"/>
                          <a:stretch>
                            <a:fillRect l="-118" t="-935088" r="-45529" b="-1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  <a:tr h="3481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2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Shaft</a:t>
                          </a:r>
                          <a:r>
                            <a:rPr lang="en-US" sz="1400" kern="12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efficiency, </a:t>
                          </a:r>
                          <a:r>
                            <a:rPr lang="en-US" sz="1400" kern="12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η</a:t>
                          </a:r>
                          <a:r>
                            <a:rPr lang="en-US" sz="1400" kern="1200" baseline="-250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0.98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1" marB="34291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0" y="221746"/>
            <a:ext cx="4766433" cy="438584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4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propeller calculation:</a:t>
            </a:r>
            <a:endParaRPr lang="en-US" sz="24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3620" y="5191882"/>
            <a:ext cx="8698600" cy="1454246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r>
              <a:rPr lang="en-US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1.The </a:t>
            </a:r>
            <a:r>
              <a:rPr lang="en-US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vessel </a:t>
            </a:r>
            <a:r>
              <a:rPr lang="en-US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is single-screw vessel </a:t>
            </a:r>
            <a:r>
              <a:rPr lang="en-US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the propeller is of 3 blades.</a:t>
            </a:r>
          </a:p>
          <a:p>
            <a:r>
              <a:rPr lang="en-US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2. The geometry of the propeller is drawn from </a:t>
            </a:r>
            <a:r>
              <a:rPr lang="en-US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Wageningen</a:t>
            </a:r>
            <a:endParaRPr lang="en-US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B-screw propeller.</a:t>
            </a:r>
          </a:p>
          <a:p>
            <a:r>
              <a:rPr lang="en-US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3. Cavitation criteria from </a:t>
            </a:r>
            <a:r>
              <a:rPr lang="en-US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Burril’s</a:t>
            </a:r>
            <a:r>
              <a:rPr lang="en-US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chart was calculated and was proved to be lower than the </a:t>
            </a:r>
          </a:p>
          <a:p>
            <a:r>
              <a:rPr lang="en-US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pper limit for merchant vessel. </a:t>
            </a:r>
            <a:endParaRPr lang="en-US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3739"/>
            <a:ext cx="2797689" cy="500139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Propeller Profile: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42241" y="1444003"/>
            <a:ext cx="3447666" cy="5322557"/>
            <a:chOff x="2642241" y="1444003"/>
            <a:chExt cx="3447666" cy="53225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2241" y="1444003"/>
              <a:ext cx="3447666" cy="532255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340099" y="5020056"/>
              <a:ext cx="749808" cy="438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3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591" y="130306"/>
            <a:ext cx="6501652" cy="438584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4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Summary of engine room foundation calculation</a:t>
            </a:r>
            <a:endParaRPr lang="en-US" sz="24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98327"/>
              </p:ext>
            </p:extLst>
          </p:nvPr>
        </p:nvGraphicFramePr>
        <p:xfrm>
          <a:off x="309058" y="892402"/>
          <a:ext cx="7995531" cy="3480961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4699785"/>
                <a:gridCol w="1655239"/>
                <a:gridCol w="1640507"/>
              </a:tblGrid>
              <a:tr h="290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</a:tr>
              <a:tr h="290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Thickness of floor plate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</a:tr>
              <a:tr h="290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Center girder thickness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</a:tr>
              <a:tr h="290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Center girder height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</a:tr>
              <a:tr h="580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Thickness of longitudinal girder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</a:tr>
              <a:tr h="290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plate area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81.68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</a:tr>
              <a:tr h="290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Thickness of center girder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</a:tr>
              <a:tr h="290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Inner bottom plate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</a:tr>
              <a:tr h="290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frame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T-180 x 25 x 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 x mm x mm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</a:tr>
              <a:tr h="290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plate thickness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</a:tr>
              <a:tr h="290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Bolt diameter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842" marR="7284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9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6070" y="384376"/>
            <a:ext cx="4520340" cy="438584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4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Engine room foundation drawing</a:t>
            </a:r>
            <a:endParaRPr lang="en-US" sz="24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68107" y="1536192"/>
            <a:ext cx="10235067" cy="4197096"/>
            <a:chOff x="-268107" y="1536192"/>
            <a:chExt cx="10235067" cy="41970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68107" y="1536192"/>
              <a:ext cx="5148715" cy="407754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5192" y="2962656"/>
              <a:ext cx="4845384" cy="236200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010144" y="4873752"/>
              <a:ext cx="1956816" cy="859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2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3760" y="6245352"/>
            <a:ext cx="1362456" cy="539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8400" y="1090426"/>
            <a:ext cx="5100435" cy="438584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400" b="1" u="sng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Top view for engine room foundation:</a:t>
            </a:r>
            <a:endParaRPr lang="en-US" sz="2400" b="1" u="sng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25" y="1559473"/>
            <a:ext cx="7187184" cy="52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794" y="276610"/>
            <a:ext cx="5293693" cy="500139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Summary of Rudder Calculation: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22757"/>
              </p:ext>
            </p:extLst>
          </p:nvPr>
        </p:nvGraphicFramePr>
        <p:xfrm>
          <a:off x="329038" y="1151516"/>
          <a:ext cx="7348734" cy="46905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17866"/>
                <a:gridCol w="1380744"/>
                <a:gridCol w="1350124"/>
              </a:tblGrid>
              <a:tr h="31215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</a:tr>
              <a:tr h="2731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Rudder area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</a:tr>
              <a:tr h="2731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 ratio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</a:tr>
              <a:tr h="2731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</a:tr>
              <a:tr h="8193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 of the bolt axis from the center of the bolt system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</a:tr>
              <a:tr h="2731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bolts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</a:tr>
              <a:tr h="2731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Coupling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</a:tr>
              <a:tr h="5462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Thickness of coupling flanges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</a:tr>
              <a:tr h="5462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Thickness of coupling flange clear of bolt hole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</a:tr>
              <a:tr h="5462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Thickness of rudder plating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</a:tr>
              <a:tr h="2731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Thickness of the webs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</a:tr>
              <a:tr h="2731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Diameter of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pintle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44" marR="6584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63" y="949583"/>
            <a:ext cx="3488264" cy="530917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30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Name of the project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4824" y="2420561"/>
            <a:ext cx="5091159" cy="2533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Rectangle 2"/>
          <p:cNvSpPr/>
          <p:nvPr/>
        </p:nvSpPr>
        <p:spPr>
          <a:xfrm>
            <a:off x="1" y="1569656"/>
            <a:ext cx="9144000" cy="761749"/>
          </a:xfrm>
          <a:prstGeom prst="rect">
            <a:avLst/>
          </a:prstGeom>
          <a:noFill/>
        </p:spPr>
        <p:txBody>
          <a:bodyPr wrap="square" lIns="68580" tIns="34291" rIns="68580" bIns="34291">
            <a:spAutoFit/>
          </a:bodyPr>
          <a:lstStyle/>
          <a:p>
            <a:r>
              <a:rPr lang="en-US" sz="225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Design of 2000 DWT GL class Oil Tanker for operation in the inland waterways of Bangladesh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82033"/>
              </p:ext>
            </p:extLst>
          </p:nvPr>
        </p:nvGraphicFramePr>
        <p:xfrm>
          <a:off x="1679512" y="2641729"/>
          <a:ext cx="5346574" cy="3293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4760"/>
                <a:gridCol w="762191"/>
                <a:gridCol w="789623"/>
              </a:tblGrid>
              <a:tr h="37552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Principle Particulars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</a:tr>
              <a:tr h="365762">
                <a:tc>
                  <a:txBody>
                    <a:bodyPr/>
                    <a:lstStyle/>
                    <a:p>
                      <a:pPr algn="l"/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 overall,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73.75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</a:tr>
              <a:tr h="36576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between perpendiculars,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70.80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</a:tr>
              <a:tr h="36576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Breadth,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11.42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</a:tr>
              <a:tr h="36576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Depth,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</a:tr>
              <a:tr h="36576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Draft,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marR="0" indent="0" algn="r" defTabSz="9144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meter</a:t>
                      </a:r>
                    </a:p>
                  </a:txBody>
                  <a:tcPr marL="68580" marR="68580" marT="34291" marB="34291"/>
                </a:tc>
              </a:tr>
              <a:tr h="36576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co-efficient,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</a:tr>
              <a:tr h="36576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Speed, 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7143" y="218698"/>
            <a:ext cx="4272581" cy="500139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8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Details of Rudder Drawing</a:t>
            </a:r>
            <a:endParaRPr lang="en-US" sz="28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147" r="9575"/>
          <a:stretch/>
        </p:blipFill>
        <p:spPr>
          <a:xfrm>
            <a:off x="584360" y="1083128"/>
            <a:ext cx="3293552" cy="2780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38" y="4227720"/>
            <a:ext cx="4522873" cy="2412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99" y="885796"/>
            <a:ext cx="4275201" cy="56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7143" y="218698"/>
            <a:ext cx="4272581" cy="500139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8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Details of Rudder Drawing</a:t>
            </a:r>
            <a:endParaRPr lang="en-US" sz="28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3" y="931519"/>
            <a:ext cx="4767453" cy="5510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20" y="1331377"/>
            <a:ext cx="4406029" cy="47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137401"/>
            <a:ext cx="3242119" cy="5150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302" y="866336"/>
            <a:ext cx="4846698" cy="5125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143" y="218698"/>
            <a:ext cx="4272581" cy="500139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8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Details of Rudder Drawing</a:t>
            </a:r>
            <a:endParaRPr lang="en-US" sz="28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3075" y="6244425"/>
            <a:ext cx="17411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View</a:t>
            </a:r>
            <a:endParaRPr lang="en-US" sz="2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94300" y="6244424"/>
            <a:ext cx="28527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NACA 0018 Sections</a:t>
            </a:r>
            <a:endParaRPr lang="en-US" sz="2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314" y="124669"/>
            <a:ext cx="5182637" cy="577083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3300" b="1" u="sng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Steering Gear Arrangement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314" y="838614"/>
            <a:ext cx="8542781" cy="1058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15.8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 torque result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steering gear chosen is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Hydroster’s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Piston type hydraulic steering gear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design-model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“MS-25-35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is as follows: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627632" y="1896981"/>
            <a:ext cx="6230253" cy="49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24" y="1613735"/>
            <a:ext cx="3730180" cy="43870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75983" y="1090426"/>
            <a:ext cx="4225259" cy="438584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400" b="1" u="sng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Profile View for Steering Gear:</a:t>
            </a:r>
          </a:p>
        </p:txBody>
      </p:sp>
    </p:spTree>
    <p:extLst>
      <p:ext uri="{BB962C8B-B14F-4D97-AF65-F5344CB8AC3E}">
        <p14:creationId xmlns:p14="http://schemas.microsoft.com/office/powerpoint/2010/main" val="6289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707" y="252685"/>
            <a:ext cx="3630546" cy="577083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33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Shaft Arrangement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82" y="829768"/>
            <a:ext cx="2507418" cy="1289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787"/>
          <a:stretch/>
        </p:blipFill>
        <p:spPr>
          <a:xfrm>
            <a:off x="6702552" y="5452390"/>
            <a:ext cx="2441448" cy="1405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7" y="2119071"/>
            <a:ext cx="7598664" cy="307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30406"/>
            <a:ext cx="3992118" cy="500139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Summary of Lightweight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434770"/>
                  </p:ext>
                </p:extLst>
              </p:nvPr>
            </p:nvGraphicFramePr>
            <p:xfrm>
              <a:off x="61308" y="2217668"/>
              <a:ext cx="9009541" cy="2691848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093222"/>
                    <a:gridCol w="1485169"/>
                    <a:gridCol w="1030510"/>
                    <a:gridCol w="1657816"/>
                    <a:gridCol w="1071699"/>
                    <a:gridCol w="1671125"/>
                  </a:tblGrid>
                  <a:tr h="64332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  <a:p>
                          <a:pPr algn="l" fontAlgn="b"/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Weight(</a:t>
                          </a:r>
                          <a:r>
                            <a:rPr lang="en-US" sz="1400" b="1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tonne</a:t>
                          </a: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4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r" fontAlgn="b"/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LCG(meter)</a:t>
                          </a:r>
                          <a:endParaRPr lang="en-US" sz="14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r" fontAlgn="b"/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Moment about</a:t>
                          </a:r>
                          <a:r>
                            <a:rPr lang="en-US" sz="1400" b="1" u="none" strike="noStrike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amidship (N-meter)</a:t>
                          </a:r>
                          <a:endParaRPr lang="en-US" sz="1400" b="1" u="none" strike="noStrike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u="none" strike="noStrike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VCG(meter)</a:t>
                          </a:r>
                        </a:p>
                        <a:p>
                          <a:pPr algn="r" fontAlgn="b"/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Moment about</a:t>
                          </a:r>
                          <a:r>
                            <a:rPr lang="en-US" sz="1400" b="1" u="none" strike="noStrike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keel (N-meter)</a:t>
                          </a:r>
                          <a:endParaRPr lang="en-US" sz="1400" b="1" u="none" strike="noStrike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u="none" strike="noStrike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</a:tr>
                  <a:tr h="5110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Steelweight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610.84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-0.91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555.87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3.07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1876.22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</a:tr>
                  <a:tr h="5110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Machinery weight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-48.01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-1056.22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84.48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</a:tr>
                  <a:tr h="5110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Wood </a:t>
                          </a:r>
                          <a:r>
                            <a:rPr lang="en-US" sz="1400" u="none" strike="noStrike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&amp; outfit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-19.98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-109.89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6.64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36.52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</a:tr>
                  <a:tr h="5110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800" b="1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Σ</m:t>
                              </m:r>
                            </m:oMath>
                          </a14:m>
                          <a:r>
                            <a:rPr lang="en-US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summation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638.35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1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2.70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-1721.98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3.13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1997.22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434770"/>
                  </p:ext>
                </p:extLst>
              </p:nvPr>
            </p:nvGraphicFramePr>
            <p:xfrm>
              <a:off x="61308" y="2217668"/>
              <a:ext cx="9009541" cy="2691848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093222"/>
                    <a:gridCol w="1485169"/>
                    <a:gridCol w="1030510"/>
                    <a:gridCol w="1657816"/>
                    <a:gridCol w="1071699"/>
                    <a:gridCol w="1671125"/>
                  </a:tblGrid>
                  <a:tr h="64764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  <a:p>
                          <a:pPr algn="l" fontAlgn="b"/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Weight(</a:t>
                          </a:r>
                          <a:r>
                            <a:rPr lang="en-US" sz="1400" b="1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tonne</a:t>
                          </a: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4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r" fontAlgn="b"/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LCG(meter)</a:t>
                          </a:r>
                          <a:endParaRPr lang="en-US" sz="14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r" fontAlgn="b"/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Moment about</a:t>
                          </a:r>
                          <a:r>
                            <a:rPr lang="en-US" sz="1400" b="1" u="none" strike="noStrike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amidship (N-meter)</a:t>
                          </a:r>
                          <a:endParaRPr lang="en-US" sz="1400" b="1" u="none" strike="noStrike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u="none" strike="noStrike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VCG(meter)</a:t>
                          </a:r>
                        </a:p>
                        <a:p>
                          <a:pPr algn="r" fontAlgn="b"/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Moment about</a:t>
                          </a:r>
                          <a:r>
                            <a:rPr lang="en-US" sz="1400" b="1" u="none" strike="noStrike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keel (N-meter)</a:t>
                          </a:r>
                          <a:endParaRPr lang="en-US" sz="1400" b="1" u="none" strike="noStrike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u="none" strike="noStrike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</a:tr>
                  <a:tr h="5110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Steelweight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610.84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-0.91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555.87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3.07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1876.22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</a:tr>
                  <a:tr h="5110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Machinery weight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-48.01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-1056.22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84.48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</a:tr>
                  <a:tr h="5110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Wood </a:t>
                          </a:r>
                          <a:r>
                            <a:rPr lang="en-US" sz="1400" u="none" strike="noStrike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&amp; </a:t>
                          </a:r>
                          <a:r>
                            <a:rPr lang="en-US" sz="1400" u="none" strike="noStrike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outfit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-19.98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-109.89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6.64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36.52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</a:tr>
                  <a:tr h="511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68" marR="7568" marT="7568" marB="0" anchor="b">
                        <a:blipFill rotWithShape="0">
                          <a:blip r:embed="rId2"/>
                          <a:stretch>
                            <a:fillRect l="-291" t="-435714" r="-330523" b="-20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638.35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1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2.70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-1721.98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3.13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1997.22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568" marR="7568" marT="7568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92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6481" y="2424220"/>
            <a:ext cx="5268800" cy="408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82530"/>
                  </p:ext>
                </p:extLst>
              </p:nvPr>
            </p:nvGraphicFramePr>
            <p:xfrm>
              <a:off x="0" y="1436867"/>
              <a:ext cx="9144001" cy="501355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74301"/>
                    <a:gridCol w="1387152"/>
                    <a:gridCol w="1051320"/>
                    <a:gridCol w="1482816"/>
                    <a:gridCol w="1061260"/>
                    <a:gridCol w="1387152"/>
                  </a:tblGrid>
                  <a:tr h="68861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Weight(</a:t>
                          </a:r>
                          <a:r>
                            <a:rPr lang="en-US" sz="1400" b="1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tonne</a:t>
                          </a: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4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LCG(meter)</a:t>
                          </a:r>
                          <a:endParaRPr lang="en-US" sz="14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Moment about</a:t>
                          </a:r>
                          <a:r>
                            <a:rPr lang="en-US" sz="1400" b="1" u="none" strike="noStrike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amidship (N-meter)</a:t>
                          </a:r>
                          <a:endParaRPr lang="en-US" sz="1400" b="1" u="none" strike="noStrike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VCG(meter)</a:t>
                          </a: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Moment about</a:t>
                          </a:r>
                          <a:r>
                            <a:rPr lang="en-US" sz="1400" b="1" u="none" strike="noStrike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keel (N-meter)</a:t>
                          </a:r>
                          <a:endParaRPr lang="en-US" sz="1400" b="1" u="none" strike="noStrike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Lightweight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638.35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-2.70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-1723.54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3.13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1997.27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Fore peak tank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31.80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31.80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Aft peak tank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-32.99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-65.98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4.40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8.80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Tank 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334.00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5681.34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935.20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Tank 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1008.99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932.40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Tank 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-10.28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-3423.24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932.40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Tank 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17.01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5664.33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932.40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Tank 5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1008.99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932.40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Tank 6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-10.28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-3423.24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932.40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Fuel oil tank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-30.30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-90.90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Crew effect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-26.20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-25.55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7.31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800" b="1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Σ</m:t>
                              </m:r>
                            </m:oMath>
                          </a14:m>
                          <a:r>
                            <a:rPr lang="en-US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summation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1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2644.32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1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1.76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4643.00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1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2.88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7624.08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82530"/>
                  </p:ext>
                </p:extLst>
              </p:nvPr>
            </p:nvGraphicFramePr>
            <p:xfrm>
              <a:off x="0" y="1436867"/>
              <a:ext cx="9144001" cy="501355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74301"/>
                    <a:gridCol w="1387152"/>
                    <a:gridCol w="1051320"/>
                    <a:gridCol w="1482816"/>
                    <a:gridCol w="1061260"/>
                    <a:gridCol w="1387152"/>
                  </a:tblGrid>
                  <a:tr h="68861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Weight(</a:t>
                          </a:r>
                          <a:r>
                            <a:rPr lang="en-US" sz="1400" b="1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tonne</a:t>
                          </a: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4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LCG(meter)</a:t>
                          </a:r>
                          <a:endParaRPr lang="en-US" sz="14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Moment about</a:t>
                          </a:r>
                          <a:r>
                            <a:rPr lang="en-US" sz="1400" b="1" u="none" strike="noStrike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amidship (N-meter)</a:t>
                          </a:r>
                          <a:endParaRPr lang="en-US" sz="1400" b="1" u="none" strike="noStrike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VCG(meter)</a:t>
                          </a: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Moment about</a:t>
                          </a:r>
                          <a:r>
                            <a:rPr lang="en-US" sz="1400" b="1" u="none" strike="noStrike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keel (N-meter)</a:t>
                          </a:r>
                          <a:endParaRPr lang="en-US" sz="1400" b="1" u="none" strike="noStrike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Lightweight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638.35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-2.70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-1723.54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3.13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1997.27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Fore peak tank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31.80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31.80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Aft peak tank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-32.99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-65.98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4.40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8.80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Tank 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334.00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5681.34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935.20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Tank 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1008.99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932.40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Tank 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-10.28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-3423.24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932.40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Tank 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17.01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5664.33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932.40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Tank 5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1008.99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932.40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Tank 6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-10.28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-3423.24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932.40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Fuel oil tank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-30.30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-90.90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34871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Crew effect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-26.20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-25.55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7.31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  <a:tr h="489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05" marR="7705" marT="7705" marB="0" anchor="b">
                        <a:blipFill rotWithShape="0">
                          <a:blip r:embed="rId2"/>
                          <a:stretch>
                            <a:fillRect l="-440" t="-931250" r="-230330" b="-2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1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2644.32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1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1.76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4643.00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1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2.88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7624.08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05" marR="7705" marT="7705" marB="0"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24848" y="482350"/>
            <a:ext cx="3942426" cy="500139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Summary of </a:t>
            </a:r>
            <a:r>
              <a:rPr lang="en-US" sz="28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total weight</a:t>
            </a:r>
            <a:endParaRPr lang="en-US" sz="28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223" y="232852"/>
            <a:ext cx="3748463" cy="561694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32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Stability Calculation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87992"/>
              </p:ext>
            </p:extLst>
          </p:nvPr>
        </p:nvGraphicFramePr>
        <p:xfrm>
          <a:off x="106171" y="2263140"/>
          <a:ext cx="3041203" cy="31043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6760"/>
                <a:gridCol w="1394443"/>
              </a:tblGrid>
              <a:tr h="282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Heel angle(degree)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92" marR="6492" marT="6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GZ(meter)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92" marR="6492" marT="6492" marB="0" anchor="b"/>
                </a:tc>
              </a:tr>
              <a:tr h="282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92" marR="6492" marT="649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492" marR="6492" marT="6492" marB="0" anchor="b"/>
                </a:tc>
              </a:tr>
              <a:tr h="282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92" marR="6492" marT="649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492" marR="6492" marT="6492" marB="0" anchor="b"/>
                </a:tc>
              </a:tr>
              <a:tr h="282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92" marR="6492" marT="649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492" marR="6492" marT="6492" marB="0" anchor="b"/>
                </a:tc>
              </a:tr>
              <a:tr h="282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92" marR="6492" marT="6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6492" marR="6492" marT="6492" marB="0" anchor="b"/>
                </a:tc>
              </a:tr>
              <a:tr h="282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92" marR="6492" marT="6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492" marR="6492" marT="6492" marB="0" anchor="b"/>
                </a:tc>
              </a:tr>
              <a:tr h="282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92" marR="6492" marT="649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492" marR="6492" marT="6492" marB="0" anchor="b"/>
                </a:tc>
              </a:tr>
              <a:tr h="282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92" marR="6492" marT="649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</a:t>
                      </a:r>
                    </a:p>
                  </a:txBody>
                  <a:tcPr marL="6492" marR="6492" marT="6492" marB="0" anchor="b"/>
                </a:tc>
              </a:tr>
              <a:tr h="282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92" marR="6492" marT="649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-0.71</a:t>
                      </a:r>
                    </a:p>
                  </a:txBody>
                  <a:tcPr marL="6492" marR="6492" marT="6492" marB="0" anchor="b"/>
                </a:tc>
              </a:tr>
              <a:tr h="282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92" marR="6492" marT="649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-1.06</a:t>
                      </a:r>
                    </a:p>
                  </a:txBody>
                  <a:tcPr marL="6492" marR="6492" marT="6492" marB="0" anchor="b"/>
                </a:tc>
              </a:tr>
              <a:tr h="282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92" marR="6492" marT="649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-1.13</a:t>
                      </a:r>
                    </a:p>
                  </a:txBody>
                  <a:tcPr marL="6492" marR="6492" marT="6492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66845"/>
              </p:ext>
            </p:extLst>
          </p:nvPr>
        </p:nvGraphicFramePr>
        <p:xfrm>
          <a:off x="3356822" y="2011680"/>
          <a:ext cx="5677450" cy="45135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76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27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79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1973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IMO value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WL 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4(Fully</a:t>
                      </a:r>
                      <a:r>
                        <a:rPr lang="en-US" sz="14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loaded condition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9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obtained   value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0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 up to 30 degree (m-rad)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 0.055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24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 up to 40 degree (m-rad)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 0.09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24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GZ at 30 degree (m)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 0.2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0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 GZ  at (degree)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 not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 25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0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Metacentric Height (m)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not be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7223" y="986570"/>
            <a:ext cx="34291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GZ </a:t>
            </a:r>
            <a:r>
              <a:rPr lang="en-US" sz="20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0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20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loaded </a:t>
            </a:r>
            <a:r>
              <a:rPr lang="en-US" sz="20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  <a:endParaRPr lang="en-US" sz="20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3714" y="272123"/>
            <a:ext cx="6754285" cy="500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GZ curve: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6" y="1378249"/>
            <a:ext cx="8789288" cy="48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" y="0"/>
            <a:ext cx="6144246" cy="607861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35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General arrangement drawing</a:t>
            </a:r>
            <a:endParaRPr lang="en-US" sz="35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t="8453" r="1721" b="5115"/>
          <a:stretch/>
        </p:blipFill>
        <p:spPr>
          <a:xfrm>
            <a:off x="54864" y="923544"/>
            <a:ext cx="9034272" cy="57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85360" y="155765"/>
            <a:ext cx="7920880" cy="77809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 Calculation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690519"/>
              </p:ext>
            </p:extLst>
          </p:nvPr>
        </p:nvGraphicFramePr>
        <p:xfrm>
          <a:off x="323528" y="1052733"/>
          <a:ext cx="8496945" cy="5616639"/>
        </p:xfrm>
        <a:graphic>
          <a:graphicData uri="http://schemas.openxmlformats.org/drawingml/2006/table">
            <a:tbl>
              <a:tblPr/>
              <a:tblGrid>
                <a:gridCol w="1769968"/>
                <a:gridCol w="338808"/>
                <a:gridCol w="808087"/>
                <a:gridCol w="435497"/>
                <a:gridCol w="843731"/>
                <a:gridCol w="88223"/>
                <a:gridCol w="2131286"/>
                <a:gridCol w="1161288"/>
                <a:gridCol w="920057"/>
              </a:tblGrid>
              <a:tr h="116819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Full load condition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Unit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 load </a:t>
                      </a: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condtion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Unit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Displacement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tonne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Displacement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tonnes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Length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overall, 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6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73.75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Length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overall, 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6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73.75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Draft, 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Draft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LCG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LCG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LCB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LCB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-0.11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MCT 1cm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57.23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tonne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 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MCT 1cm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52.97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tonne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 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-0.17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Aft trim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Aft trim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Fore trim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Fore trim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Aft draft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Aft draft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3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Fore draft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Fore draft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351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ship is trimmed by stern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7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1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2731" y="2931877"/>
            <a:ext cx="2103781" cy="577083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3300" b="1" u="sng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42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9" y="2124300"/>
            <a:ext cx="8786621" cy="35969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8689" y="1416414"/>
            <a:ext cx="31758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 Test</a:t>
            </a:r>
            <a:endParaRPr lang="en-US" sz="40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7561"/>
            <a:ext cx="9144000" cy="2247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336" y="1086318"/>
            <a:ext cx="3026664" cy="1556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063" t="3674" r="3468" b="2691"/>
          <a:stretch/>
        </p:blipFill>
        <p:spPr>
          <a:xfrm>
            <a:off x="6117336" y="5202936"/>
            <a:ext cx="2889504" cy="16550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152" y="188679"/>
            <a:ext cx="2490105" cy="692628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4051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Lines plan</a:t>
            </a:r>
            <a:endParaRPr lang="en-US" sz="4051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22388"/>
              </p:ext>
            </p:extLst>
          </p:nvPr>
        </p:nvGraphicFramePr>
        <p:xfrm>
          <a:off x="635325" y="946243"/>
          <a:ext cx="7281398" cy="2037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3387"/>
                <a:gridCol w="613387"/>
                <a:gridCol w="613387"/>
                <a:gridCol w="613387"/>
                <a:gridCol w="893939"/>
                <a:gridCol w="613387"/>
                <a:gridCol w="613387"/>
                <a:gridCol w="773924"/>
                <a:gridCol w="613387"/>
                <a:gridCol w="613387"/>
                <a:gridCol w="706439"/>
              </a:tblGrid>
              <a:tr h="50787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Draft(m)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TPC(ton)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LCB(m)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KB(m)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Displacement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BM</a:t>
                      </a:r>
                      <a:r>
                        <a:rPr lang="en-US" sz="1200" u="none" strike="noStrike" baseline="-25000" dirty="0" smtClean="0">
                          <a:effectLst/>
                        </a:rPr>
                        <a:t>L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(m)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BM</a:t>
                      </a:r>
                      <a:r>
                        <a:rPr lang="en-US" sz="1200" u="none" strike="noStrike" baseline="-25000" dirty="0" smtClean="0">
                          <a:effectLst/>
                        </a:rPr>
                        <a:t>T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(m)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MCTC(N-m)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KM</a:t>
                      </a:r>
                      <a:r>
                        <a:rPr lang="en-US" sz="1200" u="none" strike="noStrike" baseline="-25000" dirty="0" smtClean="0">
                          <a:effectLst/>
                        </a:rPr>
                        <a:t>L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(m)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KM</a:t>
                      </a:r>
                      <a:r>
                        <a:rPr lang="en-US" sz="1200" u="none" strike="noStrike" baseline="-25000" dirty="0" smtClean="0">
                          <a:effectLst/>
                        </a:rPr>
                        <a:t>T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(m)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LCF </a:t>
                      </a:r>
                      <a:r>
                        <a:rPr lang="en-US" sz="1200" u="none" strike="noStrike" dirty="0" err="1">
                          <a:effectLst/>
                        </a:rPr>
                        <a:t>abt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aft(m)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</a:tr>
              <a:tr h="382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6.13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35.29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61.61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608.25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643.54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</a:tr>
              <a:tr h="382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35.39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1315.50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308.48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343.87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</a:tr>
              <a:tr h="382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35.40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2055.11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195.12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56.64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230.53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</a:tr>
              <a:tr h="382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2659.09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143.46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57.23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178.43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34.07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3" marR="8343" marT="8343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003" y="129240"/>
            <a:ext cx="6993197" cy="484750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r>
              <a:rPr lang="en-US" sz="27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Hydrostatic parameters &amp; hydrostatic curve:</a:t>
            </a:r>
            <a:endParaRPr lang="en-US" sz="27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325566"/>
            <a:ext cx="7351936" cy="35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263750"/>
                  </p:ext>
                </p:extLst>
              </p:nvPr>
            </p:nvGraphicFramePr>
            <p:xfrm>
              <a:off x="797189" y="611754"/>
              <a:ext cx="7355697" cy="571450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582787"/>
                    <a:gridCol w="2103120"/>
                    <a:gridCol w="1669790"/>
                  </a:tblGrid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Particulars</a:t>
                          </a:r>
                          <a:endParaRPr lang="en-US" sz="16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Dimensions </a:t>
                          </a:r>
                          <a:endParaRPr lang="en-US" sz="16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</a:t>
                          </a:r>
                          <a:endParaRPr lang="en-US" sz="16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Material factor (k)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 frame spacing 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Yield strength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235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N/mm</a:t>
                          </a:r>
                          <a:r>
                            <a:rPr lang="en-US" sz="1400" baseline="300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Bottom shell plating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Sheer strake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Floor plate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Side plate thickness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Bilge thickness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Flat keel plate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Deck plate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Bulkhead thickness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43274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Center girder(width</a:t>
                          </a:r>
                          <a:r>
                            <a:rPr lang="en-US" sz="1400" cap="none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 height x thickness</a:t>
                          </a: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840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900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 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43274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Web-frame and side stringers 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T-180 x 25 x 5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43274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Deck web and deck girder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T-100 x 100 x 5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Bottom longitudinal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L- 75 x 75 x 5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Side longitudinal 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L- 45 x 45 x</a:t>
                          </a: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5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Deck beam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L- 50 x 50 x 10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263750"/>
                  </p:ext>
                </p:extLst>
              </p:nvPr>
            </p:nvGraphicFramePr>
            <p:xfrm>
              <a:off x="797189" y="611754"/>
              <a:ext cx="7355697" cy="571450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582787"/>
                    <a:gridCol w="2103120"/>
                    <a:gridCol w="1669790"/>
                  </a:tblGrid>
                  <a:tr h="26092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Particulars</a:t>
                          </a:r>
                          <a:endParaRPr lang="en-US" sz="16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Dimensions </a:t>
                          </a:r>
                          <a:endParaRPr lang="en-US" sz="16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</a:t>
                          </a:r>
                          <a:endParaRPr lang="en-US" sz="16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Material factor (k)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 frame spacing 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Yield strength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235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N/mm</a:t>
                          </a:r>
                          <a:r>
                            <a:rPr lang="en-US" sz="1400" baseline="300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Bottom shell plating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Sheer strake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Floor plate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Side plate thickness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Bilge thickness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Flat keel plate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Deck plate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24891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Bulkhead thickness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</a:tr>
                  <a:tr h="43274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Center girder(width</a:t>
                          </a:r>
                          <a:r>
                            <a:rPr lang="en-US" sz="1400" cap="none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 height x </a:t>
                          </a:r>
                          <a:r>
                            <a:rPr lang="en-US" sz="1400" cap="none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thickness</a:t>
                          </a: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390" marR="76390" marT="0" marB="0">
                        <a:blipFill rotWithShape="0">
                          <a:blip r:embed="rId2"/>
                          <a:stretch>
                            <a:fillRect l="-170231" t="-707042" r="-79769" b="-5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390" marR="76390" marT="0" marB="0">
                        <a:blipFill rotWithShape="0">
                          <a:blip r:embed="rId2"/>
                          <a:stretch>
                            <a:fillRect l="-341241" t="-707042" r="-730" b="-530986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Web-frame and side stringers 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T-180 x 25 x 5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390" marR="76390" marT="0" marB="0">
                        <a:blipFill rotWithShape="0">
                          <a:blip r:embed="rId2"/>
                          <a:stretch>
                            <a:fillRect l="-341241" t="-764000" r="-730" b="-402667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Deck web and deck girder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T-100 x 100 x 5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390" marR="76390" marT="0" marB="0">
                        <a:blipFill rotWithShape="0">
                          <a:blip r:embed="rId2"/>
                          <a:stretch>
                            <a:fillRect l="-341241" t="-864000" r="-730" b="-302667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Bottom longitudinal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L- 75 x 75 x 5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390" marR="76390" marT="0" marB="0">
                        <a:blipFill rotWithShape="0">
                          <a:blip r:embed="rId2"/>
                          <a:stretch>
                            <a:fillRect l="-341241" t="-964000" r="-730" b="-202667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Side longitudinal 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L- 45 x 45 x</a:t>
                          </a: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5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390" marR="76390" marT="0" marB="0">
                        <a:blipFill rotWithShape="0">
                          <a:blip r:embed="rId2"/>
                          <a:stretch>
                            <a:fillRect l="-341241" t="-1064000" r="-730" b="-102667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cap="non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Deck beam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L- 50 x 50 x 10</a:t>
                          </a:r>
                          <a:endParaRPr lang="en-US" sz="1400" b="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390" marR="7639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390" marR="76390" marT="0" marB="0">
                        <a:blipFill rotWithShape="0">
                          <a:blip r:embed="rId2"/>
                          <a:stretch>
                            <a:fillRect l="-341241" t="-1164000" r="-730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139281" y="0"/>
            <a:ext cx="4540345" cy="438584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4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Summary of scantling calculation</a:t>
            </a:r>
            <a:endParaRPr lang="en-US" sz="24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6334780"/>
            <a:ext cx="41537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1.Germanischer Lloyd(GL)</a:t>
            </a:r>
          </a:p>
          <a:p>
            <a:r>
              <a:rPr lang="en-US" sz="1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2. United States Steel (USS) Structural Sections Book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8275" y="6341912"/>
            <a:ext cx="9637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endParaRPr lang="en-US" sz="14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6111"/>
            <a:ext cx="5165517" cy="623250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36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Midship section drawing</a:t>
            </a:r>
            <a:endParaRPr lang="en-US" sz="36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6" y="979693"/>
            <a:ext cx="8634208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266506" cy="607861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35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construction</a:t>
            </a:r>
            <a:endParaRPr lang="en-US" sz="35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03" y="853137"/>
            <a:ext cx="2441449" cy="1255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04" y="5202555"/>
            <a:ext cx="2824496" cy="1655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3137"/>
            <a:ext cx="6282992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</TotalTime>
  <Words>1179</Words>
  <Application>Microsoft Office PowerPoint</Application>
  <PresentationFormat>On-screen Show (4:3)</PresentationFormat>
  <Paragraphs>573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Trim Calculation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58</cp:revision>
  <dcterms:created xsi:type="dcterms:W3CDTF">2020-12-21T12:17:43Z</dcterms:created>
  <dcterms:modified xsi:type="dcterms:W3CDTF">2020-12-23T09:47:25Z</dcterms:modified>
</cp:coreProperties>
</file>