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f55bb5001_0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81" name="Google Shape;81;gaf55bb5001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2253462" y="158656"/>
            <a:ext cx="7685074" cy="11836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000" u="sng">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85825" y="2111425"/>
            <a:ext cx="10420349" cy="3611879"/>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20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3"/>
          <p:cNvSpPr txBox="1"/>
          <p:nvPr>
            <p:ph type="ctrTitle"/>
          </p:nvPr>
        </p:nvSpPr>
        <p:spPr>
          <a:xfrm>
            <a:off x="916939" y="-19709"/>
            <a:ext cx="10358120" cy="635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sp>
        <p:nvSpPr>
          <p:cNvPr id="24" name="Google Shape;24;p4"/>
          <p:cNvSpPr txBox="1"/>
          <p:nvPr>
            <p:ph type="title"/>
          </p:nvPr>
        </p:nvSpPr>
        <p:spPr>
          <a:xfrm>
            <a:off x="2253462" y="158656"/>
            <a:ext cx="7685074" cy="11836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000" u="sng">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8" name="Shape 28"/>
        <p:cNvGrpSpPr/>
        <p:nvPr/>
      </p:nvGrpSpPr>
      <p:grpSpPr>
        <a:xfrm>
          <a:off x="0" y="0"/>
          <a:ext cx="0" cy="0"/>
          <a:chOff x="0" y="0"/>
          <a:chExt cx="0" cy="0"/>
        </a:xfrm>
      </p:grpSpPr>
      <p:sp>
        <p:nvSpPr>
          <p:cNvPr id="29" name="Google Shape;29;p5"/>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6"/>
          <p:cNvSpPr txBox="1"/>
          <p:nvPr>
            <p:ph type="title"/>
          </p:nvPr>
        </p:nvSpPr>
        <p:spPr>
          <a:xfrm>
            <a:off x="2253462" y="158656"/>
            <a:ext cx="7685074" cy="11836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000" u="sng">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609600" y="1577340"/>
            <a:ext cx="530352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6"/>
          <p:cNvSpPr txBox="1"/>
          <p:nvPr>
            <p:ph idx="2" type="body"/>
          </p:nvPr>
        </p:nvSpPr>
        <p:spPr>
          <a:xfrm>
            <a:off x="6278880" y="1577340"/>
            <a:ext cx="530352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53462" y="158656"/>
            <a:ext cx="7685074" cy="11836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4000" u="sng"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85825" y="2111425"/>
            <a:ext cx="10420349" cy="3611879"/>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7"/>
          <p:cNvSpPr txBox="1"/>
          <p:nvPr>
            <p:ph type="title"/>
          </p:nvPr>
        </p:nvSpPr>
        <p:spPr>
          <a:xfrm>
            <a:off x="2478918" y="1286158"/>
            <a:ext cx="6703059"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4400" u="sng">
                <a:solidFill>
                  <a:srgbClr val="FF0000"/>
                </a:solidFill>
              </a:rPr>
              <a:t>TITLE OF THE PROJECT</a:t>
            </a:r>
            <a:endParaRPr sz="4400"/>
          </a:p>
        </p:txBody>
      </p:sp>
      <p:sp>
        <p:nvSpPr>
          <p:cNvPr id="44" name="Google Shape;44;p7"/>
          <p:cNvSpPr txBox="1"/>
          <p:nvPr/>
        </p:nvSpPr>
        <p:spPr>
          <a:xfrm>
            <a:off x="2526788" y="2207501"/>
            <a:ext cx="7698740" cy="2280920"/>
          </a:xfrm>
          <a:prstGeom prst="rect">
            <a:avLst/>
          </a:prstGeom>
          <a:noFill/>
          <a:ln>
            <a:noFill/>
          </a:ln>
        </p:spPr>
        <p:txBody>
          <a:bodyPr anchorCtr="0" anchor="t" bIns="0" lIns="0" spcFirstLastPara="1" rIns="0" wrap="square" tIns="12700">
            <a:noAutofit/>
          </a:bodyPr>
          <a:lstStyle/>
          <a:p>
            <a:pPr indent="0" lvl="0" marL="1630045" marR="1656714" rtl="0" algn="ctr">
              <a:lnSpc>
                <a:spcPct val="100000"/>
              </a:lnSpc>
              <a:spcBef>
                <a:spcPts val="0"/>
              </a:spcBef>
              <a:spcAft>
                <a:spcPts val="0"/>
              </a:spcAft>
              <a:buNone/>
            </a:pPr>
            <a:r>
              <a:rPr b="1" i="0" lang="en-US" sz="2400" u="none" cap="none" strike="noStrike">
                <a:latin typeface="Arial"/>
                <a:ea typeface="Arial"/>
                <a:cs typeface="Arial"/>
                <a:sym typeface="Arial"/>
              </a:rPr>
              <a:t>END SEMESTER ASSESSMENT (ESA)  B.TECH. (CSE) III SEMESTER</a:t>
            </a:r>
            <a:endParaRPr b="0" i="0" sz="2400" u="none" cap="none" strike="noStrike">
              <a:latin typeface="Arial"/>
              <a:ea typeface="Arial"/>
              <a:cs typeface="Arial"/>
              <a:sym typeface="Arial"/>
            </a:endParaRPr>
          </a:p>
          <a:p>
            <a:pPr indent="0" lvl="0" marL="12700" marR="5080" rtl="0" algn="ctr">
              <a:lnSpc>
                <a:spcPct val="100000"/>
              </a:lnSpc>
              <a:spcBef>
                <a:spcPts val="0"/>
              </a:spcBef>
              <a:spcAft>
                <a:spcPts val="0"/>
              </a:spcAft>
              <a:buNone/>
            </a:pPr>
            <a:r>
              <a:rPr b="1" i="0" lang="en-US" sz="2400" u="none" cap="none" strike="noStrike">
                <a:latin typeface="Arial"/>
                <a:ea typeface="Arial"/>
                <a:cs typeface="Arial"/>
                <a:sym typeface="Arial"/>
              </a:rPr>
              <a:t>DIGITAL DESIGN &amp; COMPUTER ORGANIZATION LABORATORY  UE18CS206</a:t>
            </a:r>
            <a:endParaRPr b="0" i="0" sz="2400" u="none" cap="none" strike="noStrike">
              <a:latin typeface="Arial"/>
              <a:ea typeface="Arial"/>
              <a:cs typeface="Arial"/>
              <a:sym typeface="Arial"/>
            </a:endParaRPr>
          </a:p>
          <a:p>
            <a:pPr indent="443229" lvl="0" marL="2280285" marR="2169795" rtl="0" algn="l">
              <a:lnSpc>
                <a:spcPct val="100800"/>
              </a:lnSpc>
              <a:spcBef>
                <a:spcPts val="434"/>
              </a:spcBef>
              <a:spcAft>
                <a:spcPts val="0"/>
              </a:spcAft>
              <a:buNone/>
            </a:pPr>
            <a:r>
              <a:rPr b="1" i="0" lang="en-US" sz="2400" u="none" cap="none" strike="noStrike">
                <a:latin typeface="Arial"/>
                <a:ea typeface="Arial"/>
                <a:cs typeface="Arial"/>
                <a:sym typeface="Arial"/>
              </a:rPr>
              <a:t>Project Number:12  Project Batch N</a:t>
            </a:r>
            <a:r>
              <a:rPr b="1" lang="en-US" sz="2400"/>
              <a:t>o</a:t>
            </a:r>
            <a:r>
              <a:rPr b="1" i="0" lang="en-US" sz="2400" u="none" cap="none" strike="noStrike">
                <a:latin typeface="Arial"/>
                <a:ea typeface="Arial"/>
                <a:cs typeface="Arial"/>
                <a:sym typeface="Arial"/>
              </a:rPr>
              <a:t>: 15</a:t>
            </a:r>
            <a:endParaRPr b="0" i="0" sz="2400" u="none" cap="none" strike="noStrike">
              <a:latin typeface="Arial"/>
              <a:ea typeface="Arial"/>
              <a:cs typeface="Arial"/>
              <a:sym typeface="Arial"/>
            </a:endParaRPr>
          </a:p>
        </p:txBody>
      </p:sp>
      <p:sp>
        <p:nvSpPr>
          <p:cNvPr id="45" name="Google Shape;45;p7"/>
          <p:cNvSpPr txBox="1"/>
          <p:nvPr/>
        </p:nvSpPr>
        <p:spPr>
          <a:xfrm>
            <a:off x="1796925" y="5127025"/>
            <a:ext cx="5868900" cy="2280900"/>
          </a:xfrm>
          <a:prstGeom prst="rect">
            <a:avLst/>
          </a:prstGeom>
          <a:noFill/>
          <a:ln>
            <a:noFill/>
          </a:ln>
        </p:spPr>
        <p:txBody>
          <a:bodyPr anchorCtr="0" anchor="t" bIns="0" lIns="0" spcFirstLastPara="1" rIns="0" wrap="square" tIns="12700">
            <a:noAutofit/>
          </a:bodyPr>
          <a:lstStyle/>
          <a:p>
            <a:pPr indent="-29209" lvl="0" marL="41275" marR="5080" rtl="0" algn="l">
              <a:lnSpc>
                <a:spcPct val="100000"/>
              </a:lnSpc>
              <a:spcBef>
                <a:spcPts val="0"/>
              </a:spcBef>
              <a:spcAft>
                <a:spcPts val="0"/>
              </a:spcAft>
              <a:buNone/>
            </a:pPr>
            <a:r>
              <a:rPr b="1" i="0" lang="en-US" sz="2400" u="none" cap="none" strike="noStrike">
                <a:latin typeface="Arial"/>
                <a:ea typeface="Arial"/>
                <a:cs typeface="Arial"/>
                <a:sym typeface="Arial"/>
              </a:rPr>
              <a:t>Student1 Name : RAZIK FATIN SHARIFF</a:t>
            </a:r>
            <a:br>
              <a:rPr b="1" lang="en-US" sz="2400"/>
            </a:br>
            <a:r>
              <a:rPr b="1" i="0" lang="en-US" sz="2400" u="none" cap="none" strike="noStrike">
                <a:latin typeface="Arial"/>
                <a:ea typeface="Arial"/>
                <a:cs typeface="Arial"/>
                <a:sym typeface="Arial"/>
              </a:rPr>
              <a:t>Student2 Name : REKHA C</a:t>
            </a:r>
            <a:endParaRPr b="0" i="0" sz="2400" u="none" cap="none" strike="noStrike">
              <a:latin typeface="Arial"/>
              <a:ea typeface="Arial"/>
              <a:cs typeface="Arial"/>
              <a:sym typeface="Arial"/>
            </a:endParaRPr>
          </a:p>
          <a:p>
            <a:pPr indent="34290" lvl="0" marL="32384" marR="210820" rtl="0" algn="l">
              <a:lnSpc>
                <a:spcPct val="100000"/>
              </a:lnSpc>
              <a:spcBef>
                <a:spcPts val="0"/>
              </a:spcBef>
              <a:spcAft>
                <a:spcPts val="0"/>
              </a:spcAft>
              <a:buNone/>
            </a:pPr>
            <a:r>
              <a:rPr b="1" i="0" lang="en-US" sz="2400" u="none" cap="none" strike="noStrike">
                <a:latin typeface="Arial"/>
                <a:ea typeface="Arial"/>
                <a:cs typeface="Arial"/>
                <a:sym typeface="Arial"/>
              </a:rPr>
              <a:t>Student3 Name : REYYALA CHETHAN  Student4 Name: RIA SINGH</a:t>
            </a:r>
            <a:endParaRPr b="0" i="0" sz="2400" u="none" cap="none" strike="noStrike">
              <a:latin typeface="Arial"/>
              <a:ea typeface="Arial"/>
              <a:cs typeface="Arial"/>
              <a:sym typeface="Arial"/>
            </a:endParaRPr>
          </a:p>
        </p:txBody>
      </p:sp>
      <p:sp>
        <p:nvSpPr>
          <p:cNvPr id="46" name="Google Shape;46;p7"/>
          <p:cNvSpPr txBox="1"/>
          <p:nvPr/>
        </p:nvSpPr>
        <p:spPr>
          <a:xfrm>
            <a:off x="7937048" y="5127022"/>
            <a:ext cx="3471000" cy="2280900"/>
          </a:xfrm>
          <a:prstGeom prst="rect">
            <a:avLst/>
          </a:prstGeom>
          <a:noFill/>
          <a:ln>
            <a:noFill/>
          </a:ln>
        </p:spPr>
        <p:txBody>
          <a:bodyPr anchorCtr="0" anchor="t" bIns="0" lIns="0" spcFirstLastPara="1" rIns="0" wrap="square" tIns="12700">
            <a:noAutofit/>
          </a:bodyPr>
          <a:lstStyle/>
          <a:p>
            <a:pPr indent="0" lvl="0" marL="0" marR="5080" rtl="0" algn="just">
              <a:lnSpc>
                <a:spcPct val="100000"/>
              </a:lnSpc>
              <a:spcBef>
                <a:spcPts val="0"/>
              </a:spcBef>
              <a:spcAft>
                <a:spcPts val="0"/>
              </a:spcAft>
              <a:buNone/>
            </a:pPr>
            <a:r>
              <a:rPr b="1" i="0" lang="en-US" sz="2400" u="none" cap="none" strike="noStrike">
                <a:latin typeface="Arial"/>
                <a:ea typeface="Arial"/>
                <a:cs typeface="Arial"/>
                <a:sym typeface="Arial"/>
              </a:rPr>
              <a:t>SRN: PES2UG19CS323  SRN:PES2UG19CS324  SRN:PES2UG19CS325  SRN: PES2UG19CS326</a:t>
            </a:r>
            <a:endParaRPr b="0" i="0" sz="2400" u="none" cap="none" strike="noStrike">
              <a:latin typeface="Arial"/>
              <a:ea typeface="Arial"/>
              <a:cs typeface="Arial"/>
              <a:sym typeface="Arial"/>
            </a:endParaRPr>
          </a:p>
        </p:txBody>
      </p:sp>
      <p:sp>
        <p:nvSpPr>
          <p:cNvPr id="47" name="Google Shape;47;p7"/>
          <p:cNvSpPr/>
          <p:nvPr/>
        </p:nvSpPr>
        <p:spPr>
          <a:xfrm>
            <a:off x="4826000" y="266700"/>
            <a:ext cx="2514600" cy="8896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 name="Shape 51"/>
        <p:cNvGrpSpPr/>
        <p:nvPr/>
      </p:nvGrpSpPr>
      <p:grpSpPr>
        <a:xfrm>
          <a:off x="0" y="0"/>
          <a:ext cx="0" cy="0"/>
          <a:chOff x="0" y="0"/>
          <a:chExt cx="0" cy="0"/>
        </a:xfrm>
      </p:grpSpPr>
      <p:sp>
        <p:nvSpPr>
          <p:cNvPr id="52" name="Google Shape;52;p8"/>
          <p:cNvSpPr txBox="1"/>
          <p:nvPr>
            <p:ph type="title"/>
          </p:nvPr>
        </p:nvSpPr>
        <p:spPr>
          <a:xfrm>
            <a:off x="916939" y="625387"/>
            <a:ext cx="645922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0" lang="en-US" sz="4400" u="none">
                <a:latin typeface="Arial"/>
                <a:ea typeface="Arial"/>
                <a:cs typeface="Arial"/>
                <a:sym typeface="Arial"/>
              </a:rPr>
              <a:t>ABSTRACT OF THE PROJECT :</a:t>
            </a:r>
            <a:endParaRPr sz="4400">
              <a:latin typeface="Arial"/>
              <a:ea typeface="Arial"/>
              <a:cs typeface="Arial"/>
              <a:sym typeface="Arial"/>
            </a:endParaRPr>
          </a:p>
        </p:txBody>
      </p:sp>
      <p:sp>
        <p:nvSpPr>
          <p:cNvPr id="53" name="Google Shape;53;p8"/>
          <p:cNvSpPr txBox="1"/>
          <p:nvPr>
            <p:ph idx="1" type="body"/>
          </p:nvPr>
        </p:nvSpPr>
        <p:spPr>
          <a:xfrm>
            <a:off x="885825" y="2111425"/>
            <a:ext cx="10420349" cy="3611879"/>
          </a:xfrm>
          <a:prstGeom prst="rect">
            <a:avLst/>
          </a:prstGeom>
          <a:noFill/>
          <a:ln>
            <a:noFill/>
          </a:ln>
        </p:spPr>
        <p:txBody>
          <a:bodyPr anchorCtr="0" anchor="t" bIns="0" lIns="0" spcFirstLastPara="1" rIns="0" wrap="square" tIns="104125">
            <a:noAutofit/>
          </a:bodyPr>
          <a:lstStyle/>
          <a:p>
            <a:pPr indent="-228600" lvl="0" marL="271780" marR="529590" rtl="0" algn="l">
              <a:lnSpc>
                <a:spcPct val="70000"/>
              </a:lnSpc>
              <a:spcBef>
                <a:spcPts val="0"/>
              </a:spcBef>
              <a:spcAft>
                <a:spcPts val="0"/>
              </a:spcAft>
              <a:buClr>
                <a:schemeClr val="dk1"/>
              </a:buClr>
              <a:buSzPts val="2050"/>
              <a:buFont typeface="Arial"/>
              <a:buChar char="•"/>
            </a:pPr>
            <a:r>
              <a:rPr lang="en-US"/>
              <a:t>We have designed and implemented a 16-bit Shift Adder (Serial Adder), a combinational logic  circuit that performs the addition of two binary numbers in serial form. Serial binary adder  performs binary addition bit by bit simultaneously during each clock cycle.</a:t>
            </a:r>
            <a:endParaRPr/>
          </a:p>
          <a:p>
            <a:pPr indent="0" lvl="0" marL="30480" rtl="0" algn="l">
              <a:lnSpc>
                <a:spcPct val="100000"/>
              </a:lnSpc>
              <a:spcBef>
                <a:spcPts val="0"/>
              </a:spcBef>
              <a:spcAft>
                <a:spcPts val="0"/>
              </a:spcAft>
              <a:buClr>
                <a:schemeClr val="dk1"/>
              </a:buClr>
              <a:buSzPts val="2000"/>
              <a:buFont typeface="Arial"/>
              <a:buNone/>
            </a:pPr>
            <a:r>
              <a:t/>
            </a:r>
            <a:endParaRPr/>
          </a:p>
          <a:p>
            <a:pPr indent="-228600" lvl="0" marL="271780" marR="194310" rtl="0" algn="l">
              <a:lnSpc>
                <a:spcPct val="70000"/>
              </a:lnSpc>
              <a:spcBef>
                <a:spcPts val="1235"/>
              </a:spcBef>
              <a:spcAft>
                <a:spcPts val="0"/>
              </a:spcAft>
              <a:buClr>
                <a:schemeClr val="dk1"/>
              </a:buClr>
              <a:buSzPts val="2050"/>
              <a:buFont typeface="Arial"/>
              <a:buChar char="•"/>
            </a:pPr>
            <a:r>
              <a:rPr lang="en-US"/>
              <a:t>The application of Full Adders, Registers, Multiplexers, and a few other basic modules have been  done in the Verilog code to construct the Serial Adder. Two shift registers are used to store the  binary numbers that are to be added. The circuit adds one pair at a time with the help of one full  adder. The circuit adds one pair at a time with the help of one full adder. However the sum bit  from the output of the full adder can be transferred into a third shift register.</a:t>
            </a:r>
            <a:endParaRPr/>
          </a:p>
          <a:p>
            <a:pPr indent="0" lvl="0" marL="30480" rtl="0" algn="l">
              <a:lnSpc>
                <a:spcPct val="100000"/>
              </a:lnSpc>
              <a:spcBef>
                <a:spcPts val="0"/>
              </a:spcBef>
              <a:spcAft>
                <a:spcPts val="0"/>
              </a:spcAft>
              <a:buClr>
                <a:schemeClr val="dk1"/>
              </a:buClr>
              <a:buSzPts val="2000"/>
              <a:buFont typeface="Arial"/>
              <a:buNone/>
            </a:pPr>
            <a:r>
              <a:t/>
            </a:r>
            <a:endParaRPr/>
          </a:p>
          <a:p>
            <a:pPr indent="-228600" lvl="0" marL="271780" marR="5080" rtl="0" algn="l">
              <a:lnSpc>
                <a:spcPct val="70000"/>
              </a:lnSpc>
              <a:spcBef>
                <a:spcPts val="1240"/>
              </a:spcBef>
              <a:spcAft>
                <a:spcPts val="0"/>
              </a:spcAft>
              <a:buClr>
                <a:schemeClr val="dk1"/>
              </a:buClr>
              <a:buSzPts val="2050"/>
              <a:buFont typeface="Arial"/>
              <a:buChar char="•"/>
            </a:pPr>
            <a:r>
              <a:rPr lang="en-US"/>
              <a:t>The circuit diagram included gives an overall idea of the electrical circuit, parts and how it has  been connected in order to derive the necessary results. Gtkwave is the waveform analyzer and is  the primary tool used for the visualization and hence get the output waveform of the Serial Adder.  If speed is not a major factor, then serial adders are a much more cost effective 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 name="Shape 57"/>
        <p:cNvGrpSpPr/>
        <p:nvPr/>
      </p:nvGrpSpPr>
      <p:grpSpPr>
        <a:xfrm>
          <a:off x="0" y="0"/>
          <a:ext cx="0" cy="0"/>
          <a:chOff x="0" y="0"/>
          <a:chExt cx="0" cy="0"/>
        </a:xfrm>
      </p:grpSpPr>
      <p:sp>
        <p:nvSpPr>
          <p:cNvPr id="58" name="Google Shape;58;p9"/>
          <p:cNvSpPr txBox="1"/>
          <p:nvPr/>
        </p:nvSpPr>
        <p:spPr>
          <a:xfrm>
            <a:off x="916939" y="0"/>
            <a:ext cx="4892040" cy="6350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4000" u="sng">
                <a:latin typeface="Times New Roman"/>
                <a:ea typeface="Times New Roman"/>
                <a:cs typeface="Times New Roman"/>
                <a:sym typeface="Times New Roman"/>
              </a:rPr>
              <a:t>CIRCUIT DIAGRAM</a:t>
            </a:r>
            <a:endParaRPr sz="4000">
              <a:latin typeface="Times New Roman"/>
              <a:ea typeface="Times New Roman"/>
              <a:cs typeface="Times New Roman"/>
              <a:sym typeface="Times New Roman"/>
            </a:endParaRPr>
          </a:p>
        </p:txBody>
      </p:sp>
      <p:sp>
        <p:nvSpPr>
          <p:cNvPr id="59" name="Google Shape;59;p9"/>
          <p:cNvSpPr txBox="1"/>
          <p:nvPr/>
        </p:nvSpPr>
        <p:spPr>
          <a:xfrm>
            <a:off x="916939" y="1077571"/>
            <a:ext cx="7854315" cy="6350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4000" u="sng">
                <a:latin typeface="Times New Roman"/>
                <a:ea typeface="Times New Roman"/>
                <a:cs typeface="Times New Roman"/>
                <a:sym typeface="Times New Roman"/>
              </a:rPr>
              <a:t>16 BIT – SHIFT ADDER (SERIAL)</a:t>
            </a:r>
            <a:endParaRPr sz="4000">
              <a:latin typeface="Times New Roman"/>
              <a:ea typeface="Times New Roman"/>
              <a:cs typeface="Times New Roman"/>
              <a:sym typeface="Times New Roman"/>
            </a:endParaRPr>
          </a:p>
        </p:txBody>
      </p:sp>
      <p:sp>
        <p:nvSpPr>
          <p:cNvPr id="60" name="Google Shape;60;p9"/>
          <p:cNvSpPr/>
          <p:nvPr/>
        </p:nvSpPr>
        <p:spPr>
          <a:xfrm>
            <a:off x="9474200" y="88900"/>
            <a:ext cx="2514600" cy="8896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 name="Google Shape;61;p9"/>
          <p:cNvSpPr/>
          <p:nvPr/>
        </p:nvSpPr>
        <p:spPr>
          <a:xfrm>
            <a:off x="2051400" y="1978275"/>
            <a:ext cx="8089200" cy="4219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10"/>
          <p:cNvSpPr txBox="1"/>
          <p:nvPr>
            <p:ph type="title"/>
          </p:nvPr>
        </p:nvSpPr>
        <p:spPr>
          <a:xfrm>
            <a:off x="2253462" y="158656"/>
            <a:ext cx="7685074" cy="1183640"/>
          </a:xfrm>
          <a:prstGeom prst="rect">
            <a:avLst/>
          </a:prstGeom>
          <a:noFill/>
          <a:ln>
            <a:noFill/>
          </a:ln>
        </p:spPr>
        <p:txBody>
          <a:bodyPr anchorCtr="0" anchor="t" bIns="0" lIns="0" spcFirstLastPara="1" rIns="0" wrap="square" tIns="81900">
            <a:noAutofit/>
          </a:bodyPr>
          <a:lstStyle/>
          <a:p>
            <a:pPr indent="1092835" lvl="0" marL="12700" marR="5080" rtl="0" algn="l">
              <a:lnSpc>
                <a:spcPct val="108000"/>
              </a:lnSpc>
              <a:spcBef>
                <a:spcPts val="0"/>
              </a:spcBef>
              <a:spcAft>
                <a:spcPts val="0"/>
              </a:spcAft>
              <a:buNone/>
            </a:pPr>
            <a:r>
              <a:rPr lang="en-US"/>
              <a:t>VERILOG CODE USED </a:t>
            </a:r>
            <a:r>
              <a:rPr lang="en-US" u="none"/>
              <a:t> </a:t>
            </a:r>
            <a:r>
              <a:rPr lang="en-US"/>
              <a:t>(TEST BENCH NOT REQUIRED)</a:t>
            </a:r>
            <a:endParaRPr/>
          </a:p>
        </p:txBody>
      </p:sp>
      <p:sp>
        <p:nvSpPr>
          <p:cNvPr id="67" name="Google Shape;67;p10"/>
          <p:cNvSpPr/>
          <p:nvPr/>
        </p:nvSpPr>
        <p:spPr>
          <a:xfrm>
            <a:off x="10325100" y="0"/>
            <a:ext cx="1852863" cy="8896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10"/>
          <p:cNvSpPr/>
          <p:nvPr/>
        </p:nvSpPr>
        <p:spPr>
          <a:xfrm>
            <a:off x="2901450" y="1526100"/>
            <a:ext cx="6907500" cy="5546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 name="Shape 72"/>
        <p:cNvGrpSpPr/>
        <p:nvPr/>
      </p:nvGrpSpPr>
      <p:grpSpPr>
        <a:xfrm>
          <a:off x="0" y="0"/>
          <a:ext cx="0" cy="0"/>
          <a:chOff x="0" y="0"/>
          <a:chExt cx="0" cy="0"/>
        </a:xfrm>
      </p:grpSpPr>
      <p:sp>
        <p:nvSpPr>
          <p:cNvPr id="73" name="Google Shape;73;p11"/>
          <p:cNvSpPr/>
          <p:nvPr/>
        </p:nvSpPr>
        <p:spPr>
          <a:xfrm>
            <a:off x="2387550" y="0"/>
            <a:ext cx="7602600" cy="7336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 name="Shape 77"/>
        <p:cNvGrpSpPr/>
        <p:nvPr/>
      </p:nvGrpSpPr>
      <p:grpSpPr>
        <a:xfrm>
          <a:off x="0" y="0"/>
          <a:ext cx="0" cy="0"/>
          <a:chOff x="0" y="0"/>
          <a:chExt cx="0" cy="0"/>
        </a:xfrm>
      </p:grpSpPr>
      <p:sp>
        <p:nvSpPr>
          <p:cNvPr id="78" name="Google Shape;78;p12"/>
          <p:cNvSpPr/>
          <p:nvPr/>
        </p:nvSpPr>
        <p:spPr>
          <a:xfrm>
            <a:off x="2110150" y="-49500"/>
            <a:ext cx="8160300" cy="6957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3"/>
          <p:cNvPicPr preferRelativeResize="0"/>
          <p:nvPr/>
        </p:nvPicPr>
        <p:blipFill>
          <a:blip r:embed="rId3">
            <a:alphaModFix/>
          </a:blip>
          <a:stretch>
            <a:fillRect/>
          </a:stretch>
        </p:blipFill>
        <p:spPr>
          <a:xfrm>
            <a:off x="490975" y="152400"/>
            <a:ext cx="11210055" cy="6553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14"/>
          <p:cNvSpPr txBox="1"/>
          <p:nvPr>
            <p:ph type="title"/>
          </p:nvPr>
        </p:nvSpPr>
        <p:spPr>
          <a:xfrm>
            <a:off x="916939" y="640277"/>
            <a:ext cx="415544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4400"/>
              <a:t>SCREENSHOTS</a:t>
            </a:r>
            <a:endParaRPr sz="4400"/>
          </a:p>
        </p:txBody>
      </p:sp>
      <p:sp>
        <p:nvSpPr>
          <p:cNvPr id="89" name="Google Shape;89;p14"/>
          <p:cNvSpPr/>
          <p:nvPr/>
        </p:nvSpPr>
        <p:spPr>
          <a:xfrm>
            <a:off x="9652000" y="0"/>
            <a:ext cx="2511460" cy="8896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14"/>
          <p:cNvSpPr/>
          <p:nvPr/>
        </p:nvSpPr>
        <p:spPr>
          <a:xfrm>
            <a:off x="1930650" y="1450400"/>
            <a:ext cx="8330700" cy="555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