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embeddedFontLst>
    <p:embeddedFont>
      <p:font typeface="Quattrocento Sans"/>
      <p:regular r:id="rId19"/>
      <p:bold r:id="rId20"/>
      <p:italic r:id="rId21"/>
      <p:boldItalic r:id="rId22"/>
    </p:embeddedFont>
    <p:embeddedFont>
      <p:font typeface="Helvetica Neue"/>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fntdata"/><Relationship Id="rId22" Type="http://schemas.openxmlformats.org/officeDocument/2006/relationships/font" Target="fonts/QuattrocentoSans-boldItalic.fntdata"/><Relationship Id="rId21" Type="http://schemas.openxmlformats.org/officeDocument/2006/relationships/font" Target="fonts/QuattrocentoSans-italic.fntdata"/><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Italic.fntdata"/><Relationship Id="rId25"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QuattrocentoSans-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2e133ba1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d2e133ba16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c5bf58b3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dc5bf58b3c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2e133ba1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d2e133ba16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2e133b85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d2e133b853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685800" y="1371600"/>
            <a:ext cx="7848600" cy="19272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5400"/>
              <a:buFont typeface="Arial"/>
              <a:buNone/>
              <a:defRPr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685800" y="3505200"/>
            <a:ext cx="6400800" cy="1752600"/>
          </a:xfrm>
          <a:prstGeom prst="rect">
            <a:avLst/>
          </a:prstGeom>
          <a:noFill/>
          <a:ln>
            <a:noFill/>
          </a:ln>
        </p:spPr>
        <p:txBody>
          <a:bodyPr anchorCtr="0" anchor="t" bIns="45700" lIns="91425" spcFirstLastPara="1" rIns="91425" wrap="square" tIns="45700">
            <a:normAutofit/>
          </a:bodyPr>
          <a:lstStyle>
            <a:lvl1pPr lvl="0" algn="l">
              <a:spcBef>
                <a:spcPts val="480"/>
              </a:spcBef>
              <a:spcAft>
                <a:spcPts val="0"/>
              </a:spcAft>
              <a:buSzPts val="2040"/>
              <a:buNone/>
              <a:defRPr>
                <a:solidFill>
                  <a:srgbClr val="3F3F3F"/>
                </a:solidFill>
              </a:defRPr>
            </a:lvl1pPr>
            <a:lvl2pPr lvl="1" algn="ctr">
              <a:spcBef>
                <a:spcPts val="400"/>
              </a:spcBef>
              <a:spcAft>
                <a:spcPts val="0"/>
              </a:spcAft>
              <a:buSzPts val="1700"/>
              <a:buNone/>
              <a:defRPr>
                <a:solidFill>
                  <a:srgbClr val="888888"/>
                </a:solidFill>
              </a:defRPr>
            </a:lvl2pPr>
            <a:lvl3pPr lvl="2" algn="ctr">
              <a:spcBef>
                <a:spcPts val="360"/>
              </a:spcBef>
              <a:spcAft>
                <a:spcPts val="0"/>
              </a:spcAft>
              <a:buSzPts val="1620"/>
              <a:buNone/>
              <a:defRPr>
                <a:solidFill>
                  <a:srgbClr val="888888"/>
                </a:solidFill>
              </a:defRPr>
            </a:lvl3pPr>
            <a:lvl4pPr lvl="3" algn="ctr">
              <a:spcBef>
                <a:spcPts val="320"/>
              </a:spcBef>
              <a:spcAft>
                <a:spcPts val="0"/>
              </a:spcAft>
              <a:buSzPts val="1600"/>
              <a:buNone/>
              <a:defRPr>
                <a:solidFill>
                  <a:srgbClr val="888888"/>
                </a:solidFill>
              </a:defRPr>
            </a:lvl4pPr>
            <a:lvl5pPr lvl="4" algn="ctr">
              <a:spcBef>
                <a:spcPts val="280"/>
              </a:spcBef>
              <a:spcAft>
                <a:spcPts val="0"/>
              </a:spcAft>
              <a:buSzPts val="1400"/>
              <a:buNone/>
              <a:defRPr>
                <a:solidFill>
                  <a:srgbClr val="888888"/>
                </a:solidFill>
              </a:defRPr>
            </a:lvl5pPr>
            <a:lvl6pPr lvl="5" algn="ctr">
              <a:spcBef>
                <a:spcPts val="260"/>
              </a:spcBef>
              <a:spcAft>
                <a:spcPts val="0"/>
              </a:spcAft>
              <a:buSzPts val="1300"/>
              <a:buNone/>
              <a:defRPr>
                <a:solidFill>
                  <a:srgbClr val="888888"/>
                </a:solidFill>
              </a:defRPr>
            </a:lvl6pPr>
            <a:lvl7pPr lvl="6" algn="ctr">
              <a:spcBef>
                <a:spcPts val="260"/>
              </a:spcBef>
              <a:spcAft>
                <a:spcPts val="0"/>
              </a:spcAft>
              <a:buSzPts val="1300"/>
              <a:buNone/>
              <a:defRPr>
                <a:solidFill>
                  <a:srgbClr val="888888"/>
                </a:solidFill>
              </a:defRPr>
            </a:lvl7pPr>
            <a:lvl8pPr lvl="7" algn="ctr">
              <a:spcBef>
                <a:spcPts val="260"/>
              </a:spcBef>
              <a:spcAft>
                <a:spcPts val="0"/>
              </a:spcAft>
              <a:buSzPts val="1300"/>
              <a:buNone/>
              <a:defRPr>
                <a:solidFill>
                  <a:srgbClr val="888888"/>
                </a:solidFill>
              </a:defRPr>
            </a:lvl8pPr>
            <a:lvl9pPr lvl="8" algn="ctr">
              <a:spcBef>
                <a:spcPts val="260"/>
              </a:spcBef>
              <a:spcAft>
                <a:spcPts val="0"/>
              </a:spcAft>
              <a:buSzPts val="1300"/>
              <a:buNone/>
              <a:defRPr>
                <a:solidFill>
                  <a:srgbClr val="888888"/>
                </a:solidFill>
              </a:defRPr>
            </a:lvl9pPr>
          </a:lstStyle>
          <a:p/>
        </p:txBody>
      </p:sp>
      <p:sp>
        <p:nvSpPr>
          <p:cNvPr id="16" name="Google Shape;16;p2"/>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cxnSp>
        <p:nvCxnSpPr>
          <p:cNvPr id="19" name="Google Shape;19;p2"/>
          <p:cNvCxnSpPr/>
          <p:nvPr/>
        </p:nvCxnSpPr>
        <p:spPr>
          <a:xfrm>
            <a:off x="685800" y="3398520"/>
            <a:ext cx="7848600" cy="1588"/>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2133600" y="-76200"/>
            <a:ext cx="4876800" cy="82296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7" name="Google Shape;77;p11"/>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4724400" y="2514600"/>
            <a:ext cx="5867400"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533400" y="533400"/>
            <a:ext cx="5867400" cy="60198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12"/>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3" name="Google Shape;23;p3"/>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26" name="Shape 26"/>
        <p:cNvGrpSpPr/>
        <p:nvPr/>
      </p:nvGrpSpPr>
      <p:grpSpPr>
        <a:xfrm>
          <a:off x="0" y="0"/>
          <a:ext cx="0" cy="0"/>
          <a:chOff x="0" y="0"/>
          <a:chExt cx="0" cy="0"/>
        </a:xfrm>
      </p:grpSpPr>
      <p:sp>
        <p:nvSpPr>
          <p:cNvPr id="27" name="Google Shape;27;p4"/>
          <p:cNvSpPr txBox="1"/>
          <p:nvPr>
            <p:ph type="title"/>
          </p:nvPr>
        </p:nvSpPr>
        <p:spPr>
          <a:xfrm>
            <a:off x="722313" y="2362200"/>
            <a:ext cx="7772400" cy="220027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4800"/>
              <a:buFont typeface="Arial"/>
              <a:buNone/>
              <a:defRPr b="0"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722313" y="4626864"/>
            <a:ext cx="7772400" cy="1500187"/>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SzPts val="2040"/>
              <a:buNone/>
              <a:defRPr sz="2400">
                <a:solidFill>
                  <a:schemeClr val="lt2"/>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44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228600" lvl="5" marL="2743200" algn="l">
              <a:spcBef>
                <a:spcPts val="280"/>
              </a:spcBef>
              <a:spcAft>
                <a:spcPts val="0"/>
              </a:spcAft>
              <a:buSzPts val="1400"/>
              <a:buNone/>
              <a:defRPr sz="1400">
                <a:solidFill>
                  <a:schemeClr val="lt1"/>
                </a:solidFill>
              </a:defRPr>
            </a:lvl6pPr>
            <a:lvl7pPr indent="-228600" lvl="6" marL="3200400" algn="l">
              <a:spcBef>
                <a:spcPts val="280"/>
              </a:spcBef>
              <a:spcAft>
                <a:spcPts val="0"/>
              </a:spcAft>
              <a:buSzPts val="1400"/>
              <a:buNone/>
              <a:defRPr sz="1400">
                <a:solidFill>
                  <a:schemeClr val="lt1"/>
                </a:solidFill>
              </a:defRPr>
            </a:lvl7pPr>
            <a:lvl8pPr indent="-228600" lvl="7" marL="3657600" algn="l">
              <a:spcBef>
                <a:spcPts val="280"/>
              </a:spcBef>
              <a:spcAft>
                <a:spcPts val="0"/>
              </a:spcAft>
              <a:buSzPts val="1400"/>
              <a:buNone/>
              <a:defRPr sz="1400">
                <a:solidFill>
                  <a:schemeClr val="lt1"/>
                </a:solidFill>
              </a:defRPr>
            </a:lvl8pPr>
            <a:lvl9pPr indent="-228600" lvl="8" marL="4114800" algn="l">
              <a:spcBef>
                <a:spcPts val="280"/>
              </a:spcBef>
              <a:spcAft>
                <a:spcPts val="0"/>
              </a:spcAft>
              <a:buSzPts val="1400"/>
              <a:buNone/>
              <a:defRPr sz="1400">
                <a:solidFill>
                  <a:schemeClr val="lt1"/>
                </a:solidFill>
              </a:defRPr>
            </a:lvl9pPr>
          </a:lstStyle>
          <a:p/>
        </p:txBody>
      </p:sp>
      <p:sp>
        <p:nvSpPr>
          <p:cNvPr id="29" name="Google Shape;29;p4"/>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cxnSp>
        <p:nvCxnSpPr>
          <p:cNvPr id="32" name="Google Shape;32;p4"/>
          <p:cNvCxnSpPr/>
          <p:nvPr/>
        </p:nvCxnSpPr>
        <p:spPr>
          <a:xfrm>
            <a:off x="731520" y="4599432"/>
            <a:ext cx="7848600" cy="1588"/>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457200" y="1673352"/>
            <a:ext cx="4038600" cy="4718304"/>
          </a:xfrm>
          <a:prstGeom prst="rect">
            <a:avLst/>
          </a:prstGeom>
          <a:noFill/>
          <a:ln>
            <a:noFill/>
          </a:ln>
        </p:spPr>
        <p:txBody>
          <a:bodyPr anchorCtr="0" anchor="t" bIns="45700" lIns="91425" spcFirstLastPara="1" rIns="91425" wrap="square" tIns="45700">
            <a:normAutofit/>
          </a:bodyPr>
          <a:lstStyle>
            <a:lvl1pPr indent="-379730" lvl="0" marL="457200" algn="l">
              <a:spcBef>
                <a:spcPts val="560"/>
              </a:spcBef>
              <a:spcAft>
                <a:spcPts val="0"/>
              </a:spcAft>
              <a:buSzPts val="2380"/>
              <a:buChar char="•"/>
              <a:defRPr sz="2800"/>
            </a:lvl1pPr>
            <a:lvl2pPr indent="-358140" lvl="1" marL="914400" algn="l">
              <a:spcBef>
                <a:spcPts val="480"/>
              </a:spcBef>
              <a:spcAft>
                <a:spcPts val="0"/>
              </a:spcAft>
              <a:buSzPts val="204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6" name="Google Shape;36;p5"/>
          <p:cNvSpPr txBox="1"/>
          <p:nvPr>
            <p:ph idx="2" type="body"/>
          </p:nvPr>
        </p:nvSpPr>
        <p:spPr>
          <a:xfrm>
            <a:off x="4648200" y="1673352"/>
            <a:ext cx="4038600" cy="4718304"/>
          </a:xfrm>
          <a:prstGeom prst="rect">
            <a:avLst/>
          </a:prstGeom>
          <a:noFill/>
          <a:ln>
            <a:noFill/>
          </a:ln>
        </p:spPr>
        <p:txBody>
          <a:bodyPr anchorCtr="0" anchor="t" bIns="45700" lIns="91425" spcFirstLastPara="1" rIns="91425" wrap="square" tIns="45700">
            <a:normAutofit/>
          </a:bodyPr>
          <a:lstStyle>
            <a:lvl1pPr indent="-379730" lvl="0" marL="457200" algn="l">
              <a:spcBef>
                <a:spcPts val="560"/>
              </a:spcBef>
              <a:spcAft>
                <a:spcPts val="0"/>
              </a:spcAft>
              <a:buSzPts val="2380"/>
              <a:buChar char="•"/>
              <a:defRPr sz="2800"/>
            </a:lvl1pPr>
            <a:lvl2pPr indent="-358140" lvl="1" marL="914400" algn="l">
              <a:spcBef>
                <a:spcPts val="480"/>
              </a:spcBef>
              <a:spcAft>
                <a:spcPts val="0"/>
              </a:spcAft>
              <a:buSzPts val="204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7" name="Google Shape;37;p5"/>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457200" y="1676400"/>
            <a:ext cx="3931920"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1700"/>
              <a:buNone/>
              <a:defRPr b="0" sz="2000">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3" name="Google Shape;43;p6"/>
          <p:cNvSpPr txBox="1"/>
          <p:nvPr>
            <p:ph idx="2" type="body"/>
          </p:nvPr>
        </p:nvSpPr>
        <p:spPr>
          <a:xfrm>
            <a:off x="457200" y="2438400"/>
            <a:ext cx="3931920" cy="3951288"/>
          </a:xfrm>
          <a:prstGeom prst="rect">
            <a:avLst/>
          </a:prstGeom>
          <a:noFill/>
          <a:ln>
            <a:noFill/>
          </a:ln>
        </p:spPr>
        <p:txBody>
          <a:bodyPr anchorCtr="0" anchor="t" bIns="45700" lIns="91425" spcFirstLastPara="1" rIns="91425" wrap="square" tIns="45700">
            <a:normAutofit/>
          </a:bodyPr>
          <a:lstStyle>
            <a:lvl1pPr indent="-358140" lvl="0" marL="457200" algn="l">
              <a:spcBef>
                <a:spcPts val="480"/>
              </a:spcBef>
              <a:spcAft>
                <a:spcPts val="0"/>
              </a:spcAft>
              <a:buSzPts val="2040"/>
              <a:buChar char="•"/>
              <a:defRPr sz="2400"/>
            </a:lvl1pPr>
            <a:lvl2pPr indent="-336550" lvl="1" marL="914400" algn="l">
              <a:spcBef>
                <a:spcPts val="400"/>
              </a:spcBef>
              <a:spcAft>
                <a:spcPts val="0"/>
              </a:spcAft>
              <a:buSzPts val="17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4" name="Google Shape;44;p6"/>
          <p:cNvSpPr txBox="1"/>
          <p:nvPr>
            <p:ph idx="3" type="body"/>
          </p:nvPr>
        </p:nvSpPr>
        <p:spPr>
          <a:xfrm>
            <a:off x="4754880" y="1676400"/>
            <a:ext cx="3931920"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1700"/>
              <a:buNone/>
              <a:defRPr b="0" sz="2000">
                <a:solidFill>
                  <a:schemeClr val="dk2"/>
                </a:solidFill>
                <a:latin typeface="Arial"/>
                <a:ea typeface="Arial"/>
                <a:cs typeface="Arial"/>
                <a:sym typeface="Aria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5" name="Google Shape;45;p6"/>
          <p:cNvSpPr txBox="1"/>
          <p:nvPr>
            <p:ph idx="4" type="body"/>
          </p:nvPr>
        </p:nvSpPr>
        <p:spPr>
          <a:xfrm>
            <a:off x="4754880" y="2438400"/>
            <a:ext cx="3931920" cy="3951288"/>
          </a:xfrm>
          <a:prstGeom prst="rect">
            <a:avLst/>
          </a:prstGeom>
          <a:noFill/>
          <a:ln>
            <a:noFill/>
          </a:ln>
        </p:spPr>
        <p:txBody>
          <a:bodyPr anchorCtr="0" anchor="t" bIns="45700" lIns="91425" spcFirstLastPara="1" rIns="91425" wrap="square" tIns="45700">
            <a:normAutofit/>
          </a:bodyPr>
          <a:lstStyle>
            <a:lvl1pPr indent="-358140" lvl="0" marL="457200" algn="l">
              <a:spcBef>
                <a:spcPts val="480"/>
              </a:spcBef>
              <a:spcAft>
                <a:spcPts val="0"/>
              </a:spcAft>
              <a:buSzPts val="2040"/>
              <a:buChar char="•"/>
              <a:defRPr sz="2400"/>
            </a:lvl1pPr>
            <a:lvl2pPr indent="-336550" lvl="1" marL="914400" algn="l">
              <a:spcBef>
                <a:spcPts val="400"/>
              </a:spcBef>
              <a:spcAft>
                <a:spcPts val="0"/>
              </a:spcAft>
              <a:buSzPts val="17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6" name="Google Shape;46;p6"/>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cxnSp>
        <p:nvCxnSpPr>
          <p:cNvPr id="49" name="Google Shape;49;p6"/>
          <p:cNvCxnSpPr/>
          <p:nvPr/>
        </p:nvCxnSpPr>
        <p:spPr>
          <a:xfrm rot="5400000">
            <a:off x="2217817" y="4045823"/>
            <a:ext cx="4709160" cy="794"/>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8"/>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457200" y="792080"/>
            <a:ext cx="2139696" cy="126187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400"/>
              <a:buFont typeface="Arial"/>
              <a:buNone/>
              <a:defRPr b="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9"/>
          <p:cNvSpPr txBox="1"/>
          <p:nvPr>
            <p:ph idx="1" type="body"/>
          </p:nvPr>
        </p:nvSpPr>
        <p:spPr>
          <a:xfrm>
            <a:off x="2971800" y="792080"/>
            <a:ext cx="5715000" cy="5577840"/>
          </a:xfrm>
          <a:prstGeom prst="rect">
            <a:avLst/>
          </a:prstGeom>
          <a:noFill/>
          <a:ln>
            <a:noFill/>
          </a:ln>
        </p:spPr>
        <p:txBody>
          <a:bodyPr anchorCtr="0" anchor="t" bIns="45700" lIns="91425" spcFirstLastPara="1" rIns="91425" wrap="square" tIns="45700">
            <a:normAutofit/>
          </a:bodyPr>
          <a:lstStyle>
            <a:lvl1pPr indent="-401320" lvl="0" marL="457200" algn="l">
              <a:spcBef>
                <a:spcPts val="640"/>
              </a:spcBef>
              <a:spcAft>
                <a:spcPts val="0"/>
              </a:spcAft>
              <a:buSzPts val="2720"/>
              <a:buChar char="•"/>
              <a:defRPr sz="3200"/>
            </a:lvl1pPr>
            <a:lvl2pPr indent="-379730" lvl="1" marL="914400" algn="l">
              <a:spcBef>
                <a:spcPts val="560"/>
              </a:spcBef>
              <a:spcAft>
                <a:spcPts val="0"/>
              </a:spcAft>
              <a:buSzPts val="2380"/>
              <a:buChar char="•"/>
              <a:defRPr sz="2800"/>
            </a:lvl2pPr>
            <a:lvl3pPr indent="-365760" lvl="2" marL="1371600" algn="l">
              <a:spcBef>
                <a:spcPts val="480"/>
              </a:spcBef>
              <a:spcAft>
                <a:spcPts val="0"/>
              </a:spcAft>
              <a:buSzPts val="216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62" name="Google Shape;62;p9"/>
          <p:cNvSpPr txBox="1"/>
          <p:nvPr>
            <p:ph idx="2" type="body"/>
          </p:nvPr>
        </p:nvSpPr>
        <p:spPr>
          <a:xfrm>
            <a:off x="457201" y="2130552"/>
            <a:ext cx="2139696" cy="4243615"/>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SzPts val="119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3" name="Google Shape;63;p9"/>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cxnSp>
        <p:nvCxnSpPr>
          <p:cNvPr id="66" name="Google Shape;66;p9"/>
          <p:cNvCxnSpPr/>
          <p:nvPr/>
        </p:nvCxnSpPr>
        <p:spPr>
          <a:xfrm rot="5400000">
            <a:off x="-13116" y="3580206"/>
            <a:ext cx="5577840" cy="1588"/>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457200" y="792480"/>
            <a:ext cx="2142680" cy="126492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400"/>
              <a:buFont typeface="Arial"/>
              <a:buNone/>
              <a:defRPr b="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2858610" y="838201"/>
            <a:ext cx="5904390" cy="5500456"/>
          </a:xfrm>
          <a:prstGeom prst="rect">
            <a:avLst/>
          </a:prstGeom>
          <a:solidFill>
            <a:schemeClr val="lt2"/>
          </a:solidFill>
          <a:ln cap="flat" cmpd="sng" w="76200">
            <a:solidFill>
              <a:srgbClr val="FFFFFF"/>
            </a:solidFill>
            <a:prstDash val="solid"/>
            <a:miter lim="800000"/>
            <a:headEnd len="sm" w="sm" type="none"/>
            <a:tailEnd len="sm" w="sm" type="none"/>
          </a:ln>
          <a:effectLst>
            <a:outerShdw blurRad="50800" rotWithShape="0" algn="t" dir="5400000" dist="12700">
              <a:srgbClr val="000000">
                <a:alpha val="58823"/>
              </a:srgbClr>
            </a:outerShdw>
          </a:effectLst>
        </p:spPr>
        <p:txBody>
          <a:bodyPr anchorCtr="0" anchor="t" bIns="45700" lIns="91425" spcFirstLastPara="1" rIns="91425" wrap="square" tIns="45700">
            <a:noAutofit/>
          </a:bodyPr>
          <a:lstStyle>
            <a:lvl1pPr lvl="0" marR="0" rtl="0" algn="l">
              <a:spcBef>
                <a:spcPts val="640"/>
              </a:spcBef>
              <a:spcAft>
                <a:spcPts val="0"/>
              </a:spcAft>
              <a:buClr>
                <a:schemeClr val="accent1"/>
              </a:buClr>
              <a:buSzPts val="272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accent1"/>
              </a:buClr>
              <a:buSzPts val="238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accent1"/>
              </a:buClr>
              <a:buSzPts val="216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0" name="Google Shape;70;p10"/>
          <p:cNvSpPr txBox="1"/>
          <p:nvPr>
            <p:ph idx="1" type="body"/>
          </p:nvPr>
        </p:nvSpPr>
        <p:spPr>
          <a:xfrm>
            <a:off x="457200" y="2133600"/>
            <a:ext cx="2139696" cy="4242816"/>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SzPts val="119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1" name="Google Shape;71;p10"/>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220786"/>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 name="Google Shape;7;p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000"/>
              <a:buFont typeface="Arial"/>
              <a:buNone/>
              <a:defRPr b="0" i="0" sz="40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9" name="Google Shape;9;p1"/>
          <p:cNvSpPr/>
          <p:nvPr/>
        </p:nvSpPr>
        <p:spPr>
          <a:xfrm>
            <a:off x="0" y="0"/>
            <a:ext cx="9144000" cy="365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 name="Google Shape;10;p1"/>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1"/>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i="0" sz="1400" u="none" cap="none" strike="noStrike">
                <a:solidFill>
                  <a:srgbClr val="FFFFFF"/>
                </a:solidFill>
                <a:latin typeface="Arial"/>
                <a:ea typeface="Arial"/>
                <a:cs typeface="Arial"/>
                <a:sym typeface="Arial"/>
              </a:defRPr>
            </a:lvl1pPr>
            <a:lvl2pPr indent="0" lvl="1" marL="0" marR="0" rtl="0" algn="l">
              <a:spcBef>
                <a:spcPts val="0"/>
              </a:spcBef>
              <a:buNone/>
              <a:defRPr b="1" i="0" sz="1400" u="none" cap="none" strike="noStrike">
                <a:solidFill>
                  <a:srgbClr val="FFFFFF"/>
                </a:solidFill>
                <a:latin typeface="Arial"/>
                <a:ea typeface="Arial"/>
                <a:cs typeface="Arial"/>
                <a:sym typeface="Arial"/>
              </a:defRPr>
            </a:lvl2pPr>
            <a:lvl3pPr indent="0" lvl="2" marL="0" marR="0" rtl="0" algn="l">
              <a:spcBef>
                <a:spcPts val="0"/>
              </a:spcBef>
              <a:buNone/>
              <a:defRPr b="1" i="0" sz="1400" u="none" cap="none" strike="noStrike">
                <a:solidFill>
                  <a:srgbClr val="FFFFFF"/>
                </a:solidFill>
                <a:latin typeface="Arial"/>
                <a:ea typeface="Arial"/>
                <a:cs typeface="Arial"/>
                <a:sym typeface="Arial"/>
              </a:defRPr>
            </a:lvl3pPr>
            <a:lvl4pPr indent="0" lvl="3" marL="0" marR="0" rtl="0" algn="l">
              <a:spcBef>
                <a:spcPts val="0"/>
              </a:spcBef>
              <a:buNone/>
              <a:defRPr b="1" i="0" sz="1400" u="none" cap="none" strike="noStrike">
                <a:solidFill>
                  <a:srgbClr val="FFFFFF"/>
                </a:solidFill>
                <a:latin typeface="Arial"/>
                <a:ea typeface="Arial"/>
                <a:cs typeface="Arial"/>
                <a:sym typeface="Arial"/>
              </a:defRPr>
            </a:lvl4pPr>
            <a:lvl5pPr indent="0" lvl="4" marL="0" marR="0" rtl="0" algn="l">
              <a:spcBef>
                <a:spcPts val="0"/>
              </a:spcBef>
              <a:buNone/>
              <a:defRPr b="1" i="0" sz="1400" u="none" cap="none" strike="noStrike">
                <a:solidFill>
                  <a:srgbClr val="FFFFFF"/>
                </a:solidFill>
                <a:latin typeface="Arial"/>
                <a:ea typeface="Arial"/>
                <a:cs typeface="Arial"/>
                <a:sym typeface="Arial"/>
              </a:defRPr>
            </a:lvl5pPr>
            <a:lvl6pPr indent="0" lvl="5" marL="0" marR="0" rtl="0" algn="l">
              <a:spcBef>
                <a:spcPts val="0"/>
              </a:spcBef>
              <a:buNone/>
              <a:defRPr b="1" i="0" sz="1400" u="none" cap="none" strike="noStrike">
                <a:solidFill>
                  <a:srgbClr val="FFFFFF"/>
                </a:solidFill>
                <a:latin typeface="Arial"/>
                <a:ea typeface="Arial"/>
                <a:cs typeface="Arial"/>
                <a:sym typeface="Arial"/>
              </a:defRPr>
            </a:lvl6pPr>
            <a:lvl7pPr indent="0" lvl="6" marL="0" marR="0" rtl="0" algn="l">
              <a:spcBef>
                <a:spcPts val="0"/>
              </a:spcBef>
              <a:buNone/>
              <a:defRPr b="1" i="0" sz="1400" u="none" cap="none" strike="noStrike">
                <a:solidFill>
                  <a:srgbClr val="FFFFFF"/>
                </a:solidFill>
                <a:latin typeface="Arial"/>
                <a:ea typeface="Arial"/>
                <a:cs typeface="Arial"/>
                <a:sym typeface="Arial"/>
              </a:defRPr>
            </a:lvl7pPr>
            <a:lvl8pPr indent="0" lvl="7" marL="0" marR="0" rtl="0" algn="l">
              <a:spcBef>
                <a:spcPts val="0"/>
              </a:spcBef>
              <a:buNone/>
              <a:defRPr b="1" i="0" sz="1400" u="none" cap="none" strike="noStrike">
                <a:solidFill>
                  <a:srgbClr val="FFFFFF"/>
                </a:solidFill>
                <a:latin typeface="Arial"/>
                <a:ea typeface="Arial"/>
                <a:cs typeface="Arial"/>
                <a:sym typeface="Arial"/>
              </a:defRPr>
            </a:lvl8pPr>
            <a:lvl9pPr indent="0" lvl="8" marL="0" marR="0" rtl="0" algn="l">
              <a:spcBef>
                <a:spcPts val="0"/>
              </a:spcBef>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tinkercad.com/things/g0oQyuGMDjZ-mpcaprojectv1/editel?sharecode=k8Cn1roxKejHFDiixsEgRVtS1JB290ZQjMeyRHvaPh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arduinogetstarted.com/tutorials/arduino-force-sensor" TargetMode="External"/><Relationship Id="rId4" Type="http://schemas.openxmlformats.org/officeDocument/2006/relationships/hyperlink" Target="https://www.tutorialspoint.com/arduino/arduino_pir_sensor.htm" TargetMode="External"/><Relationship Id="rId10" Type="http://schemas.openxmlformats.org/officeDocument/2006/relationships/hyperlink" Target="https://www.instructables.com/Interfacing-Force-Sensitive-Resistor-to-Arduino/" TargetMode="External"/><Relationship Id="rId9" Type="http://schemas.openxmlformats.org/officeDocument/2006/relationships/hyperlink" Target="https://create.arduino.cc/projecthub/Guitarman1/displaying-sensor-values-on-lcd-c0c44f" TargetMode="External"/><Relationship Id="rId5" Type="http://schemas.openxmlformats.org/officeDocument/2006/relationships/hyperlink" Target="https://www.tutorialspoint.com/arduino/arduino_temperature_sensor.htm" TargetMode="External"/><Relationship Id="rId6" Type="http://schemas.openxmlformats.org/officeDocument/2006/relationships/hyperlink" Target="https://arduinogetstarted.com/tutorials/arduino-lcd" TargetMode="External"/><Relationship Id="rId7" Type="http://schemas.openxmlformats.org/officeDocument/2006/relationships/hyperlink" Target="https://www.instructables.com/How-to-use-an-LCD-displays-Arduino-Tutorial/" TargetMode="External"/><Relationship Id="rId8" Type="http://schemas.openxmlformats.org/officeDocument/2006/relationships/hyperlink" Target="https://arduinogetstarted.com/tutorials/arduino-dc-moto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type="ctrTitle"/>
          </p:nvPr>
        </p:nvSpPr>
        <p:spPr>
          <a:xfrm>
            <a:off x="755576" y="692696"/>
            <a:ext cx="7848600" cy="19272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400"/>
              <a:buFont typeface="Quattrocento Sans"/>
              <a:buNone/>
            </a:pPr>
            <a:r>
              <a:rPr b="1" lang="en-IN" sz="4400">
                <a:latin typeface="Quattrocento Sans"/>
                <a:ea typeface="Quattrocento Sans"/>
                <a:cs typeface="Quattrocento Sans"/>
                <a:sym typeface="Quattrocento Sans"/>
              </a:rPr>
              <a:t>MPCA LAB MINI PROJECT</a:t>
            </a:r>
            <a:endParaRPr b="1" sz="4400">
              <a:latin typeface="Quattrocento Sans"/>
              <a:ea typeface="Quattrocento Sans"/>
              <a:cs typeface="Quattrocento Sans"/>
              <a:sym typeface="Quattrocento Sans"/>
            </a:endParaRPr>
          </a:p>
        </p:txBody>
      </p:sp>
      <p:sp>
        <p:nvSpPr>
          <p:cNvPr id="91" name="Google Shape;91;p13"/>
          <p:cNvSpPr txBox="1"/>
          <p:nvPr>
            <p:ph idx="1" type="subTitle"/>
          </p:nvPr>
        </p:nvSpPr>
        <p:spPr>
          <a:xfrm>
            <a:off x="107500" y="3429000"/>
            <a:ext cx="8424900" cy="3341100"/>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SzPts val="2040"/>
              <a:buNone/>
            </a:pPr>
            <a:r>
              <a:rPr b="1" lang="en-IN">
                <a:solidFill>
                  <a:srgbClr val="252525"/>
                </a:solidFill>
              </a:rPr>
              <a:t>PROJECT TITLE:	   Smart Refrigerator</a:t>
            </a:r>
            <a:br>
              <a:rPr b="1" lang="en-IN">
                <a:solidFill>
                  <a:srgbClr val="252525"/>
                </a:solidFill>
              </a:rPr>
            </a:br>
            <a:endParaRPr b="1">
              <a:solidFill>
                <a:srgbClr val="252525"/>
              </a:solidFill>
            </a:endParaRPr>
          </a:p>
          <a:p>
            <a:pPr indent="0" lvl="0" marL="0" rtl="0" algn="l">
              <a:spcBef>
                <a:spcPts val="480"/>
              </a:spcBef>
              <a:spcAft>
                <a:spcPts val="0"/>
              </a:spcAft>
              <a:buSzPts val="2040"/>
              <a:buNone/>
            </a:pPr>
            <a:r>
              <a:rPr b="1" lang="en-IN">
                <a:solidFill>
                  <a:srgbClr val="252525"/>
                </a:solidFill>
              </a:rPr>
              <a:t>SECTION:</a:t>
            </a:r>
            <a:r>
              <a:rPr b="1" lang="en-IN"/>
              <a:t> 			   E2</a:t>
            </a:r>
            <a:br>
              <a:rPr b="1" lang="en-IN"/>
            </a:br>
            <a:endParaRPr/>
          </a:p>
          <a:p>
            <a:pPr indent="0" lvl="0" marL="0" rtl="0" algn="l">
              <a:spcBef>
                <a:spcPts val="480"/>
              </a:spcBef>
              <a:spcAft>
                <a:spcPts val="0"/>
              </a:spcAft>
              <a:buSzPts val="2040"/>
              <a:buNone/>
            </a:pPr>
            <a:r>
              <a:rPr b="1" lang="en-IN">
                <a:solidFill>
                  <a:srgbClr val="252525"/>
                </a:solidFill>
              </a:rPr>
              <a:t>STUDENTS NAME</a:t>
            </a:r>
            <a:r>
              <a:rPr b="1" lang="en-IN"/>
              <a:t>:   Shailesh R, </a:t>
            </a:r>
            <a:br>
              <a:rPr b="1" lang="en-IN"/>
            </a:br>
            <a:r>
              <a:rPr b="1" lang="en-IN"/>
              <a:t>			         		   Raeesa Tansen,</a:t>
            </a:r>
            <a:br>
              <a:rPr b="1" lang="en-IN"/>
            </a:br>
            <a:r>
              <a:rPr b="1" lang="en-IN"/>
              <a:t>				    		   Ramit Bathula,</a:t>
            </a:r>
            <a:br>
              <a:rPr b="1" lang="en-IN"/>
            </a:br>
            <a:r>
              <a:rPr b="1" lang="en-IN"/>
              <a:t>				    		   Ria Singh</a:t>
            </a:r>
            <a:br>
              <a:rPr b="1" lang="en-IN"/>
            </a:br>
            <a:endParaRPr/>
          </a:p>
          <a:p>
            <a:pPr indent="0" lvl="0" marL="0" rtl="0" algn="l">
              <a:spcBef>
                <a:spcPts val="480"/>
              </a:spcBef>
              <a:spcAft>
                <a:spcPts val="0"/>
              </a:spcAft>
              <a:buSzPts val="2040"/>
              <a:buNone/>
            </a:pPr>
            <a:r>
              <a:rPr b="1" lang="en-IN">
                <a:solidFill>
                  <a:srgbClr val="252525"/>
                </a:solidFill>
              </a:rPr>
              <a:t>SRN’s: 307, 310, 319, 326</a:t>
            </a:r>
            <a:r>
              <a:rPr b="1" lang="en-IN"/>
              <a:t> </a:t>
            </a:r>
            <a:endParaRPr b="1"/>
          </a:p>
        </p:txBody>
      </p:sp>
      <p:pic>
        <p:nvPicPr>
          <p:cNvPr descr="https://www.pes.edu/wp-content/uploads/2019/09/pes_logo.png" id="92" name="Google Shape;92;p13"/>
          <p:cNvPicPr preferRelativeResize="0"/>
          <p:nvPr/>
        </p:nvPicPr>
        <p:blipFill>
          <a:blip r:embed="rId3">
            <a:alphaModFix/>
          </a:blip>
          <a:stretch>
            <a:fillRect/>
          </a:stretch>
        </p:blipFill>
        <p:spPr>
          <a:xfrm>
            <a:off x="2265244" y="967150"/>
            <a:ext cx="4247775" cy="756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IN"/>
              <a:t>APPLICATIONS</a:t>
            </a:r>
            <a:endParaRPr/>
          </a:p>
        </p:txBody>
      </p:sp>
      <p:sp>
        <p:nvSpPr>
          <p:cNvPr id="146" name="Google Shape;146;p22"/>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SzPts val="605"/>
              <a:buNone/>
            </a:pPr>
            <a:r>
              <a:t/>
            </a:r>
            <a:endParaRPr sz="2029">
              <a:latin typeface="Helvetica Neue"/>
              <a:ea typeface="Helvetica Neue"/>
              <a:cs typeface="Helvetica Neue"/>
              <a:sym typeface="Helvetica Neue"/>
            </a:endParaRPr>
          </a:p>
          <a:p>
            <a:pPr indent="0" lvl="0" marL="0" rtl="0" algn="just">
              <a:lnSpc>
                <a:spcPct val="80000"/>
              </a:lnSpc>
              <a:spcBef>
                <a:spcPts val="0"/>
              </a:spcBef>
              <a:spcAft>
                <a:spcPts val="0"/>
              </a:spcAft>
              <a:buSzPts val="605"/>
              <a:buNone/>
            </a:pPr>
            <a:r>
              <a:t/>
            </a:r>
            <a:endParaRPr sz="2200">
              <a:latin typeface="Helvetica Neue"/>
              <a:ea typeface="Helvetica Neue"/>
              <a:cs typeface="Helvetica Neue"/>
              <a:sym typeface="Helvetica Neue"/>
            </a:endParaRPr>
          </a:p>
          <a:p>
            <a:pPr indent="0" lvl="0" marL="0" rtl="0" algn="just">
              <a:lnSpc>
                <a:spcPct val="80000"/>
              </a:lnSpc>
              <a:spcBef>
                <a:spcPts val="0"/>
              </a:spcBef>
              <a:spcAft>
                <a:spcPts val="0"/>
              </a:spcAft>
              <a:buSzPts val="605"/>
              <a:buNone/>
            </a:pPr>
            <a:r>
              <a:rPr i="1" lang="en-IN" sz="2200">
                <a:solidFill>
                  <a:srgbClr val="E06666"/>
                </a:solidFill>
                <a:latin typeface="Helvetica Neue"/>
                <a:ea typeface="Helvetica Neue"/>
                <a:cs typeface="Helvetica Neue"/>
                <a:sym typeface="Helvetica Neue"/>
              </a:rPr>
              <a:t>TEMPERATURE SENSOR</a:t>
            </a:r>
            <a:endParaRPr i="1" sz="2200">
              <a:solidFill>
                <a:srgbClr val="E06666"/>
              </a:solidFill>
              <a:latin typeface="Helvetica Neue"/>
              <a:ea typeface="Helvetica Neue"/>
              <a:cs typeface="Helvetica Neue"/>
              <a:sym typeface="Helvetica Neue"/>
            </a:endParaRPr>
          </a:p>
          <a:p>
            <a:pPr indent="0" lvl="0" marL="0" rtl="0" algn="just">
              <a:lnSpc>
                <a:spcPct val="80000"/>
              </a:lnSpc>
              <a:spcBef>
                <a:spcPts val="0"/>
              </a:spcBef>
              <a:spcAft>
                <a:spcPts val="0"/>
              </a:spcAft>
              <a:buClr>
                <a:schemeClr val="dk1"/>
              </a:buClr>
              <a:buSzPts val="605"/>
              <a:buFont typeface="Arial"/>
              <a:buNone/>
            </a:pPr>
            <a:r>
              <a:t/>
            </a:r>
            <a:endParaRPr i="1" sz="2200">
              <a:solidFill>
                <a:srgbClr val="E06666"/>
              </a:solidFill>
              <a:latin typeface="Helvetica Neue"/>
              <a:ea typeface="Helvetica Neue"/>
              <a:cs typeface="Helvetica Neue"/>
              <a:sym typeface="Helvetica Neue"/>
            </a:endParaRPr>
          </a:p>
          <a:p>
            <a:pPr indent="0" lvl="0" marL="0" rtl="0" algn="just">
              <a:lnSpc>
                <a:spcPct val="80000"/>
              </a:lnSpc>
              <a:spcBef>
                <a:spcPts val="0"/>
              </a:spcBef>
              <a:spcAft>
                <a:spcPts val="0"/>
              </a:spcAft>
              <a:buSzPts val="605"/>
              <a:buNone/>
            </a:pPr>
            <a:r>
              <a:rPr lang="en-IN" sz="2200">
                <a:highlight>
                  <a:srgbClr val="FFFFFF"/>
                </a:highlight>
                <a:latin typeface="Helvetica Neue"/>
                <a:ea typeface="Helvetica Neue"/>
                <a:cs typeface="Helvetica Neue"/>
                <a:sym typeface="Helvetica Neue"/>
              </a:rPr>
              <a:t>Depending on the temperature of the refrigerator, the cooling and ventilation system represented by an internal fan connected to a DC motor is induced.</a:t>
            </a:r>
            <a:endParaRPr sz="2200">
              <a:highlight>
                <a:srgbClr val="FFFFFF"/>
              </a:highlight>
              <a:latin typeface="Helvetica Neue"/>
              <a:ea typeface="Helvetica Neue"/>
              <a:cs typeface="Helvetica Neue"/>
              <a:sym typeface="Helvetica Neue"/>
            </a:endParaRPr>
          </a:p>
          <a:p>
            <a:pPr indent="0" lvl="0" marL="0" rtl="0" algn="just">
              <a:lnSpc>
                <a:spcPct val="80000"/>
              </a:lnSpc>
              <a:spcBef>
                <a:spcPts val="0"/>
              </a:spcBef>
              <a:spcAft>
                <a:spcPts val="0"/>
              </a:spcAft>
              <a:buSzPts val="605"/>
              <a:buNone/>
            </a:pPr>
            <a:r>
              <a:t/>
            </a:r>
            <a:endParaRPr sz="2200">
              <a:highlight>
                <a:srgbClr val="FFFFFF"/>
              </a:highlight>
              <a:latin typeface="Helvetica Neue"/>
              <a:ea typeface="Helvetica Neue"/>
              <a:cs typeface="Helvetica Neue"/>
              <a:sym typeface="Helvetica Neue"/>
            </a:endParaRPr>
          </a:p>
          <a:p>
            <a:pPr indent="-368300" lvl="0" marL="457200" rtl="0" algn="just">
              <a:spcBef>
                <a:spcPts val="0"/>
              </a:spcBef>
              <a:spcAft>
                <a:spcPts val="0"/>
              </a:spcAft>
              <a:buClr>
                <a:schemeClr val="dk1"/>
              </a:buClr>
              <a:buSzPts val="2200"/>
              <a:buFont typeface="Helvetica Neue"/>
              <a:buChar char="●"/>
            </a:pPr>
            <a:r>
              <a:rPr lang="en-IN" sz="2200">
                <a:highlight>
                  <a:srgbClr val="FFFFFF"/>
                </a:highlight>
                <a:latin typeface="Helvetica Neue"/>
                <a:ea typeface="Helvetica Neue"/>
                <a:cs typeface="Helvetica Neue"/>
                <a:sym typeface="Helvetica Neue"/>
              </a:rPr>
              <a:t>If the temperature is too low, the RGB turns Blue, and the DC motor is reduced to ~1000 rpm.</a:t>
            </a:r>
            <a:endParaRPr sz="2200">
              <a:highlight>
                <a:srgbClr val="FFFFFF"/>
              </a:highlight>
              <a:latin typeface="Helvetica Neue"/>
              <a:ea typeface="Helvetica Neue"/>
              <a:cs typeface="Helvetica Neue"/>
              <a:sym typeface="Helvetica Neue"/>
            </a:endParaRPr>
          </a:p>
          <a:p>
            <a:pPr indent="-368300" lvl="0" marL="457200" rtl="0" algn="just">
              <a:spcBef>
                <a:spcPts val="0"/>
              </a:spcBef>
              <a:spcAft>
                <a:spcPts val="0"/>
              </a:spcAft>
              <a:buClr>
                <a:schemeClr val="dk1"/>
              </a:buClr>
              <a:buSzPts val="2200"/>
              <a:buFont typeface="Helvetica Neue"/>
              <a:buChar char="●"/>
            </a:pPr>
            <a:r>
              <a:rPr lang="en-IN" sz="2200">
                <a:highlight>
                  <a:srgbClr val="FFFFFF"/>
                </a:highlight>
                <a:latin typeface="Helvetica Neue"/>
                <a:ea typeface="Helvetica Neue"/>
                <a:cs typeface="Helvetica Neue"/>
                <a:sym typeface="Helvetica Neue"/>
              </a:rPr>
              <a:t>For optimum temperature, the RGB is Green and the DC motor runs at ~ 2000 rpm-3000 rpm.</a:t>
            </a:r>
            <a:endParaRPr sz="2200">
              <a:highlight>
                <a:srgbClr val="FFFFFF"/>
              </a:highlight>
              <a:latin typeface="Helvetica Neue"/>
              <a:ea typeface="Helvetica Neue"/>
              <a:cs typeface="Helvetica Neue"/>
              <a:sym typeface="Helvetica Neue"/>
            </a:endParaRPr>
          </a:p>
          <a:p>
            <a:pPr indent="-368300" lvl="0" marL="457200" rtl="0" algn="just">
              <a:spcBef>
                <a:spcPts val="0"/>
              </a:spcBef>
              <a:spcAft>
                <a:spcPts val="0"/>
              </a:spcAft>
              <a:buClr>
                <a:schemeClr val="dk1"/>
              </a:buClr>
              <a:buSzPts val="2200"/>
              <a:buFont typeface="Helvetica Neue"/>
              <a:buChar char="●"/>
            </a:pPr>
            <a:r>
              <a:rPr lang="en-IN" sz="2200">
                <a:highlight>
                  <a:srgbClr val="FFFFFF"/>
                </a:highlight>
                <a:latin typeface="Helvetica Neue"/>
                <a:ea typeface="Helvetica Neue"/>
                <a:cs typeface="Helvetica Neue"/>
                <a:sym typeface="Helvetica Neue"/>
              </a:rPr>
              <a:t>If the temperature has risen dramatically, and it is too hot, the RGB turns Red and the DC motor runs at ~4000-5000 rpm.</a:t>
            </a:r>
            <a:endParaRPr sz="2200">
              <a:highlight>
                <a:srgbClr val="FFFFFF"/>
              </a:highlight>
              <a:latin typeface="Helvetica Neue"/>
              <a:ea typeface="Helvetica Neue"/>
              <a:cs typeface="Helvetica Neue"/>
              <a:sym typeface="Helvetica Neue"/>
            </a:endParaRPr>
          </a:p>
          <a:p>
            <a:pPr indent="-53339" lvl="0" marL="182880" rtl="0" algn="l">
              <a:lnSpc>
                <a:spcPct val="80000"/>
              </a:lnSpc>
              <a:spcBef>
                <a:spcPts val="0"/>
              </a:spcBef>
              <a:spcAft>
                <a:spcPts val="0"/>
              </a:spcAft>
              <a:buClr>
                <a:schemeClr val="dk1"/>
              </a:buClr>
              <a:buSzPts val="1122"/>
              <a:buFont typeface="Arial"/>
              <a:buNone/>
            </a:pPr>
            <a:r>
              <a:t/>
            </a:r>
            <a:endParaRPr sz="1620"/>
          </a:p>
          <a:p>
            <a:pPr indent="-53339" lvl="0" marL="182880" rtl="0" algn="l">
              <a:lnSpc>
                <a:spcPct val="80000"/>
              </a:lnSpc>
              <a:spcBef>
                <a:spcPts val="0"/>
              </a:spcBef>
              <a:spcAft>
                <a:spcPts val="0"/>
              </a:spcAft>
              <a:buSzPts val="1122"/>
              <a:buNone/>
            </a:pPr>
            <a:r>
              <a:t/>
            </a:r>
            <a:endParaRPr sz="2200">
              <a:highlight>
                <a:srgbClr val="FFFFFF"/>
              </a:highlight>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IN"/>
              <a:t>PROJECT LINK</a:t>
            </a:r>
            <a:endParaRPr/>
          </a:p>
        </p:txBody>
      </p:sp>
      <p:sp>
        <p:nvSpPr>
          <p:cNvPr id="152" name="Google Shape;152;p23"/>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40"/>
              <a:buNone/>
            </a:pPr>
            <a:r>
              <a:rPr lang="en-IN" u="sng">
                <a:solidFill>
                  <a:schemeClr val="hlink"/>
                </a:solidFill>
                <a:hlinkClick r:id="rId3"/>
              </a:rPr>
              <a:t>https://www.tinkercad.com/things/g0oQyuGMDjZ-mpcaprojectv1/editel?sharecode=k8Cn1roxKejHFDiixsEgRVtS1JB290ZQjMeyRHvaPhk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a:buNone/>
            </a:pPr>
            <a:r>
              <a:rPr lang="en-IN"/>
              <a:t>REFERENCES(Website links, Books etc.</a:t>
            </a:r>
            <a:endParaRPr/>
          </a:p>
        </p:txBody>
      </p:sp>
      <p:sp>
        <p:nvSpPr>
          <p:cNvPr id="158" name="Google Shape;158;p2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lnSpcReduction="10000"/>
          </a:bodyPr>
          <a:lstStyle/>
          <a:p>
            <a:pPr indent="0" lvl="0" marL="0" rtl="0" algn="ctr">
              <a:spcBef>
                <a:spcPts val="0"/>
              </a:spcBef>
              <a:spcAft>
                <a:spcPts val="0"/>
              </a:spcAft>
              <a:buClr>
                <a:schemeClr val="dk1"/>
              </a:buClr>
              <a:buSzPts val="1100"/>
              <a:buFont typeface="Arial"/>
              <a:buNone/>
            </a:pPr>
            <a:r>
              <a:t/>
            </a:r>
            <a:endParaRPr b="1" sz="2000">
              <a:latin typeface="Helvetica Neue"/>
              <a:ea typeface="Helvetica Neue"/>
              <a:cs typeface="Helvetica Neue"/>
              <a:sym typeface="Helvetica Neue"/>
            </a:endParaRPr>
          </a:p>
          <a:p>
            <a:pPr indent="-355600" lvl="0" marL="457200" rtl="0" algn="l">
              <a:spcBef>
                <a:spcPts val="0"/>
              </a:spcBef>
              <a:spcAft>
                <a:spcPts val="0"/>
              </a:spcAft>
              <a:buClr>
                <a:schemeClr val="dk1"/>
              </a:buClr>
              <a:buSzPts val="2000"/>
              <a:buFont typeface="Helvetica Neue"/>
              <a:buChar char="●"/>
            </a:pPr>
            <a:r>
              <a:rPr b="1" lang="en-IN" sz="2000" u="sng">
                <a:solidFill>
                  <a:srgbClr val="1155CC"/>
                </a:solidFill>
                <a:latin typeface="Helvetica Neue"/>
                <a:ea typeface="Helvetica Neue"/>
                <a:cs typeface="Helvetica Neue"/>
                <a:sym typeface="Helvetica Neue"/>
                <a:hlinkClick r:id="rId3">
                  <a:extLst>
                    <a:ext uri="{A12FA001-AC4F-418D-AE19-62706E023703}">
                      <ahyp:hlinkClr val="tx"/>
                    </a:ext>
                  </a:extLst>
                </a:hlinkClick>
              </a:rPr>
              <a:t>https://arduinogetstarted.com/tutorials/arduino-force-sensor</a:t>
            </a:r>
            <a:endParaRPr b="1" sz="2000">
              <a:latin typeface="Helvetica Neue"/>
              <a:ea typeface="Helvetica Neue"/>
              <a:cs typeface="Helvetica Neue"/>
              <a:sym typeface="Helvetica Neue"/>
            </a:endParaRPr>
          </a:p>
          <a:p>
            <a:pPr indent="-355600" lvl="0" marL="457200" rtl="0" algn="l">
              <a:spcBef>
                <a:spcPts val="0"/>
              </a:spcBef>
              <a:spcAft>
                <a:spcPts val="0"/>
              </a:spcAft>
              <a:buClr>
                <a:schemeClr val="dk1"/>
              </a:buClr>
              <a:buSzPts val="2000"/>
              <a:buFont typeface="Helvetica Neue"/>
              <a:buChar char="●"/>
            </a:pPr>
            <a:r>
              <a:rPr b="1" lang="en-IN" sz="2000" u="sng">
                <a:solidFill>
                  <a:srgbClr val="1155CC"/>
                </a:solidFill>
                <a:latin typeface="Helvetica Neue"/>
                <a:ea typeface="Helvetica Neue"/>
                <a:cs typeface="Helvetica Neue"/>
                <a:sym typeface="Helvetica Neue"/>
                <a:hlinkClick r:id="rId4">
                  <a:extLst>
                    <a:ext uri="{A12FA001-AC4F-418D-AE19-62706E023703}">
                      <ahyp:hlinkClr val="tx"/>
                    </a:ext>
                  </a:extLst>
                </a:hlinkClick>
              </a:rPr>
              <a:t>https://www.tutorialspoint.com/arduino/arduino_pir_sensor.htm</a:t>
            </a:r>
            <a:endParaRPr b="1" sz="2000">
              <a:latin typeface="Helvetica Neue"/>
              <a:ea typeface="Helvetica Neue"/>
              <a:cs typeface="Helvetica Neue"/>
              <a:sym typeface="Helvetica Neue"/>
            </a:endParaRPr>
          </a:p>
          <a:p>
            <a:pPr indent="-355600" lvl="0" marL="457200" rtl="0" algn="l">
              <a:spcBef>
                <a:spcPts val="0"/>
              </a:spcBef>
              <a:spcAft>
                <a:spcPts val="0"/>
              </a:spcAft>
              <a:buClr>
                <a:schemeClr val="dk1"/>
              </a:buClr>
              <a:buSzPts val="2000"/>
              <a:buFont typeface="Helvetica Neue"/>
              <a:buChar char="●"/>
            </a:pPr>
            <a:r>
              <a:rPr b="1" lang="en-IN" sz="2000" u="sng">
                <a:solidFill>
                  <a:srgbClr val="1155CC"/>
                </a:solidFill>
                <a:latin typeface="Helvetica Neue"/>
                <a:ea typeface="Helvetica Neue"/>
                <a:cs typeface="Helvetica Neue"/>
                <a:sym typeface="Helvetica Neue"/>
                <a:hlinkClick r:id="rId5">
                  <a:extLst>
                    <a:ext uri="{A12FA001-AC4F-418D-AE19-62706E023703}">
                      <ahyp:hlinkClr val="tx"/>
                    </a:ext>
                  </a:extLst>
                </a:hlinkClick>
              </a:rPr>
              <a:t>https://www.tutorialspoint.com/arduino/arduino_temperature_sensor.htm</a:t>
            </a:r>
            <a:endParaRPr b="1" sz="2000">
              <a:latin typeface="Helvetica Neue"/>
              <a:ea typeface="Helvetica Neue"/>
              <a:cs typeface="Helvetica Neue"/>
              <a:sym typeface="Helvetica Neue"/>
            </a:endParaRPr>
          </a:p>
          <a:p>
            <a:pPr indent="-355600" lvl="0" marL="457200" rtl="0" algn="l">
              <a:spcBef>
                <a:spcPts val="0"/>
              </a:spcBef>
              <a:spcAft>
                <a:spcPts val="0"/>
              </a:spcAft>
              <a:buClr>
                <a:schemeClr val="dk1"/>
              </a:buClr>
              <a:buSzPts val="2000"/>
              <a:buFont typeface="Helvetica Neue"/>
              <a:buChar char="●"/>
            </a:pPr>
            <a:r>
              <a:rPr b="1" lang="en-IN" sz="2000" u="sng">
                <a:solidFill>
                  <a:srgbClr val="1155CC"/>
                </a:solidFill>
                <a:latin typeface="Helvetica Neue"/>
                <a:ea typeface="Helvetica Neue"/>
                <a:cs typeface="Helvetica Neue"/>
                <a:sym typeface="Helvetica Neue"/>
                <a:hlinkClick r:id="rId6">
                  <a:extLst>
                    <a:ext uri="{A12FA001-AC4F-418D-AE19-62706E023703}">
                      <ahyp:hlinkClr val="tx"/>
                    </a:ext>
                  </a:extLst>
                </a:hlinkClick>
              </a:rPr>
              <a:t>https://arduinogetstarted.com/tutorials/arduino-lcd</a:t>
            </a:r>
            <a:endParaRPr b="1" sz="2000">
              <a:latin typeface="Helvetica Neue"/>
              <a:ea typeface="Helvetica Neue"/>
              <a:cs typeface="Helvetica Neue"/>
              <a:sym typeface="Helvetica Neue"/>
            </a:endParaRPr>
          </a:p>
          <a:p>
            <a:pPr indent="-355600" lvl="0" marL="457200" rtl="0" algn="l">
              <a:spcBef>
                <a:spcPts val="0"/>
              </a:spcBef>
              <a:spcAft>
                <a:spcPts val="0"/>
              </a:spcAft>
              <a:buClr>
                <a:schemeClr val="dk1"/>
              </a:buClr>
              <a:buSzPts val="2000"/>
              <a:buFont typeface="Helvetica Neue"/>
              <a:buChar char="●"/>
            </a:pPr>
            <a:r>
              <a:rPr b="1" lang="en-IN" sz="2000" u="sng">
                <a:solidFill>
                  <a:srgbClr val="1155CC"/>
                </a:solidFill>
                <a:latin typeface="Helvetica Neue"/>
                <a:ea typeface="Helvetica Neue"/>
                <a:cs typeface="Helvetica Neue"/>
                <a:sym typeface="Helvetica Neue"/>
                <a:hlinkClick r:id="rId7">
                  <a:extLst>
                    <a:ext uri="{A12FA001-AC4F-418D-AE19-62706E023703}">
                      <ahyp:hlinkClr val="tx"/>
                    </a:ext>
                  </a:extLst>
                </a:hlinkClick>
              </a:rPr>
              <a:t>https://www.instructables.com/How-to-use-an-LCD-displays-Arduino-Tutorial/</a:t>
            </a:r>
            <a:endParaRPr b="1" sz="2000">
              <a:latin typeface="Helvetica Neue"/>
              <a:ea typeface="Helvetica Neue"/>
              <a:cs typeface="Helvetica Neue"/>
              <a:sym typeface="Helvetica Neue"/>
            </a:endParaRPr>
          </a:p>
          <a:p>
            <a:pPr indent="-355600" lvl="0" marL="457200" rtl="0" algn="l">
              <a:spcBef>
                <a:spcPts val="0"/>
              </a:spcBef>
              <a:spcAft>
                <a:spcPts val="0"/>
              </a:spcAft>
              <a:buClr>
                <a:schemeClr val="dk1"/>
              </a:buClr>
              <a:buSzPts val="2000"/>
              <a:buFont typeface="Helvetica Neue"/>
              <a:buChar char="●"/>
            </a:pPr>
            <a:r>
              <a:rPr b="1" lang="en-IN" sz="2000" u="sng">
                <a:solidFill>
                  <a:srgbClr val="1155CC"/>
                </a:solidFill>
                <a:latin typeface="Helvetica Neue"/>
                <a:ea typeface="Helvetica Neue"/>
                <a:cs typeface="Helvetica Neue"/>
                <a:sym typeface="Helvetica Neue"/>
                <a:hlinkClick r:id="rId8">
                  <a:extLst>
                    <a:ext uri="{A12FA001-AC4F-418D-AE19-62706E023703}">
                      <ahyp:hlinkClr val="tx"/>
                    </a:ext>
                  </a:extLst>
                </a:hlinkClick>
              </a:rPr>
              <a:t>https://arduinogetstarted.com/tutorials/arduino-dc-motor</a:t>
            </a:r>
            <a:endParaRPr b="1" sz="2000">
              <a:latin typeface="Helvetica Neue"/>
              <a:ea typeface="Helvetica Neue"/>
              <a:cs typeface="Helvetica Neue"/>
              <a:sym typeface="Helvetica Neue"/>
            </a:endParaRPr>
          </a:p>
          <a:p>
            <a:pPr indent="-355600" lvl="0" marL="457200" rtl="0" algn="l">
              <a:spcBef>
                <a:spcPts val="0"/>
              </a:spcBef>
              <a:spcAft>
                <a:spcPts val="0"/>
              </a:spcAft>
              <a:buClr>
                <a:schemeClr val="dk1"/>
              </a:buClr>
              <a:buSzPts val="2000"/>
              <a:buFont typeface="Helvetica Neue"/>
              <a:buChar char="●"/>
            </a:pPr>
            <a:r>
              <a:rPr b="1" lang="en-IN" sz="2000" u="sng">
                <a:solidFill>
                  <a:srgbClr val="1155CC"/>
                </a:solidFill>
                <a:latin typeface="Helvetica Neue"/>
                <a:ea typeface="Helvetica Neue"/>
                <a:cs typeface="Helvetica Neue"/>
                <a:sym typeface="Helvetica Neue"/>
                <a:hlinkClick r:id="rId9">
                  <a:extLst>
                    <a:ext uri="{A12FA001-AC4F-418D-AE19-62706E023703}">
                      <ahyp:hlinkClr val="tx"/>
                    </a:ext>
                  </a:extLst>
                </a:hlinkClick>
              </a:rPr>
              <a:t>https://create.arduino.cc/projecthub/Guitarman1/displaying-sensor-values-on-lcd-c0c44f</a:t>
            </a:r>
            <a:endParaRPr b="1" sz="2000">
              <a:latin typeface="Helvetica Neue"/>
              <a:ea typeface="Helvetica Neue"/>
              <a:cs typeface="Helvetica Neue"/>
              <a:sym typeface="Helvetica Neue"/>
            </a:endParaRPr>
          </a:p>
          <a:p>
            <a:pPr indent="-355600" lvl="0" marL="457200" rtl="0" algn="l">
              <a:spcBef>
                <a:spcPts val="0"/>
              </a:spcBef>
              <a:spcAft>
                <a:spcPts val="0"/>
              </a:spcAft>
              <a:buClr>
                <a:schemeClr val="dk1"/>
              </a:buClr>
              <a:buSzPts val="2000"/>
              <a:buFont typeface="Helvetica Neue"/>
              <a:buChar char="●"/>
            </a:pPr>
            <a:r>
              <a:rPr b="1" lang="en-IN" sz="2000" u="sng">
                <a:solidFill>
                  <a:srgbClr val="1155CC"/>
                </a:solidFill>
                <a:latin typeface="Helvetica Neue"/>
                <a:ea typeface="Helvetica Neue"/>
                <a:cs typeface="Helvetica Neue"/>
                <a:sym typeface="Helvetica Neue"/>
                <a:hlinkClick r:id="rId10">
                  <a:extLst>
                    <a:ext uri="{A12FA001-AC4F-418D-AE19-62706E023703}">
                      <ahyp:hlinkClr val="tx"/>
                    </a:ext>
                  </a:extLst>
                </a:hlinkClick>
              </a:rPr>
              <a:t>https://www.instructables.com/Interfacing-Force-Sensitive-Resistor-to-Arduino/</a:t>
            </a:r>
            <a:endParaRPr b="1" sz="2000">
              <a:latin typeface="Helvetica Neue"/>
              <a:ea typeface="Helvetica Neue"/>
              <a:cs typeface="Helvetica Neue"/>
              <a:sym typeface="Helvetica Neue"/>
            </a:endParaRPr>
          </a:p>
          <a:p>
            <a:pPr indent="0" lvl="0" marL="457200" rtl="0" algn="l">
              <a:spcBef>
                <a:spcPts val="0"/>
              </a:spcBef>
              <a:spcAft>
                <a:spcPts val="0"/>
              </a:spcAft>
              <a:buClr>
                <a:schemeClr val="dk1"/>
              </a:buClr>
              <a:buSzPts val="1100"/>
              <a:buFont typeface="Arial"/>
              <a:buNone/>
            </a:pPr>
            <a:r>
              <a:t/>
            </a:r>
            <a:endParaRPr b="1" sz="2000">
              <a:latin typeface="Helvetica Neue"/>
              <a:ea typeface="Helvetica Neue"/>
              <a:cs typeface="Helvetica Neue"/>
              <a:sym typeface="Helvetica Neue"/>
            </a:endParaRPr>
          </a:p>
          <a:p>
            <a:pPr indent="0" lvl="0" marL="0" rtl="0" algn="l">
              <a:spcBef>
                <a:spcPts val="0"/>
              </a:spcBef>
              <a:spcAft>
                <a:spcPts val="0"/>
              </a:spcAft>
              <a:buSzPts val="204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3740"/>
              <a:buNone/>
            </a:pPr>
            <a:r>
              <a:t/>
            </a:r>
            <a:endParaRPr sz="4400"/>
          </a:p>
          <a:p>
            <a:pPr indent="0" lvl="0" marL="0" rtl="0" algn="ctr">
              <a:spcBef>
                <a:spcPts val="880"/>
              </a:spcBef>
              <a:spcAft>
                <a:spcPts val="0"/>
              </a:spcAft>
              <a:buSzPts val="3740"/>
              <a:buNone/>
            </a:pPr>
            <a:r>
              <a:t/>
            </a:r>
            <a:endParaRPr sz="4400"/>
          </a:p>
          <a:p>
            <a:pPr indent="0" lvl="0" marL="0" rtl="0" algn="ctr">
              <a:spcBef>
                <a:spcPts val="880"/>
              </a:spcBef>
              <a:spcAft>
                <a:spcPts val="0"/>
              </a:spcAft>
              <a:buSzPts val="3740"/>
              <a:buNone/>
            </a:pPr>
            <a:r>
              <a:rPr lang="en-IN" sz="4400">
                <a:solidFill>
                  <a:srgbClr val="002060"/>
                </a:solidFill>
                <a:latin typeface="Arial"/>
                <a:ea typeface="Arial"/>
                <a:cs typeface="Arial"/>
                <a:sym typeface="Arial"/>
              </a:rPr>
              <a:t>THANK YOU</a:t>
            </a:r>
            <a:endParaRPr sz="4400">
              <a:solidFill>
                <a:srgbClr val="00206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600"/>
              <a:buFont typeface="Arial"/>
              <a:buNone/>
            </a:pPr>
            <a:r>
              <a:rPr lang="en-IN" sz="3600"/>
              <a:t>PROBLEM STATEMENT</a:t>
            </a:r>
            <a:endParaRPr sz="3600"/>
          </a:p>
        </p:txBody>
      </p:sp>
      <p:sp>
        <p:nvSpPr>
          <p:cNvPr id="98" name="Google Shape;98;p1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100"/>
              <a:buNone/>
            </a:pPr>
            <a:r>
              <a:t/>
            </a:r>
            <a:endParaRPr sz="3300">
              <a:latin typeface="Helvetica Neue"/>
              <a:ea typeface="Helvetica Neue"/>
              <a:cs typeface="Helvetica Neue"/>
              <a:sym typeface="Helvetica Neue"/>
            </a:endParaRPr>
          </a:p>
          <a:p>
            <a:pPr indent="0" lvl="0" marL="0" rtl="0" algn="just">
              <a:spcBef>
                <a:spcPts val="0"/>
              </a:spcBef>
              <a:spcAft>
                <a:spcPts val="0"/>
              </a:spcAft>
              <a:buSzPts val="1100"/>
              <a:buNone/>
            </a:pPr>
            <a:r>
              <a:rPr lang="en-IN" sz="3300">
                <a:latin typeface="Helvetica Neue"/>
                <a:ea typeface="Helvetica Neue"/>
                <a:cs typeface="Helvetica Neue"/>
                <a:sym typeface="Helvetica Neue"/>
              </a:rPr>
              <a:t>A user friendly mini fridge which self-regulates the temperature.</a:t>
            </a:r>
            <a:endParaRPr sz="3300">
              <a:latin typeface="Helvetica Neue"/>
              <a:ea typeface="Helvetica Neue"/>
              <a:cs typeface="Helvetica Neue"/>
              <a:sym typeface="Helvetica Neue"/>
            </a:endParaRPr>
          </a:p>
          <a:p>
            <a:pPr indent="0" lvl="0" marL="0" rtl="0" algn="just">
              <a:spcBef>
                <a:spcPts val="0"/>
              </a:spcBef>
              <a:spcAft>
                <a:spcPts val="0"/>
              </a:spcAft>
              <a:buSzPts val="1100"/>
              <a:buNone/>
            </a:pPr>
            <a:r>
              <a:t/>
            </a:r>
            <a:endParaRPr sz="3300">
              <a:latin typeface="Helvetica Neue"/>
              <a:ea typeface="Helvetica Neue"/>
              <a:cs typeface="Helvetica Neue"/>
              <a:sym typeface="Helvetica Neue"/>
            </a:endParaRPr>
          </a:p>
          <a:p>
            <a:pPr indent="0" lvl="0" marL="0" rtl="0" algn="just">
              <a:spcBef>
                <a:spcPts val="0"/>
              </a:spcBef>
              <a:spcAft>
                <a:spcPts val="0"/>
              </a:spcAft>
              <a:buSzPts val="1100"/>
              <a:buNone/>
            </a:pPr>
            <a:r>
              <a:rPr lang="en-IN" sz="3300">
                <a:latin typeface="Helvetica Neue"/>
                <a:ea typeface="Helvetica Neue"/>
                <a:cs typeface="Helvetica Neue"/>
                <a:sym typeface="Helvetica Neue"/>
              </a:rPr>
              <a:t>Also integrated power saving based on the inventory of the products (water bottles) inside.</a:t>
            </a:r>
            <a:endParaRPr sz="3300">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IN"/>
              <a:t>INTRODUCTION</a:t>
            </a:r>
            <a:endParaRPr/>
          </a:p>
        </p:txBody>
      </p:sp>
      <p:sp>
        <p:nvSpPr>
          <p:cNvPr id="104" name="Google Shape;104;p15"/>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spcBef>
                <a:spcPts val="0"/>
              </a:spcBef>
              <a:spcAft>
                <a:spcPts val="0"/>
              </a:spcAft>
              <a:buClr>
                <a:schemeClr val="dk1"/>
              </a:buClr>
              <a:buSzPct val="34375"/>
              <a:buFont typeface="Arial"/>
              <a:buNone/>
            </a:pPr>
            <a:r>
              <a:rPr lang="en-IN" sz="3200">
                <a:latin typeface="Helvetica Neue"/>
                <a:ea typeface="Helvetica Neue"/>
                <a:cs typeface="Helvetica Neue"/>
                <a:sym typeface="Helvetica Neue"/>
              </a:rPr>
              <a:t>We have created a smart refrigerator microcontroller using Arduino UNO. It is simulated on Tinkercad. It is designed like the small fridges in hotels and is a prototype for water bottle units as of now. </a:t>
            </a:r>
            <a:endParaRPr sz="3200">
              <a:latin typeface="Helvetica Neue"/>
              <a:ea typeface="Helvetica Neue"/>
              <a:cs typeface="Helvetica Neue"/>
              <a:sym typeface="Helvetica Neue"/>
            </a:endParaRPr>
          </a:p>
          <a:p>
            <a:pPr indent="0" lvl="0" marL="0" rtl="0" algn="just">
              <a:spcBef>
                <a:spcPts val="0"/>
              </a:spcBef>
              <a:spcAft>
                <a:spcPts val="0"/>
              </a:spcAft>
              <a:buClr>
                <a:schemeClr val="dk1"/>
              </a:buClr>
              <a:buSzPct val="34375"/>
              <a:buFont typeface="Arial"/>
              <a:buNone/>
            </a:pPr>
            <a:r>
              <a:t/>
            </a:r>
            <a:endParaRPr sz="3200">
              <a:latin typeface="Helvetica Neue"/>
              <a:ea typeface="Helvetica Neue"/>
              <a:cs typeface="Helvetica Neue"/>
              <a:sym typeface="Helvetica Neue"/>
            </a:endParaRPr>
          </a:p>
          <a:p>
            <a:pPr indent="0" lvl="0" marL="0" rtl="0" algn="just">
              <a:spcBef>
                <a:spcPts val="0"/>
              </a:spcBef>
              <a:spcAft>
                <a:spcPts val="0"/>
              </a:spcAft>
              <a:buClr>
                <a:schemeClr val="dk1"/>
              </a:buClr>
              <a:buSzPct val="34375"/>
              <a:buFont typeface="Arial"/>
              <a:buNone/>
            </a:pPr>
            <a:r>
              <a:rPr lang="en-IN" sz="3200">
                <a:latin typeface="Helvetica Neue"/>
                <a:ea typeface="Helvetica Neue"/>
                <a:cs typeface="Helvetica Neue"/>
                <a:sym typeface="Helvetica Neue"/>
              </a:rPr>
              <a:t>It detects the number of water bottles kept inside and displays the subsequent output to the user so that they know if it needs to be restocked or not.</a:t>
            </a:r>
            <a:endParaRPr/>
          </a:p>
          <a:p>
            <a:pPr indent="0" lvl="0" marL="0" rtl="0" algn="l">
              <a:spcBef>
                <a:spcPts val="480"/>
              </a:spcBef>
              <a:spcAft>
                <a:spcPts val="0"/>
              </a:spcAft>
              <a:buSzPct val="85000"/>
              <a:buNone/>
            </a:pPr>
            <a:r>
              <a:t/>
            </a:r>
            <a:endParaRPr/>
          </a:p>
          <a:p>
            <a:pPr indent="-53339" lvl="0" marL="182880" rtl="0" algn="l">
              <a:spcBef>
                <a:spcPts val="480"/>
              </a:spcBef>
              <a:spcAft>
                <a:spcPts val="0"/>
              </a:spcAft>
              <a:buSzPct val="85000"/>
              <a:buNone/>
            </a:pPr>
            <a:r>
              <a:t/>
            </a:r>
            <a:endParaRPr/>
          </a:p>
          <a:p>
            <a:pPr indent="-53339" lvl="0" marL="182880" rtl="0" algn="l">
              <a:spcBef>
                <a:spcPts val="480"/>
              </a:spcBef>
              <a:spcAft>
                <a:spcPts val="0"/>
              </a:spcAft>
              <a:buSzPct val="85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IN"/>
              <a:t>BLOCK DIAGRAM</a:t>
            </a:r>
            <a:endParaRPr/>
          </a:p>
        </p:txBody>
      </p:sp>
      <p:pic>
        <p:nvPicPr>
          <p:cNvPr id="110" name="Google Shape;110;p16"/>
          <p:cNvPicPr preferRelativeResize="0"/>
          <p:nvPr/>
        </p:nvPicPr>
        <p:blipFill rotWithShape="1">
          <a:blip r:embed="rId3">
            <a:alphaModFix/>
          </a:blip>
          <a:srcRect b="0" l="9132" r="0" t="12625"/>
          <a:stretch/>
        </p:blipFill>
        <p:spPr>
          <a:xfrm>
            <a:off x="417637" y="1400624"/>
            <a:ext cx="8308725" cy="52759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IN"/>
              <a:t>ARDUINO CIRCUIT</a:t>
            </a:r>
            <a:endParaRPr/>
          </a:p>
        </p:txBody>
      </p:sp>
      <p:pic>
        <p:nvPicPr>
          <p:cNvPr id="116" name="Google Shape;116;p17"/>
          <p:cNvPicPr preferRelativeResize="0"/>
          <p:nvPr/>
        </p:nvPicPr>
        <p:blipFill>
          <a:blip r:embed="rId3">
            <a:alphaModFix/>
          </a:blip>
          <a:stretch>
            <a:fillRect/>
          </a:stretch>
        </p:blipFill>
        <p:spPr>
          <a:xfrm>
            <a:off x="770121" y="1509087"/>
            <a:ext cx="7333454" cy="50590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IN"/>
              <a:t>REQUIRED COMPONENTS</a:t>
            </a:r>
            <a:endParaRPr/>
          </a:p>
        </p:txBody>
      </p:sp>
      <p:sp>
        <p:nvSpPr>
          <p:cNvPr id="122" name="Google Shape;122;p18"/>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lnSpcReduction="10000"/>
          </a:bodyPr>
          <a:lstStyle/>
          <a:p>
            <a:pPr indent="-53339" lvl="0" marL="182880" rtl="0" algn="l">
              <a:spcBef>
                <a:spcPts val="0"/>
              </a:spcBef>
              <a:spcAft>
                <a:spcPts val="0"/>
              </a:spcAft>
              <a:buSzPts val="1100"/>
              <a:buNone/>
            </a:pPr>
            <a:r>
              <a:rPr lang="en-IN"/>
              <a:t>1</a:t>
            </a:r>
            <a:r>
              <a:rPr lang="en-IN"/>
              <a:t>  Arduino Uno R3</a:t>
            </a:r>
            <a:endParaRPr/>
          </a:p>
          <a:p>
            <a:pPr indent="-53339" lvl="0" marL="182880" rtl="0" algn="l">
              <a:spcBef>
                <a:spcPts val="0"/>
              </a:spcBef>
              <a:spcAft>
                <a:spcPts val="0"/>
              </a:spcAft>
              <a:buClr>
                <a:schemeClr val="dk1"/>
              </a:buClr>
              <a:buSzPts val="1100"/>
              <a:buFont typeface="Arial"/>
              <a:buNone/>
            </a:pPr>
            <a:r>
              <a:rPr lang="en-IN"/>
              <a:t>1 LED RGB</a:t>
            </a:r>
            <a:endParaRPr/>
          </a:p>
          <a:p>
            <a:pPr indent="-53339" lvl="0" marL="182880" rtl="0" algn="l">
              <a:spcBef>
                <a:spcPts val="0"/>
              </a:spcBef>
              <a:spcAft>
                <a:spcPts val="0"/>
              </a:spcAft>
              <a:buClr>
                <a:schemeClr val="dk1"/>
              </a:buClr>
              <a:buSzPts val="1100"/>
              <a:buFont typeface="Arial"/>
              <a:buNone/>
            </a:pPr>
            <a:r>
              <a:rPr lang="en-IN"/>
              <a:t>1 Red LED </a:t>
            </a:r>
            <a:endParaRPr/>
          </a:p>
          <a:p>
            <a:pPr indent="-53339" lvl="0" marL="182880" rtl="0" algn="l">
              <a:spcBef>
                <a:spcPts val="0"/>
              </a:spcBef>
              <a:spcAft>
                <a:spcPts val="0"/>
              </a:spcAft>
              <a:buSzPts val="1100"/>
              <a:buNone/>
            </a:pPr>
            <a:r>
              <a:rPr lang="en-IN"/>
              <a:t>1 PIR Sensor</a:t>
            </a:r>
            <a:endParaRPr/>
          </a:p>
          <a:p>
            <a:pPr indent="-53339" lvl="0" marL="182880" rtl="0" algn="l">
              <a:spcBef>
                <a:spcPts val="0"/>
              </a:spcBef>
              <a:spcAft>
                <a:spcPts val="0"/>
              </a:spcAft>
              <a:buClr>
                <a:schemeClr val="dk1"/>
              </a:buClr>
              <a:buSzPts val="1100"/>
              <a:buFont typeface="Arial"/>
              <a:buNone/>
            </a:pPr>
            <a:r>
              <a:rPr lang="en-IN"/>
              <a:t>1 Temperature Sensor [TMP36]</a:t>
            </a:r>
            <a:endParaRPr/>
          </a:p>
          <a:p>
            <a:pPr indent="-53339" lvl="0" marL="182880" rtl="0" algn="l">
              <a:spcBef>
                <a:spcPts val="0"/>
              </a:spcBef>
              <a:spcAft>
                <a:spcPts val="0"/>
              </a:spcAft>
              <a:buClr>
                <a:schemeClr val="dk1"/>
              </a:buClr>
              <a:buSzPts val="1100"/>
              <a:buFont typeface="Arial"/>
              <a:buNone/>
            </a:pPr>
            <a:r>
              <a:rPr lang="en-IN"/>
              <a:t>4 1 kΩ Resistor</a:t>
            </a:r>
            <a:endParaRPr/>
          </a:p>
          <a:p>
            <a:pPr indent="-53339" lvl="0" marL="182880" rtl="0" algn="l">
              <a:spcBef>
                <a:spcPts val="0"/>
              </a:spcBef>
              <a:spcAft>
                <a:spcPts val="0"/>
              </a:spcAft>
              <a:buClr>
                <a:schemeClr val="dk1"/>
              </a:buClr>
              <a:buSzPts val="1100"/>
              <a:buFont typeface="Arial"/>
              <a:buNone/>
            </a:pPr>
            <a:r>
              <a:rPr lang="en-IN"/>
              <a:t>1 LCD 16 x 2</a:t>
            </a:r>
            <a:endParaRPr/>
          </a:p>
          <a:p>
            <a:pPr indent="-53339" lvl="0" marL="182880" rtl="0" algn="l">
              <a:spcBef>
                <a:spcPts val="0"/>
              </a:spcBef>
              <a:spcAft>
                <a:spcPts val="0"/>
              </a:spcAft>
              <a:buClr>
                <a:schemeClr val="dk1"/>
              </a:buClr>
              <a:buSzPts val="1100"/>
              <a:buFont typeface="Arial"/>
              <a:buNone/>
            </a:pPr>
            <a:r>
              <a:rPr lang="en-IN"/>
              <a:t>1 250 kΩ Potentiometer</a:t>
            </a:r>
            <a:endParaRPr/>
          </a:p>
          <a:p>
            <a:pPr indent="-53339" lvl="0" marL="182880" rtl="0" algn="l">
              <a:spcBef>
                <a:spcPts val="0"/>
              </a:spcBef>
              <a:spcAft>
                <a:spcPts val="0"/>
              </a:spcAft>
              <a:buClr>
                <a:schemeClr val="dk1"/>
              </a:buClr>
              <a:buSzPts val="1100"/>
              <a:buFont typeface="Arial"/>
              <a:buNone/>
            </a:pPr>
            <a:r>
              <a:rPr lang="en-IN"/>
              <a:t>1 220 kΩ Resistor</a:t>
            </a:r>
            <a:endParaRPr/>
          </a:p>
          <a:p>
            <a:pPr indent="-53339" lvl="0" marL="182880" rtl="0" algn="l">
              <a:spcBef>
                <a:spcPts val="0"/>
              </a:spcBef>
              <a:spcAft>
                <a:spcPts val="0"/>
              </a:spcAft>
              <a:buClr>
                <a:schemeClr val="dk1"/>
              </a:buClr>
              <a:buSzPts val="1100"/>
              <a:buFont typeface="Arial"/>
              <a:buNone/>
            </a:pPr>
            <a:r>
              <a:rPr lang="en-IN"/>
              <a:t>1 DC Motor</a:t>
            </a:r>
            <a:endParaRPr/>
          </a:p>
          <a:p>
            <a:pPr indent="-53339" lvl="0" marL="182880" rtl="0" algn="l">
              <a:spcBef>
                <a:spcPts val="0"/>
              </a:spcBef>
              <a:spcAft>
                <a:spcPts val="0"/>
              </a:spcAft>
              <a:buClr>
                <a:schemeClr val="dk1"/>
              </a:buClr>
              <a:buSzPts val="1100"/>
              <a:buFont typeface="Arial"/>
              <a:buNone/>
            </a:pPr>
            <a:r>
              <a:rPr lang="en-IN"/>
              <a:t>4 Force Sensor</a:t>
            </a:r>
            <a:endParaRPr/>
          </a:p>
          <a:p>
            <a:pPr indent="-53339" lvl="0" marL="182880" rtl="0" algn="l">
              <a:spcBef>
                <a:spcPts val="0"/>
              </a:spcBef>
              <a:spcAft>
                <a:spcPts val="0"/>
              </a:spcAft>
              <a:buClr>
                <a:schemeClr val="dk1"/>
              </a:buClr>
              <a:buSzPts val="1100"/>
              <a:buFont typeface="Arial"/>
              <a:buNone/>
            </a:pPr>
            <a:r>
              <a:rPr lang="en-IN"/>
              <a:t>4 100 kΩ Resistor</a:t>
            </a:r>
            <a:endParaRPr/>
          </a:p>
          <a:p>
            <a:pPr indent="-53339" lvl="0" marL="182880" rtl="0" algn="l">
              <a:spcBef>
                <a:spcPts val="0"/>
              </a:spcBef>
              <a:spcAft>
                <a:spcPts val="0"/>
              </a:spcAft>
              <a:buClr>
                <a:schemeClr val="dk1"/>
              </a:buClr>
              <a:buSzPts val="1100"/>
              <a:buFont typeface="Arial"/>
              <a:buNone/>
            </a:pPr>
            <a:r>
              <a:t/>
            </a:r>
            <a:endParaRPr/>
          </a:p>
          <a:p>
            <a:pPr indent="-53339" lvl="0" marL="182880" rtl="0" algn="l">
              <a:spcBef>
                <a:spcPts val="0"/>
              </a:spcBef>
              <a:spcAft>
                <a:spcPts val="0"/>
              </a:spcAft>
              <a:buClr>
                <a:srgbClr val="000000"/>
              </a:buClr>
              <a:buSzPts val="2040"/>
              <a:buFont typeface="Arial"/>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IN"/>
              <a:t>PROJECT DESCRIPTION</a:t>
            </a:r>
            <a:endParaRPr/>
          </a:p>
        </p:txBody>
      </p:sp>
      <p:sp>
        <p:nvSpPr>
          <p:cNvPr id="128" name="Google Shape;128;p19"/>
          <p:cNvSpPr txBox="1"/>
          <p:nvPr>
            <p:ph idx="1" type="body"/>
          </p:nvPr>
        </p:nvSpPr>
        <p:spPr>
          <a:xfrm>
            <a:off x="395536" y="1628800"/>
            <a:ext cx="8229600" cy="4876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100"/>
              <a:buNone/>
            </a:pPr>
            <a:r>
              <a:t/>
            </a:r>
            <a:endParaRPr sz="2500">
              <a:latin typeface="Helvetica Neue"/>
              <a:ea typeface="Helvetica Neue"/>
              <a:cs typeface="Helvetica Neue"/>
              <a:sym typeface="Helvetica Neue"/>
            </a:endParaRPr>
          </a:p>
          <a:p>
            <a:pPr indent="0" lvl="0" marL="0" rtl="0" algn="just">
              <a:spcBef>
                <a:spcPts val="0"/>
              </a:spcBef>
              <a:spcAft>
                <a:spcPts val="0"/>
              </a:spcAft>
              <a:buSzPts val="1100"/>
              <a:buNone/>
            </a:pPr>
            <a:r>
              <a:t/>
            </a:r>
            <a:endParaRPr sz="2500">
              <a:latin typeface="Helvetica Neue"/>
              <a:ea typeface="Helvetica Neue"/>
              <a:cs typeface="Helvetica Neue"/>
              <a:sym typeface="Helvetica Neue"/>
            </a:endParaRPr>
          </a:p>
          <a:p>
            <a:pPr indent="0" lvl="0" marL="0" rtl="0" algn="just">
              <a:spcBef>
                <a:spcPts val="0"/>
              </a:spcBef>
              <a:spcAft>
                <a:spcPts val="0"/>
              </a:spcAft>
              <a:buSzPts val="1100"/>
              <a:buNone/>
            </a:pPr>
            <a:r>
              <a:rPr lang="en-IN" sz="2500">
                <a:latin typeface="Helvetica Neue"/>
                <a:ea typeface="Helvetica Neue"/>
                <a:cs typeface="Helvetica Neue"/>
                <a:sym typeface="Helvetica Neue"/>
              </a:rPr>
              <a:t>The PIR sensor is used to detect whether the fridge has been opened or not, and if it detects any motion, it switches on the LED in the fridge. </a:t>
            </a:r>
            <a:endParaRPr sz="2500">
              <a:latin typeface="Helvetica Neue"/>
              <a:ea typeface="Helvetica Neue"/>
              <a:cs typeface="Helvetica Neue"/>
              <a:sym typeface="Helvetica Neue"/>
            </a:endParaRPr>
          </a:p>
          <a:p>
            <a:pPr indent="0" lvl="0" marL="0" rtl="0" algn="just">
              <a:spcBef>
                <a:spcPts val="0"/>
              </a:spcBef>
              <a:spcAft>
                <a:spcPts val="0"/>
              </a:spcAft>
              <a:buSzPts val="1100"/>
              <a:buNone/>
            </a:pPr>
            <a:r>
              <a:t/>
            </a:r>
            <a:endParaRPr sz="2500">
              <a:latin typeface="Helvetica Neue"/>
              <a:ea typeface="Helvetica Neue"/>
              <a:cs typeface="Helvetica Neue"/>
              <a:sym typeface="Helvetica Neue"/>
            </a:endParaRPr>
          </a:p>
          <a:p>
            <a:pPr indent="0" lvl="0" marL="0" rtl="0" algn="just">
              <a:spcBef>
                <a:spcPts val="0"/>
              </a:spcBef>
              <a:spcAft>
                <a:spcPts val="0"/>
              </a:spcAft>
              <a:buSzPts val="1100"/>
              <a:buNone/>
            </a:pPr>
            <a:r>
              <a:rPr lang="en-IN" sz="2500">
                <a:latin typeface="Helvetica Neue"/>
                <a:ea typeface="Helvetica Neue"/>
                <a:cs typeface="Helvetica Neue"/>
                <a:sym typeface="Helvetica Neue"/>
              </a:rPr>
              <a:t>If the fridge is empty, the LED is switched off irrespective of whether the PIR detects any motion. The force sensors  act as pressure sensors and give us an inventory of how many items are present in the fridge.</a:t>
            </a:r>
            <a:endParaRPr sz="2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IN"/>
              <a:t>PROJECT DESCRIPTION</a:t>
            </a:r>
            <a:endParaRPr/>
          </a:p>
        </p:txBody>
      </p:sp>
      <p:sp>
        <p:nvSpPr>
          <p:cNvPr id="134" name="Google Shape;134;p20"/>
          <p:cNvSpPr txBox="1"/>
          <p:nvPr>
            <p:ph idx="1" type="body"/>
          </p:nvPr>
        </p:nvSpPr>
        <p:spPr>
          <a:xfrm>
            <a:off x="395536" y="1628800"/>
            <a:ext cx="8229600" cy="4876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100"/>
              <a:buNone/>
            </a:pPr>
            <a:r>
              <a:rPr lang="en-IN" sz="2200">
                <a:latin typeface="Helvetica Neue"/>
                <a:ea typeface="Helvetica Neue"/>
                <a:cs typeface="Helvetica Neue"/>
                <a:sym typeface="Helvetica Neue"/>
              </a:rPr>
              <a:t>The DC motor is connected to an internal fan which is used for  ventilation and to remove heat from the inside, and the speed is based on the temperature. </a:t>
            </a:r>
            <a:endParaRPr sz="2200">
              <a:latin typeface="Helvetica Neue"/>
              <a:ea typeface="Helvetica Neue"/>
              <a:cs typeface="Helvetica Neue"/>
              <a:sym typeface="Helvetica Neue"/>
            </a:endParaRPr>
          </a:p>
          <a:p>
            <a:pPr indent="0" lvl="0" marL="0" rtl="0" algn="just">
              <a:spcBef>
                <a:spcPts val="0"/>
              </a:spcBef>
              <a:spcAft>
                <a:spcPts val="0"/>
              </a:spcAft>
              <a:buSzPts val="1100"/>
              <a:buNone/>
            </a:pPr>
            <a:r>
              <a:t/>
            </a:r>
            <a:endParaRPr sz="2200">
              <a:latin typeface="Helvetica Neue"/>
              <a:ea typeface="Helvetica Neue"/>
              <a:cs typeface="Helvetica Neue"/>
              <a:sym typeface="Helvetica Neue"/>
            </a:endParaRPr>
          </a:p>
          <a:p>
            <a:pPr indent="0" lvl="0" marL="0" rtl="0" algn="just">
              <a:spcBef>
                <a:spcPts val="0"/>
              </a:spcBef>
              <a:spcAft>
                <a:spcPts val="0"/>
              </a:spcAft>
              <a:buSzPts val="1100"/>
              <a:buNone/>
            </a:pPr>
            <a:r>
              <a:rPr lang="en-IN" sz="2200">
                <a:latin typeface="Helvetica Neue"/>
                <a:ea typeface="Helvetica Neue"/>
                <a:cs typeface="Helvetica Neue"/>
                <a:sym typeface="Helvetica Neue"/>
              </a:rPr>
              <a:t>The LCD display displays the temperature  and the number of items present in the fridge at all times detected by the temperature and force sensors respectively. </a:t>
            </a:r>
            <a:endParaRPr sz="2200">
              <a:latin typeface="Helvetica Neue"/>
              <a:ea typeface="Helvetica Neue"/>
              <a:cs typeface="Helvetica Neue"/>
              <a:sym typeface="Helvetica Neue"/>
            </a:endParaRPr>
          </a:p>
          <a:p>
            <a:pPr indent="0" lvl="0" marL="0" rtl="0" algn="just">
              <a:spcBef>
                <a:spcPts val="0"/>
              </a:spcBef>
              <a:spcAft>
                <a:spcPts val="0"/>
              </a:spcAft>
              <a:buSzPts val="1100"/>
              <a:buNone/>
            </a:pPr>
            <a:r>
              <a:t/>
            </a:r>
            <a:endParaRPr sz="2200">
              <a:latin typeface="Helvetica Neue"/>
              <a:ea typeface="Helvetica Neue"/>
              <a:cs typeface="Helvetica Neue"/>
              <a:sym typeface="Helvetica Neue"/>
            </a:endParaRPr>
          </a:p>
          <a:p>
            <a:pPr indent="0" lvl="0" marL="0" rtl="0" algn="just">
              <a:spcBef>
                <a:spcPts val="0"/>
              </a:spcBef>
              <a:spcAft>
                <a:spcPts val="0"/>
              </a:spcAft>
              <a:buSzPts val="1100"/>
              <a:buNone/>
            </a:pPr>
            <a:r>
              <a:rPr lang="en-IN" sz="2200">
                <a:latin typeface="Helvetica Neue"/>
                <a:ea typeface="Helvetica Neue"/>
                <a:cs typeface="Helvetica Neue"/>
                <a:sym typeface="Helvetica Neue"/>
              </a:rPr>
              <a:t>The RGB LED light shines either red, green or blue depending on the temperature inside the fridge. (RED - extreme, GREEN - optimum, BLUE - very low). </a:t>
            </a:r>
            <a:endParaRPr sz="2200">
              <a:latin typeface="Helvetica Neue"/>
              <a:ea typeface="Helvetica Neue"/>
              <a:cs typeface="Helvetica Neue"/>
              <a:sym typeface="Helvetica Neue"/>
            </a:endParaRPr>
          </a:p>
          <a:p>
            <a:pPr indent="0" lvl="0" marL="0" rtl="0" algn="just">
              <a:spcBef>
                <a:spcPts val="0"/>
              </a:spcBef>
              <a:spcAft>
                <a:spcPts val="0"/>
              </a:spcAft>
              <a:buSzPts val="1100"/>
              <a:buNone/>
            </a:pPr>
            <a:r>
              <a:t/>
            </a:r>
            <a:endParaRPr sz="2200">
              <a:latin typeface="Helvetica Neue"/>
              <a:ea typeface="Helvetica Neue"/>
              <a:cs typeface="Helvetica Neue"/>
              <a:sym typeface="Helvetica Neue"/>
            </a:endParaRPr>
          </a:p>
          <a:p>
            <a:pPr indent="0" lvl="0" marL="0" rtl="0" algn="just">
              <a:spcBef>
                <a:spcPts val="0"/>
              </a:spcBef>
              <a:spcAft>
                <a:spcPts val="0"/>
              </a:spcAft>
              <a:buSzPts val="1100"/>
              <a:buNone/>
            </a:pPr>
            <a:r>
              <a:rPr lang="en-IN" sz="2200">
                <a:latin typeface="Helvetica Neue"/>
                <a:ea typeface="Helvetica Neue"/>
                <a:cs typeface="Helvetica Neue"/>
                <a:sym typeface="Helvetica Neue"/>
              </a:rPr>
              <a:t>The potentiometer controls the brightness of the LCD screen by varying the resistance.</a:t>
            </a:r>
            <a:endParaRPr sz="3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IN"/>
              <a:t>APPLICATIONS</a:t>
            </a:r>
            <a:endParaRPr/>
          </a:p>
        </p:txBody>
      </p:sp>
      <p:sp>
        <p:nvSpPr>
          <p:cNvPr id="140" name="Google Shape;140;p21"/>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SzPts val="605"/>
              <a:buNone/>
            </a:pPr>
            <a:r>
              <a:t/>
            </a:r>
            <a:endParaRPr sz="2200">
              <a:highlight>
                <a:srgbClr val="FFFFFF"/>
              </a:highlight>
              <a:latin typeface="Helvetica Neue"/>
              <a:ea typeface="Helvetica Neue"/>
              <a:cs typeface="Helvetica Neue"/>
              <a:sym typeface="Helvetica Neue"/>
            </a:endParaRPr>
          </a:p>
          <a:p>
            <a:pPr indent="0" lvl="0" marL="0" rtl="0" algn="just">
              <a:lnSpc>
                <a:spcPct val="80000"/>
              </a:lnSpc>
              <a:spcBef>
                <a:spcPts val="0"/>
              </a:spcBef>
              <a:spcAft>
                <a:spcPts val="0"/>
              </a:spcAft>
              <a:buSzPts val="605"/>
              <a:buNone/>
            </a:pPr>
            <a:r>
              <a:rPr i="1" lang="en-IN" sz="2200">
                <a:solidFill>
                  <a:srgbClr val="E06666"/>
                </a:solidFill>
                <a:highlight>
                  <a:srgbClr val="FFFFFF"/>
                </a:highlight>
                <a:latin typeface="Helvetica Neue"/>
                <a:ea typeface="Helvetica Neue"/>
                <a:cs typeface="Helvetica Neue"/>
                <a:sym typeface="Helvetica Neue"/>
              </a:rPr>
              <a:t>FORCE SENSOR</a:t>
            </a:r>
            <a:endParaRPr i="1" sz="2200">
              <a:solidFill>
                <a:srgbClr val="E06666"/>
              </a:solidFill>
              <a:highlight>
                <a:srgbClr val="FFFFFF"/>
              </a:highlight>
              <a:latin typeface="Helvetica Neue"/>
              <a:ea typeface="Helvetica Neue"/>
              <a:cs typeface="Helvetica Neue"/>
              <a:sym typeface="Helvetica Neue"/>
            </a:endParaRPr>
          </a:p>
          <a:p>
            <a:pPr indent="0" lvl="0" marL="0" rtl="0" algn="just">
              <a:lnSpc>
                <a:spcPct val="80000"/>
              </a:lnSpc>
              <a:spcBef>
                <a:spcPts val="0"/>
              </a:spcBef>
              <a:spcAft>
                <a:spcPts val="0"/>
              </a:spcAft>
              <a:buSzPts val="605"/>
              <a:buNone/>
            </a:pPr>
            <a:r>
              <a:t/>
            </a:r>
            <a:endParaRPr i="1" sz="2200">
              <a:solidFill>
                <a:srgbClr val="E06666"/>
              </a:solidFill>
              <a:highlight>
                <a:srgbClr val="FFFFFF"/>
              </a:highlight>
              <a:latin typeface="Helvetica Neue"/>
              <a:ea typeface="Helvetica Neue"/>
              <a:cs typeface="Helvetica Neue"/>
              <a:sym typeface="Helvetica Neue"/>
            </a:endParaRPr>
          </a:p>
          <a:p>
            <a:pPr indent="0" lvl="0" marL="0" rtl="0" algn="just">
              <a:lnSpc>
                <a:spcPct val="80000"/>
              </a:lnSpc>
              <a:spcBef>
                <a:spcPts val="0"/>
              </a:spcBef>
              <a:spcAft>
                <a:spcPts val="0"/>
              </a:spcAft>
              <a:buSzPts val="605"/>
              <a:buNone/>
            </a:pPr>
            <a:r>
              <a:rPr lang="en-IN" sz="2200">
                <a:highlight>
                  <a:srgbClr val="FFFFFF"/>
                </a:highlight>
                <a:latin typeface="Helvetica Neue"/>
                <a:ea typeface="Helvetica Neue"/>
                <a:cs typeface="Helvetica Neue"/>
                <a:sym typeface="Helvetica Neue"/>
              </a:rPr>
              <a:t>We have u</a:t>
            </a:r>
            <a:r>
              <a:rPr lang="en-IN" sz="2200">
                <a:latin typeface="Helvetica Neue"/>
                <a:ea typeface="Helvetica Neue"/>
                <a:cs typeface="Helvetica Neue"/>
                <a:sym typeface="Helvetica Neue"/>
              </a:rPr>
              <a:t>sed FSR to detect the quantity of water bottles based on the presence of application of their weight. We have included these so that the user can review their inventory without having to actually open the refrigerator and manually count.</a:t>
            </a:r>
            <a:endParaRPr sz="2200">
              <a:latin typeface="Helvetica Neue"/>
              <a:ea typeface="Helvetica Neue"/>
              <a:cs typeface="Helvetica Neue"/>
              <a:sym typeface="Helvetica Neue"/>
            </a:endParaRPr>
          </a:p>
          <a:p>
            <a:pPr indent="0" lvl="0" marL="0" rtl="0" algn="just">
              <a:lnSpc>
                <a:spcPct val="80000"/>
              </a:lnSpc>
              <a:spcBef>
                <a:spcPts val="0"/>
              </a:spcBef>
              <a:spcAft>
                <a:spcPts val="0"/>
              </a:spcAft>
              <a:buSzPts val="605"/>
              <a:buNone/>
            </a:pPr>
            <a:r>
              <a:t/>
            </a:r>
            <a:endParaRPr sz="2200">
              <a:latin typeface="Helvetica Neue"/>
              <a:ea typeface="Helvetica Neue"/>
              <a:cs typeface="Helvetica Neue"/>
              <a:sym typeface="Helvetica Neue"/>
            </a:endParaRPr>
          </a:p>
          <a:p>
            <a:pPr indent="0" lvl="0" marL="0" rtl="0" algn="just">
              <a:lnSpc>
                <a:spcPct val="80000"/>
              </a:lnSpc>
              <a:spcBef>
                <a:spcPts val="0"/>
              </a:spcBef>
              <a:spcAft>
                <a:spcPts val="0"/>
              </a:spcAft>
              <a:buSzPts val="605"/>
              <a:buNone/>
            </a:pPr>
            <a:r>
              <a:t/>
            </a:r>
            <a:endParaRPr sz="2200">
              <a:latin typeface="Helvetica Neue"/>
              <a:ea typeface="Helvetica Neue"/>
              <a:cs typeface="Helvetica Neue"/>
              <a:sym typeface="Helvetica Neue"/>
            </a:endParaRPr>
          </a:p>
          <a:p>
            <a:pPr indent="0" lvl="0" marL="0" rtl="0" algn="just">
              <a:lnSpc>
                <a:spcPct val="80000"/>
              </a:lnSpc>
              <a:spcBef>
                <a:spcPts val="0"/>
              </a:spcBef>
              <a:spcAft>
                <a:spcPts val="0"/>
              </a:spcAft>
              <a:buSzPts val="605"/>
              <a:buNone/>
            </a:pPr>
            <a:r>
              <a:t/>
            </a:r>
            <a:endParaRPr sz="2200">
              <a:latin typeface="Helvetica Neue"/>
              <a:ea typeface="Helvetica Neue"/>
              <a:cs typeface="Helvetica Neue"/>
              <a:sym typeface="Helvetica Neue"/>
            </a:endParaRPr>
          </a:p>
          <a:p>
            <a:pPr indent="0" lvl="0" marL="0" rtl="0" algn="just">
              <a:lnSpc>
                <a:spcPct val="80000"/>
              </a:lnSpc>
              <a:spcBef>
                <a:spcPts val="0"/>
              </a:spcBef>
              <a:spcAft>
                <a:spcPts val="0"/>
              </a:spcAft>
              <a:buSzPts val="605"/>
              <a:buNone/>
            </a:pPr>
            <a:r>
              <a:rPr i="1" lang="en-IN" sz="2200">
                <a:solidFill>
                  <a:srgbClr val="E06666"/>
                </a:solidFill>
                <a:latin typeface="Helvetica Neue"/>
                <a:ea typeface="Helvetica Neue"/>
                <a:cs typeface="Helvetica Neue"/>
                <a:sym typeface="Helvetica Neue"/>
              </a:rPr>
              <a:t>PIR MOTION SENSOR</a:t>
            </a:r>
            <a:endParaRPr i="1" sz="2200">
              <a:solidFill>
                <a:srgbClr val="E06666"/>
              </a:solidFill>
              <a:latin typeface="Helvetica Neue"/>
              <a:ea typeface="Helvetica Neue"/>
              <a:cs typeface="Helvetica Neue"/>
              <a:sym typeface="Helvetica Neue"/>
            </a:endParaRPr>
          </a:p>
          <a:p>
            <a:pPr indent="0" lvl="0" marL="0" rtl="0" algn="just">
              <a:lnSpc>
                <a:spcPct val="80000"/>
              </a:lnSpc>
              <a:spcBef>
                <a:spcPts val="0"/>
              </a:spcBef>
              <a:spcAft>
                <a:spcPts val="0"/>
              </a:spcAft>
              <a:buSzPts val="605"/>
              <a:buNone/>
            </a:pPr>
            <a:r>
              <a:t/>
            </a:r>
            <a:endParaRPr i="1" sz="2200">
              <a:solidFill>
                <a:srgbClr val="E06666"/>
              </a:solidFill>
              <a:latin typeface="Helvetica Neue"/>
              <a:ea typeface="Helvetica Neue"/>
              <a:cs typeface="Helvetica Neue"/>
              <a:sym typeface="Helvetica Neue"/>
            </a:endParaRPr>
          </a:p>
          <a:p>
            <a:pPr indent="0" lvl="0" marL="0" rtl="0" algn="just">
              <a:lnSpc>
                <a:spcPct val="80000"/>
              </a:lnSpc>
              <a:spcBef>
                <a:spcPts val="0"/>
              </a:spcBef>
              <a:spcAft>
                <a:spcPts val="0"/>
              </a:spcAft>
              <a:buSzPts val="605"/>
              <a:buNone/>
            </a:pPr>
            <a:r>
              <a:rPr lang="en-IN" sz="2200">
                <a:latin typeface="Helvetica Neue"/>
                <a:ea typeface="Helvetica Neue"/>
                <a:cs typeface="Helvetica Neue"/>
                <a:sym typeface="Helvetica Neue"/>
              </a:rPr>
              <a:t>The Passive Infrared Motion sensor is used to detect the presence of the user in front of the refrigerator to regulate the powering of internal lights, which is depicted by an LED light in our tinkercad prototype. Subsequently, if the fridge is empty, the lights remain switched off in order to conserve energy.</a:t>
            </a:r>
            <a:endParaRPr sz="2200">
              <a:latin typeface="Helvetica Neue"/>
              <a:ea typeface="Helvetica Neue"/>
              <a:cs typeface="Helvetica Neue"/>
              <a:sym typeface="Helvetica Neue"/>
            </a:endParaRPr>
          </a:p>
          <a:p>
            <a:pPr indent="0" lvl="0" marL="0" rtl="0" algn="just">
              <a:lnSpc>
                <a:spcPct val="80000"/>
              </a:lnSpc>
              <a:spcBef>
                <a:spcPts val="0"/>
              </a:spcBef>
              <a:spcAft>
                <a:spcPts val="0"/>
              </a:spcAft>
              <a:buSzPts val="605"/>
              <a:buNone/>
            </a:pPr>
            <a:r>
              <a:t/>
            </a:r>
            <a:endParaRPr sz="2200">
              <a:latin typeface="Helvetica Neue"/>
              <a:ea typeface="Helvetica Neue"/>
              <a:cs typeface="Helvetica Neue"/>
              <a:sym typeface="Helvetica Neue"/>
            </a:endParaRPr>
          </a:p>
          <a:p>
            <a:pPr indent="-53339" lvl="0" marL="182880" rtl="0" algn="l">
              <a:lnSpc>
                <a:spcPct val="80000"/>
              </a:lnSpc>
              <a:spcBef>
                <a:spcPts val="0"/>
              </a:spcBef>
              <a:spcAft>
                <a:spcPts val="0"/>
              </a:spcAft>
              <a:buSzPts val="1122"/>
              <a:buNone/>
            </a:pPr>
            <a:r>
              <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arity">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