
<file path=[Content_Types].xml><?xml version="1.0" encoding="utf-8"?>
<Types xmlns="http://schemas.openxmlformats.org/package/2006/content-types">
  <Default Extension="jpeg" ContentType="image/jpeg"/>
  <Default Extension="jp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000"/>
    <a:srgbClr val="9BBB59"/>
    <a:srgbClr val="39B0D4"/>
    <a:srgbClr val="727272"/>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snapToObjects="1">
      <p:cViewPr>
        <p:scale>
          <a:sx n="75" d="100"/>
          <a:sy n="75" d="100"/>
        </p:scale>
        <p:origin x="811" y="197"/>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D0D803-CEFE-4BEC-BC01-AF3B683630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E1DD3C60-4D99-4CE9-B9AF-6FE827F5F36F}">
      <dgm:prSet/>
      <dgm:spPr/>
      <dgm:t>
        <a:bodyPr/>
        <a:lstStyle/>
        <a:p>
          <a:r>
            <a:rPr lang="en-US" b="1" i="0" baseline="0"/>
            <a:t>USE CASES</a:t>
          </a:r>
          <a:endParaRPr lang="en-IN"/>
        </a:p>
      </dgm:t>
    </dgm:pt>
    <dgm:pt modelId="{9E898AE6-2452-4F6E-9E06-F738F4995888}" type="parTrans" cxnId="{69BF741D-81A5-4BFC-BA40-C95124C9C950}">
      <dgm:prSet/>
      <dgm:spPr/>
      <dgm:t>
        <a:bodyPr/>
        <a:lstStyle/>
        <a:p>
          <a:endParaRPr lang="en-IN"/>
        </a:p>
      </dgm:t>
    </dgm:pt>
    <dgm:pt modelId="{8D9D8D70-A6AF-4526-A673-F8A9D9BA481C}" type="sibTrans" cxnId="{69BF741D-81A5-4BFC-BA40-C95124C9C950}">
      <dgm:prSet/>
      <dgm:spPr/>
      <dgm:t>
        <a:bodyPr/>
        <a:lstStyle/>
        <a:p>
          <a:endParaRPr lang="en-IN"/>
        </a:p>
      </dgm:t>
    </dgm:pt>
    <dgm:pt modelId="{8307467E-FED1-401D-A8B7-B819916C0B68}">
      <dgm:prSet custT="1"/>
      <dgm:spPr/>
      <dgm:t>
        <a:bodyPr/>
        <a:lstStyle/>
        <a:p>
          <a:r>
            <a:rPr lang="en-US" sz="2000" dirty="0"/>
            <a:t>Our solution offers non-contact intraocular pressure measurement, significantly reducing the risk of bacterial infection by 90-95% compared to traditional at-home </a:t>
          </a:r>
          <a:r>
            <a:rPr lang="en-US" sz="2000" dirty="0" err="1"/>
            <a:t>tonometers</a:t>
          </a:r>
          <a:r>
            <a:rPr lang="en-US" sz="2000" dirty="0"/>
            <a:t>, which require corneal contact and sterilization. </a:t>
          </a:r>
          <a:endParaRPr lang="en-IN" sz="2000" dirty="0"/>
        </a:p>
      </dgm:t>
    </dgm:pt>
    <dgm:pt modelId="{2A0016E4-1C6B-471C-84CF-054A15D6D19D}" type="parTrans" cxnId="{747A12FD-727D-470F-BFF0-1F1799CEAAD5}">
      <dgm:prSet/>
      <dgm:spPr/>
      <dgm:t>
        <a:bodyPr/>
        <a:lstStyle/>
        <a:p>
          <a:endParaRPr lang="en-IN"/>
        </a:p>
      </dgm:t>
    </dgm:pt>
    <dgm:pt modelId="{C5CF5731-5F7A-405B-9D29-BFD28184FC5D}" type="sibTrans" cxnId="{747A12FD-727D-470F-BFF0-1F1799CEAAD5}">
      <dgm:prSet/>
      <dgm:spPr/>
      <dgm:t>
        <a:bodyPr/>
        <a:lstStyle/>
        <a:p>
          <a:endParaRPr lang="en-IN"/>
        </a:p>
      </dgm:t>
    </dgm:pt>
    <dgm:pt modelId="{561B99AE-1F87-4DE6-817B-1373232FD8D6}">
      <dgm:prSet custT="1"/>
      <dgm:spPr/>
      <dgm:t>
        <a:bodyPr/>
        <a:lstStyle/>
        <a:p>
          <a:r>
            <a:rPr lang="en-US" sz="2000" dirty="0"/>
            <a:t>This non-invasive approach simplifies eye pressure monitoring, aiding in the early detection of glaucoma.</a:t>
          </a:r>
          <a:endParaRPr lang="en-IN" sz="2000" dirty="0"/>
        </a:p>
      </dgm:t>
    </dgm:pt>
    <dgm:pt modelId="{40967C63-D87C-4D6E-A85C-D0C15EFA4588}" type="parTrans" cxnId="{99B6C369-B263-4CEF-A353-CDB587AE8914}">
      <dgm:prSet/>
      <dgm:spPr/>
      <dgm:t>
        <a:bodyPr/>
        <a:lstStyle/>
        <a:p>
          <a:endParaRPr lang="en-IN"/>
        </a:p>
      </dgm:t>
    </dgm:pt>
    <dgm:pt modelId="{CD356D98-94B6-4BCA-AA30-7271543890EB}" type="sibTrans" cxnId="{99B6C369-B263-4CEF-A353-CDB587AE8914}">
      <dgm:prSet/>
      <dgm:spPr/>
      <dgm:t>
        <a:bodyPr/>
        <a:lstStyle/>
        <a:p>
          <a:endParaRPr lang="en-IN"/>
        </a:p>
      </dgm:t>
    </dgm:pt>
    <dgm:pt modelId="{52CDE812-8701-4A4E-9AE7-4D14CE138CA7}">
      <dgm:prSet custT="1"/>
      <dgm:spPr/>
      <dgm:t>
        <a:bodyPr/>
        <a:lstStyle/>
        <a:p>
          <a:r>
            <a:rPr lang="en-US" sz="2000" dirty="0"/>
            <a:t>The device features a self-alignment mechanism, utilizing forehead and cheekbone references for accurate positioning. </a:t>
          </a:r>
          <a:endParaRPr lang="en-IN" sz="2000" dirty="0"/>
        </a:p>
      </dgm:t>
    </dgm:pt>
    <dgm:pt modelId="{9C561DCE-D330-4277-B4D7-AC0206466DA8}" type="parTrans" cxnId="{E2F07904-CDF6-4CDC-80D7-1414C74487E9}">
      <dgm:prSet/>
      <dgm:spPr/>
      <dgm:t>
        <a:bodyPr/>
        <a:lstStyle/>
        <a:p>
          <a:endParaRPr lang="en-IN"/>
        </a:p>
      </dgm:t>
    </dgm:pt>
    <dgm:pt modelId="{E333571A-B7F4-4850-BB0E-6596596A735C}" type="sibTrans" cxnId="{E2F07904-CDF6-4CDC-80D7-1414C74487E9}">
      <dgm:prSet/>
      <dgm:spPr/>
      <dgm:t>
        <a:bodyPr/>
        <a:lstStyle/>
        <a:p>
          <a:endParaRPr lang="en-IN"/>
        </a:p>
      </dgm:t>
    </dgm:pt>
    <dgm:pt modelId="{3EEE90FB-6233-49C2-B390-F6D1682C9AC4}">
      <dgm:prSet custT="1"/>
      <dgm:spPr/>
      <dgm:t>
        <a:bodyPr/>
        <a:lstStyle/>
        <a:p>
          <a:r>
            <a:rPr lang="en-US" sz="2000" dirty="0"/>
            <a:t>It is compact, self-powered, and designed for portability, making it ideal for travel. </a:t>
          </a:r>
          <a:endParaRPr lang="en-IN" sz="2000" dirty="0"/>
        </a:p>
      </dgm:t>
    </dgm:pt>
    <dgm:pt modelId="{C5EF0238-2171-493D-A834-83155B8F5D2C}" type="parTrans" cxnId="{DF6AB375-19F5-45FA-9BAF-3E0BD5F4F482}">
      <dgm:prSet/>
      <dgm:spPr/>
      <dgm:t>
        <a:bodyPr/>
        <a:lstStyle/>
        <a:p>
          <a:endParaRPr lang="en-IN"/>
        </a:p>
      </dgm:t>
    </dgm:pt>
    <dgm:pt modelId="{7D2DF53D-58CE-484F-A095-94359D1E9799}" type="sibTrans" cxnId="{DF6AB375-19F5-45FA-9BAF-3E0BD5F4F482}">
      <dgm:prSet/>
      <dgm:spPr/>
      <dgm:t>
        <a:bodyPr/>
        <a:lstStyle/>
        <a:p>
          <a:endParaRPr lang="en-IN"/>
        </a:p>
      </dgm:t>
    </dgm:pt>
    <dgm:pt modelId="{6AA9CA61-0635-4AD0-8E1E-20E63B297A93}">
      <dgm:prSet custT="1"/>
      <dgm:spPr/>
      <dgm:t>
        <a:bodyPr/>
        <a:lstStyle/>
        <a:p>
          <a:r>
            <a:rPr lang="en-US" sz="2000" dirty="0"/>
            <a:t>The system maintains a comprehensive database of previous readings, allowing for trend analysis and more precise detection of glaucoma onset.</a:t>
          </a:r>
          <a:endParaRPr lang="en-IN" sz="2000" dirty="0"/>
        </a:p>
      </dgm:t>
    </dgm:pt>
    <dgm:pt modelId="{931AF186-1B82-47B9-9137-1EF3A76E1EFB}" type="parTrans" cxnId="{7454CC0F-A5D9-46AA-85FD-D57FF1E7153D}">
      <dgm:prSet/>
      <dgm:spPr/>
      <dgm:t>
        <a:bodyPr/>
        <a:lstStyle/>
        <a:p>
          <a:endParaRPr lang="en-IN"/>
        </a:p>
      </dgm:t>
    </dgm:pt>
    <dgm:pt modelId="{608EAECE-07B3-4C9F-946F-E9B7C393F4E9}" type="sibTrans" cxnId="{7454CC0F-A5D9-46AA-85FD-D57FF1E7153D}">
      <dgm:prSet/>
      <dgm:spPr/>
      <dgm:t>
        <a:bodyPr/>
        <a:lstStyle/>
        <a:p>
          <a:endParaRPr lang="en-IN"/>
        </a:p>
      </dgm:t>
    </dgm:pt>
    <dgm:pt modelId="{7F911B3D-75DA-4D38-B1B8-3FC5BDF42563}" type="pres">
      <dgm:prSet presAssocID="{41D0D803-CEFE-4BEC-BC01-AF3B6836306A}" presName="linear" presStyleCnt="0">
        <dgm:presLayoutVars>
          <dgm:animLvl val="lvl"/>
          <dgm:resizeHandles val="exact"/>
        </dgm:presLayoutVars>
      </dgm:prSet>
      <dgm:spPr/>
    </dgm:pt>
    <dgm:pt modelId="{3C217010-7D32-4A84-88FA-5E59FF5B9262}" type="pres">
      <dgm:prSet presAssocID="{E1DD3C60-4D99-4CE9-B9AF-6FE827F5F36F}" presName="parentText" presStyleLbl="node1" presStyleIdx="0" presStyleCnt="1">
        <dgm:presLayoutVars>
          <dgm:chMax val="0"/>
          <dgm:bulletEnabled val="1"/>
        </dgm:presLayoutVars>
      </dgm:prSet>
      <dgm:spPr/>
    </dgm:pt>
    <dgm:pt modelId="{BD71A162-C3D2-4D2B-B285-989FD7811F9E}" type="pres">
      <dgm:prSet presAssocID="{E1DD3C60-4D99-4CE9-B9AF-6FE827F5F36F}" presName="childText" presStyleLbl="revTx" presStyleIdx="0" presStyleCnt="1">
        <dgm:presLayoutVars>
          <dgm:bulletEnabled val="1"/>
        </dgm:presLayoutVars>
      </dgm:prSet>
      <dgm:spPr/>
    </dgm:pt>
  </dgm:ptLst>
  <dgm:cxnLst>
    <dgm:cxn modelId="{E2F07904-CDF6-4CDC-80D7-1414C74487E9}" srcId="{E1DD3C60-4D99-4CE9-B9AF-6FE827F5F36F}" destId="{52CDE812-8701-4A4E-9AE7-4D14CE138CA7}" srcOrd="2" destOrd="0" parTransId="{9C561DCE-D330-4277-B4D7-AC0206466DA8}" sibTransId="{E333571A-B7F4-4850-BB0E-6596596A735C}"/>
    <dgm:cxn modelId="{364A9D0C-C4BB-4323-9608-E5266F55DB08}" type="presOf" srcId="{41D0D803-CEFE-4BEC-BC01-AF3B6836306A}" destId="{7F911B3D-75DA-4D38-B1B8-3FC5BDF42563}" srcOrd="0" destOrd="0" presId="urn:microsoft.com/office/officeart/2005/8/layout/vList2"/>
    <dgm:cxn modelId="{DC55390E-50C4-4C69-8DCA-958E902CBFEC}" type="presOf" srcId="{52CDE812-8701-4A4E-9AE7-4D14CE138CA7}" destId="{BD71A162-C3D2-4D2B-B285-989FD7811F9E}" srcOrd="0" destOrd="2" presId="urn:microsoft.com/office/officeart/2005/8/layout/vList2"/>
    <dgm:cxn modelId="{7454CC0F-A5D9-46AA-85FD-D57FF1E7153D}" srcId="{E1DD3C60-4D99-4CE9-B9AF-6FE827F5F36F}" destId="{6AA9CA61-0635-4AD0-8E1E-20E63B297A93}" srcOrd="4" destOrd="0" parTransId="{931AF186-1B82-47B9-9137-1EF3A76E1EFB}" sibTransId="{608EAECE-07B3-4C9F-946F-E9B7C393F4E9}"/>
    <dgm:cxn modelId="{07BB7A12-B363-4FAF-BCC4-8E13AD7510E1}" type="presOf" srcId="{3EEE90FB-6233-49C2-B390-F6D1682C9AC4}" destId="{BD71A162-C3D2-4D2B-B285-989FD7811F9E}" srcOrd="0" destOrd="3" presId="urn:microsoft.com/office/officeart/2005/8/layout/vList2"/>
    <dgm:cxn modelId="{69BF741D-81A5-4BFC-BA40-C95124C9C950}" srcId="{41D0D803-CEFE-4BEC-BC01-AF3B6836306A}" destId="{E1DD3C60-4D99-4CE9-B9AF-6FE827F5F36F}" srcOrd="0" destOrd="0" parTransId="{9E898AE6-2452-4F6E-9E06-F738F4995888}" sibTransId="{8D9D8D70-A6AF-4526-A673-F8A9D9BA481C}"/>
    <dgm:cxn modelId="{99B6C369-B263-4CEF-A353-CDB587AE8914}" srcId="{E1DD3C60-4D99-4CE9-B9AF-6FE827F5F36F}" destId="{561B99AE-1F87-4DE6-817B-1373232FD8D6}" srcOrd="1" destOrd="0" parTransId="{40967C63-D87C-4D6E-A85C-D0C15EFA4588}" sibTransId="{CD356D98-94B6-4BCA-AA30-7271543890EB}"/>
    <dgm:cxn modelId="{DF6AB375-19F5-45FA-9BAF-3E0BD5F4F482}" srcId="{E1DD3C60-4D99-4CE9-B9AF-6FE827F5F36F}" destId="{3EEE90FB-6233-49C2-B390-F6D1682C9AC4}" srcOrd="3" destOrd="0" parTransId="{C5EF0238-2171-493D-A834-83155B8F5D2C}" sibTransId="{7D2DF53D-58CE-484F-A095-94359D1E9799}"/>
    <dgm:cxn modelId="{9BCB90A4-40A3-430C-A566-6B9283D5245A}" type="presOf" srcId="{8307467E-FED1-401D-A8B7-B819916C0B68}" destId="{BD71A162-C3D2-4D2B-B285-989FD7811F9E}" srcOrd="0" destOrd="0" presId="urn:microsoft.com/office/officeart/2005/8/layout/vList2"/>
    <dgm:cxn modelId="{F4A14CB5-E80C-43A2-8AF2-F9A15FDBA576}" type="presOf" srcId="{561B99AE-1F87-4DE6-817B-1373232FD8D6}" destId="{BD71A162-C3D2-4D2B-B285-989FD7811F9E}" srcOrd="0" destOrd="1" presId="urn:microsoft.com/office/officeart/2005/8/layout/vList2"/>
    <dgm:cxn modelId="{7790EAB5-2FCA-48C1-BA13-6BCC50218517}" type="presOf" srcId="{6AA9CA61-0635-4AD0-8E1E-20E63B297A93}" destId="{BD71A162-C3D2-4D2B-B285-989FD7811F9E}" srcOrd="0" destOrd="4" presId="urn:microsoft.com/office/officeart/2005/8/layout/vList2"/>
    <dgm:cxn modelId="{F16081BD-BD57-4055-94CA-7A56408C8AB0}" type="presOf" srcId="{E1DD3C60-4D99-4CE9-B9AF-6FE827F5F36F}" destId="{3C217010-7D32-4A84-88FA-5E59FF5B9262}" srcOrd="0" destOrd="0" presId="urn:microsoft.com/office/officeart/2005/8/layout/vList2"/>
    <dgm:cxn modelId="{747A12FD-727D-470F-BFF0-1F1799CEAAD5}" srcId="{E1DD3C60-4D99-4CE9-B9AF-6FE827F5F36F}" destId="{8307467E-FED1-401D-A8B7-B819916C0B68}" srcOrd="0" destOrd="0" parTransId="{2A0016E4-1C6B-471C-84CF-054A15D6D19D}" sibTransId="{C5CF5731-5F7A-405B-9D29-BFD28184FC5D}"/>
    <dgm:cxn modelId="{00B0BB2C-8E7A-4B86-AC91-B2CEFAA23796}" type="presParOf" srcId="{7F911B3D-75DA-4D38-B1B8-3FC5BDF42563}" destId="{3C217010-7D32-4A84-88FA-5E59FF5B9262}" srcOrd="0" destOrd="0" presId="urn:microsoft.com/office/officeart/2005/8/layout/vList2"/>
    <dgm:cxn modelId="{F300F1C8-C35D-4290-8985-8723B7D54CED}" type="presParOf" srcId="{7F911B3D-75DA-4D38-B1B8-3FC5BDF42563}" destId="{BD71A162-C3D2-4D2B-B285-989FD7811F9E}"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150430-DCE1-48A1-96B8-1CDAAEFF561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08BEE527-F4C4-4916-982D-5A9354AD65D3}">
      <dgm:prSet custT="1"/>
      <dgm:spPr/>
      <dgm:t>
        <a:bodyPr/>
        <a:lstStyle/>
        <a:p>
          <a:r>
            <a:rPr lang="en-IN" sz="1800" b="1" i="0" dirty="0"/>
            <a:t>IMPROVED DISEASE MONITORING</a:t>
          </a:r>
          <a:endParaRPr lang="en-IN" sz="1800" dirty="0"/>
        </a:p>
      </dgm:t>
    </dgm:pt>
    <dgm:pt modelId="{50241829-A415-45CB-81E5-C147B9AC8825}" type="parTrans" cxnId="{3DC55414-E1B9-4D32-A455-512C2E0DC055}">
      <dgm:prSet/>
      <dgm:spPr/>
      <dgm:t>
        <a:bodyPr/>
        <a:lstStyle/>
        <a:p>
          <a:endParaRPr lang="en-IN"/>
        </a:p>
      </dgm:t>
    </dgm:pt>
    <dgm:pt modelId="{B83D2366-C3AD-46F6-B67F-364AF14D2E90}" type="sibTrans" cxnId="{3DC55414-E1B9-4D32-A455-512C2E0DC055}">
      <dgm:prSet/>
      <dgm:spPr/>
      <dgm:t>
        <a:bodyPr/>
        <a:lstStyle/>
        <a:p>
          <a:endParaRPr lang="en-IN"/>
        </a:p>
      </dgm:t>
    </dgm:pt>
    <dgm:pt modelId="{FE8E7BDF-0C3C-41FF-9C12-6D92B6650D60}">
      <dgm:prSet custT="1"/>
      <dgm:spPr/>
      <dgm:t>
        <a:bodyPr/>
        <a:lstStyle/>
        <a:p>
          <a:r>
            <a:rPr lang="en-US" sz="1000" b="1" i="0" dirty="0"/>
            <a:t>SELF</a:t>
          </a:r>
          <a:br>
            <a:rPr lang="en-US" sz="1000" b="0" i="0" dirty="0"/>
          </a:br>
          <a:r>
            <a:rPr lang="en-US" sz="1000" b="0" i="0" dirty="0"/>
            <a:t>An average human is 6-9% prone to glaucoma especially in the age group of 60 above. Our solution enables patients to monitor their intraocular pressure regularly from home, reducing the need for frequent visits to an ophthalmologist.</a:t>
          </a:r>
          <a:endParaRPr lang="en-IN" sz="1000" dirty="0"/>
        </a:p>
      </dgm:t>
    </dgm:pt>
    <dgm:pt modelId="{728204E2-0504-4DC2-B3AB-80F97862B094}" type="parTrans" cxnId="{F9A98532-9C0A-42CF-8F43-88AD87910AD6}">
      <dgm:prSet/>
      <dgm:spPr/>
      <dgm:t>
        <a:bodyPr/>
        <a:lstStyle/>
        <a:p>
          <a:endParaRPr lang="en-IN"/>
        </a:p>
      </dgm:t>
    </dgm:pt>
    <dgm:pt modelId="{BB40A43B-5706-4B40-A54C-5568E6158081}" type="sibTrans" cxnId="{F9A98532-9C0A-42CF-8F43-88AD87910AD6}">
      <dgm:prSet/>
      <dgm:spPr/>
      <dgm:t>
        <a:bodyPr/>
        <a:lstStyle/>
        <a:p>
          <a:endParaRPr lang="en-IN"/>
        </a:p>
      </dgm:t>
    </dgm:pt>
    <dgm:pt modelId="{10AA634F-0461-4E36-84F7-882C80DAC031}">
      <dgm:prSet/>
      <dgm:spPr/>
      <dgm:t>
        <a:bodyPr/>
        <a:lstStyle/>
        <a:p>
          <a:r>
            <a:rPr lang="en-US" b="1" i="0" dirty="0"/>
            <a:t>FIELD VISITS </a:t>
          </a:r>
          <a:br>
            <a:rPr lang="en-US" b="0" i="0" dirty="0"/>
          </a:br>
          <a:r>
            <a:rPr lang="en-US" b="0" i="0" dirty="0"/>
            <a:t>Underprivileged areas lack access to costly regular </a:t>
          </a:r>
          <a:r>
            <a:rPr lang="en-US" b="0" i="0" dirty="0" err="1"/>
            <a:t>tonometers</a:t>
          </a:r>
          <a:r>
            <a:rPr lang="en-US" b="0" i="0" dirty="0"/>
            <a:t> priced around Rs. 2 lakhs, while our solution at Rs. 5000, offers a 97% price reduction. This makes glaucoma screenings more accessible in government hospitals and underserved communities.</a:t>
          </a:r>
          <a:endParaRPr lang="en-IN" dirty="0"/>
        </a:p>
      </dgm:t>
    </dgm:pt>
    <dgm:pt modelId="{6E5D3218-ED06-4169-9C0C-7DB9A1E6E7A7}" type="parTrans" cxnId="{D752B5D6-D81B-477E-9F73-C2B59A8DD89A}">
      <dgm:prSet/>
      <dgm:spPr/>
      <dgm:t>
        <a:bodyPr/>
        <a:lstStyle/>
        <a:p>
          <a:endParaRPr lang="en-IN"/>
        </a:p>
      </dgm:t>
    </dgm:pt>
    <dgm:pt modelId="{C1A88C37-D002-4897-98B2-60898561461C}" type="sibTrans" cxnId="{D752B5D6-D81B-477E-9F73-C2B59A8DD89A}">
      <dgm:prSet/>
      <dgm:spPr/>
      <dgm:t>
        <a:bodyPr/>
        <a:lstStyle/>
        <a:p>
          <a:endParaRPr lang="en-IN"/>
        </a:p>
      </dgm:t>
    </dgm:pt>
    <dgm:pt modelId="{5ED7A533-1233-45BD-AE25-957126DE6FDD}" type="pres">
      <dgm:prSet presAssocID="{FD150430-DCE1-48A1-96B8-1CDAAEFF5617}" presName="hierChild1" presStyleCnt="0">
        <dgm:presLayoutVars>
          <dgm:orgChart val="1"/>
          <dgm:chPref val="1"/>
          <dgm:dir/>
          <dgm:animOne val="branch"/>
          <dgm:animLvl val="lvl"/>
          <dgm:resizeHandles/>
        </dgm:presLayoutVars>
      </dgm:prSet>
      <dgm:spPr/>
    </dgm:pt>
    <dgm:pt modelId="{8CDC759B-F953-49BB-A96C-C6FADBB469C5}" type="pres">
      <dgm:prSet presAssocID="{08BEE527-F4C4-4916-982D-5A9354AD65D3}" presName="hierRoot1" presStyleCnt="0">
        <dgm:presLayoutVars>
          <dgm:hierBranch val="init"/>
        </dgm:presLayoutVars>
      </dgm:prSet>
      <dgm:spPr/>
    </dgm:pt>
    <dgm:pt modelId="{038DC5B6-37CC-431F-BAA8-350A193E6890}" type="pres">
      <dgm:prSet presAssocID="{08BEE527-F4C4-4916-982D-5A9354AD65D3}" presName="rootComposite1" presStyleCnt="0"/>
      <dgm:spPr/>
    </dgm:pt>
    <dgm:pt modelId="{C6826C92-2A79-459F-9243-FD1A0D267685}" type="pres">
      <dgm:prSet presAssocID="{08BEE527-F4C4-4916-982D-5A9354AD65D3}" presName="rootText1" presStyleLbl="node0" presStyleIdx="0" presStyleCnt="1">
        <dgm:presLayoutVars>
          <dgm:chPref val="3"/>
        </dgm:presLayoutVars>
      </dgm:prSet>
      <dgm:spPr/>
    </dgm:pt>
    <dgm:pt modelId="{F550AD55-ED15-4385-A2A9-C056064629CD}" type="pres">
      <dgm:prSet presAssocID="{08BEE527-F4C4-4916-982D-5A9354AD65D3}" presName="rootConnector1" presStyleLbl="node1" presStyleIdx="0" presStyleCnt="0"/>
      <dgm:spPr/>
    </dgm:pt>
    <dgm:pt modelId="{E189BF00-F9AD-493B-BA10-F2B82F52EDA6}" type="pres">
      <dgm:prSet presAssocID="{08BEE527-F4C4-4916-982D-5A9354AD65D3}" presName="hierChild2" presStyleCnt="0"/>
      <dgm:spPr/>
    </dgm:pt>
    <dgm:pt modelId="{15DA901D-BCD1-413F-A6C2-E1D51C8D6B46}" type="pres">
      <dgm:prSet presAssocID="{728204E2-0504-4DC2-B3AB-80F97862B094}" presName="Name37" presStyleLbl="parChTrans1D2" presStyleIdx="0" presStyleCnt="2"/>
      <dgm:spPr/>
    </dgm:pt>
    <dgm:pt modelId="{812A543B-D8DB-404C-92C7-F0C2969B9B28}" type="pres">
      <dgm:prSet presAssocID="{FE8E7BDF-0C3C-41FF-9C12-6D92B6650D60}" presName="hierRoot2" presStyleCnt="0">
        <dgm:presLayoutVars>
          <dgm:hierBranch val="init"/>
        </dgm:presLayoutVars>
      </dgm:prSet>
      <dgm:spPr/>
    </dgm:pt>
    <dgm:pt modelId="{4368C4B8-5819-4214-A7BD-5933314043B6}" type="pres">
      <dgm:prSet presAssocID="{FE8E7BDF-0C3C-41FF-9C12-6D92B6650D60}" presName="rootComposite" presStyleCnt="0"/>
      <dgm:spPr/>
    </dgm:pt>
    <dgm:pt modelId="{DE54C666-D37F-4124-AE3A-9BB8F1F517AE}" type="pres">
      <dgm:prSet presAssocID="{FE8E7BDF-0C3C-41FF-9C12-6D92B6650D60}" presName="rootText" presStyleLbl="node2" presStyleIdx="0" presStyleCnt="2">
        <dgm:presLayoutVars>
          <dgm:chPref val="3"/>
        </dgm:presLayoutVars>
      </dgm:prSet>
      <dgm:spPr/>
    </dgm:pt>
    <dgm:pt modelId="{C9BE0BE0-76CA-4774-810C-DC2B02F7821B}" type="pres">
      <dgm:prSet presAssocID="{FE8E7BDF-0C3C-41FF-9C12-6D92B6650D60}" presName="rootConnector" presStyleLbl="node2" presStyleIdx="0" presStyleCnt="2"/>
      <dgm:spPr/>
    </dgm:pt>
    <dgm:pt modelId="{182261A7-6D4F-4C15-9103-29CF2B2818B0}" type="pres">
      <dgm:prSet presAssocID="{FE8E7BDF-0C3C-41FF-9C12-6D92B6650D60}" presName="hierChild4" presStyleCnt="0"/>
      <dgm:spPr/>
    </dgm:pt>
    <dgm:pt modelId="{9BACA740-8086-4177-B4B0-1C730A599640}" type="pres">
      <dgm:prSet presAssocID="{FE8E7BDF-0C3C-41FF-9C12-6D92B6650D60}" presName="hierChild5" presStyleCnt="0"/>
      <dgm:spPr/>
    </dgm:pt>
    <dgm:pt modelId="{7D932A67-F905-4017-8C89-075A33E34BB4}" type="pres">
      <dgm:prSet presAssocID="{6E5D3218-ED06-4169-9C0C-7DB9A1E6E7A7}" presName="Name37" presStyleLbl="parChTrans1D2" presStyleIdx="1" presStyleCnt="2"/>
      <dgm:spPr/>
    </dgm:pt>
    <dgm:pt modelId="{5E988744-F18D-4666-902A-71D0F0562BA8}" type="pres">
      <dgm:prSet presAssocID="{10AA634F-0461-4E36-84F7-882C80DAC031}" presName="hierRoot2" presStyleCnt="0">
        <dgm:presLayoutVars>
          <dgm:hierBranch val="init"/>
        </dgm:presLayoutVars>
      </dgm:prSet>
      <dgm:spPr/>
    </dgm:pt>
    <dgm:pt modelId="{8C6CB933-072A-470B-B300-D8D444BA0211}" type="pres">
      <dgm:prSet presAssocID="{10AA634F-0461-4E36-84F7-882C80DAC031}" presName="rootComposite" presStyleCnt="0"/>
      <dgm:spPr/>
    </dgm:pt>
    <dgm:pt modelId="{E11C718C-037E-48C1-8AFD-3C38DAF060DC}" type="pres">
      <dgm:prSet presAssocID="{10AA634F-0461-4E36-84F7-882C80DAC031}" presName="rootText" presStyleLbl="node2" presStyleIdx="1" presStyleCnt="2">
        <dgm:presLayoutVars>
          <dgm:chPref val="3"/>
        </dgm:presLayoutVars>
      </dgm:prSet>
      <dgm:spPr/>
    </dgm:pt>
    <dgm:pt modelId="{CBBD881B-4AE3-4504-9155-9ACB360E12F0}" type="pres">
      <dgm:prSet presAssocID="{10AA634F-0461-4E36-84F7-882C80DAC031}" presName="rootConnector" presStyleLbl="node2" presStyleIdx="1" presStyleCnt="2"/>
      <dgm:spPr/>
    </dgm:pt>
    <dgm:pt modelId="{0C1A967F-844A-4076-A155-E8576A8A8077}" type="pres">
      <dgm:prSet presAssocID="{10AA634F-0461-4E36-84F7-882C80DAC031}" presName="hierChild4" presStyleCnt="0"/>
      <dgm:spPr/>
    </dgm:pt>
    <dgm:pt modelId="{3B428118-4F6B-4812-A883-6FE68CE1557E}" type="pres">
      <dgm:prSet presAssocID="{10AA634F-0461-4E36-84F7-882C80DAC031}" presName="hierChild5" presStyleCnt="0"/>
      <dgm:spPr/>
    </dgm:pt>
    <dgm:pt modelId="{C6F48C90-A5DD-43CD-AB4A-A05A19DF627A}" type="pres">
      <dgm:prSet presAssocID="{08BEE527-F4C4-4916-982D-5A9354AD65D3}" presName="hierChild3" presStyleCnt="0"/>
      <dgm:spPr/>
    </dgm:pt>
  </dgm:ptLst>
  <dgm:cxnLst>
    <dgm:cxn modelId="{D220850E-B968-462F-8D21-0C798BC80E50}" type="presOf" srcId="{10AA634F-0461-4E36-84F7-882C80DAC031}" destId="{E11C718C-037E-48C1-8AFD-3C38DAF060DC}" srcOrd="0" destOrd="0" presId="urn:microsoft.com/office/officeart/2005/8/layout/orgChart1"/>
    <dgm:cxn modelId="{3DC55414-E1B9-4D32-A455-512C2E0DC055}" srcId="{FD150430-DCE1-48A1-96B8-1CDAAEFF5617}" destId="{08BEE527-F4C4-4916-982D-5A9354AD65D3}" srcOrd="0" destOrd="0" parTransId="{50241829-A415-45CB-81E5-C147B9AC8825}" sibTransId="{B83D2366-C3AD-46F6-B67F-364AF14D2E90}"/>
    <dgm:cxn modelId="{F9A98532-9C0A-42CF-8F43-88AD87910AD6}" srcId="{08BEE527-F4C4-4916-982D-5A9354AD65D3}" destId="{FE8E7BDF-0C3C-41FF-9C12-6D92B6650D60}" srcOrd="0" destOrd="0" parTransId="{728204E2-0504-4DC2-B3AB-80F97862B094}" sibTransId="{BB40A43B-5706-4B40-A54C-5568E6158081}"/>
    <dgm:cxn modelId="{8893A436-F779-4510-B928-7616B465EE1D}" type="presOf" srcId="{10AA634F-0461-4E36-84F7-882C80DAC031}" destId="{CBBD881B-4AE3-4504-9155-9ACB360E12F0}" srcOrd="1" destOrd="0" presId="urn:microsoft.com/office/officeart/2005/8/layout/orgChart1"/>
    <dgm:cxn modelId="{D0E5A361-39FE-4157-82FD-A8EC9B584772}" type="presOf" srcId="{FE8E7BDF-0C3C-41FF-9C12-6D92B6650D60}" destId="{DE54C666-D37F-4124-AE3A-9BB8F1F517AE}" srcOrd="0" destOrd="0" presId="urn:microsoft.com/office/officeart/2005/8/layout/orgChart1"/>
    <dgm:cxn modelId="{1BA5A28D-99ED-4B5C-8878-7CA389827DB5}" type="presOf" srcId="{08BEE527-F4C4-4916-982D-5A9354AD65D3}" destId="{C6826C92-2A79-459F-9243-FD1A0D267685}" srcOrd="0" destOrd="0" presId="urn:microsoft.com/office/officeart/2005/8/layout/orgChart1"/>
    <dgm:cxn modelId="{A4249597-F8B1-44A1-8F6B-42373872EC10}" type="presOf" srcId="{08BEE527-F4C4-4916-982D-5A9354AD65D3}" destId="{F550AD55-ED15-4385-A2A9-C056064629CD}" srcOrd="1" destOrd="0" presId="urn:microsoft.com/office/officeart/2005/8/layout/orgChart1"/>
    <dgm:cxn modelId="{C90A17BD-BD8B-44A0-A564-BC5443BA88D0}" type="presOf" srcId="{728204E2-0504-4DC2-B3AB-80F97862B094}" destId="{15DA901D-BCD1-413F-A6C2-E1D51C8D6B46}" srcOrd="0" destOrd="0" presId="urn:microsoft.com/office/officeart/2005/8/layout/orgChart1"/>
    <dgm:cxn modelId="{09513DC8-1A7B-49C4-93D2-E28ABCAA4E69}" type="presOf" srcId="{FD150430-DCE1-48A1-96B8-1CDAAEFF5617}" destId="{5ED7A533-1233-45BD-AE25-957126DE6FDD}" srcOrd="0" destOrd="0" presId="urn:microsoft.com/office/officeart/2005/8/layout/orgChart1"/>
    <dgm:cxn modelId="{8772F9CE-CBF6-4014-81A1-A3C9DA3A519E}" type="presOf" srcId="{6E5D3218-ED06-4169-9C0C-7DB9A1E6E7A7}" destId="{7D932A67-F905-4017-8C89-075A33E34BB4}" srcOrd="0" destOrd="0" presId="urn:microsoft.com/office/officeart/2005/8/layout/orgChart1"/>
    <dgm:cxn modelId="{D089E8D2-B392-40EE-97EE-9442265F9CD0}" type="presOf" srcId="{FE8E7BDF-0C3C-41FF-9C12-6D92B6650D60}" destId="{C9BE0BE0-76CA-4774-810C-DC2B02F7821B}" srcOrd="1" destOrd="0" presId="urn:microsoft.com/office/officeart/2005/8/layout/orgChart1"/>
    <dgm:cxn modelId="{D752B5D6-D81B-477E-9F73-C2B59A8DD89A}" srcId="{08BEE527-F4C4-4916-982D-5A9354AD65D3}" destId="{10AA634F-0461-4E36-84F7-882C80DAC031}" srcOrd="1" destOrd="0" parTransId="{6E5D3218-ED06-4169-9C0C-7DB9A1E6E7A7}" sibTransId="{C1A88C37-D002-4897-98B2-60898561461C}"/>
    <dgm:cxn modelId="{12A12FCB-4C91-432B-BE01-A828AA6A3A25}" type="presParOf" srcId="{5ED7A533-1233-45BD-AE25-957126DE6FDD}" destId="{8CDC759B-F953-49BB-A96C-C6FADBB469C5}" srcOrd="0" destOrd="0" presId="urn:microsoft.com/office/officeart/2005/8/layout/orgChart1"/>
    <dgm:cxn modelId="{DA2BAA16-6E38-4A45-81E1-D33C7C8BC92B}" type="presParOf" srcId="{8CDC759B-F953-49BB-A96C-C6FADBB469C5}" destId="{038DC5B6-37CC-431F-BAA8-350A193E6890}" srcOrd="0" destOrd="0" presId="urn:microsoft.com/office/officeart/2005/8/layout/orgChart1"/>
    <dgm:cxn modelId="{AC965DB5-17C8-4882-8E96-B3FDB609D2BA}" type="presParOf" srcId="{038DC5B6-37CC-431F-BAA8-350A193E6890}" destId="{C6826C92-2A79-459F-9243-FD1A0D267685}" srcOrd="0" destOrd="0" presId="urn:microsoft.com/office/officeart/2005/8/layout/orgChart1"/>
    <dgm:cxn modelId="{411057E7-688E-4C6A-8D15-FD844B2A8226}" type="presParOf" srcId="{038DC5B6-37CC-431F-BAA8-350A193E6890}" destId="{F550AD55-ED15-4385-A2A9-C056064629CD}" srcOrd="1" destOrd="0" presId="urn:microsoft.com/office/officeart/2005/8/layout/orgChart1"/>
    <dgm:cxn modelId="{E3D80BA4-05CD-4F22-8BA4-6F42DD20F80C}" type="presParOf" srcId="{8CDC759B-F953-49BB-A96C-C6FADBB469C5}" destId="{E189BF00-F9AD-493B-BA10-F2B82F52EDA6}" srcOrd="1" destOrd="0" presId="urn:microsoft.com/office/officeart/2005/8/layout/orgChart1"/>
    <dgm:cxn modelId="{6BF0108A-03DC-4D8E-9E71-140BB1153F48}" type="presParOf" srcId="{E189BF00-F9AD-493B-BA10-F2B82F52EDA6}" destId="{15DA901D-BCD1-413F-A6C2-E1D51C8D6B46}" srcOrd="0" destOrd="0" presId="urn:microsoft.com/office/officeart/2005/8/layout/orgChart1"/>
    <dgm:cxn modelId="{A98EC3F0-60C5-4C2E-AE3F-DB25051BC6D5}" type="presParOf" srcId="{E189BF00-F9AD-493B-BA10-F2B82F52EDA6}" destId="{812A543B-D8DB-404C-92C7-F0C2969B9B28}" srcOrd="1" destOrd="0" presId="urn:microsoft.com/office/officeart/2005/8/layout/orgChart1"/>
    <dgm:cxn modelId="{81A071BA-AA18-4241-B988-DF78BE8A4C77}" type="presParOf" srcId="{812A543B-D8DB-404C-92C7-F0C2969B9B28}" destId="{4368C4B8-5819-4214-A7BD-5933314043B6}" srcOrd="0" destOrd="0" presId="urn:microsoft.com/office/officeart/2005/8/layout/orgChart1"/>
    <dgm:cxn modelId="{B84D8C0E-2A2D-4143-8EC7-249925EF4CD3}" type="presParOf" srcId="{4368C4B8-5819-4214-A7BD-5933314043B6}" destId="{DE54C666-D37F-4124-AE3A-9BB8F1F517AE}" srcOrd="0" destOrd="0" presId="urn:microsoft.com/office/officeart/2005/8/layout/orgChart1"/>
    <dgm:cxn modelId="{92A23B27-0261-4664-B416-FBEE4EF4F164}" type="presParOf" srcId="{4368C4B8-5819-4214-A7BD-5933314043B6}" destId="{C9BE0BE0-76CA-4774-810C-DC2B02F7821B}" srcOrd="1" destOrd="0" presId="urn:microsoft.com/office/officeart/2005/8/layout/orgChart1"/>
    <dgm:cxn modelId="{767E808C-1941-4099-A7C9-83551E9CE7E6}" type="presParOf" srcId="{812A543B-D8DB-404C-92C7-F0C2969B9B28}" destId="{182261A7-6D4F-4C15-9103-29CF2B2818B0}" srcOrd="1" destOrd="0" presId="urn:microsoft.com/office/officeart/2005/8/layout/orgChart1"/>
    <dgm:cxn modelId="{6A501868-E918-499E-9D1D-EDEC93AB3528}" type="presParOf" srcId="{812A543B-D8DB-404C-92C7-F0C2969B9B28}" destId="{9BACA740-8086-4177-B4B0-1C730A599640}" srcOrd="2" destOrd="0" presId="urn:microsoft.com/office/officeart/2005/8/layout/orgChart1"/>
    <dgm:cxn modelId="{EB5EBBCA-94F2-4485-A951-AF13E922E8CC}" type="presParOf" srcId="{E189BF00-F9AD-493B-BA10-F2B82F52EDA6}" destId="{7D932A67-F905-4017-8C89-075A33E34BB4}" srcOrd="2" destOrd="0" presId="urn:microsoft.com/office/officeart/2005/8/layout/orgChart1"/>
    <dgm:cxn modelId="{C3EA789C-79DD-441F-ACC6-C7AF770846C2}" type="presParOf" srcId="{E189BF00-F9AD-493B-BA10-F2B82F52EDA6}" destId="{5E988744-F18D-4666-902A-71D0F0562BA8}" srcOrd="3" destOrd="0" presId="urn:microsoft.com/office/officeart/2005/8/layout/orgChart1"/>
    <dgm:cxn modelId="{4757B439-A710-442A-866C-71B1E3CDD703}" type="presParOf" srcId="{5E988744-F18D-4666-902A-71D0F0562BA8}" destId="{8C6CB933-072A-470B-B300-D8D444BA0211}" srcOrd="0" destOrd="0" presId="urn:microsoft.com/office/officeart/2005/8/layout/orgChart1"/>
    <dgm:cxn modelId="{54C65AB9-887A-4278-A6DB-A3132097AFBD}" type="presParOf" srcId="{8C6CB933-072A-470B-B300-D8D444BA0211}" destId="{E11C718C-037E-48C1-8AFD-3C38DAF060DC}" srcOrd="0" destOrd="0" presId="urn:microsoft.com/office/officeart/2005/8/layout/orgChart1"/>
    <dgm:cxn modelId="{22579432-A027-4B86-9DA9-6B7573D0EED4}" type="presParOf" srcId="{8C6CB933-072A-470B-B300-D8D444BA0211}" destId="{CBBD881B-4AE3-4504-9155-9ACB360E12F0}" srcOrd="1" destOrd="0" presId="urn:microsoft.com/office/officeart/2005/8/layout/orgChart1"/>
    <dgm:cxn modelId="{B8AD25F0-3295-4269-9340-9D1D1505818C}" type="presParOf" srcId="{5E988744-F18D-4666-902A-71D0F0562BA8}" destId="{0C1A967F-844A-4076-A155-E8576A8A8077}" srcOrd="1" destOrd="0" presId="urn:microsoft.com/office/officeart/2005/8/layout/orgChart1"/>
    <dgm:cxn modelId="{46B80356-A416-4EDF-B95C-DA19AA618A59}" type="presParOf" srcId="{5E988744-F18D-4666-902A-71D0F0562BA8}" destId="{3B428118-4F6B-4812-A883-6FE68CE1557E}" srcOrd="2" destOrd="0" presId="urn:microsoft.com/office/officeart/2005/8/layout/orgChart1"/>
    <dgm:cxn modelId="{DA3B9958-37C4-4523-9DAC-8392DF68CF86}" type="presParOf" srcId="{8CDC759B-F953-49BB-A96C-C6FADBB469C5}" destId="{C6F48C90-A5DD-43CD-AB4A-A05A19DF627A}" srcOrd="2" destOrd="0" presId="urn:microsoft.com/office/officeart/2005/8/layout/orgChar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17010-7D32-4A84-88FA-5E59FF5B9262}">
      <dsp:nvSpPr>
        <dsp:cNvPr id="0" name=""/>
        <dsp:cNvSpPr/>
      </dsp:nvSpPr>
      <dsp:spPr>
        <a:xfrm>
          <a:off x="0" y="28279"/>
          <a:ext cx="6060867"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baseline="0"/>
            <a:t>USE CASES</a:t>
          </a:r>
          <a:endParaRPr lang="en-IN" sz="2400" kern="1200"/>
        </a:p>
      </dsp:txBody>
      <dsp:txXfrm>
        <a:off x="28100" y="56379"/>
        <a:ext cx="6004667" cy="519439"/>
      </dsp:txXfrm>
    </dsp:sp>
    <dsp:sp modelId="{BD71A162-C3D2-4D2B-B285-989FD7811F9E}">
      <dsp:nvSpPr>
        <dsp:cNvPr id="0" name=""/>
        <dsp:cNvSpPr/>
      </dsp:nvSpPr>
      <dsp:spPr>
        <a:xfrm>
          <a:off x="0" y="603919"/>
          <a:ext cx="6060867" cy="47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43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Our solution offers non-contact intraocular pressure measurement, significantly reducing the risk of bacterial infection by 90-95% compared to traditional at-home </a:t>
          </a:r>
          <a:r>
            <a:rPr lang="en-US" sz="2000" kern="1200" dirty="0" err="1"/>
            <a:t>tonometers</a:t>
          </a:r>
          <a:r>
            <a:rPr lang="en-US" sz="2000" kern="1200" dirty="0"/>
            <a:t>, which require corneal contact and sterilization. </a:t>
          </a:r>
          <a:endParaRPr lang="en-IN" sz="2000" kern="1200" dirty="0"/>
        </a:p>
        <a:p>
          <a:pPr marL="228600" lvl="1" indent="-228600" algn="l" defTabSz="889000">
            <a:lnSpc>
              <a:spcPct val="90000"/>
            </a:lnSpc>
            <a:spcBef>
              <a:spcPct val="0"/>
            </a:spcBef>
            <a:spcAft>
              <a:spcPct val="20000"/>
            </a:spcAft>
            <a:buChar char="•"/>
          </a:pPr>
          <a:r>
            <a:rPr lang="en-US" sz="2000" kern="1200" dirty="0"/>
            <a:t>This non-invasive approach simplifies eye pressure monitoring, aiding in the early detection of glaucoma.</a:t>
          </a:r>
          <a:endParaRPr lang="en-IN" sz="2000" kern="1200" dirty="0"/>
        </a:p>
        <a:p>
          <a:pPr marL="228600" lvl="1" indent="-228600" algn="l" defTabSz="889000">
            <a:lnSpc>
              <a:spcPct val="90000"/>
            </a:lnSpc>
            <a:spcBef>
              <a:spcPct val="0"/>
            </a:spcBef>
            <a:spcAft>
              <a:spcPct val="20000"/>
            </a:spcAft>
            <a:buChar char="•"/>
          </a:pPr>
          <a:r>
            <a:rPr lang="en-US" sz="2000" kern="1200" dirty="0"/>
            <a:t>The device features a self-alignment mechanism, utilizing forehead and cheekbone references for accurate positioning. </a:t>
          </a:r>
          <a:endParaRPr lang="en-IN" sz="2000" kern="1200" dirty="0"/>
        </a:p>
        <a:p>
          <a:pPr marL="228600" lvl="1" indent="-228600" algn="l" defTabSz="889000">
            <a:lnSpc>
              <a:spcPct val="90000"/>
            </a:lnSpc>
            <a:spcBef>
              <a:spcPct val="0"/>
            </a:spcBef>
            <a:spcAft>
              <a:spcPct val="20000"/>
            </a:spcAft>
            <a:buChar char="•"/>
          </a:pPr>
          <a:r>
            <a:rPr lang="en-US" sz="2000" kern="1200" dirty="0"/>
            <a:t>It is compact, self-powered, and designed for portability, making it ideal for travel. </a:t>
          </a:r>
          <a:endParaRPr lang="en-IN" sz="2000" kern="1200" dirty="0"/>
        </a:p>
        <a:p>
          <a:pPr marL="228600" lvl="1" indent="-228600" algn="l" defTabSz="889000">
            <a:lnSpc>
              <a:spcPct val="90000"/>
            </a:lnSpc>
            <a:spcBef>
              <a:spcPct val="0"/>
            </a:spcBef>
            <a:spcAft>
              <a:spcPct val="20000"/>
            </a:spcAft>
            <a:buChar char="•"/>
          </a:pPr>
          <a:r>
            <a:rPr lang="en-US" sz="2000" kern="1200" dirty="0"/>
            <a:t>The system maintains a comprehensive database of previous readings, allowing for trend analysis and more precise detection of glaucoma onset.</a:t>
          </a:r>
          <a:endParaRPr lang="en-IN" sz="2000" kern="1200" dirty="0"/>
        </a:p>
      </dsp:txBody>
      <dsp:txXfrm>
        <a:off x="0" y="603919"/>
        <a:ext cx="6060867" cy="4769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32A67-F905-4017-8C89-075A33E34BB4}">
      <dsp:nvSpPr>
        <dsp:cNvPr id="0" name=""/>
        <dsp:cNvSpPr/>
      </dsp:nvSpPr>
      <dsp:spPr>
        <a:xfrm>
          <a:off x="2743200" y="2124728"/>
          <a:ext cx="1501208" cy="521080"/>
        </a:xfrm>
        <a:custGeom>
          <a:avLst/>
          <a:gdLst/>
          <a:ahLst/>
          <a:cxnLst/>
          <a:rect l="0" t="0" r="0" b="0"/>
          <a:pathLst>
            <a:path>
              <a:moveTo>
                <a:pt x="0" y="0"/>
              </a:moveTo>
              <a:lnTo>
                <a:pt x="0" y="260540"/>
              </a:lnTo>
              <a:lnTo>
                <a:pt x="1501208" y="260540"/>
              </a:lnTo>
              <a:lnTo>
                <a:pt x="1501208" y="5210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DA901D-BCD1-413F-A6C2-E1D51C8D6B46}">
      <dsp:nvSpPr>
        <dsp:cNvPr id="0" name=""/>
        <dsp:cNvSpPr/>
      </dsp:nvSpPr>
      <dsp:spPr>
        <a:xfrm>
          <a:off x="1241991" y="2124728"/>
          <a:ext cx="1501208" cy="521080"/>
        </a:xfrm>
        <a:custGeom>
          <a:avLst/>
          <a:gdLst/>
          <a:ahLst/>
          <a:cxnLst/>
          <a:rect l="0" t="0" r="0" b="0"/>
          <a:pathLst>
            <a:path>
              <a:moveTo>
                <a:pt x="1501208" y="0"/>
              </a:moveTo>
              <a:lnTo>
                <a:pt x="1501208" y="260540"/>
              </a:lnTo>
              <a:lnTo>
                <a:pt x="0" y="260540"/>
              </a:lnTo>
              <a:lnTo>
                <a:pt x="0" y="5210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826C92-2A79-459F-9243-FD1A0D267685}">
      <dsp:nvSpPr>
        <dsp:cNvPr id="0" name=""/>
        <dsp:cNvSpPr/>
      </dsp:nvSpPr>
      <dsp:spPr>
        <a:xfrm>
          <a:off x="1502531" y="884059"/>
          <a:ext cx="2481336" cy="12406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1" i="0" kern="1200" dirty="0"/>
            <a:t>IMPROVED DISEASE MONITORING</a:t>
          </a:r>
          <a:endParaRPr lang="en-IN" sz="1800" kern="1200" dirty="0"/>
        </a:p>
      </dsp:txBody>
      <dsp:txXfrm>
        <a:off x="1502531" y="884059"/>
        <a:ext cx="2481336" cy="1240668"/>
      </dsp:txXfrm>
    </dsp:sp>
    <dsp:sp modelId="{DE54C666-D37F-4124-AE3A-9BB8F1F517AE}">
      <dsp:nvSpPr>
        <dsp:cNvPr id="0" name=""/>
        <dsp:cNvSpPr/>
      </dsp:nvSpPr>
      <dsp:spPr>
        <a:xfrm>
          <a:off x="1322" y="2645808"/>
          <a:ext cx="2481336" cy="12406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i="0" kern="1200" dirty="0"/>
            <a:t>SELF</a:t>
          </a:r>
          <a:br>
            <a:rPr lang="en-US" sz="1000" b="0" i="0" kern="1200" dirty="0"/>
          </a:br>
          <a:r>
            <a:rPr lang="en-US" sz="1000" b="0" i="0" kern="1200" dirty="0"/>
            <a:t>An average human is 6-9% prone to glaucoma especially in the age group of 60 above. Our solution enables patients to monitor their intraocular pressure regularly from home, reducing the need for frequent visits to an ophthalmologist.</a:t>
          </a:r>
          <a:endParaRPr lang="en-IN" sz="1000" kern="1200" dirty="0"/>
        </a:p>
      </dsp:txBody>
      <dsp:txXfrm>
        <a:off x="1322" y="2645808"/>
        <a:ext cx="2481336" cy="1240668"/>
      </dsp:txXfrm>
    </dsp:sp>
    <dsp:sp modelId="{E11C718C-037E-48C1-8AFD-3C38DAF060DC}">
      <dsp:nvSpPr>
        <dsp:cNvPr id="0" name=""/>
        <dsp:cNvSpPr/>
      </dsp:nvSpPr>
      <dsp:spPr>
        <a:xfrm>
          <a:off x="3003740" y="2645808"/>
          <a:ext cx="2481336" cy="12406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i="0" kern="1200" dirty="0"/>
            <a:t>FIELD VISITS </a:t>
          </a:r>
          <a:br>
            <a:rPr lang="en-US" sz="1000" b="0" i="0" kern="1200" dirty="0"/>
          </a:br>
          <a:r>
            <a:rPr lang="en-US" sz="1000" b="0" i="0" kern="1200" dirty="0"/>
            <a:t>Underprivileged areas lack access to costly regular </a:t>
          </a:r>
          <a:r>
            <a:rPr lang="en-US" sz="1000" b="0" i="0" kern="1200" dirty="0" err="1"/>
            <a:t>tonometers</a:t>
          </a:r>
          <a:r>
            <a:rPr lang="en-US" sz="1000" b="0" i="0" kern="1200" dirty="0"/>
            <a:t> priced around Rs. 2 lakhs, while our solution at Rs. 5000, offers a 97% price reduction. This makes glaucoma screenings more accessible in government hospitals and underserved communities.</a:t>
          </a:r>
          <a:endParaRPr lang="en-IN" sz="1000" kern="1200" dirty="0"/>
        </a:p>
      </dsp:txBody>
      <dsp:txXfrm>
        <a:off x="3003740" y="2645808"/>
        <a:ext cx="2481336" cy="124066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9/5/2024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9/5/2024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9/5/2024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9/5/2024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9/5/2024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9/5/2024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9/5/2024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9/5/2024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9/5/2024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9/5/2024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9/5/2024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9/5/2024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2.xml"/><Relationship Id="rId7" Type="http://schemas.openxmlformats.org/officeDocument/2006/relationships/image" Target="../media/image4.jpg"/><Relationship Id="rId2" Type="http://schemas.openxmlformats.org/officeDocument/2006/relationships/video" Target="../media/media1.mov"/><Relationship Id="rId1" Type="http://schemas.microsoft.com/office/2007/relationships/media" Target="../media/media1.mov"/><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notesSlide" Target="../notesSlides/notesSlide1.xml"/><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13" Type="http://schemas.microsoft.com/office/2007/relationships/diagramDrawing" Target="../diagrams/drawing2.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QuickStyle" Target="../diagrams/quickStyle2.xml"/><Relationship Id="rId5" Type="http://schemas.openxmlformats.org/officeDocument/2006/relationships/diagramQuickStyle" Target="../diagrams/quickStyle1.xml"/><Relationship Id="rId10" Type="http://schemas.openxmlformats.org/officeDocument/2006/relationships/diagramLayout" Target="../diagrams/layout2.xml"/><Relationship Id="rId4" Type="http://schemas.openxmlformats.org/officeDocument/2006/relationships/diagramLayout" Target="../diagrams/layout1.xml"/><Relationship Id="rId9"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hyperlink" Target="https://www.mdpi.com/2673-4591/59/1/179" TargetMode="External"/><Relationship Id="rId13" Type="http://schemas.openxmlformats.org/officeDocument/2006/relationships/hyperlink" Target="https://www.ncbi.nlm.nih.gov/pmc/articles/PMC5159455/" TargetMode="External"/><Relationship Id="rId3" Type="http://schemas.openxmlformats.org/officeDocument/2006/relationships/image" Target="../media/image2.png"/><Relationship Id="rId7" Type="http://schemas.openxmlformats.org/officeDocument/2006/relationships/hyperlink" Target="https://www.sciencedirect.com/science/article/abs/pii/S0924424722003466" TargetMode="External"/><Relationship Id="rId12" Type="http://schemas.openxmlformats.org/officeDocument/2006/relationships/hyperlink" Target="https://youtu.be/_qcHFPXqICs?si=OVkRaiPvYGLLdgJO"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researchgate.net/publication/343953106_Developments_and_Progress_in_Non-contact_Eye_Tonometer_Calibration" TargetMode="External"/><Relationship Id="rId11" Type="http://schemas.openxmlformats.org/officeDocument/2006/relationships/hyperlink" Target="https://www.prnewswire.com/il/news-releases/ophthalmic-sciences-unveils-worlds-first-ai-contactless-device-for-measuring-eye-fluid-pressure-301438718.html" TargetMode="External"/><Relationship Id="rId5" Type="http://schemas.openxmlformats.org/officeDocument/2006/relationships/hyperlink" Target="https://www.researchgate.net/publication/320422033_Comparison_of_Goldmann_Applanation_Diaton_Transpalpebral_and_Air_Puff_Tonometers" TargetMode="External"/><Relationship Id="rId10" Type="http://schemas.openxmlformats.org/officeDocument/2006/relationships/hyperlink" Target="https://journals.plos.org/plosone/article?id=10.1371/journal.pone.0186738" TargetMode="External"/><Relationship Id="rId4" Type="http://schemas.openxmlformats.org/officeDocument/2006/relationships/hyperlink" Target="https://www.sciencedirect.com/topics/nursing-and-health-professions/non-contact-tonometer" TargetMode="External"/><Relationship Id="rId9" Type="http://schemas.openxmlformats.org/officeDocument/2006/relationships/hyperlink" Target="https://www.ncbi.nlm.nih.gov/pmc/articles/PMC3939731/" TargetMode="External"/><Relationship Id="rId14" Type="http://schemas.openxmlformats.org/officeDocument/2006/relationships/hyperlink" Target="https://www.icare-world.com/us/product/icare-ic100-tonomet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878266"/>
            <a:ext cx="3203509" cy="3426237"/>
          </a:xfrm>
          <a:prstGeom prst="rect">
            <a:avLst/>
          </a:prstGeom>
        </p:spPr>
      </p:pic>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331286" y="694398"/>
            <a:ext cx="6150990" cy="5813836"/>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ID – 1550</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Title-  </a:t>
            </a:r>
            <a:r>
              <a:rPr lang="en-US" sz="2000" dirty="0">
                <a:latin typeface="Arial" panose="020B0604020202020204" pitchFamily="34" charset="0"/>
                <a:cs typeface="Arial" panose="020B0604020202020204" pitchFamily="34" charset="0"/>
              </a:rPr>
              <a:t>Development of portable device (non-contact device) for measurement of eye pressure in glaucoma patients for usage at home.</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Theme- </a:t>
            </a:r>
            <a:r>
              <a:rPr lang="en-US" sz="2000" dirty="0">
                <a:latin typeface="Arial" panose="020B0604020202020204" pitchFamily="34" charset="0"/>
                <a:cs typeface="Arial" panose="020B0604020202020204" pitchFamily="34" charset="0"/>
              </a:rPr>
              <a:t>MedTech/</a:t>
            </a:r>
            <a:r>
              <a:rPr lang="en-US" sz="2000" dirty="0" err="1">
                <a:latin typeface="Arial" panose="020B0604020202020204" pitchFamily="34" charset="0"/>
                <a:cs typeface="Arial" panose="020B0604020202020204" pitchFamily="34" charset="0"/>
              </a:rPr>
              <a:t>BioTech</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HealthTech</a:t>
            </a:r>
            <a:endParaRPr lang="en-US" sz="2000"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PS Category- </a:t>
            </a:r>
            <a:r>
              <a:rPr lang="en-US" sz="2000" dirty="0">
                <a:latin typeface="Arial" panose="020B0604020202020204" pitchFamily="34" charset="0"/>
                <a:cs typeface="Arial" panose="020B0604020202020204" pitchFamily="34" charset="0"/>
              </a:rPr>
              <a:t>Hardware</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ID-</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Name (Registered on portal) - </a:t>
            </a:r>
            <a:r>
              <a:rPr lang="en-US" sz="2000" dirty="0" err="1">
                <a:latin typeface="Arial" panose="020B0604020202020204" pitchFamily="34" charset="0"/>
                <a:cs typeface="Arial" panose="020B0604020202020204" pitchFamily="34" charset="0"/>
              </a:rPr>
              <a:t>TechSmiths</a:t>
            </a:r>
            <a:endParaRPr lang="en-IN" sz="2000" b="1"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329773" y="21976"/>
            <a:ext cx="10972800" cy="108048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HANDHELD AIR PUFF TONOMETER</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tx1"/>
                </a:solidFill>
              </a:rPr>
              <a:pPr/>
              <a:t>2</a:t>
            </a:fld>
            <a:endParaRPr lang="en-US" b="1" dirty="0">
              <a:solidFill>
                <a:schemeClr val="tx1"/>
              </a:solidFill>
            </a:endParaRP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82249"/>
            <a:ext cx="1754666" cy="57366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a:t>TechSmiths</a:t>
            </a:r>
            <a:endParaRPr lang="en-IN" dirty="0"/>
          </a:p>
        </p:txBody>
      </p:sp>
      <p:pic>
        <p:nvPicPr>
          <p:cNvPr id="11" name="Google Shape;93;p2"/>
          <p:cNvPicPr preferRelativeResize="0"/>
          <p:nvPr/>
        </p:nvPicPr>
        <p:blipFill rotWithShape="1">
          <a:blip r:embed="rId5">
            <a:alphaModFix/>
          </a:blip>
          <a:srcRect/>
          <a:stretch/>
        </p:blipFill>
        <p:spPr>
          <a:xfrm>
            <a:off x="9803911" y="81376"/>
            <a:ext cx="2246575" cy="1149075"/>
          </a:xfrm>
          <a:prstGeom prst="rect">
            <a:avLst/>
          </a:prstGeom>
          <a:noFill/>
          <a:ln>
            <a:noFill/>
          </a:ln>
        </p:spPr>
      </p:pic>
      <p:pic>
        <p:nvPicPr>
          <p:cNvPr id="1028" name="Picture 4" descr="Review of in-vivo characterisation of corneal biomechanics - ScienceDirect">
            <a:extLst>
              <a:ext uri="{FF2B5EF4-FFF2-40B4-BE49-F238E27FC236}">
                <a16:creationId xmlns:a16="http://schemas.microsoft.com/office/drawing/2014/main" id="{DC359854-9254-8188-C577-117E0531B6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999" y="4240974"/>
            <a:ext cx="4710339" cy="22979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C793050-1245-4468-EF36-18544B0624F7}"/>
              </a:ext>
            </a:extLst>
          </p:cNvPr>
          <p:cNvSpPr txBox="1"/>
          <p:nvPr/>
        </p:nvSpPr>
        <p:spPr>
          <a:xfrm>
            <a:off x="643119" y="1243240"/>
            <a:ext cx="6461761" cy="2585323"/>
          </a:xfrm>
          <a:prstGeom prst="rect">
            <a:avLst/>
          </a:prstGeom>
          <a:noFill/>
        </p:spPr>
        <p:txBody>
          <a:bodyPr wrap="square" rtlCol="0">
            <a:spAutoFit/>
          </a:bodyPr>
          <a:lstStyle/>
          <a:p>
            <a:r>
              <a:rPr lang="en-US" dirty="0"/>
              <a:t>Our device is a handheld air puff tonometer designed to measure intraocular pressure (IOP) for glaucoma screening and diagnosis. It utilizes an air pump to deliver a controlled puff of air to the cornea and infrared (IR) sensors to detect the corneal deformation in response to the puff. The microcontroller processes this data to calculate the IOP, which is displayed on a screen. The device also stores the measurement records in a cloud-based database for future reference. Compact and portable, it offers an easy-to-use interface for efficient and non-invasive eye pressure monitoring.</a:t>
            </a:r>
            <a:endParaRPr lang="en-IN" dirty="0"/>
          </a:p>
        </p:txBody>
      </p:sp>
      <p:pic>
        <p:nvPicPr>
          <p:cNvPr id="5" name="Picture 4">
            <a:extLst>
              <a:ext uri="{FF2B5EF4-FFF2-40B4-BE49-F238E27FC236}">
                <a16:creationId xmlns:a16="http://schemas.microsoft.com/office/drawing/2014/main" id="{E0975198-6F93-31E2-F078-B80176FFB842}"/>
              </a:ext>
            </a:extLst>
          </p:cNvPr>
          <p:cNvPicPr>
            <a:picLocks noChangeAspect="1"/>
          </p:cNvPicPr>
          <p:nvPr/>
        </p:nvPicPr>
        <p:blipFill>
          <a:blip r:embed="rId7"/>
          <a:srcRect t="4527" b="14873"/>
          <a:stretch/>
        </p:blipFill>
        <p:spPr>
          <a:xfrm>
            <a:off x="5452637" y="3839511"/>
            <a:ext cx="1652243" cy="2881967"/>
          </a:xfrm>
          <a:prstGeom prst="rect">
            <a:avLst/>
          </a:prstGeom>
        </p:spPr>
      </p:pic>
      <p:pic>
        <p:nvPicPr>
          <p:cNvPr id="7" name="Untitled">
            <a:hlinkClick r:id="" action="ppaction://media"/>
            <a:extLst>
              <a:ext uri="{FF2B5EF4-FFF2-40B4-BE49-F238E27FC236}">
                <a16:creationId xmlns:a16="http://schemas.microsoft.com/office/drawing/2014/main" id="{60442E56-18D5-0138-848A-B1445BFFDDE1}"/>
              </a:ext>
            </a:extLst>
          </p:cNvPr>
          <p:cNvPicPr>
            <a:picLocks noChangeAspect="1"/>
          </p:cNvPicPr>
          <p:nvPr>
            <a:videoFile r:link="rId2"/>
            <p:extLst>
              <p:ext uri="{DAA4B4D4-6D71-4841-9C94-3DE7FCFB9230}">
                <p14:media xmlns:p14="http://schemas.microsoft.com/office/powerpoint/2010/main" r:embed="rId1"/>
              </p:ext>
            </p:extLst>
          </p:nvPr>
        </p:nvPicPr>
        <p:blipFill>
          <a:blip r:embed="rId8"/>
          <a:stretch>
            <a:fillRect/>
          </a:stretch>
        </p:blipFill>
        <p:spPr>
          <a:xfrm>
            <a:off x="7104880" y="1478760"/>
            <a:ext cx="6634969" cy="4371703"/>
          </a:xfrm>
          <a:prstGeom prst="rect">
            <a:avLst/>
          </a:prstGeom>
        </p:spPr>
      </p:pic>
      <p:pic>
        <p:nvPicPr>
          <p:cNvPr id="13" name="Picture 12">
            <a:extLst>
              <a:ext uri="{FF2B5EF4-FFF2-40B4-BE49-F238E27FC236}">
                <a16:creationId xmlns:a16="http://schemas.microsoft.com/office/drawing/2014/main" id="{129937E4-96E4-5941-6C0D-FC6E5202DEE1}"/>
              </a:ext>
            </a:extLst>
          </p:cNvPr>
          <p:cNvPicPr>
            <a:picLocks noChangeAspect="1"/>
          </p:cNvPicPr>
          <p:nvPr/>
        </p:nvPicPr>
        <p:blipFill>
          <a:blip r:embed="rId9"/>
          <a:stretch>
            <a:fillRect/>
          </a:stretch>
        </p:blipFill>
        <p:spPr>
          <a:xfrm>
            <a:off x="7275179" y="1539361"/>
            <a:ext cx="1783580" cy="39622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916"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7"/>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7"/>
                                        </p:tgtEl>
                                      </p:cBhvr>
                                    </p:cmd>
                                  </p:childTnLst>
                                </p:cTn>
                              </p:par>
                            </p:childTnLst>
                          </p:cTn>
                        </p:par>
                      </p:childTnLst>
                    </p:cTn>
                  </p:par>
                </p:childTnLst>
              </p:cTn>
              <p:nextCondLst>
                <p:cond evt="onClick" delay="0">
                  <p:tgtEl>
                    <p:spTgt spid="7"/>
                  </p:tgtEl>
                </p:cond>
              </p:nextCondLst>
            </p:seq>
            <p:video>
              <p:cMediaNode vol="80000">
                <p:cTn id="12" fill="hold" display="0">
                  <p:stCondLst>
                    <p:cond delay="indefinite"/>
                  </p:stCondLst>
                </p:cTn>
                <p:tgtEl>
                  <p:spTgt spid="7"/>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609600" y="160181"/>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tx1"/>
                </a:solidFill>
              </a:rPr>
              <a:pPr/>
              <a:t>3</a:t>
            </a:fld>
            <a:endParaRPr lang="en-US" b="1" dirty="0">
              <a:solidFill>
                <a:schemeClr val="tx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4" name="Oval 3" descr="Your startup LOGO">
            <a:extLst>
              <a:ext uri="{FF2B5EF4-FFF2-40B4-BE49-F238E27FC236}">
                <a16:creationId xmlns:a16="http://schemas.microsoft.com/office/drawing/2014/main" id="{40407A51-052C-1463-5E85-882E874EA5DB}"/>
              </a:ext>
              <a:ext uri="{C183D7F6-B498-43B3-948B-1728B52AA6E4}">
                <adec:decorative xmlns:adec="http://schemas.microsoft.com/office/drawing/2017/decorative" val="0"/>
              </a:ext>
            </a:extLst>
          </p:cNvPr>
          <p:cNvSpPr/>
          <p:nvPr/>
        </p:nvSpPr>
        <p:spPr>
          <a:xfrm>
            <a:off x="329773" y="252246"/>
            <a:ext cx="1754666" cy="57366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a:t>TechSmiths</a:t>
            </a:r>
            <a:endParaRPr lang="en-IN" dirty="0"/>
          </a:p>
        </p:txBody>
      </p:sp>
      <p:sp>
        <p:nvSpPr>
          <p:cNvPr id="18" name="Rectangle 2">
            <a:extLst>
              <a:ext uri="{FF2B5EF4-FFF2-40B4-BE49-F238E27FC236}">
                <a16:creationId xmlns:a16="http://schemas.microsoft.com/office/drawing/2014/main" id="{0637AB0B-3175-0491-E698-E7E2DB86E00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9" name="Picture 5">
            <a:extLst>
              <a:ext uri="{FF2B5EF4-FFF2-40B4-BE49-F238E27FC236}">
                <a16:creationId xmlns:a16="http://schemas.microsoft.com/office/drawing/2014/main" id="{EB591C2B-3CE9-2ECF-DB88-AC78803426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6209" y="1230451"/>
            <a:ext cx="4326191" cy="2304268"/>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A7A6B149-B41B-A314-E1CF-E8C909F64F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6208" y="3702764"/>
            <a:ext cx="4326191" cy="299505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7C9307BF-66CD-701A-714F-DCF39EA8D52F}"/>
              </a:ext>
            </a:extLst>
          </p:cNvPr>
          <p:cNvPicPr>
            <a:picLocks noChangeAspect="1"/>
          </p:cNvPicPr>
          <p:nvPr/>
        </p:nvPicPr>
        <p:blipFill>
          <a:blip r:embed="rId6"/>
          <a:srcRect l="17444" t="22666" r="17666" b="12148"/>
          <a:stretch/>
        </p:blipFill>
        <p:spPr>
          <a:xfrm>
            <a:off x="329773" y="1463361"/>
            <a:ext cx="6711798" cy="505683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609600" y="71312"/>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graphicFrame>
        <p:nvGraphicFramePr>
          <p:cNvPr id="4" name="Diagram 3">
            <a:extLst>
              <a:ext uri="{FF2B5EF4-FFF2-40B4-BE49-F238E27FC236}">
                <a16:creationId xmlns:a16="http://schemas.microsoft.com/office/drawing/2014/main" id="{53F6E711-AE7C-2666-83C6-82322778C60E}"/>
              </a:ext>
            </a:extLst>
          </p:cNvPr>
          <p:cNvGraphicFramePr/>
          <p:nvPr>
            <p:extLst>
              <p:ext uri="{D42A27DB-BD31-4B8C-83A1-F6EECF244321}">
                <p14:modId xmlns:p14="http://schemas.microsoft.com/office/powerpoint/2010/main" val="2670753755"/>
              </p:ext>
            </p:extLst>
          </p:nvPr>
        </p:nvGraphicFramePr>
        <p:xfrm>
          <a:off x="329773" y="1119945"/>
          <a:ext cx="6060867" cy="54014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schemeClr val="tx1"/>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schemeClr val="tx1"/>
              </a:solidFill>
              <a:effectLst/>
              <a:uLnTx/>
              <a:uFillTx/>
              <a:latin typeface="TradeGothic" pitchFamily="1" charset="0"/>
              <a:ea typeface="ＭＳ Ｐゴシック" pitchFamily="1" charset="-128"/>
              <a:cs typeface="+mn-cs"/>
            </a:endParaRPr>
          </a:p>
        </p:txBody>
      </p:sp>
      <p:pic>
        <p:nvPicPr>
          <p:cNvPr id="8" name="Google Shape;93;p2"/>
          <p:cNvPicPr preferRelativeResize="0"/>
          <p:nvPr/>
        </p:nvPicPr>
        <p:blipFill rotWithShape="1">
          <a:blip r:embed="rId8">
            <a:alphaModFix/>
          </a:blip>
          <a:srcRect/>
          <a:stretch/>
        </p:blipFill>
        <p:spPr>
          <a:xfrm>
            <a:off x="9803911" y="81376"/>
            <a:ext cx="2246575" cy="1149075"/>
          </a:xfrm>
          <a:prstGeom prst="rect">
            <a:avLst/>
          </a:prstGeom>
          <a:noFill/>
          <a:ln>
            <a:noFill/>
          </a:ln>
        </p:spPr>
      </p:pic>
      <p:sp>
        <p:nvSpPr>
          <p:cNvPr id="2" name="Oval 1" descr="Your startup LOGO">
            <a:extLst>
              <a:ext uri="{FF2B5EF4-FFF2-40B4-BE49-F238E27FC236}">
                <a16:creationId xmlns:a16="http://schemas.microsoft.com/office/drawing/2014/main" id="{7B886895-3CA5-2A95-7838-B7270DF2F3C1}"/>
              </a:ext>
              <a:ext uri="{C183D7F6-B498-43B3-948B-1728B52AA6E4}">
                <adec:decorative xmlns:adec="http://schemas.microsoft.com/office/drawing/2017/decorative" val="0"/>
              </a:ext>
            </a:extLst>
          </p:cNvPr>
          <p:cNvSpPr/>
          <p:nvPr/>
        </p:nvSpPr>
        <p:spPr>
          <a:xfrm>
            <a:off x="329773" y="252246"/>
            <a:ext cx="1754666" cy="57366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a:t>TechSmiths</a:t>
            </a:r>
            <a:endParaRPr lang="en-IN" dirty="0"/>
          </a:p>
        </p:txBody>
      </p:sp>
      <p:sp>
        <p:nvSpPr>
          <p:cNvPr id="5" name="Rectangle 4">
            <a:extLst>
              <a:ext uri="{FF2B5EF4-FFF2-40B4-BE49-F238E27FC236}">
                <a16:creationId xmlns:a16="http://schemas.microsoft.com/office/drawing/2014/main" id="{4A57EEFE-8A77-0D44-CAAE-257407255CCC}"/>
              </a:ext>
            </a:extLst>
          </p:cNvPr>
          <p:cNvSpPr/>
          <p:nvPr/>
        </p:nvSpPr>
        <p:spPr>
          <a:xfrm>
            <a:off x="6635606" y="936682"/>
            <a:ext cx="5414880" cy="769441"/>
          </a:xfrm>
          <a:prstGeom prst="rect">
            <a:avLst/>
          </a:prstGeom>
          <a:noFill/>
        </p:spPr>
        <p:txBody>
          <a:bodyPr wrap="square" lIns="91440" tIns="45720" rIns="91440" bIns="45720">
            <a:spAutoFit/>
          </a:bodyPr>
          <a:lstStyle/>
          <a:p>
            <a:pPr algn="ctr"/>
            <a:r>
              <a:rPr lang="en-US"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Business Potential</a:t>
            </a:r>
          </a:p>
        </p:txBody>
      </p:sp>
      <p:sp>
        <p:nvSpPr>
          <p:cNvPr id="7" name="TextBox 6">
            <a:extLst>
              <a:ext uri="{FF2B5EF4-FFF2-40B4-BE49-F238E27FC236}">
                <a16:creationId xmlns:a16="http://schemas.microsoft.com/office/drawing/2014/main" id="{537B7518-4AB5-49EC-13CD-9B3B22BC6B99}"/>
              </a:ext>
            </a:extLst>
          </p:cNvPr>
          <p:cNvSpPr txBox="1"/>
          <p:nvPr/>
        </p:nvSpPr>
        <p:spPr>
          <a:xfrm>
            <a:off x="6834089" y="1621753"/>
            <a:ext cx="5017914" cy="2123658"/>
          </a:xfrm>
          <a:prstGeom prst="rect">
            <a:avLst/>
          </a:prstGeom>
          <a:noFill/>
          <a:ln>
            <a:solidFill>
              <a:schemeClr val="tx1"/>
            </a:solidFill>
          </a:ln>
        </p:spPr>
        <p:txBody>
          <a:bodyPr wrap="square" rtlCol="0">
            <a:spAutoFit/>
          </a:bodyPr>
          <a:lstStyle/>
          <a:p>
            <a:pPr algn="ctr"/>
            <a:r>
              <a:rPr lang="en-US" b="1" dirty="0"/>
              <a:t>DATA ANALYTICS AND INSIGHTS</a:t>
            </a:r>
          </a:p>
          <a:p>
            <a:r>
              <a:rPr lang="en-US" sz="1600" dirty="0"/>
              <a:t>We provide advanced data analytics services, offering comprehensive reports and actionable insights based on intraocular pressure patterns. </a:t>
            </a:r>
          </a:p>
          <a:p>
            <a:r>
              <a:rPr lang="en-US" sz="1600" dirty="0"/>
              <a:t>Through continuous monitoring and data collection, our solution allows for early detection of glaucoma trends, enabling timely interventions and more effective treatment plans.</a:t>
            </a:r>
          </a:p>
        </p:txBody>
      </p:sp>
      <p:graphicFrame>
        <p:nvGraphicFramePr>
          <p:cNvPr id="12" name="Diagram 11">
            <a:extLst>
              <a:ext uri="{FF2B5EF4-FFF2-40B4-BE49-F238E27FC236}">
                <a16:creationId xmlns:a16="http://schemas.microsoft.com/office/drawing/2014/main" id="{B75A2242-3088-FF3E-138E-66E90A424F95}"/>
              </a:ext>
            </a:extLst>
          </p:cNvPr>
          <p:cNvGraphicFramePr/>
          <p:nvPr>
            <p:extLst>
              <p:ext uri="{D42A27DB-BD31-4B8C-83A1-F6EECF244321}">
                <p14:modId xmlns:p14="http://schemas.microsoft.com/office/powerpoint/2010/main" val="2502288111"/>
              </p:ext>
            </p:extLst>
          </p:nvPr>
        </p:nvGraphicFramePr>
        <p:xfrm>
          <a:off x="6635606" y="2925594"/>
          <a:ext cx="5486400" cy="477053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609600" y="0"/>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schemeClr val="tx1"/>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schemeClr val="tx1"/>
              </a:solidFill>
              <a:effectLst/>
              <a:uLnTx/>
              <a:uFillTx/>
              <a:latin typeface="TradeGothic" pitchFamily="1" charset="0"/>
              <a:ea typeface="ＭＳ Ｐゴシック" pitchFamily="1" charset="-128"/>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Oval 1" descr="Your startup LOGO">
            <a:extLst>
              <a:ext uri="{FF2B5EF4-FFF2-40B4-BE49-F238E27FC236}">
                <a16:creationId xmlns:a16="http://schemas.microsoft.com/office/drawing/2014/main" id="{727BBA26-DA3B-4DE3-BA8F-7F80B137589B}"/>
              </a:ext>
              <a:ext uri="{C183D7F6-B498-43B3-948B-1728B52AA6E4}">
                <adec:decorative xmlns:adec="http://schemas.microsoft.com/office/drawing/2017/decorative" val="0"/>
              </a:ext>
            </a:extLst>
          </p:cNvPr>
          <p:cNvSpPr/>
          <p:nvPr/>
        </p:nvSpPr>
        <p:spPr>
          <a:xfrm>
            <a:off x="329773" y="252246"/>
            <a:ext cx="1754666" cy="57366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a:t>TechSmiths</a:t>
            </a:r>
            <a:endParaRPr lang="en-IN" dirty="0"/>
          </a:p>
        </p:txBody>
      </p:sp>
      <p:pic>
        <p:nvPicPr>
          <p:cNvPr id="9" name="Picture 8">
            <a:extLst>
              <a:ext uri="{FF2B5EF4-FFF2-40B4-BE49-F238E27FC236}">
                <a16:creationId xmlns:a16="http://schemas.microsoft.com/office/drawing/2014/main" id="{15BFA2DE-F109-A503-135E-E0E55FCC3ED4}"/>
              </a:ext>
            </a:extLst>
          </p:cNvPr>
          <p:cNvPicPr>
            <a:picLocks noChangeAspect="1"/>
          </p:cNvPicPr>
          <p:nvPr/>
        </p:nvPicPr>
        <p:blipFill>
          <a:blip r:embed="rId4"/>
          <a:stretch>
            <a:fillRect/>
          </a:stretch>
        </p:blipFill>
        <p:spPr>
          <a:xfrm>
            <a:off x="2352804" y="1143000"/>
            <a:ext cx="7486392" cy="5614794"/>
          </a:xfrm>
          <a:prstGeom prst="rect">
            <a:avLst/>
          </a:prstGeom>
        </p:spPr>
      </p:pic>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609600" y="216452"/>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Oval 1" descr="Your startup LOGO">
            <a:extLst>
              <a:ext uri="{FF2B5EF4-FFF2-40B4-BE49-F238E27FC236}">
                <a16:creationId xmlns:a16="http://schemas.microsoft.com/office/drawing/2014/main" id="{5D849E7F-70F1-94B9-DFAC-54BE82347750}"/>
              </a:ext>
              <a:ext uri="{C183D7F6-B498-43B3-948B-1728B52AA6E4}">
                <adec:decorative xmlns:adec="http://schemas.microsoft.com/office/drawing/2017/decorative" val="0"/>
              </a:ext>
            </a:extLst>
          </p:cNvPr>
          <p:cNvSpPr/>
          <p:nvPr/>
        </p:nvSpPr>
        <p:spPr>
          <a:xfrm>
            <a:off x="329773" y="252246"/>
            <a:ext cx="1754666" cy="57366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a:t>TechSmiths</a:t>
            </a:r>
            <a:endParaRPr lang="en-IN" dirty="0"/>
          </a:p>
        </p:txBody>
      </p:sp>
      <p:sp>
        <p:nvSpPr>
          <p:cNvPr id="3" name="TextBox 2">
            <a:extLst>
              <a:ext uri="{FF2B5EF4-FFF2-40B4-BE49-F238E27FC236}">
                <a16:creationId xmlns:a16="http://schemas.microsoft.com/office/drawing/2014/main" id="{662EB59F-A19B-07CB-64B6-67C4D804E14B}"/>
              </a:ext>
            </a:extLst>
          </p:cNvPr>
          <p:cNvSpPr txBox="1"/>
          <p:nvPr/>
        </p:nvSpPr>
        <p:spPr>
          <a:xfrm>
            <a:off x="1002890" y="1504335"/>
            <a:ext cx="10166555"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10000"/>
                </a:solidFill>
                <a:hlinkClick r:id="rId4"/>
              </a:rPr>
              <a:t>https://www.sciencedirect.com/topics/nursing-and-health-professions/non-contact-tonometer</a:t>
            </a:r>
            <a:endParaRPr lang="en-IN" dirty="0">
              <a:solidFill>
                <a:srgbClr val="010000"/>
              </a:solidFill>
            </a:endParaRPr>
          </a:p>
          <a:p>
            <a:pPr marL="285750" indent="-285750">
              <a:buFont typeface="Arial" panose="020B0604020202020204" pitchFamily="34" charset="0"/>
              <a:buChar char="•"/>
            </a:pPr>
            <a:r>
              <a:rPr lang="en-US" dirty="0">
                <a:solidFill>
                  <a:srgbClr val="010000"/>
                </a:solidFill>
                <a:hlinkClick r:id="rId5"/>
              </a:rPr>
              <a:t>https://www.researchgate.net/publication/320422033_Comparison_of_Goldmann_Applanation_Diaton_Transpalpebral_and_Air_Puff_Tonometers</a:t>
            </a:r>
            <a:endParaRPr lang="en-US" dirty="0">
              <a:solidFill>
                <a:srgbClr val="010000"/>
              </a:solidFill>
            </a:endParaRPr>
          </a:p>
          <a:p>
            <a:pPr marL="285750" indent="-285750">
              <a:buFont typeface="Arial" panose="020B0604020202020204" pitchFamily="34" charset="0"/>
              <a:buChar char="•"/>
            </a:pPr>
            <a:r>
              <a:rPr lang="en-US" dirty="0">
                <a:solidFill>
                  <a:srgbClr val="010000"/>
                </a:solidFill>
                <a:hlinkClick r:id="rId6"/>
              </a:rPr>
              <a:t>https://www.researchgate.net/publication/343953106_Developments_and_Progress_in_Non-contact_Eye_Tonometer_Calibration</a:t>
            </a:r>
            <a:endParaRPr lang="en-US" dirty="0">
              <a:solidFill>
                <a:srgbClr val="010000"/>
              </a:solidFill>
            </a:endParaRPr>
          </a:p>
          <a:p>
            <a:pPr marL="285750" indent="-285750">
              <a:buFont typeface="Arial" panose="020B0604020202020204" pitchFamily="34" charset="0"/>
              <a:buChar char="•"/>
            </a:pPr>
            <a:r>
              <a:rPr lang="en-US" dirty="0">
                <a:solidFill>
                  <a:srgbClr val="010000"/>
                </a:solidFill>
                <a:hlinkClick r:id="rId7"/>
              </a:rPr>
              <a:t>https://www.sciencedirect.com/science/article/abs/pii/S0924424722003466</a:t>
            </a:r>
            <a:endParaRPr lang="en-US" dirty="0">
              <a:solidFill>
                <a:srgbClr val="010000"/>
              </a:solidFill>
            </a:endParaRPr>
          </a:p>
          <a:p>
            <a:pPr marL="285750" indent="-285750">
              <a:buFont typeface="Arial" panose="020B0604020202020204" pitchFamily="34" charset="0"/>
              <a:buChar char="•"/>
            </a:pPr>
            <a:r>
              <a:rPr lang="en-US" dirty="0">
                <a:solidFill>
                  <a:srgbClr val="010000"/>
                </a:solidFill>
                <a:hlinkClick r:id="rId8"/>
              </a:rPr>
              <a:t>https://www.mdpi.com/2673-4591/59/1/179</a:t>
            </a:r>
            <a:endParaRPr lang="en-US" dirty="0">
              <a:solidFill>
                <a:srgbClr val="010000"/>
              </a:solidFill>
            </a:endParaRPr>
          </a:p>
          <a:p>
            <a:pPr marL="285750" indent="-285750">
              <a:buFont typeface="Arial" panose="020B0604020202020204" pitchFamily="34" charset="0"/>
              <a:buChar char="•"/>
            </a:pPr>
            <a:r>
              <a:rPr lang="en-US" dirty="0">
                <a:solidFill>
                  <a:srgbClr val="010000"/>
                </a:solidFill>
                <a:hlinkClick r:id="rId9"/>
              </a:rPr>
              <a:t>https://www.ncbi.nlm.nih.gov/pmc/articles/PMC3939731/</a:t>
            </a:r>
            <a:endParaRPr lang="en-US" dirty="0">
              <a:solidFill>
                <a:srgbClr val="010000"/>
              </a:solidFill>
            </a:endParaRPr>
          </a:p>
          <a:p>
            <a:pPr marL="285750" indent="-285750">
              <a:buFont typeface="Arial" panose="020B0604020202020204" pitchFamily="34" charset="0"/>
              <a:buChar char="•"/>
            </a:pPr>
            <a:r>
              <a:rPr lang="en-US" dirty="0">
                <a:solidFill>
                  <a:srgbClr val="010000"/>
                </a:solidFill>
                <a:hlinkClick r:id="rId10"/>
              </a:rPr>
              <a:t>https://journals.plos.org/plosone/article?id=10.1371/journal.pone.0186738</a:t>
            </a:r>
            <a:endParaRPr lang="en-US" dirty="0">
              <a:solidFill>
                <a:srgbClr val="010000"/>
              </a:solidFill>
            </a:endParaRPr>
          </a:p>
          <a:p>
            <a:pPr marL="285750" indent="-285750">
              <a:buFont typeface="Arial" panose="020B0604020202020204" pitchFamily="34" charset="0"/>
              <a:buChar char="•"/>
            </a:pPr>
            <a:r>
              <a:rPr lang="en-US" dirty="0">
                <a:solidFill>
                  <a:srgbClr val="010000"/>
                </a:solidFill>
                <a:hlinkClick r:id="rId11"/>
              </a:rPr>
              <a:t>https://www.prnewswire.com/il/news-releases/ophthalmic-sciences-unveils-worlds-first-ai-contactless-device-for-measuring-eye-fluid-pressure-301438718.html</a:t>
            </a:r>
            <a:endParaRPr lang="en-US" dirty="0">
              <a:solidFill>
                <a:srgbClr val="010000"/>
              </a:solidFill>
            </a:endParaRPr>
          </a:p>
          <a:p>
            <a:pPr marL="285750" indent="-285750">
              <a:buFont typeface="Arial" panose="020B0604020202020204" pitchFamily="34" charset="0"/>
              <a:buChar char="•"/>
            </a:pPr>
            <a:r>
              <a:rPr lang="en-US" dirty="0">
                <a:solidFill>
                  <a:srgbClr val="010000"/>
                </a:solidFill>
                <a:hlinkClick r:id="rId12"/>
              </a:rPr>
              <a:t>https://youtu.be/_qcHFPXqICs?si=OVkRaiPvYGLLdgJO</a:t>
            </a:r>
            <a:endParaRPr lang="en-US" dirty="0">
              <a:solidFill>
                <a:srgbClr val="010000"/>
              </a:solidFill>
            </a:endParaRPr>
          </a:p>
          <a:p>
            <a:pPr marL="285750" indent="-285750">
              <a:buFont typeface="Arial" panose="020B0604020202020204" pitchFamily="34" charset="0"/>
              <a:buChar char="•"/>
            </a:pPr>
            <a:r>
              <a:rPr lang="en-US" dirty="0">
                <a:solidFill>
                  <a:srgbClr val="010000"/>
                </a:solidFill>
                <a:hlinkClick r:id="rId13"/>
              </a:rPr>
              <a:t>https://www.ncbi.nlm.nih.gov/pmc/articles/PMC5159455/</a:t>
            </a:r>
            <a:endParaRPr lang="en-US" dirty="0">
              <a:solidFill>
                <a:srgbClr val="010000"/>
              </a:solidFill>
            </a:endParaRPr>
          </a:p>
          <a:p>
            <a:pPr marL="285750" indent="-285750">
              <a:buFont typeface="Arial" panose="020B0604020202020204" pitchFamily="34" charset="0"/>
              <a:buChar char="•"/>
            </a:pPr>
            <a:r>
              <a:rPr lang="en-US" dirty="0">
                <a:solidFill>
                  <a:srgbClr val="010000"/>
                </a:solidFill>
                <a:hlinkClick r:id="rId14"/>
              </a:rPr>
              <a:t>https://www.icare-world.com/us/product/icare-ic100-tonometer/</a:t>
            </a:r>
            <a:endParaRPr lang="en-US" dirty="0">
              <a:solidFill>
                <a:srgbClr val="010000"/>
              </a:solidFill>
            </a:endParaRPr>
          </a:p>
          <a:p>
            <a:pPr marL="285750" indent="-285750">
              <a:buFont typeface="Arial" panose="020B0604020202020204" pitchFamily="34" charset="0"/>
              <a:buChar char="•"/>
            </a:pPr>
            <a:endParaRPr lang="en-US" dirty="0">
              <a:solidFill>
                <a:srgbClr val="010000"/>
              </a:solidFill>
            </a:endParaRPr>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8471</TotalTime>
  <Words>628</Words>
  <Application>Microsoft Office PowerPoint</Application>
  <PresentationFormat>Widescreen</PresentationFormat>
  <Paragraphs>53</Paragraphs>
  <Slides>6</Slides>
  <Notes>5</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MS PGothic</vt:lpstr>
      <vt:lpstr>Arial</vt:lpstr>
      <vt:lpstr>Calibri</vt:lpstr>
      <vt:lpstr>Garamond</vt:lpstr>
      <vt:lpstr>Times New Roman</vt:lpstr>
      <vt:lpstr>TradeGothic</vt:lpstr>
      <vt:lpstr>Office Theme</vt:lpstr>
      <vt:lpstr>SMART INDIA HACKATHON 2024</vt:lpstr>
      <vt:lpstr> HANDHELD AIR PUFF TONOMETER</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Ria Srivastava</cp:lastModifiedBy>
  <cp:revision>151</cp:revision>
  <dcterms:created xsi:type="dcterms:W3CDTF">2013-12-12T18:46:50Z</dcterms:created>
  <dcterms:modified xsi:type="dcterms:W3CDTF">2024-09-05T22:17:30Z</dcterms:modified>
  <cp:category/>
</cp:coreProperties>
</file>