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399" r:id="rId4"/>
    <p:sldId id="400" r:id="rId5"/>
    <p:sldId id="258" r:id="rId6"/>
    <p:sldId id="259" r:id="rId7"/>
    <p:sldId id="429" r:id="rId8"/>
    <p:sldId id="439" r:id="rId9"/>
    <p:sldId id="282" r:id="rId10"/>
    <p:sldId id="434" r:id="rId11"/>
    <p:sldId id="441" r:id="rId12"/>
    <p:sldId id="375" r:id="rId13"/>
    <p:sldId id="376" r:id="rId14"/>
    <p:sldId id="396" r:id="rId15"/>
    <p:sldId id="392" r:id="rId16"/>
    <p:sldId id="449" r:id="rId17"/>
    <p:sldId id="437" r:id="rId18"/>
    <p:sldId id="440" r:id="rId19"/>
    <p:sldId id="443" r:id="rId20"/>
    <p:sldId id="452" r:id="rId21"/>
    <p:sldId id="407" r:id="rId22"/>
    <p:sldId id="444" r:id="rId23"/>
    <p:sldId id="442" r:id="rId24"/>
    <p:sldId id="450" r:id="rId25"/>
    <p:sldId id="446" r:id="rId26"/>
    <p:sldId id="445" r:id="rId27"/>
    <p:sldId id="447" r:id="rId28"/>
    <p:sldId id="448" r:id="rId29"/>
    <p:sldId id="268" r:id="rId30"/>
    <p:sldId id="430" r:id="rId31"/>
    <p:sldId id="383" r:id="rId32"/>
    <p:sldId id="290" r:id="rId33"/>
    <p:sldId id="28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94660"/>
  </p:normalViewPr>
  <p:slideViewPr>
    <p:cSldViewPr>
      <p:cViewPr varScale="1">
        <p:scale>
          <a:sx n="59" d="100"/>
          <a:sy n="59" d="100"/>
        </p:scale>
        <p:origin x="796"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99667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buNone/>
            </a:pPr>
            <a:fld id="{74256D57-403C-4E8E-81BE-30733737E8FD}" type="slidenum">
              <a:rPr lang="en-US" sz="1400" b="0" strike="noStrike" spc="-1" smtClean="0">
                <a:latin typeface="Times New Roman"/>
              </a:rPr>
              <a:t>8</a:t>
            </a:fld>
            <a:endParaRPr lang="en-US" sz="1400" b="0" strike="noStrike" spc="-1" dirty="0">
              <a:latin typeface="Times New Roman"/>
            </a:endParaRPr>
          </a:p>
        </p:txBody>
      </p:sp>
    </p:spTree>
    <p:extLst>
      <p:ext uri="{BB962C8B-B14F-4D97-AF65-F5344CB8AC3E}">
        <p14:creationId xmlns:p14="http://schemas.microsoft.com/office/powerpoint/2010/main" val="325920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1"/>
            <a:ext cx="8763000" cy="553998"/>
          </a:xfrm>
          <a:prstGeom prst="rect">
            <a:avLst/>
          </a:prstGeom>
          <a:noFill/>
        </p:spPr>
        <p:txBody>
          <a:bodyPr wrap="square" rtlCol="0">
            <a:spAutoFit/>
          </a:bodyPr>
          <a:lstStyle/>
          <a:p>
            <a:pPr algn="ctr"/>
            <a:r>
              <a:rPr lang="en-US" sz="3000" b="1" dirty="0" err="1"/>
              <a:t>Pnuemonia</a:t>
            </a:r>
            <a:r>
              <a:rPr lang="en-US" sz="3000" b="1" dirty="0"/>
              <a:t> Detection using Deep Learning</a:t>
            </a:r>
            <a:endParaRPr lang="en-US" sz="3000" b="1" dirty="0">
              <a:ln w="1905"/>
              <a:effectLst>
                <a:innerShdw blurRad="69850" dist="43180" dir="5400000">
                  <a:srgbClr val="000000">
                    <a:alpha val="65000"/>
                  </a:srgbClr>
                </a:innerShdw>
              </a:effectLst>
            </a:endParaRPr>
          </a:p>
        </p:txBody>
      </p:sp>
      <p:sp>
        <p:nvSpPr>
          <p:cNvPr id="4" name="TextBox 3"/>
          <p:cNvSpPr txBox="1"/>
          <p:nvPr/>
        </p:nvSpPr>
        <p:spPr>
          <a:xfrm>
            <a:off x="155575" y="53340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Ms. P. </a:t>
            </a:r>
            <a:r>
              <a:rPr lang="en-US" b="1" dirty="0" err="1"/>
              <a:t>Sravanthi</a:t>
            </a:r>
            <a:endParaRPr lang="en-US" b="1" dirty="0"/>
          </a:p>
          <a:p>
            <a:r>
              <a:rPr lang="en-US" sz="1500" b="1" i="1" dirty="0"/>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46286"/>
            <a:ext cx="5029200" cy="400110"/>
          </a:xfrm>
          <a:prstGeom prst="rect">
            <a:avLst/>
          </a:prstGeom>
          <a:noFill/>
        </p:spPr>
        <p:txBody>
          <a:bodyPr wrap="square" rtlCol="0">
            <a:spAutoFit/>
          </a:bodyPr>
          <a:lstStyle/>
          <a:p>
            <a:r>
              <a:rPr lang="en-US" sz="2000" b="1" dirty="0">
                <a:solidFill>
                  <a:schemeClr val="tx2">
                    <a:lumMod val="75000"/>
                  </a:schemeClr>
                </a:solidFill>
              </a:rPr>
              <a:t>Batch No.: 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F793-E306-5D79-339D-736C6F97335B}"/>
              </a:ext>
            </a:extLst>
          </p:cNvPr>
          <p:cNvSpPr>
            <a:spLocks noGrp="1"/>
          </p:cNvSpPr>
          <p:nvPr>
            <p:ph type="title"/>
          </p:nvPr>
        </p:nvSpPr>
        <p:spPr>
          <a:xfrm>
            <a:off x="381000" y="304800"/>
            <a:ext cx="7239000" cy="685800"/>
          </a:xfrm>
        </p:spPr>
        <p:txBody>
          <a:bodyPr/>
          <a:lstStyle/>
          <a:p>
            <a:r>
              <a:rPr lang="en-US" sz="2400" b="1" dirty="0"/>
              <a:t>Inception v3</a:t>
            </a:r>
          </a:p>
        </p:txBody>
      </p:sp>
      <p:sp>
        <p:nvSpPr>
          <p:cNvPr id="4" name="TextBox 3">
            <a:extLst>
              <a:ext uri="{FF2B5EF4-FFF2-40B4-BE49-F238E27FC236}">
                <a16:creationId xmlns:a16="http://schemas.microsoft.com/office/drawing/2014/main" id="{1122112A-853C-1DBC-6EE5-2AEBA32F4D07}"/>
              </a:ext>
            </a:extLst>
          </p:cNvPr>
          <p:cNvSpPr txBox="1"/>
          <p:nvPr/>
        </p:nvSpPr>
        <p:spPr>
          <a:xfrm>
            <a:off x="381000" y="1295400"/>
            <a:ext cx="7391400"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Inception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type of deep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(DNN) architecture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researcher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named</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Szegedy</a:t>
            </a:r>
            <a:r>
              <a:rPr lang="en-US" sz="1800" dirty="0">
                <a:effectLst/>
                <a:latin typeface="Times New Roman" panose="02020603050405020304" pitchFamily="18" charset="0"/>
                <a:ea typeface="Times New Roman" panose="02020603050405020304" pitchFamily="18" charset="0"/>
              </a:rPr>
              <a:t> et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2014,</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named as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structures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conventional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lapping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tensor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multiple filters and concatenating their results. </a:t>
            </a:r>
            <a:endParaRPr lang="en-US" dirty="0"/>
          </a:p>
        </p:txBody>
      </p:sp>
      <p:cxnSp>
        <p:nvCxnSpPr>
          <p:cNvPr id="7" name="Straight Connector 6">
            <a:extLst>
              <a:ext uri="{FF2B5EF4-FFF2-40B4-BE49-F238E27FC236}">
                <a16:creationId xmlns:a16="http://schemas.microsoft.com/office/drawing/2014/main" id="{F8C7C621-7ACC-50A1-B4D6-1D120B2A6A8A}"/>
              </a:ext>
            </a:extLst>
          </p:cNvPr>
          <p:cNvCxnSpPr/>
          <p:nvPr/>
        </p:nvCxnSpPr>
        <p:spPr>
          <a:xfrm>
            <a:off x="457200" y="990600"/>
            <a:ext cx="7162800"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075E4AA7-75BC-0C6E-2DFC-DA91F05CFCA0}"/>
              </a:ext>
            </a:extLst>
          </p:cNvPr>
          <p:cNvPicPr>
            <a:picLocks noChangeAspect="1"/>
          </p:cNvPicPr>
          <p:nvPr/>
        </p:nvPicPr>
        <p:blipFill>
          <a:blip r:embed="rId2"/>
          <a:stretch>
            <a:fillRect/>
          </a:stretch>
        </p:blipFill>
        <p:spPr>
          <a:xfrm>
            <a:off x="1371600" y="3323594"/>
            <a:ext cx="5384251" cy="2895600"/>
          </a:xfrm>
          <a:prstGeom prst="rect">
            <a:avLst/>
          </a:prstGeom>
        </p:spPr>
      </p:pic>
    </p:spTree>
    <p:extLst>
      <p:ext uri="{BB962C8B-B14F-4D97-AF65-F5344CB8AC3E}">
        <p14:creationId xmlns:p14="http://schemas.microsoft.com/office/powerpoint/2010/main" val="262383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B3B1-2930-C155-EAA9-13FF9F603701}"/>
              </a:ext>
            </a:extLst>
          </p:cNvPr>
          <p:cNvSpPr>
            <a:spLocks noGrp="1"/>
          </p:cNvSpPr>
          <p:nvPr>
            <p:ph type="title"/>
          </p:nvPr>
        </p:nvSpPr>
        <p:spPr>
          <a:xfrm>
            <a:off x="304800" y="381000"/>
            <a:ext cx="6934200" cy="1371600"/>
          </a:xfrm>
        </p:spPr>
        <p:txBody>
          <a:bodyPr/>
          <a:lstStyle/>
          <a:p>
            <a:r>
              <a:rPr lang="en-US" sz="3200" b="1" dirty="0"/>
              <a:t>Problems in Existing System :</a:t>
            </a:r>
          </a:p>
        </p:txBody>
      </p:sp>
      <p:sp>
        <p:nvSpPr>
          <p:cNvPr id="3" name="Subtitle 2">
            <a:extLst>
              <a:ext uri="{FF2B5EF4-FFF2-40B4-BE49-F238E27FC236}">
                <a16:creationId xmlns:a16="http://schemas.microsoft.com/office/drawing/2014/main" id="{B4C5B981-2EAB-DC5A-DB53-2D24E9C3D382}"/>
              </a:ext>
            </a:extLst>
          </p:cNvPr>
          <p:cNvSpPr>
            <a:spLocks noGrp="1"/>
          </p:cNvSpPr>
          <p:nvPr>
            <p:ph type="subTitle"/>
          </p:nvPr>
        </p:nvSpPr>
        <p:spPr>
          <a:xfrm>
            <a:off x="457200" y="1752600"/>
            <a:ext cx="8046360" cy="3977280"/>
          </a:xfrm>
        </p:spPr>
        <p:txBody>
          <a:bodyPr/>
          <a:lstStyle/>
          <a:p>
            <a:pPr algn="just"/>
            <a:r>
              <a:rPr lang="en-US" b="1" dirty="0"/>
              <a:t>- Complexity Overhead</a:t>
            </a:r>
            <a:r>
              <a:rPr lang="en-US" dirty="0"/>
              <a:t>: Both </a:t>
            </a:r>
            <a:r>
              <a:rPr lang="en-US" dirty="0" err="1"/>
              <a:t>DenseNet</a:t>
            </a:r>
            <a:r>
              <a:rPr lang="en-US" dirty="0"/>
              <a:t> and Inception v3 architectures </a:t>
            </a:r>
            <a:br>
              <a:rPr lang="en-US" dirty="0"/>
            </a:br>
            <a:r>
              <a:rPr lang="en-US" dirty="0"/>
              <a:t>introduce significant computational complexity,</a:t>
            </a:r>
            <a:br>
              <a:rPr lang="en-US" dirty="0"/>
            </a:br>
            <a:r>
              <a:rPr lang="en-US" dirty="0"/>
              <a:t> potentially straining resources during training and inference.</a:t>
            </a:r>
            <a:br>
              <a:rPr lang="en-US" dirty="0"/>
            </a:br>
            <a:endParaRPr lang="en-US" dirty="0"/>
          </a:p>
          <a:p>
            <a:pPr algn="just"/>
            <a:r>
              <a:rPr lang="en-US" b="1" dirty="0"/>
              <a:t>-  Interpretability Challenges</a:t>
            </a:r>
            <a:r>
              <a:rPr lang="en-US" dirty="0"/>
              <a:t>: Understanding the decision-making process </a:t>
            </a:r>
            <a:br>
              <a:rPr lang="en-US" dirty="0"/>
            </a:br>
            <a:r>
              <a:rPr lang="en-US" dirty="0"/>
              <a:t>of these models is difficult due to their complex architectures,</a:t>
            </a:r>
            <a:br>
              <a:rPr lang="en-US" dirty="0"/>
            </a:br>
            <a:r>
              <a:rPr lang="en-US" dirty="0"/>
              <a:t> posing challenges for trust and confidence </a:t>
            </a:r>
            <a:br>
              <a:rPr lang="en-US" dirty="0"/>
            </a:br>
            <a:r>
              <a:rPr lang="en-US" dirty="0"/>
              <a:t>in critical applications such as pneumonia detection.</a:t>
            </a:r>
          </a:p>
          <a:p>
            <a:endParaRPr lang="en-US" dirty="0"/>
          </a:p>
          <a:p>
            <a:endParaRPr lang="en-US" dirty="0"/>
          </a:p>
          <a:p>
            <a:endParaRPr lang="en-US" dirty="0"/>
          </a:p>
          <a:p>
            <a:endParaRPr lang="en-US" dirty="0"/>
          </a:p>
          <a:p>
            <a:endParaRPr lang="en-US" dirty="0"/>
          </a:p>
        </p:txBody>
      </p:sp>
      <p:sp>
        <p:nvSpPr>
          <p:cNvPr id="5" name="CustomShape 1">
            <a:extLst>
              <a:ext uri="{FF2B5EF4-FFF2-40B4-BE49-F238E27FC236}">
                <a16:creationId xmlns:a16="http://schemas.microsoft.com/office/drawing/2014/main" id="{3050E575-C091-11D8-8CD7-38C69892508C}"/>
              </a:ext>
            </a:extLst>
          </p:cNvPr>
          <p:cNvSpPr/>
          <p:nvPr/>
        </p:nvSpPr>
        <p:spPr>
          <a:xfrm>
            <a:off x="304800" y="1447800"/>
            <a:ext cx="838116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313268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B75C5279-5E58-1799-0987-CC2E3AB093B4}"/>
              </a:ext>
            </a:extLst>
          </p:cNvPr>
          <p:cNvSpPr txBox="1"/>
          <p:nvPr/>
        </p:nvSpPr>
        <p:spPr>
          <a:xfrm>
            <a:off x="838200" y="1676400"/>
            <a:ext cx="73914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primary objective of this study is to develop a deep neural network-based model for pneumonia detection, aimed at overcoming the challenges associated with traditional diagnostic methods.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model aims to automate and optimize the classification of pneumonia in chest radiographs, improving accuracy and accessibility for early diagnosis, particularly in resource-constrained settings. </a:t>
            </a:r>
          </a:p>
        </p:txBody>
      </p:sp>
      <p:pic>
        <p:nvPicPr>
          <p:cNvPr id="4" name="Picture 3">
            <a:extLst>
              <a:ext uri="{FF2B5EF4-FFF2-40B4-BE49-F238E27FC236}">
                <a16:creationId xmlns:a16="http://schemas.microsoft.com/office/drawing/2014/main" id="{054AB41B-E123-2490-917A-485A6C063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114800"/>
            <a:ext cx="3810000" cy="213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082597D0-A064-BFB1-1953-2BC6FF7FDBE0}"/>
              </a:ext>
            </a:extLst>
          </p:cNvPr>
          <p:cNvSpPr txBox="1"/>
          <p:nvPr/>
        </p:nvSpPr>
        <p:spPr>
          <a:xfrm>
            <a:off x="609600" y="1600200"/>
            <a:ext cx="6858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Pneumonia is among the most prevalent diseases, and due to lack of experts it is difficult to detect. So, we need to build a machine learning model to detect pneumonia using chest x-rays.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2A4F-07C2-D176-7C30-C0BAB99A2F42}"/>
              </a:ext>
            </a:extLst>
          </p:cNvPr>
          <p:cNvSpPr>
            <a:spLocks noGrp="1"/>
          </p:cNvSpPr>
          <p:nvPr>
            <p:ph type="title"/>
          </p:nvPr>
        </p:nvSpPr>
        <p:spPr/>
        <p:txBody>
          <a:bodyPr/>
          <a:lstStyle/>
          <a:p>
            <a:r>
              <a:rPr lang="en-US" sz="3600" b="1" dirty="0">
                <a:solidFill>
                  <a:schemeClr val="accent1">
                    <a:lumMod val="75000"/>
                  </a:schemeClr>
                </a:solidFill>
              </a:rPr>
              <a:t>Proposed System</a:t>
            </a:r>
          </a:p>
        </p:txBody>
      </p:sp>
      <p:cxnSp>
        <p:nvCxnSpPr>
          <p:cNvPr id="5" name="Straight Connector 4">
            <a:extLst>
              <a:ext uri="{FF2B5EF4-FFF2-40B4-BE49-F238E27FC236}">
                <a16:creationId xmlns:a16="http://schemas.microsoft.com/office/drawing/2014/main" id="{FEA00827-E8DD-FF5E-CFA9-053CDEA3B693}"/>
              </a:ext>
            </a:extLst>
          </p:cNvPr>
          <p:cNvCxnSpPr>
            <a:cxnSpLocks/>
          </p:cNvCxnSpPr>
          <p:nvPr/>
        </p:nvCxnSpPr>
        <p:spPr>
          <a:xfrm>
            <a:off x="533400" y="3352800"/>
            <a:ext cx="792408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74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D10E-F44C-C02E-6EB5-530A844918C9}"/>
              </a:ext>
            </a:extLst>
          </p:cNvPr>
          <p:cNvSpPr>
            <a:spLocks noGrp="1"/>
          </p:cNvSpPr>
          <p:nvPr>
            <p:ph type="title"/>
          </p:nvPr>
        </p:nvSpPr>
        <p:spPr>
          <a:xfrm>
            <a:off x="609600" y="533400"/>
            <a:ext cx="7924800" cy="457200"/>
          </a:xfrm>
        </p:spPr>
        <p:txBody>
          <a:bodyPr/>
          <a:lstStyle/>
          <a:p>
            <a:r>
              <a:rPr lang="en-US" sz="2800" b="1" dirty="0">
                <a:solidFill>
                  <a:schemeClr val="accent4">
                    <a:lumMod val="75000"/>
                  </a:schemeClr>
                </a:solidFill>
              </a:rPr>
              <a:t>Proposed System Architecture :</a:t>
            </a:r>
            <a:br>
              <a:rPr lang="en-US" sz="2800" b="1" dirty="0">
                <a:solidFill>
                  <a:schemeClr val="accent4">
                    <a:lumMod val="75000"/>
                  </a:schemeClr>
                </a:solidFill>
              </a:rPr>
            </a:br>
            <a:endParaRPr lang="en-US" sz="2800" b="1" dirty="0">
              <a:solidFill>
                <a:schemeClr val="accent4">
                  <a:lumMod val="75000"/>
                </a:schemeClr>
              </a:solidFill>
            </a:endParaRPr>
          </a:p>
        </p:txBody>
      </p:sp>
      <p:sp>
        <p:nvSpPr>
          <p:cNvPr id="7" name="TextBox 6">
            <a:extLst>
              <a:ext uri="{FF2B5EF4-FFF2-40B4-BE49-F238E27FC236}">
                <a16:creationId xmlns:a16="http://schemas.microsoft.com/office/drawing/2014/main" id="{3B74512A-D224-73EA-327B-7D325740A54F}"/>
              </a:ext>
            </a:extLst>
          </p:cNvPr>
          <p:cNvSpPr txBox="1"/>
          <p:nvPr/>
        </p:nvSpPr>
        <p:spPr>
          <a:xfrm>
            <a:off x="609600" y="990600"/>
            <a:ext cx="7467600" cy="1569660"/>
          </a:xfrm>
          <a:prstGeom prst="rect">
            <a:avLst/>
          </a:prstGeom>
          <a:noFill/>
        </p:spPr>
        <p:txBody>
          <a:bodyPr wrap="square" rtlCol="0">
            <a:spAutoFit/>
          </a:bodyPr>
          <a:lstStyle/>
          <a:p>
            <a:r>
              <a:rPr lang="en-US" sz="1600" b="0" dirty="0">
                <a:effectLst/>
                <a:latin typeface="+mj-lt"/>
              </a:rPr>
              <a:t>The algorithm defines the architecture of the CNN model, which comprises multiple layers for feature extraction and classification. The CNN architecture typically consists of convolutional layers, pooling layers, activation functions, and fully connected layers. </a:t>
            </a:r>
          </a:p>
          <a:p>
            <a:r>
              <a:rPr lang="en-US" sz="1600" b="0" dirty="0">
                <a:effectLst/>
                <a:latin typeface="+mj-lt"/>
              </a:rPr>
              <a:t>Convolutional layers convolve learnable filters over the input image to extract features such as edges, textures, and patterns</a:t>
            </a:r>
            <a:endParaRPr lang="en-US" sz="1600" dirty="0"/>
          </a:p>
        </p:txBody>
      </p:sp>
      <p:pic>
        <p:nvPicPr>
          <p:cNvPr id="4" name="Picture 3">
            <a:extLst>
              <a:ext uri="{FF2B5EF4-FFF2-40B4-BE49-F238E27FC236}">
                <a16:creationId xmlns:a16="http://schemas.microsoft.com/office/drawing/2014/main" id="{BC8349D7-5B5E-62ED-2EB3-F1AA90532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67000"/>
            <a:ext cx="7233920" cy="4069080"/>
          </a:xfrm>
          <a:prstGeom prst="rect">
            <a:avLst/>
          </a:prstGeom>
        </p:spPr>
      </p:pic>
      <p:sp>
        <p:nvSpPr>
          <p:cNvPr id="5" name="CustomShape 1">
            <a:extLst>
              <a:ext uri="{FF2B5EF4-FFF2-40B4-BE49-F238E27FC236}">
                <a16:creationId xmlns:a16="http://schemas.microsoft.com/office/drawing/2014/main" id="{6166673E-BD60-BED8-0D8A-820B77854438}"/>
              </a:ext>
            </a:extLst>
          </p:cNvPr>
          <p:cNvSpPr/>
          <p:nvPr/>
        </p:nvSpPr>
        <p:spPr>
          <a:xfrm>
            <a:off x="381420" y="846060"/>
            <a:ext cx="838116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229014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97E3-87A3-4605-ACC1-9982EF9F3FDA}"/>
              </a:ext>
            </a:extLst>
          </p:cNvPr>
          <p:cNvSpPr>
            <a:spLocks noGrp="1"/>
          </p:cNvSpPr>
          <p:nvPr>
            <p:ph type="title"/>
          </p:nvPr>
        </p:nvSpPr>
        <p:spPr>
          <a:xfrm>
            <a:off x="533400" y="-457200"/>
            <a:ext cx="7771680" cy="1469880"/>
          </a:xfrm>
        </p:spPr>
        <p:txBody>
          <a:bodyPr/>
          <a:lstStyle/>
          <a:p>
            <a:r>
              <a:rPr lang="en-US" b="1" dirty="0">
                <a:solidFill>
                  <a:srgbClr val="7030A0"/>
                </a:solidFill>
              </a:rPr>
              <a:t>BLOCK DIAGRAM:</a:t>
            </a:r>
          </a:p>
        </p:txBody>
      </p:sp>
      <p:pic>
        <p:nvPicPr>
          <p:cNvPr id="4" name="Picture 3">
            <a:extLst>
              <a:ext uri="{FF2B5EF4-FFF2-40B4-BE49-F238E27FC236}">
                <a16:creationId xmlns:a16="http://schemas.microsoft.com/office/drawing/2014/main" id="{CC64BF37-6004-00DD-14E3-E746B2256DC4}"/>
              </a:ext>
            </a:extLst>
          </p:cNvPr>
          <p:cNvPicPr>
            <a:picLocks noChangeAspect="1"/>
          </p:cNvPicPr>
          <p:nvPr/>
        </p:nvPicPr>
        <p:blipFill>
          <a:blip r:embed="rId2"/>
          <a:stretch>
            <a:fillRect/>
          </a:stretch>
        </p:blipFill>
        <p:spPr>
          <a:xfrm>
            <a:off x="1371600" y="608117"/>
            <a:ext cx="5860439" cy="5641766"/>
          </a:xfrm>
          <a:prstGeom prst="rect">
            <a:avLst/>
          </a:prstGeom>
        </p:spPr>
      </p:pic>
      <p:sp>
        <p:nvSpPr>
          <p:cNvPr id="6" name="CustomShape 1">
            <a:extLst>
              <a:ext uri="{FF2B5EF4-FFF2-40B4-BE49-F238E27FC236}">
                <a16:creationId xmlns:a16="http://schemas.microsoft.com/office/drawing/2014/main" id="{B27D85B6-805F-1A0D-2CE7-70FA9304A625}"/>
              </a:ext>
            </a:extLst>
          </p:cNvPr>
          <p:cNvSpPr/>
          <p:nvPr/>
        </p:nvSpPr>
        <p:spPr>
          <a:xfrm>
            <a:off x="511629" y="532517"/>
            <a:ext cx="838116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18927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472A91-098F-7671-07C5-39CA0E75D3AE}"/>
              </a:ext>
            </a:extLst>
          </p:cNvPr>
          <p:cNvSpPr>
            <a:spLocks noGrp="1"/>
          </p:cNvSpPr>
          <p:nvPr>
            <p:ph type="subTitle"/>
          </p:nvPr>
        </p:nvSpPr>
        <p:spPr>
          <a:xfrm>
            <a:off x="598714" y="1295400"/>
            <a:ext cx="7707086" cy="4267200"/>
          </a:xfrm>
        </p:spPr>
        <p:txBody>
          <a:bodyPr/>
          <a:lstStyle/>
          <a:p>
            <a:pPr algn="l">
              <a:buFont typeface="Arial" panose="020B0604020202020204" pitchFamily="34" charset="0"/>
              <a:buChar char="•"/>
            </a:pPr>
            <a:r>
              <a:rPr lang="en-US" b="0" i="0" dirty="0">
                <a:solidFill>
                  <a:srgbClr val="0D0D0D"/>
                </a:solidFill>
                <a:effectLst/>
                <a:latin typeface="Söhne"/>
              </a:rPr>
              <a:t>Utilization of state-of-the-art deep learning techniques, particularly CNNs, for</a:t>
            </a:r>
            <a:br>
              <a:rPr lang="en-US" b="0" i="0" dirty="0">
                <a:solidFill>
                  <a:srgbClr val="0D0D0D"/>
                </a:solidFill>
                <a:effectLst/>
                <a:latin typeface="Söhne"/>
              </a:rPr>
            </a:br>
            <a:r>
              <a:rPr lang="en-US" b="0" i="0" dirty="0">
                <a:solidFill>
                  <a:srgbClr val="0D0D0D"/>
                </a:solidFill>
                <a:effectLst/>
                <a:latin typeface="Söhne"/>
              </a:rPr>
              <a:t> accurate pneumonia detection from chest X-ray images.</a:t>
            </a:r>
          </a:p>
          <a:p>
            <a:pPr algn="l">
              <a:buFont typeface="Arial" panose="020B0604020202020204" pitchFamily="34" charset="0"/>
              <a:buChar char="•"/>
            </a:pPr>
            <a:r>
              <a:rPr lang="en-US" b="0" i="0" dirty="0">
                <a:solidFill>
                  <a:srgbClr val="0D0D0D"/>
                </a:solidFill>
                <a:effectLst/>
                <a:latin typeface="Söhne"/>
              </a:rPr>
              <a:t>Customized CNN architecture comprising convolutional and pooling layers </a:t>
            </a:r>
            <a:br>
              <a:rPr lang="en-US" b="0" i="0" dirty="0">
                <a:solidFill>
                  <a:srgbClr val="0D0D0D"/>
                </a:solidFill>
                <a:effectLst/>
                <a:latin typeface="Söhne"/>
              </a:rPr>
            </a:br>
            <a:r>
              <a:rPr lang="en-US" b="0" i="0" dirty="0">
                <a:solidFill>
                  <a:srgbClr val="0D0D0D"/>
                </a:solidFill>
                <a:effectLst/>
                <a:latin typeface="Söhne"/>
              </a:rPr>
              <a:t>for hierarchical feature extraction, followed by fully connected and output layers</a:t>
            </a:r>
            <a:br>
              <a:rPr lang="en-US" b="0" i="0" dirty="0">
                <a:solidFill>
                  <a:srgbClr val="0D0D0D"/>
                </a:solidFill>
                <a:effectLst/>
                <a:latin typeface="Söhne"/>
              </a:rPr>
            </a:br>
            <a:r>
              <a:rPr lang="en-US" b="0" i="0" dirty="0">
                <a:solidFill>
                  <a:srgbClr val="0D0D0D"/>
                </a:solidFill>
                <a:effectLst/>
                <a:latin typeface="Söhne"/>
              </a:rPr>
              <a:t> for classification.</a:t>
            </a:r>
          </a:p>
          <a:p>
            <a:pPr algn="l">
              <a:buFont typeface="Arial" panose="020B0604020202020204" pitchFamily="34" charset="0"/>
              <a:buChar char="•"/>
            </a:pPr>
            <a:r>
              <a:rPr lang="en-US" b="0" i="0" dirty="0">
                <a:solidFill>
                  <a:srgbClr val="0D0D0D"/>
                </a:solidFill>
                <a:effectLst/>
                <a:latin typeface="Söhne"/>
              </a:rPr>
              <a:t>Data preprocessing involves loading, resizing, normalizing, and augmenting </a:t>
            </a:r>
            <a:br>
              <a:rPr lang="en-US" b="0" i="0" dirty="0">
                <a:solidFill>
                  <a:srgbClr val="0D0D0D"/>
                </a:solidFill>
                <a:effectLst/>
                <a:latin typeface="Söhne"/>
              </a:rPr>
            </a:br>
            <a:r>
              <a:rPr lang="en-US" b="0" i="0" dirty="0">
                <a:solidFill>
                  <a:srgbClr val="0D0D0D"/>
                </a:solidFill>
                <a:effectLst/>
                <a:latin typeface="Söhne"/>
              </a:rPr>
              <a:t>chest X-ray images to enhance model robustness and generalization.</a:t>
            </a:r>
          </a:p>
          <a:p>
            <a:pPr algn="l">
              <a:buFont typeface="Arial" panose="020B0604020202020204" pitchFamily="34" charset="0"/>
              <a:buChar char="•"/>
            </a:pPr>
            <a:r>
              <a:rPr lang="en-US" b="0" i="0" dirty="0">
                <a:solidFill>
                  <a:srgbClr val="0D0D0D"/>
                </a:solidFill>
                <a:effectLst/>
                <a:latin typeface="Söhne"/>
              </a:rPr>
              <a:t>Training procedure employs a labeled dataset and optimization algorithms </a:t>
            </a:r>
            <a:br>
              <a:rPr lang="en-US" b="0" i="0" dirty="0">
                <a:solidFill>
                  <a:srgbClr val="0D0D0D"/>
                </a:solidFill>
                <a:effectLst/>
                <a:latin typeface="Söhne"/>
              </a:rPr>
            </a:br>
            <a:r>
              <a:rPr lang="en-US" b="0" i="0" dirty="0">
                <a:solidFill>
                  <a:srgbClr val="0D0D0D"/>
                </a:solidFill>
                <a:effectLst/>
                <a:latin typeface="Söhne"/>
              </a:rPr>
              <a:t>like SGD or Adam to minimize a predefined loss function iteratively.</a:t>
            </a:r>
          </a:p>
          <a:p>
            <a:pPr algn="l">
              <a:buFont typeface="Arial" panose="020B0604020202020204" pitchFamily="34" charset="0"/>
              <a:buChar char="•"/>
            </a:pPr>
            <a:r>
              <a:rPr lang="en-US" b="0" i="0" dirty="0">
                <a:solidFill>
                  <a:srgbClr val="0D0D0D"/>
                </a:solidFill>
                <a:effectLst/>
                <a:latin typeface="Söhne"/>
              </a:rPr>
              <a:t>Inference process utilizes the trained model for predicting pneumonia </a:t>
            </a:r>
            <a:br>
              <a:rPr lang="en-US" b="0" i="0" dirty="0">
                <a:solidFill>
                  <a:srgbClr val="0D0D0D"/>
                </a:solidFill>
                <a:effectLst/>
                <a:latin typeface="Söhne"/>
              </a:rPr>
            </a:br>
            <a:r>
              <a:rPr lang="en-US" b="0" i="0" dirty="0">
                <a:solidFill>
                  <a:srgbClr val="0D0D0D"/>
                </a:solidFill>
                <a:effectLst/>
                <a:latin typeface="Söhne"/>
              </a:rPr>
              <a:t>presence in new chest X-ray images, evaluated using </a:t>
            </a:r>
            <a:br>
              <a:rPr lang="en-US" b="0" i="0" dirty="0">
                <a:solidFill>
                  <a:srgbClr val="0D0D0D"/>
                </a:solidFill>
                <a:effectLst/>
                <a:latin typeface="Söhne"/>
              </a:rPr>
            </a:br>
            <a:r>
              <a:rPr lang="en-US" b="0" i="0" dirty="0">
                <a:solidFill>
                  <a:srgbClr val="0D0D0D"/>
                </a:solidFill>
                <a:effectLst/>
                <a:latin typeface="Söhne"/>
              </a:rPr>
              <a:t>metrics such as accuracy, sensitivity, specificity, and AUC-ROC.</a:t>
            </a:r>
          </a:p>
          <a:p>
            <a:endParaRPr lang="en-US" dirty="0"/>
          </a:p>
        </p:txBody>
      </p:sp>
      <p:sp>
        <p:nvSpPr>
          <p:cNvPr id="4" name="Title 1">
            <a:extLst>
              <a:ext uri="{FF2B5EF4-FFF2-40B4-BE49-F238E27FC236}">
                <a16:creationId xmlns:a16="http://schemas.microsoft.com/office/drawing/2014/main" id="{2584ABC0-BAB5-D641-5CDB-8FCFA5641328}"/>
              </a:ext>
            </a:extLst>
          </p:cNvPr>
          <p:cNvSpPr>
            <a:spLocks noGrp="1"/>
          </p:cNvSpPr>
          <p:nvPr>
            <p:ph type="title"/>
          </p:nvPr>
        </p:nvSpPr>
        <p:spPr>
          <a:xfrm>
            <a:off x="609600" y="533400"/>
            <a:ext cx="7924800" cy="457200"/>
          </a:xfrm>
        </p:spPr>
        <p:txBody>
          <a:bodyPr/>
          <a:lstStyle/>
          <a:p>
            <a:r>
              <a:rPr lang="en-US" sz="2800" b="1" dirty="0">
                <a:solidFill>
                  <a:schemeClr val="accent4">
                    <a:lumMod val="75000"/>
                  </a:schemeClr>
                </a:solidFill>
              </a:rPr>
              <a:t>Methods :</a:t>
            </a:r>
          </a:p>
        </p:txBody>
      </p:sp>
      <p:sp>
        <p:nvSpPr>
          <p:cNvPr id="5" name="CustomShape 1">
            <a:extLst>
              <a:ext uri="{FF2B5EF4-FFF2-40B4-BE49-F238E27FC236}">
                <a16:creationId xmlns:a16="http://schemas.microsoft.com/office/drawing/2014/main" id="{33D63BA2-1AEE-3ED4-B5F3-DBDD3DC87AA6}"/>
              </a:ext>
            </a:extLst>
          </p:cNvPr>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315255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pitchFamily="34" charset="0"/>
              <a:buChar char="•"/>
            </a:pPr>
            <a:r>
              <a:rPr lang="en-IN" sz="2000" b="1" dirty="0">
                <a:solidFill>
                  <a:srgbClr val="000000"/>
                </a:solidFill>
                <a:latin typeface="Bookman Old Style" pitchFamily="18" charset="0"/>
              </a:rPr>
              <a:t>Literature Review</a:t>
            </a:r>
            <a:br>
              <a:rPr lang="en-IN" sz="2000" b="1" dirty="0">
                <a:solidFill>
                  <a:srgbClr val="000000"/>
                </a:solidFill>
                <a:latin typeface="Bookman Old Style" pitchFamily="18" charset="0"/>
              </a:rPr>
            </a:br>
            <a:r>
              <a:rPr lang="en-IN" sz="2000" b="1" dirty="0">
                <a:solidFill>
                  <a:srgbClr val="000000"/>
                </a:solidFill>
                <a:latin typeface="Bookman Old Style" pitchFamily="18" charset="0"/>
              </a:rPr>
              <a:t>    - </a:t>
            </a:r>
            <a:r>
              <a:rPr lang="en-IN" sz="2000" dirty="0">
                <a:solidFill>
                  <a:srgbClr val="000000"/>
                </a:solidFill>
                <a:latin typeface="Bookman Old Style" pitchFamily="18" charset="0"/>
              </a:rPr>
              <a:t>Existing System</a:t>
            </a:r>
            <a:br>
              <a:rPr lang="en-IN" sz="2000" dirty="0">
                <a:solidFill>
                  <a:srgbClr val="000000"/>
                </a:solidFill>
                <a:latin typeface="Bookman Old Style" pitchFamily="18" charset="0"/>
              </a:rPr>
            </a:br>
            <a:r>
              <a:rPr lang="en-IN" sz="2000" dirty="0">
                <a:solidFill>
                  <a:srgbClr val="000000"/>
                </a:solidFill>
                <a:latin typeface="Bookman Old Style" pitchFamily="18" charset="0"/>
              </a:rPr>
              <a:t>              - Problems in Existing System</a:t>
            </a:r>
          </a:p>
          <a:p>
            <a:pPr>
              <a:buFont typeface="Arial" pitchFamily="34" charset="0"/>
              <a:buChar char="•"/>
            </a:pPr>
            <a:r>
              <a:rPr lang="en-IN" sz="2000" b="1" dirty="0">
                <a:solidFill>
                  <a:srgbClr val="000000"/>
                </a:solidFill>
                <a:latin typeface="Bookman Old Style" pitchFamily="18" charset="0"/>
              </a:rPr>
              <a:t> Research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Research Work</a:t>
            </a:r>
            <a:br>
              <a:rPr lang="en-IN" sz="2000" b="1" dirty="0">
                <a:solidFill>
                  <a:srgbClr val="000000"/>
                </a:solidFill>
                <a:latin typeface="Bookman Old Style" pitchFamily="18" charset="0"/>
              </a:rPr>
            </a:br>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br>
              <a:rPr lang="en-IN" sz="2000" dirty="0">
                <a:solidFill>
                  <a:srgbClr val="000000"/>
                </a:solidFill>
                <a:latin typeface="Bookman Old Style" pitchFamily="18" charset="0"/>
              </a:rPr>
            </a:br>
            <a:r>
              <a:rPr lang="en-IN" sz="2000" dirty="0">
                <a:solidFill>
                  <a:srgbClr val="000000"/>
                </a:solidFill>
                <a:latin typeface="Bookman Old Style" pitchFamily="18" charset="0"/>
              </a:rPr>
              <a:t>     - Methods</a:t>
            </a:r>
            <a:br>
              <a:rPr lang="en-IN" sz="2000" dirty="0">
                <a:solidFill>
                  <a:srgbClr val="000000"/>
                </a:solidFill>
                <a:latin typeface="Bookman Old Style" pitchFamily="18" charset="0"/>
              </a:rPr>
            </a:br>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1ECB74-0DB6-8947-3EE8-428F757744F4}"/>
              </a:ext>
            </a:extLst>
          </p:cNvPr>
          <p:cNvSpPr txBox="1"/>
          <p:nvPr/>
        </p:nvSpPr>
        <p:spPr>
          <a:xfrm>
            <a:off x="685800" y="914400"/>
            <a:ext cx="6248400" cy="563231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Convolutional layers convolve learnable filters over the input image to extract features such as edges, textures, and patterns. Mathematically, the output of a convolutional layer l can be represented as: </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Z</a:t>
            </a:r>
            <a:r>
              <a:rPr lang="en-US" sz="1800" baseline="30000" dirty="0">
                <a:effectLst/>
                <a:latin typeface="Times New Roman" panose="02020603050405020304" pitchFamily="18" charset="0"/>
                <a:ea typeface="Times New Roman" panose="02020603050405020304" pitchFamily="18" charset="0"/>
              </a:rPr>
              <a:t>[l]</a:t>
            </a:r>
            <a:r>
              <a:rPr lang="en-US" sz="1800" dirty="0">
                <a:effectLst/>
                <a:latin typeface="Times New Roman" panose="02020603050405020304" pitchFamily="18" charset="0"/>
                <a:ea typeface="Times New Roman" panose="02020603050405020304" pitchFamily="18" charset="0"/>
              </a:rPr>
              <a:t>=Conv(A</a:t>
            </a:r>
            <a:r>
              <a:rPr lang="en-US" sz="1800" baseline="30000" dirty="0">
                <a:effectLst/>
                <a:latin typeface="Times New Roman" panose="02020603050405020304" pitchFamily="18" charset="0"/>
                <a:ea typeface="Times New Roman" panose="02020603050405020304" pitchFamily="18" charset="0"/>
              </a:rPr>
              <a:t>[l-1]</a:t>
            </a:r>
            <a:r>
              <a:rPr lang="en-US" sz="1800" dirty="0">
                <a:effectLst/>
                <a:latin typeface="Times New Roman" panose="02020603050405020304" pitchFamily="18" charset="0"/>
                <a:ea typeface="Times New Roman" panose="02020603050405020304" pitchFamily="18" charset="0"/>
              </a:rPr>
              <a:t>,W</a:t>
            </a:r>
            <a:r>
              <a:rPr lang="en-US" sz="1800" baseline="30000" dirty="0">
                <a:effectLst/>
                <a:latin typeface="Times New Roman" panose="02020603050405020304" pitchFamily="18" charset="0"/>
                <a:ea typeface="Times New Roman" panose="02020603050405020304" pitchFamily="18" charset="0"/>
              </a:rPr>
              <a:t>[l]</a:t>
            </a:r>
            <a:r>
              <a:rPr lang="en-US" sz="1800" dirty="0">
                <a:effectLst/>
                <a:latin typeface="Times New Roman" panose="02020603050405020304" pitchFamily="18" charset="0"/>
                <a:ea typeface="Times New Roman" panose="02020603050405020304" pitchFamily="18" charset="0"/>
              </a:rPr>
              <a:t>,b</a:t>
            </a:r>
            <a:r>
              <a:rPr lang="en-US" sz="1800" baseline="30000" dirty="0">
                <a:effectLst/>
                <a:latin typeface="Times New Roman" panose="02020603050405020304" pitchFamily="18" charset="0"/>
                <a:ea typeface="Times New Roman" panose="02020603050405020304" pitchFamily="18" charset="0"/>
              </a:rPr>
              <a:t>[l]</a:t>
            </a: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where A</a:t>
            </a:r>
            <a:r>
              <a:rPr lang="en-US" sz="1800" baseline="30000" dirty="0">
                <a:effectLst/>
                <a:latin typeface="Times New Roman" panose="02020603050405020304" pitchFamily="18" charset="0"/>
                <a:ea typeface="Times New Roman" panose="02020603050405020304" pitchFamily="18" charset="0"/>
              </a:rPr>
              <a:t>[l-1] </a:t>
            </a:r>
            <a:r>
              <a:rPr lang="en-US" sz="1800" dirty="0">
                <a:effectLst/>
                <a:latin typeface="Times New Roman" panose="02020603050405020304" pitchFamily="18" charset="0"/>
                <a:ea typeface="Times New Roman" panose="02020603050405020304" pitchFamily="18" charset="0"/>
              </a:rPr>
              <a:t> is the activation map from the previous layer, W</a:t>
            </a:r>
            <a:r>
              <a:rPr lang="en-US" sz="1800" baseline="30000" dirty="0">
                <a:effectLst/>
                <a:latin typeface="Times New Roman" panose="02020603050405020304" pitchFamily="18" charset="0"/>
                <a:ea typeface="Times New Roman" panose="02020603050405020304" pitchFamily="18" charset="0"/>
              </a:rPr>
              <a:t>[l] </a:t>
            </a:r>
            <a:r>
              <a:rPr lang="en-US" sz="1800" dirty="0">
                <a:effectLst/>
                <a:latin typeface="Times New Roman" panose="02020603050405020304" pitchFamily="18" charset="0"/>
                <a:ea typeface="Times New Roman" panose="02020603050405020304" pitchFamily="18" charset="0"/>
              </a:rPr>
              <a:t> is the weight matrix, b</a:t>
            </a:r>
            <a:r>
              <a:rPr lang="en-US" sz="1800" baseline="30000" dirty="0">
                <a:effectLst/>
                <a:latin typeface="Times New Roman" panose="02020603050405020304" pitchFamily="18" charset="0"/>
                <a:ea typeface="Times New Roman" panose="02020603050405020304" pitchFamily="18" charset="0"/>
              </a:rPr>
              <a:t>[l]  </a:t>
            </a:r>
            <a:r>
              <a:rPr lang="en-US" sz="1800" dirty="0">
                <a:effectLst/>
                <a:latin typeface="Times New Roman" panose="02020603050405020304" pitchFamily="18" charset="0"/>
                <a:ea typeface="Times New Roman" panose="02020603050405020304" pitchFamily="18" charset="0"/>
              </a:rPr>
              <a:t>is the bias vector, and Z</a:t>
            </a:r>
            <a:r>
              <a:rPr lang="en-US" sz="1800" baseline="30000" dirty="0">
                <a:effectLst/>
                <a:latin typeface="Times New Roman" panose="02020603050405020304" pitchFamily="18" charset="0"/>
                <a:ea typeface="Times New Roman" panose="02020603050405020304" pitchFamily="18" charset="0"/>
              </a:rPr>
              <a:t>[l] </a:t>
            </a:r>
            <a:r>
              <a:rPr lang="en-US" sz="1800" dirty="0">
                <a:effectLst/>
                <a:latin typeface="Times New Roman" panose="02020603050405020304" pitchFamily="18" charset="0"/>
                <a:ea typeface="Times New Roman" panose="02020603050405020304" pitchFamily="18" charset="0"/>
              </a:rPr>
              <a:t>is the output feature map.</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Pooling layers reduce the spatial dimensions of the feature maps while retaining the most relevant information. Common pooling operations include max pooling and average pooling, which </a:t>
            </a:r>
            <a:r>
              <a:rPr lang="en-US" sz="1800" dirty="0" err="1">
                <a:effectLst/>
                <a:latin typeface="Times New Roman" panose="02020603050405020304" pitchFamily="18" charset="0"/>
                <a:ea typeface="Times New Roman" panose="02020603050405020304" pitchFamily="18" charset="0"/>
              </a:rPr>
              <a:t>downsample</a:t>
            </a:r>
            <a:r>
              <a:rPr lang="en-US" sz="1800" dirty="0">
                <a:effectLst/>
                <a:latin typeface="Times New Roman" panose="02020603050405020304" pitchFamily="18" charset="0"/>
                <a:ea typeface="Times New Roman" panose="02020603050405020304" pitchFamily="18" charset="0"/>
              </a:rPr>
              <a:t> the feature maps. The output of a pooling layer can be computed as: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a:t>
            </a:r>
            <a:r>
              <a:rPr lang="en-US" sz="1800" baseline="30000" dirty="0">
                <a:effectLst/>
                <a:latin typeface="Times New Roman" panose="02020603050405020304" pitchFamily="18" charset="0"/>
                <a:ea typeface="Times New Roman" panose="02020603050405020304" pitchFamily="18" charset="0"/>
              </a:rPr>
              <a:t>[l]</a:t>
            </a:r>
            <a:r>
              <a:rPr lang="en-US" sz="1800" dirty="0">
                <a:effectLst/>
                <a:latin typeface="Times New Roman" panose="02020603050405020304" pitchFamily="18" charset="0"/>
                <a:ea typeface="Times New Roman" panose="02020603050405020304" pitchFamily="18" charset="0"/>
              </a:rPr>
              <a:t> = Pooling(Z</a:t>
            </a:r>
            <a:r>
              <a:rPr lang="en-US" sz="1800" baseline="30000" dirty="0">
                <a:effectLst/>
                <a:latin typeface="Times New Roman" panose="02020603050405020304" pitchFamily="18" charset="0"/>
                <a:ea typeface="Times New Roman" panose="02020603050405020304" pitchFamily="18" charset="0"/>
              </a:rPr>
              <a:t>[l] </a:t>
            </a:r>
            <a:r>
              <a:rPr lang="en-US" sz="18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Activation functions introduce non-linearity into the network, enabling it to learn complex relationships in the data. Common activation functions include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(Rectified Linear Unit), sigmoid, and tanh.</a:t>
            </a:r>
            <a:endParaRPr lang="en-US" dirty="0"/>
          </a:p>
        </p:txBody>
      </p:sp>
    </p:spTree>
    <p:extLst>
      <p:ext uri="{BB962C8B-B14F-4D97-AF65-F5344CB8AC3E}">
        <p14:creationId xmlns:p14="http://schemas.microsoft.com/office/powerpoint/2010/main" val="326128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Comparison of Proposed  system with an existed system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a:extLst>
              <a:ext uri="{FF2B5EF4-FFF2-40B4-BE49-F238E27FC236}">
                <a16:creationId xmlns:a16="http://schemas.microsoft.com/office/drawing/2014/main" id="{9C413B8E-14F5-5EEB-5688-A5BFA4653353}"/>
              </a:ext>
            </a:extLst>
          </p:cNvPr>
          <p:cNvSpPr txBox="1"/>
          <p:nvPr/>
        </p:nvSpPr>
        <p:spPr>
          <a:xfrm>
            <a:off x="457200" y="1305341"/>
            <a:ext cx="7467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existing systems have limitations in handling pneumonia detection,VGG16 processes fixed-sized images and outputs vectors for classification, while Inception-V3 is advanced but complex.</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contrast, our proposed system introduces a novel approach tailored for pneumonia detection. We resize images, use deep learning for segmentation, and employ connected components to identify pneumonia regions accurately.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E92BF8-B7E4-ADF7-51B2-5A50075E3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048000"/>
            <a:ext cx="5340463" cy="37110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FC0BEE7B-5C3A-8A1A-8A6F-4B3CCEF70C98}"/>
              </a:ext>
            </a:extLst>
          </p:cNvPr>
          <p:cNvSpPr/>
          <p:nvPr/>
        </p:nvSpPr>
        <p:spPr>
          <a:xfrm>
            <a:off x="381420" y="31242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a:extLst>
              <a:ext uri="{FF2B5EF4-FFF2-40B4-BE49-F238E27FC236}">
                <a16:creationId xmlns:a16="http://schemas.microsoft.com/office/drawing/2014/main" id="{63789F06-56D3-89C2-8AE8-579CE9B976A3}"/>
              </a:ext>
            </a:extLst>
          </p:cNvPr>
          <p:cNvSpPr txBox="1"/>
          <p:nvPr/>
        </p:nvSpPr>
        <p:spPr>
          <a:xfrm>
            <a:off x="4800600" y="260098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Performance Measure : </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339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5D2947-FAC8-DD94-3925-40C318B8E65C}"/>
              </a:ext>
            </a:extLst>
          </p:cNvPr>
          <p:cNvSpPr txBox="1"/>
          <p:nvPr/>
        </p:nvSpPr>
        <p:spPr>
          <a:xfrm>
            <a:off x="381000" y="45720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Performance Measure : </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5" name="CustomShape 1">
            <a:extLst>
              <a:ext uri="{FF2B5EF4-FFF2-40B4-BE49-F238E27FC236}">
                <a16:creationId xmlns:a16="http://schemas.microsoft.com/office/drawing/2014/main" id="{74F220DB-2560-282B-92FE-AF648A87DFEE}"/>
              </a:ext>
            </a:extLst>
          </p:cNvPr>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pic>
        <p:nvPicPr>
          <p:cNvPr id="7" name="Picture 6">
            <a:extLst>
              <a:ext uri="{FF2B5EF4-FFF2-40B4-BE49-F238E27FC236}">
                <a16:creationId xmlns:a16="http://schemas.microsoft.com/office/drawing/2014/main" id="{46BFA95D-F471-0BA4-52B4-D08FE5AAA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29" y="1371600"/>
            <a:ext cx="5029200" cy="5161741"/>
          </a:xfrm>
          <a:prstGeom prst="rect">
            <a:avLst/>
          </a:prstGeom>
        </p:spPr>
      </p:pic>
      <p:sp>
        <p:nvSpPr>
          <p:cNvPr id="8" name="TextBox 7">
            <a:extLst>
              <a:ext uri="{FF2B5EF4-FFF2-40B4-BE49-F238E27FC236}">
                <a16:creationId xmlns:a16="http://schemas.microsoft.com/office/drawing/2014/main" id="{4F0370F6-3FAC-67FC-AE40-70B47BC8DB9B}"/>
              </a:ext>
            </a:extLst>
          </p:cNvPr>
          <p:cNvSpPr txBox="1"/>
          <p:nvPr/>
        </p:nvSpPr>
        <p:spPr>
          <a:xfrm>
            <a:off x="76200" y="1690312"/>
            <a:ext cx="3733800" cy="4801314"/>
          </a:xfrm>
          <a:prstGeom prst="rect">
            <a:avLst/>
          </a:prstGeom>
          <a:noFill/>
        </p:spPr>
        <p:txBody>
          <a:bodyPr wrap="square" rtlCol="0">
            <a:spAutoFit/>
          </a:bodyPr>
          <a:lstStyle/>
          <a:p>
            <a:pPr marL="1651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The confusion matrix (Figure 3) provides insights into the model's performance across different classes. From the matrix, we observe that the model correctly identified 233 bacterial pneumonia cases out of 242 instances, with only 9 misclassifications. Similarly, for normal pneumonia, the model achieved a high accuracy of 200 out of 234 cases, with only 8 misclassifications.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Additionally, the model accurately classified 112 out of</a:t>
            </a:r>
          </a:p>
          <a:p>
            <a:r>
              <a:rPr lang="en-US" sz="1800" dirty="0">
                <a:effectLst/>
                <a:latin typeface="Times New Roman" panose="02020603050405020304" pitchFamily="18" charset="0"/>
                <a:ea typeface="Times New Roman" panose="02020603050405020304" pitchFamily="18" charset="0"/>
              </a:rPr>
              <a:t>148 viral chest X-ray images, with 32 misclassifications</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804909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7F8677-31A9-C4AB-21F8-3F4B28F5D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42" y="2618762"/>
            <a:ext cx="4571022" cy="3502903"/>
          </a:xfrm>
          <a:prstGeom prst="rect">
            <a:avLst/>
          </a:prstGeom>
        </p:spPr>
      </p:pic>
      <p:pic>
        <p:nvPicPr>
          <p:cNvPr id="7" name="Picture 6">
            <a:extLst>
              <a:ext uri="{FF2B5EF4-FFF2-40B4-BE49-F238E27FC236}">
                <a16:creationId xmlns:a16="http://schemas.microsoft.com/office/drawing/2014/main" id="{64C06FC9-950B-D4B1-5E19-08A7660F9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94224"/>
            <a:ext cx="4451606" cy="3502903"/>
          </a:xfrm>
          <a:prstGeom prst="rect">
            <a:avLst/>
          </a:prstGeom>
        </p:spPr>
      </p:pic>
      <p:sp>
        <p:nvSpPr>
          <p:cNvPr id="8" name="TextBox 7">
            <a:extLst>
              <a:ext uri="{FF2B5EF4-FFF2-40B4-BE49-F238E27FC236}">
                <a16:creationId xmlns:a16="http://schemas.microsoft.com/office/drawing/2014/main" id="{05D276E0-E5B2-0B0E-D4EB-280DFC3AE4FF}"/>
              </a:ext>
            </a:extLst>
          </p:cNvPr>
          <p:cNvSpPr txBox="1"/>
          <p:nvPr/>
        </p:nvSpPr>
        <p:spPr>
          <a:xfrm>
            <a:off x="457200" y="381000"/>
            <a:ext cx="7010400" cy="2031325"/>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algorithm defines a suitable loss function to quantify the difference between the predicted and actual labels of the chest X-ray images. For binary classification tasks like pneumonia detection, the binary cross-entropy loss  function is commonly used:</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dirty="0"/>
          </a:p>
        </p:txBody>
      </p:sp>
      <p:pic>
        <p:nvPicPr>
          <p:cNvPr id="10" name="Picture 9">
            <a:extLst>
              <a:ext uri="{FF2B5EF4-FFF2-40B4-BE49-F238E27FC236}">
                <a16:creationId xmlns:a16="http://schemas.microsoft.com/office/drawing/2014/main" id="{8A69F8BB-852F-004B-D205-D9186D873E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223" y="1297700"/>
            <a:ext cx="3676839" cy="93984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30F0BA-D4E9-938E-B33C-95D8550B3FD0}"/>
                  </a:ext>
                </a:extLst>
              </p:cNvPr>
              <p:cNvSpPr txBox="1"/>
              <p:nvPr/>
            </p:nvSpPr>
            <p:spPr>
              <a:xfrm>
                <a:off x="402771" y="1418433"/>
                <a:ext cx="3906023" cy="1200329"/>
              </a:xfrm>
              <a:prstGeom prst="rect">
                <a:avLst/>
              </a:prstGeom>
              <a:noFill/>
            </p:spPr>
            <p:txBody>
              <a:bodyPr wrap="square" rtlCol="0">
                <a:spAutoFit/>
              </a:bodyPr>
              <a:lstStyle/>
              <a:p>
                <a:pPr marL="1651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Where m is the number of training examples ,y</a:t>
                </a:r>
                <a:r>
                  <a:rPr lang="en-US" sz="1800" baseline="3000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is</a:t>
                </a:r>
              </a:p>
              <a:p>
                <a:r>
                  <a:rPr lang="en-US" sz="1800" dirty="0">
                    <a:effectLst/>
                    <a:latin typeface="Times New Roman" panose="02020603050405020304" pitchFamily="18" charset="0"/>
                    <a:ea typeface="Times New Roman" panose="02020603050405020304" pitchFamily="18" charset="0"/>
                  </a:rPr>
                  <a:t>the  actual label, and </a:t>
                </a:r>
                <a14:m>
                  <m:oMath xmlns:m="http://schemas.openxmlformats.org/officeDocument/2006/math">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acc>
                  </m:oMath>
                </a14:m>
                <a:r>
                  <a:rPr lang="en-US" sz="1800" baseline="30000"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is the predicted probability. </a:t>
                </a:r>
                <a:endParaRPr lang="en-US" dirty="0"/>
              </a:p>
            </p:txBody>
          </p:sp>
        </mc:Choice>
        <mc:Fallback xmlns="">
          <p:sp>
            <p:nvSpPr>
              <p:cNvPr id="11" name="TextBox 10">
                <a:extLst>
                  <a:ext uri="{FF2B5EF4-FFF2-40B4-BE49-F238E27FC236}">
                    <a16:creationId xmlns:a16="http://schemas.microsoft.com/office/drawing/2014/main" id="{4A30F0BA-D4E9-938E-B33C-95D8550B3FD0}"/>
                  </a:ext>
                </a:extLst>
              </p:cNvPr>
              <p:cNvSpPr txBox="1">
                <a:spLocks noRot="1" noChangeAspect="1" noMove="1" noResize="1" noEditPoints="1" noAdjustHandles="1" noChangeArrowheads="1" noChangeShapeType="1" noTextEdit="1"/>
              </p:cNvSpPr>
              <p:nvPr/>
            </p:nvSpPr>
            <p:spPr>
              <a:xfrm>
                <a:off x="402771" y="1418433"/>
                <a:ext cx="3906023" cy="1200329"/>
              </a:xfrm>
              <a:prstGeom prst="rect">
                <a:avLst/>
              </a:prstGeom>
              <a:blipFill>
                <a:blip r:embed="rId5"/>
                <a:stretch>
                  <a:fillRect l="-1248" t="-3046" r="-1404" b="-7107"/>
                </a:stretch>
              </a:blipFill>
            </p:spPr>
            <p:txBody>
              <a:bodyPr/>
              <a:lstStyle/>
              <a:p>
                <a:r>
                  <a:rPr lang="en-US">
                    <a:noFill/>
                  </a:rPr>
                  <a:t> </a:t>
                </a:r>
              </a:p>
            </p:txBody>
          </p:sp>
        </mc:Fallback>
      </mc:AlternateContent>
    </p:spTree>
    <p:extLst>
      <p:ext uri="{BB962C8B-B14F-4D97-AF65-F5344CB8AC3E}">
        <p14:creationId xmlns:p14="http://schemas.microsoft.com/office/powerpoint/2010/main" val="1300221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BE4F0BC0-2D3D-17C4-958A-6E9EDF082F7F}"/>
              </a:ext>
            </a:extLst>
          </p:cNvPr>
          <p:cNvSpPr/>
          <p:nvPr/>
        </p:nvSpPr>
        <p:spPr>
          <a:xfrm>
            <a:off x="1143000" y="25908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Results</a:t>
            </a:r>
            <a:endParaRPr dirty="0">
              <a:latin typeface="Arial Black" pitchFamily="34" charset="0"/>
            </a:endParaRPr>
          </a:p>
        </p:txBody>
      </p:sp>
      <p:sp>
        <p:nvSpPr>
          <p:cNvPr id="6" name="CustomShape 1">
            <a:extLst>
              <a:ext uri="{FF2B5EF4-FFF2-40B4-BE49-F238E27FC236}">
                <a16:creationId xmlns:a16="http://schemas.microsoft.com/office/drawing/2014/main" id="{97245860-E3AA-C1E0-02A5-E77930F01F5C}"/>
              </a:ext>
            </a:extLst>
          </p:cNvPr>
          <p:cNvSpPr/>
          <p:nvPr/>
        </p:nvSpPr>
        <p:spPr>
          <a:xfrm>
            <a:off x="533700" y="3351120"/>
            <a:ext cx="8076600" cy="75600"/>
          </a:xfrm>
          <a:prstGeom prst="rect">
            <a:avLst/>
          </a:prstGeom>
          <a:solidFill>
            <a:srgbClr val="7030A0"/>
          </a:solidFill>
          <a:ln w="25560">
            <a:solidFill>
              <a:srgbClr val="3A5F8B"/>
            </a:solidFill>
            <a:round/>
          </a:ln>
        </p:spPr>
        <p:txBody>
          <a:bodyPr/>
          <a:lstStyle/>
          <a:p>
            <a:endParaRPr lang="en-US" dirty="0"/>
          </a:p>
        </p:txBody>
      </p:sp>
    </p:spTree>
    <p:extLst>
      <p:ext uri="{BB962C8B-B14F-4D97-AF65-F5344CB8AC3E}">
        <p14:creationId xmlns:p14="http://schemas.microsoft.com/office/powerpoint/2010/main" val="1071299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D1AB80-6841-34B4-871F-775E9DBE6452}"/>
              </a:ext>
            </a:extLst>
          </p:cNvPr>
          <p:cNvSpPr txBox="1"/>
          <p:nvPr/>
        </p:nvSpPr>
        <p:spPr>
          <a:xfrm>
            <a:off x="762000" y="838200"/>
            <a:ext cx="7620000"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The overall accuracy of the model, as depicted , is 87.34%. </a:t>
            </a:r>
          </a:p>
          <a:p>
            <a:pPr marL="285750" indent="-285750">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rPr>
              <a:t> Accuracy = (True Positives + True Negatives) / (True Positives + True Negatives + False Positives + False Negatives).</a:t>
            </a:r>
          </a:p>
          <a:p>
            <a:pPr marL="285750" indent="-28575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This indicates that the model performed well in distinguishing between the different pneumonia categories and normal cases.</a:t>
            </a:r>
          </a:p>
          <a:p>
            <a:endParaRPr lang="en-US" dirty="0"/>
          </a:p>
        </p:txBody>
      </p:sp>
    </p:spTree>
    <p:extLst>
      <p:ext uri="{BB962C8B-B14F-4D97-AF65-F5344CB8AC3E}">
        <p14:creationId xmlns:p14="http://schemas.microsoft.com/office/powerpoint/2010/main" val="61222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75D6247B-1B48-639B-AB2C-3724D7397F99}"/>
              </a:ext>
            </a:extLst>
          </p:cNvPr>
          <p:cNvSpPr/>
          <p:nvPr/>
        </p:nvSpPr>
        <p:spPr>
          <a:xfrm>
            <a:off x="-2286000" y="2286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Results</a:t>
            </a:r>
            <a:endParaRPr dirty="0">
              <a:latin typeface="Arial Black" pitchFamily="34" charset="0"/>
            </a:endParaRPr>
          </a:p>
        </p:txBody>
      </p:sp>
      <p:sp>
        <p:nvSpPr>
          <p:cNvPr id="5" name="CustomShape 1">
            <a:extLst>
              <a:ext uri="{FF2B5EF4-FFF2-40B4-BE49-F238E27FC236}">
                <a16:creationId xmlns:a16="http://schemas.microsoft.com/office/drawing/2014/main" id="{69C28AFD-49AB-E45E-A9CB-FEBC40087AE4}"/>
              </a:ext>
            </a:extLst>
          </p:cNvPr>
          <p:cNvSpPr/>
          <p:nvPr/>
        </p:nvSpPr>
        <p:spPr>
          <a:xfrm>
            <a:off x="533700" y="1143000"/>
            <a:ext cx="8076600" cy="75600"/>
          </a:xfrm>
          <a:prstGeom prst="rect">
            <a:avLst/>
          </a:prstGeom>
          <a:solidFill>
            <a:srgbClr val="7030A0"/>
          </a:solidFill>
          <a:ln w="25560">
            <a:solidFill>
              <a:srgbClr val="3A5F8B"/>
            </a:solidFill>
            <a:round/>
          </a:ln>
        </p:spPr>
        <p:txBody>
          <a:bodyPr/>
          <a:lstStyle/>
          <a:p>
            <a:endParaRPr lang="en-US" dirty="0"/>
          </a:p>
        </p:txBody>
      </p:sp>
      <p:sp>
        <p:nvSpPr>
          <p:cNvPr id="6" name="TextBox 5">
            <a:extLst>
              <a:ext uri="{FF2B5EF4-FFF2-40B4-BE49-F238E27FC236}">
                <a16:creationId xmlns:a16="http://schemas.microsoft.com/office/drawing/2014/main" id="{3B936AD0-6D19-A1ED-34FC-749BB7FD3F57}"/>
              </a:ext>
            </a:extLst>
          </p:cNvPr>
          <p:cNvSpPr txBox="1"/>
          <p:nvPr/>
        </p:nvSpPr>
        <p:spPr>
          <a:xfrm>
            <a:off x="533700" y="1600200"/>
            <a:ext cx="7314900"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results of the pneumonia detection model demonstrate its effectiveness in accurately classifying chest X-ray images into three categories: bacterial pneumonia, viral pneumonia, and normal</a:t>
            </a:r>
            <a:endParaRPr lang="en-US" dirty="0"/>
          </a:p>
        </p:txBody>
      </p:sp>
      <p:pic>
        <p:nvPicPr>
          <p:cNvPr id="8" name="Picture 7">
            <a:extLst>
              <a:ext uri="{FF2B5EF4-FFF2-40B4-BE49-F238E27FC236}">
                <a16:creationId xmlns:a16="http://schemas.microsoft.com/office/drawing/2014/main" id="{E0CFF9B9-C9EC-61B1-4582-7A3AA3187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66" y="2844652"/>
            <a:ext cx="5092962" cy="2870348"/>
          </a:xfrm>
          <a:prstGeom prst="rect">
            <a:avLst/>
          </a:prstGeom>
        </p:spPr>
      </p:pic>
    </p:spTree>
    <p:extLst>
      <p:ext uri="{BB962C8B-B14F-4D97-AF65-F5344CB8AC3E}">
        <p14:creationId xmlns:p14="http://schemas.microsoft.com/office/powerpoint/2010/main" val="191531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416DD3C-DFF0-06F8-162E-F8F90E15A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0"/>
            <a:ext cx="6337626" cy="1600282"/>
          </a:xfrm>
          <a:prstGeom prst="rect">
            <a:avLst/>
          </a:prstGeom>
        </p:spPr>
      </p:pic>
      <p:pic>
        <p:nvPicPr>
          <p:cNvPr id="13" name="Picture 12">
            <a:extLst>
              <a:ext uri="{FF2B5EF4-FFF2-40B4-BE49-F238E27FC236}">
                <a16:creationId xmlns:a16="http://schemas.microsoft.com/office/drawing/2014/main" id="{8234428C-B251-76BB-08DF-0D81001B7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81282"/>
            <a:ext cx="6667843" cy="2013053"/>
          </a:xfrm>
          <a:prstGeom prst="rect">
            <a:avLst/>
          </a:prstGeom>
        </p:spPr>
      </p:pic>
      <p:pic>
        <p:nvPicPr>
          <p:cNvPr id="15" name="Picture 14">
            <a:extLst>
              <a:ext uri="{FF2B5EF4-FFF2-40B4-BE49-F238E27FC236}">
                <a16:creationId xmlns:a16="http://schemas.microsoft.com/office/drawing/2014/main" id="{8E1983F7-A999-70A7-3FBB-05BB34047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29" y="4026991"/>
            <a:ext cx="8064771" cy="1567625"/>
          </a:xfrm>
          <a:prstGeom prst="rect">
            <a:avLst/>
          </a:prstGeom>
        </p:spPr>
      </p:pic>
    </p:spTree>
    <p:extLst>
      <p:ext uri="{BB962C8B-B14F-4D97-AF65-F5344CB8AC3E}">
        <p14:creationId xmlns:p14="http://schemas.microsoft.com/office/powerpoint/2010/main" val="352693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4495800"/>
            <a:ext cx="8076600" cy="75600"/>
          </a:xfrm>
          <a:prstGeom prst="rect">
            <a:avLst/>
          </a:prstGeom>
          <a:solidFill>
            <a:srgbClr val="7030A0"/>
          </a:solidFill>
          <a:ln w="25560">
            <a:solidFill>
              <a:srgbClr val="3A5F8B"/>
            </a:solidFill>
            <a:round/>
          </a:ln>
        </p:spPr>
        <p:txBody>
          <a:bodyPr/>
          <a:lstStyle/>
          <a:p>
            <a:endParaRPr lang="en-US" dirty="0"/>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Future Work</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Arial Black"/>
              </a:rPr>
              <a:t>Future work</a:t>
            </a:r>
            <a:endParaRPr lang="en-IN" sz="2800" dirty="0">
              <a:solidFill>
                <a:srgbClr val="FF0000"/>
              </a:solidFill>
            </a:endParaRPr>
          </a:p>
        </p:txBody>
      </p:sp>
      <p:sp>
        <p:nvSpPr>
          <p:cNvPr id="2" name="TextBox 1">
            <a:extLst>
              <a:ext uri="{FF2B5EF4-FFF2-40B4-BE49-F238E27FC236}">
                <a16:creationId xmlns:a16="http://schemas.microsoft.com/office/drawing/2014/main" id="{829F3B67-8E9C-1F19-64C7-E36C361244D5}"/>
              </a:ext>
            </a:extLst>
          </p:cNvPr>
          <p:cNvSpPr txBox="1"/>
          <p:nvPr/>
        </p:nvSpPr>
        <p:spPr>
          <a:xfrm>
            <a:off x="685800" y="1600200"/>
            <a:ext cx="7239000" cy="4118243"/>
          </a:xfrm>
          <a:prstGeom prst="rect">
            <a:avLst/>
          </a:prstGeom>
          <a:noFill/>
        </p:spPr>
        <p:txBody>
          <a:bodyPr wrap="square" rtlCol="0">
            <a:spAutoFit/>
          </a:bodyPr>
          <a:lstStyle/>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Development of a deep learning-based pneumonia detection system using convolutional neural networks (CNNs).</a:t>
            </a:r>
          </a:p>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Evaluation of the system's performance and accuracy with a diverse dataset of nearly 6000 chest X-ray images.</a:t>
            </a:r>
          </a:p>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Integration of the model into a user-friendly web application for real-time diagnosis, ensuring accessibility to a wider audience.</a:t>
            </a:r>
          </a:p>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Emphasis on the project's potential to improve early diagnosis, especially in regions with limited access to specialized healthcare resources.</a:t>
            </a:r>
            <a:endParaRPr lang="en-IN" dirty="0"/>
          </a:p>
        </p:txBody>
      </p:sp>
    </p:spTree>
    <p:extLst>
      <p:ext uri="{BB962C8B-B14F-4D97-AF65-F5344CB8AC3E}">
        <p14:creationId xmlns:p14="http://schemas.microsoft.com/office/powerpoint/2010/main" val="1896597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7FD11BE0-FB0B-5011-D7E5-B37F4B94D33A}"/>
              </a:ext>
            </a:extLst>
          </p:cNvPr>
          <p:cNvSpPr txBox="1"/>
          <p:nvPr/>
        </p:nvSpPr>
        <p:spPr>
          <a:xfrm>
            <a:off x="609600" y="1752600"/>
            <a:ext cx="8077200" cy="3693319"/>
          </a:xfrm>
          <a:prstGeom prst="rect">
            <a:avLst/>
          </a:prstGeom>
          <a:noFill/>
        </p:spPr>
        <p:txBody>
          <a:bodyPr wrap="square" rtlCol="0">
            <a:spAutoFit/>
          </a:bodyPr>
          <a:lstStyle/>
          <a:p>
            <a:pPr marL="4508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conclusion, the development of a deep learning-based pneumonia detection system presents a promising approach for improving diagnostic accuracy and efficiency in clinical settings. </a:t>
            </a:r>
          </a:p>
          <a:p>
            <a:pPr marL="4508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Through the utilization of convolutional neural networks and transfer learning techniques, our model demonstrates robust performance in accurately classifying chest X-ray images into categories of normal, bacterial pneumonia, and viral pneumonia.</a:t>
            </a:r>
          </a:p>
          <a:p>
            <a:pPr marL="4508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integration of advanced machine learning methodologies with medical imaging data holds significant potential for enhancing healthcare outcomes, and accurate diagnosis of pneumonia cases. </a:t>
            </a:r>
          </a:p>
          <a:p>
            <a:pPr marL="4508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Moving forward, continued research and development in this field are crucial for advancing the capabilities of AI-driven diagnostic systems and facilitating their integration into routine clinical practice.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DDEF8788-AA26-80AA-570C-C0296CCB6681}"/>
              </a:ext>
            </a:extLst>
          </p:cNvPr>
          <p:cNvSpPr txBox="1"/>
          <p:nvPr/>
        </p:nvSpPr>
        <p:spPr>
          <a:xfrm>
            <a:off x="533400" y="1382019"/>
            <a:ext cx="6858000" cy="424731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Kaushik, V. S., Nayyar, A. (April 2020). Pneumonia Detection Using Convolutional Neural Networks (CNNs). In Proceedings of the First International Conference on Computing, Communications, and Cyber-Security (IC4S 2019), Duy Tan University. DOI: 10.1007/978-981-15-3369-3_36.</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Rahman T., Chowdhury M.E., </a:t>
            </a:r>
            <a:r>
              <a:rPr lang="en-US" dirty="0" err="1">
                <a:latin typeface="Times New Roman" panose="02020603050405020304" pitchFamily="18" charset="0"/>
                <a:cs typeface="Times New Roman" panose="02020603050405020304" pitchFamily="18" charset="0"/>
              </a:rPr>
              <a:t>Khandakar</a:t>
            </a:r>
            <a:r>
              <a:rPr lang="en-US" dirty="0">
                <a:latin typeface="Times New Roman" panose="02020603050405020304" pitchFamily="18" charset="0"/>
                <a:cs typeface="Times New Roman" panose="02020603050405020304" pitchFamily="18" charset="0"/>
              </a:rPr>
              <a:t> A., Islam K.R., Islam K.F., Mahbub Z.B., Kadir M.A., </a:t>
            </a:r>
            <a:r>
              <a:rPr lang="en-US" dirty="0" err="1">
                <a:latin typeface="Times New Roman" panose="02020603050405020304" pitchFamily="18" charset="0"/>
                <a:cs typeface="Times New Roman" panose="02020603050405020304" pitchFamily="18" charset="0"/>
              </a:rPr>
              <a:t>Kashem</a:t>
            </a:r>
            <a:r>
              <a:rPr lang="en-US" dirty="0">
                <a:latin typeface="Times New Roman" panose="02020603050405020304" pitchFamily="18" charset="0"/>
                <a:cs typeface="Times New Roman" panose="02020603050405020304" pitchFamily="18" charset="0"/>
              </a:rPr>
              <a:t> S. Transfer Learning with Deep Convolutional Neural Network (CNN) for Pneumonia Detection using Chest X-ray. </a:t>
            </a:r>
          </a:p>
          <a:p>
            <a:r>
              <a:rPr lang="en-US" dirty="0">
                <a:latin typeface="Times New Roman" panose="02020603050405020304" pitchFamily="18" charset="0"/>
                <a:cs typeface="Times New Roman" panose="02020603050405020304" pitchFamily="18" charset="0"/>
              </a:rPr>
              <a:t>- Nicholas E Ross, Charles J Pritchard, David M Rubin and Adriano G Duse, "Automated image processing method for the diagnosis and classification of malaria on thin blood smears", Medical and Biological Engineering and Computing, vol. 44, no. 5, 2006. </a:t>
            </a:r>
          </a:p>
          <a:p>
            <a:r>
              <a:rPr lang="en-US" dirty="0">
                <a:latin typeface="Times New Roman" panose="02020603050405020304" pitchFamily="18" charset="0"/>
                <a:cs typeface="Times New Roman" panose="02020603050405020304" pitchFamily="18" charset="0"/>
              </a:rPr>
              <a:t>- Karen Simonyan and Andrew Zisserman, "Very deep convolutional networks for large-scale image recognition", 2014.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pic>
        <p:nvPicPr>
          <p:cNvPr id="6" name="Picture 5">
            <a:extLst>
              <a:ext uri="{FF2B5EF4-FFF2-40B4-BE49-F238E27FC236}">
                <a16:creationId xmlns:a16="http://schemas.microsoft.com/office/drawing/2014/main" id="{C524B2E7-DE7D-9AE5-5DEC-DE4A3AAC1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589" y="2133300"/>
            <a:ext cx="3473011" cy="2591400"/>
          </a:xfrm>
          <a:prstGeom prst="rect">
            <a:avLst/>
          </a:prstGeom>
        </p:spPr>
      </p:pic>
      <p:sp>
        <p:nvSpPr>
          <p:cNvPr id="7" name="TextBox 6">
            <a:extLst>
              <a:ext uri="{FF2B5EF4-FFF2-40B4-BE49-F238E27FC236}">
                <a16:creationId xmlns:a16="http://schemas.microsoft.com/office/drawing/2014/main" id="{32646464-11C7-CE85-317A-D377FC7DE52C}"/>
              </a:ext>
            </a:extLst>
          </p:cNvPr>
          <p:cNvSpPr txBox="1"/>
          <p:nvPr/>
        </p:nvSpPr>
        <p:spPr>
          <a:xfrm>
            <a:off x="533400" y="1600200"/>
            <a:ext cx="4419600"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Pneumonia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death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around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700,000</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children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affects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 population. Chest X-rays are primarily used for the diagnosis of this disease.</a:t>
            </a:r>
            <a:r>
              <a:rPr lang="en-US" sz="1800" spc="5" dirty="0">
                <a:effectLst/>
                <a:latin typeface="Times New Roman" panose="02020603050405020304" pitchFamily="18" charset="0"/>
                <a:ea typeface="Times New Roman" panose="02020603050405020304" pitchFamily="18" charset="0"/>
              </a:rPr>
              <a:t> </a:t>
            </a:r>
          </a:p>
          <a:p>
            <a:endParaRPr lang="en-US" spc="5"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However, even for a trained radiologist, it is a challenging task to examine chest X-rays.</a:t>
            </a:r>
            <a:r>
              <a:rPr lang="en-US" sz="1800" spc="-285" dirty="0">
                <a:effectLst/>
                <a:latin typeface="Times New Roman" panose="02020603050405020304" pitchFamily="18" charset="0"/>
                <a:ea typeface="Times New Roman" panose="02020603050405020304" pitchFamily="18" charset="0"/>
              </a:rPr>
              <a:t> </a:t>
            </a:r>
          </a:p>
          <a:p>
            <a:endParaRPr lang="en-US" spc="-285"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develop an algorithm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detects pneumonia from frontal-view chest X-ray images at a level exceeding practicing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radiologist</a:t>
            </a:r>
            <a:endParaRPr lang="en-US" sz="1800" spc="-285"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BB009E97-E34A-2355-7E5C-4CAA9CC9D83D}"/>
              </a:ext>
            </a:extLst>
          </p:cNvPr>
          <p:cNvSpPr txBox="1"/>
          <p:nvPr/>
        </p:nvSpPr>
        <p:spPr>
          <a:xfrm>
            <a:off x="108857" y="1654286"/>
            <a:ext cx="4419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Pneumonia poses a significant global health risk, over 4 million premature deaths annually due to air pollution.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Accurate diagnosis traditionally relies on expert review of chest radiographs (CXR) and clinical data.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CXR interpretation is complex due to various lung conditions mimicking pneumonia.</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develop an algorithm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detects pneumonia from frontal-view chest X-ray images at a level exceeding practicing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radiologist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769264-DE92-D860-26B7-885A870C5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1" y="2237873"/>
            <a:ext cx="4419600" cy="23822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Literature Review</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1" y="381000"/>
            <a:ext cx="6228882" cy="369332"/>
          </a:xfrm>
          <a:prstGeom prst="rect">
            <a:avLst/>
          </a:prstGeom>
        </p:spPr>
        <p:txBody>
          <a:bodyPr wrap="square">
            <a:spAutoFit/>
          </a:bodyPr>
          <a:lstStyle/>
          <a:p>
            <a:r>
              <a:rPr lang="en-IN"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48146025"/>
              </p:ext>
            </p:extLst>
          </p:nvPr>
        </p:nvGraphicFramePr>
        <p:xfrm>
          <a:off x="190500" y="750333"/>
          <a:ext cx="8331199" cy="6033051"/>
        </p:xfrm>
        <a:graphic>
          <a:graphicData uri="http://schemas.openxmlformats.org/drawingml/2006/table">
            <a:tbl>
              <a:tblPr firstRow="1" bandRow="1">
                <a:tableStyleId>{5C22544A-7EE6-4342-B048-85BDC9FD1C3A}</a:tableStyleId>
              </a:tblPr>
              <a:tblGrid>
                <a:gridCol w="542923">
                  <a:extLst>
                    <a:ext uri="{9D8B030D-6E8A-4147-A177-3AD203B41FA5}">
                      <a16:colId xmlns:a16="http://schemas.microsoft.com/office/drawing/2014/main" val="20000"/>
                    </a:ext>
                  </a:extLst>
                </a:gridCol>
                <a:gridCol w="1376046">
                  <a:extLst>
                    <a:ext uri="{9D8B030D-6E8A-4147-A177-3AD203B41FA5}">
                      <a16:colId xmlns:a16="http://schemas.microsoft.com/office/drawing/2014/main" val="20001"/>
                    </a:ext>
                  </a:extLst>
                </a:gridCol>
                <a:gridCol w="2030731">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2192019">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56878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Drawback</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10000"/>
                  </a:ext>
                </a:extLst>
              </a:tr>
              <a:tr h="1639983">
                <a:tc>
                  <a:txBody>
                    <a:bodyPr/>
                    <a:lstStyle/>
                    <a:p>
                      <a:r>
                        <a:rPr lang="en-US" dirty="0"/>
                        <a:t>1</a:t>
                      </a:r>
                      <a:endParaRPr lang="en-IN" dirty="0"/>
                    </a:p>
                  </a:txBody>
                  <a:tcPr/>
                </a:tc>
                <a:tc>
                  <a:txBody>
                    <a:bodyPr/>
                    <a:lstStyle/>
                    <a:p>
                      <a:r>
                        <a:rPr lang="en-US" sz="1400" dirty="0"/>
                        <a:t>Sarang Mahajan, 2019 5</a:t>
                      </a:r>
                      <a:r>
                        <a:rPr lang="en-US" sz="1400" baseline="30000" dirty="0"/>
                        <a:t>th</a:t>
                      </a:r>
                      <a:r>
                        <a:rPr lang="en-US" sz="1400" dirty="0"/>
                        <a:t> International conference for I2CT IEEE</a:t>
                      </a:r>
                    </a:p>
                  </a:txBody>
                  <a:tcPr/>
                </a:tc>
                <a:tc>
                  <a:txBody>
                    <a:bodyPr/>
                    <a:lstStyle/>
                    <a:p>
                      <a:r>
                        <a:rPr kumimoji="0" lang="en-US" sz="1100" b="0" i="0" kern="1200" dirty="0">
                          <a:solidFill>
                            <a:schemeClr val="dk1"/>
                          </a:solidFill>
                          <a:effectLst/>
                          <a:latin typeface="+mn-lt"/>
                          <a:ea typeface="+mn-ea"/>
                          <a:cs typeface="+mn-cs"/>
                        </a:rPr>
                        <a:t>Motive is to develop a model capable of detecting pneumonia as a supplementary means to access radiology diagnostics</a:t>
                      </a:r>
                      <a:endParaRPr lang="en-US" sz="1100" baseline="0" dirty="0"/>
                    </a:p>
                    <a:p>
                      <a:r>
                        <a:rPr lang="en-IN" sz="1100" dirty="0"/>
                        <a:t>Dataset: </a:t>
                      </a:r>
                      <a:r>
                        <a:rPr lang="en-US" sz="1100" b="0" i="0" dirty="0">
                          <a:solidFill>
                            <a:schemeClr val="dk1"/>
                          </a:solidFill>
                          <a:effectLst/>
                          <a:latin typeface="+mn-lt"/>
                          <a:ea typeface="+mn-ea"/>
                          <a:cs typeface="+mn-cs"/>
                        </a:rPr>
                        <a:t>Chest X-ray dataset from Kaggle</a:t>
                      </a:r>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121-layer </a:t>
                      </a:r>
                      <a:r>
                        <a:rPr lang="en-US" sz="1200" dirty="0" err="1"/>
                        <a:t>DenseNet</a:t>
                      </a:r>
                      <a:r>
                        <a:rPr lang="en-US" sz="1200" dirty="0"/>
                        <a:t> when trained on top of a finely tuned </a:t>
                      </a:r>
                      <a:r>
                        <a:rPr lang="en-US" sz="1200" dirty="0" err="1"/>
                        <a:t>CheXNet</a:t>
                      </a:r>
                      <a:r>
                        <a:rPr lang="en-US" sz="1200" dirty="0"/>
                        <a:t> model</a:t>
                      </a:r>
                      <a:endParaRPr lang="en-US" sz="1200" baseline="0" dirty="0"/>
                    </a:p>
                  </a:txBody>
                  <a:tcPr/>
                </a:tc>
                <a:tc>
                  <a:txBody>
                    <a:bodyPr/>
                    <a:lstStyle/>
                    <a:p>
                      <a:r>
                        <a:rPr kumimoji="0" lang="en-US" sz="1100" b="0" i="0" kern="1200" dirty="0">
                          <a:solidFill>
                            <a:schemeClr val="dk1"/>
                          </a:solidFill>
                          <a:effectLst/>
                          <a:latin typeface="+mn-lt"/>
                          <a:ea typeface="+mn-ea"/>
                          <a:cs typeface="+mn-cs"/>
                        </a:rPr>
                        <a:t>The proposed model can only detect pneumonia and not its subtypes.</a:t>
                      </a:r>
                      <a:endParaRPr lang="en-IN" sz="1100" dirty="0"/>
                    </a:p>
                  </a:txBody>
                  <a:tcPr/>
                </a:tc>
                <a:tc>
                  <a:txBody>
                    <a:bodyPr/>
                    <a:lstStyle/>
                    <a:p>
                      <a:endParaRPr lang="en-IN" dirty="0"/>
                    </a:p>
                  </a:txBody>
                  <a:tcPr/>
                </a:tc>
                <a:extLst>
                  <a:ext uri="{0D108BD9-81ED-4DB2-BD59-A6C34878D82A}">
                    <a16:rowId xmlns:a16="http://schemas.microsoft.com/office/drawing/2014/main" val="10001"/>
                  </a:ext>
                </a:extLst>
              </a:tr>
              <a:tr h="862743">
                <a:tc>
                  <a:txBody>
                    <a:bodyPr/>
                    <a:lstStyle/>
                    <a:p>
                      <a:r>
                        <a:rPr lang="en-US" dirty="0"/>
                        <a:t>2</a:t>
                      </a:r>
                      <a:endParaRPr lang="en-IN" dirty="0"/>
                    </a:p>
                  </a:txBody>
                  <a:tcPr/>
                </a:tc>
                <a:tc>
                  <a:txBody>
                    <a:bodyPr/>
                    <a:lstStyle/>
                    <a:p>
                      <a:r>
                        <a:rPr lang="en-US" sz="1100" b="0" i="0" dirty="0" err="1">
                          <a:solidFill>
                            <a:schemeClr val="dk1"/>
                          </a:solidFill>
                          <a:effectLst/>
                          <a:latin typeface="+mn-lt"/>
                          <a:ea typeface="+mn-ea"/>
                          <a:cs typeface="+mn-cs"/>
                        </a:rPr>
                        <a:t>Xhong</a:t>
                      </a:r>
                      <a:r>
                        <a:rPr lang="en-US" sz="1100" b="0" i="0" dirty="0">
                          <a:solidFill>
                            <a:schemeClr val="dk1"/>
                          </a:solidFill>
                          <a:effectLst/>
                          <a:latin typeface="+mn-lt"/>
                          <a:ea typeface="+mn-ea"/>
                          <a:cs typeface="+mn-cs"/>
                        </a:rPr>
                        <a:t> Gu, </a:t>
                      </a:r>
                    </a:p>
                    <a:p>
                      <a:r>
                        <a:rPr lang="en-US" sz="1100" b="0" i="0" dirty="0" err="1">
                          <a:solidFill>
                            <a:schemeClr val="dk1"/>
                          </a:solidFill>
                          <a:effectLst/>
                          <a:latin typeface="+mn-lt"/>
                          <a:ea typeface="+mn-ea"/>
                          <a:cs typeface="+mn-cs"/>
                        </a:rPr>
                        <a:t>Liyan</a:t>
                      </a:r>
                      <a:r>
                        <a:rPr lang="en-US" sz="1100" b="0" i="0" dirty="0">
                          <a:solidFill>
                            <a:schemeClr val="dk1"/>
                          </a:solidFill>
                          <a:effectLst/>
                          <a:latin typeface="+mn-lt"/>
                          <a:ea typeface="+mn-ea"/>
                          <a:cs typeface="+mn-cs"/>
                        </a:rPr>
                        <a:t> Pan, </a:t>
                      </a:r>
                      <a:r>
                        <a:rPr lang="en-US" sz="1100" b="0" i="0" dirty="0" err="1">
                          <a:solidFill>
                            <a:schemeClr val="dk1"/>
                          </a:solidFill>
                          <a:effectLst/>
                          <a:latin typeface="+mn-lt"/>
                          <a:ea typeface="+mn-ea"/>
                          <a:cs typeface="+mn-cs"/>
                        </a:rPr>
                        <a:t>Huiying</a:t>
                      </a:r>
                      <a:r>
                        <a:rPr lang="en-US" sz="1100" b="0" i="0" dirty="0">
                          <a:solidFill>
                            <a:schemeClr val="dk1"/>
                          </a:solidFill>
                          <a:effectLst/>
                          <a:latin typeface="+mn-lt"/>
                          <a:ea typeface="+mn-ea"/>
                          <a:cs typeface="+mn-cs"/>
                        </a:rPr>
                        <a:t> </a:t>
                      </a:r>
                    </a:p>
                    <a:p>
                      <a:r>
                        <a:rPr lang="en-US" sz="1100" b="0" i="0" dirty="0">
                          <a:solidFill>
                            <a:schemeClr val="dk1"/>
                          </a:solidFill>
                          <a:effectLst/>
                          <a:latin typeface="+mn-lt"/>
                          <a:ea typeface="+mn-ea"/>
                          <a:cs typeface="+mn-cs"/>
                        </a:rPr>
                        <a:t>Liang, Ran Yang</a:t>
                      </a:r>
                    </a:p>
                    <a:p>
                      <a:r>
                        <a:rPr lang="en-US" sz="1100" dirty="0"/>
                        <a:t>ICMIP '18: Proceedings of the 3rd International Conference on Multimedia and Image Processing</a:t>
                      </a:r>
                      <a:endParaRPr lang="en-IN" sz="1100" dirty="0"/>
                    </a:p>
                  </a:txBody>
                  <a:tcPr/>
                </a:tc>
                <a:tc>
                  <a:txBody>
                    <a:bodyPr/>
                    <a:lstStyle/>
                    <a:p>
                      <a:r>
                        <a:rPr lang="en-US" sz="1200" dirty="0"/>
                        <a:t>Author</a:t>
                      </a:r>
                      <a:r>
                        <a:rPr lang="en-US" sz="1200" baseline="0" dirty="0"/>
                        <a:t> used </a:t>
                      </a:r>
                      <a:r>
                        <a:rPr lang="en-US" sz="1200" b="0" i="0" dirty="0">
                          <a:solidFill>
                            <a:schemeClr val="dk1"/>
                          </a:solidFill>
                          <a:effectLst/>
                          <a:latin typeface="+mn-lt"/>
                          <a:ea typeface="+mn-ea"/>
                          <a:cs typeface="+mn-cs"/>
                        </a:rPr>
                        <a:t>open Japanese society of radiological technology database (JSRT, 241 images) and Montgomery County, Md (MC, 138 images) dataset  for detection of lung diseases based on chest X-ray images.</a:t>
                      </a:r>
                      <a:endParaRPr lang="en-IN" sz="1200" dirty="0"/>
                    </a:p>
                  </a:txBody>
                  <a:tcPr/>
                </a:tc>
                <a:tc>
                  <a:txBody>
                    <a:bodyPr/>
                    <a:lstStyle/>
                    <a:p>
                      <a:r>
                        <a:rPr lang="en-US" sz="1200" dirty="0"/>
                        <a:t> Feature Extraction of InceptionV3 CNN Architecture+ Machine Learning Classifier (SVM)</a:t>
                      </a:r>
                      <a:endParaRPr lang="en-IN" sz="1200" dirty="0"/>
                    </a:p>
                  </a:txBody>
                  <a:tcPr/>
                </a:tc>
                <a:tc>
                  <a:txBody>
                    <a:bodyPr/>
                    <a:lstStyle/>
                    <a:p>
                      <a:r>
                        <a:rPr lang="en-US" sz="1200" dirty="0"/>
                        <a:t>Most papers are only able to focus on the feature extraction rather than the performance of each classifier. In addition, machine learning algorithms still cannot beat Neural networks in terms of sensitivity.</a:t>
                      </a:r>
                      <a:endParaRPr lang="en-US" sz="1200" baseline="0" dirty="0"/>
                    </a:p>
                  </a:txBody>
                  <a:tcPr/>
                </a:tc>
                <a:tc>
                  <a:txBody>
                    <a:bodyPr/>
                    <a:lstStyle/>
                    <a:p>
                      <a:endParaRPr lang="en-IN" sz="1200" dirty="0"/>
                    </a:p>
                  </a:txBody>
                  <a:tcPr/>
                </a:tc>
                <a:extLst>
                  <a:ext uri="{0D108BD9-81ED-4DB2-BD59-A6C34878D82A}">
                    <a16:rowId xmlns:a16="http://schemas.microsoft.com/office/drawing/2014/main" val="10002"/>
                  </a:ext>
                </a:extLst>
              </a:tr>
              <a:tr h="1832748">
                <a:tc>
                  <a:txBody>
                    <a:bodyPr/>
                    <a:lstStyle/>
                    <a:p>
                      <a:r>
                        <a:rPr lang="en-US" dirty="0"/>
                        <a:t>3</a:t>
                      </a:r>
                      <a:endParaRPr lang="en-IN" dirty="0"/>
                    </a:p>
                  </a:txBody>
                  <a:tcPr/>
                </a:tc>
                <a:tc>
                  <a:txBody>
                    <a:bodyPr/>
                    <a:lstStyle/>
                    <a:p>
                      <a:r>
                        <a:rPr lang="en-IN" sz="1200" dirty="0" err="1"/>
                        <a:t>Ashitosh</a:t>
                      </a:r>
                      <a:r>
                        <a:rPr lang="en-IN" sz="1200" dirty="0"/>
                        <a:t> </a:t>
                      </a:r>
                      <a:r>
                        <a:rPr lang="en-IN" sz="1200" dirty="0" err="1"/>
                        <a:t>Tilve</a:t>
                      </a:r>
                      <a:r>
                        <a:rPr lang="en-IN" sz="1200" dirty="0"/>
                        <a:t>; </a:t>
                      </a:r>
                      <a:r>
                        <a:rPr lang="en-IN" sz="1200" dirty="0" err="1"/>
                        <a:t>Shrameet</a:t>
                      </a:r>
                      <a:r>
                        <a:rPr lang="en-IN" sz="1200" dirty="0"/>
                        <a:t> Nayak; Saurabh </a:t>
                      </a:r>
                      <a:r>
                        <a:rPr lang="en-IN" sz="1200" dirty="0" err="1"/>
                        <a:t>Vernekar</a:t>
                      </a:r>
                      <a:r>
                        <a:rPr lang="en-US" sz="1200" dirty="0"/>
                        <a:t>2020 International Conference on (</a:t>
                      </a:r>
                      <a:r>
                        <a:rPr lang="en-US" sz="1200" dirty="0" err="1"/>
                        <a:t>ic</a:t>
                      </a:r>
                      <a:r>
                        <a:rPr lang="en-US" sz="1200" dirty="0"/>
                        <a:t>-ETITE)</a:t>
                      </a:r>
                      <a:endParaRPr lang="en-IN" sz="1200" dirty="0"/>
                    </a:p>
                  </a:txBody>
                  <a:tcPr/>
                </a:tc>
                <a:tc>
                  <a:txBody>
                    <a:bodyPr/>
                    <a:lstStyle/>
                    <a:p>
                      <a:r>
                        <a:rPr lang="en-US" sz="1200" dirty="0"/>
                        <a:t>Author</a:t>
                      </a:r>
                      <a:r>
                        <a:rPr lang="en-US" sz="1200" baseline="0" dirty="0"/>
                        <a:t> used dataset from </a:t>
                      </a:r>
                      <a:r>
                        <a:rPr lang="en-US" sz="1200" b="0" i="0" dirty="0">
                          <a:solidFill>
                            <a:schemeClr val="dk1"/>
                          </a:solidFill>
                          <a:effectLst/>
                          <a:latin typeface="+mn-lt"/>
                          <a:ea typeface="+mn-ea"/>
                          <a:cs typeface="+mn-cs"/>
                        </a:rPr>
                        <a:t>Indiana, Kit, paper focuses on surveying and comparing the detection of lung disease using different computer-aided techniques  and suggests a revised model for detecting pneumonia</a:t>
                      </a:r>
                      <a:endParaRPr lang="en-IN" sz="1200" dirty="0"/>
                    </a:p>
                  </a:txBody>
                  <a:tcPr/>
                </a:tc>
                <a:tc>
                  <a:txBody>
                    <a:bodyPr/>
                    <a:lstStyle/>
                    <a:p>
                      <a:r>
                        <a:rPr lang="en-US" sz="1200" dirty="0"/>
                        <a:t>Artificial Neural Network (ANN)  for pneumonia detection.</a:t>
                      </a:r>
                      <a:endParaRPr lang="en-IN" sz="1200" dirty="0"/>
                    </a:p>
                  </a:txBody>
                  <a:tcPr/>
                </a:tc>
                <a:tc>
                  <a:txBody>
                    <a:bodyPr/>
                    <a:lstStyle/>
                    <a:p>
                      <a:r>
                        <a:rPr lang="en-US" sz="1200" b="0" i="0" dirty="0">
                          <a:solidFill>
                            <a:schemeClr val="dk1"/>
                          </a:solidFill>
                          <a:effectLst/>
                          <a:latin typeface="+mn-lt"/>
                          <a:ea typeface="+mn-ea"/>
                          <a:cs typeface="+mn-cs"/>
                        </a:rPr>
                        <a:t>There is a </a:t>
                      </a:r>
                    </a:p>
                    <a:p>
                      <a:r>
                        <a:rPr lang="en-US" sz="1200" b="0" i="0" dirty="0">
                          <a:solidFill>
                            <a:schemeClr val="dk1"/>
                          </a:solidFill>
                          <a:effectLst/>
                          <a:latin typeface="+mn-lt"/>
                          <a:ea typeface="+mn-ea"/>
                          <a:cs typeface="+mn-cs"/>
                        </a:rPr>
                        <a:t>problem of false </a:t>
                      </a:r>
                    </a:p>
                    <a:p>
                      <a:r>
                        <a:rPr lang="en-US" sz="1200" b="0" i="0" dirty="0">
                          <a:solidFill>
                            <a:schemeClr val="dk1"/>
                          </a:solidFill>
                          <a:effectLst/>
                          <a:latin typeface="+mn-lt"/>
                          <a:ea typeface="+mn-ea"/>
                          <a:cs typeface="+mn-cs"/>
                        </a:rPr>
                        <a:t>disease detection </a:t>
                      </a:r>
                    </a:p>
                    <a:p>
                      <a:r>
                        <a:rPr lang="en-US" sz="1200" b="0" i="0" dirty="0">
                          <a:solidFill>
                            <a:schemeClr val="dk1"/>
                          </a:solidFill>
                          <a:effectLst/>
                          <a:latin typeface="+mn-lt"/>
                          <a:ea typeface="+mn-ea"/>
                          <a:cs typeface="+mn-cs"/>
                        </a:rPr>
                        <a:t>with this model.</a:t>
                      </a:r>
                    </a:p>
                  </a:txBody>
                  <a:tcPr/>
                </a:tc>
                <a:tc>
                  <a:txBody>
                    <a:bodyPr/>
                    <a:lstStyle/>
                    <a:p>
                      <a:endParaRPr lang="en-IN"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051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304800" y="457200"/>
            <a:ext cx="7696200" cy="584775"/>
          </a:xfrm>
          <a:prstGeom prst="rect">
            <a:avLst/>
          </a:prstGeom>
          <a:noFill/>
        </p:spPr>
        <p:txBody>
          <a:bodyPr wrap="square" rtlCol="0">
            <a:spAutoFit/>
          </a:bodyPr>
          <a:lstStyle/>
          <a:p>
            <a:r>
              <a:rPr lang="en-IN" sz="3200" dirty="0">
                <a:solidFill>
                  <a:srgbClr val="FF0000"/>
                </a:solidFill>
                <a:latin typeface="Bookman Old Style" pitchFamily="18" charset="0"/>
              </a:rPr>
              <a:t>Existing System</a:t>
            </a:r>
            <a:endParaRPr lang="en-US" sz="3200" b="1" dirty="0">
              <a:solidFill>
                <a:srgbClr val="FF0000"/>
              </a:solidFill>
              <a:latin typeface="Calibri" pitchFamily="34" charset="0"/>
            </a:endParaRPr>
          </a:p>
        </p:txBody>
      </p:sp>
      <p:sp>
        <p:nvSpPr>
          <p:cNvPr id="2" name="TextBox 1">
            <a:extLst>
              <a:ext uri="{FF2B5EF4-FFF2-40B4-BE49-F238E27FC236}">
                <a16:creationId xmlns:a16="http://schemas.microsoft.com/office/drawing/2014/main" id="{9C58B20A-9167-CC04-57ED-95B0FBD5AD53}"/>
              </a:ext>
            </a:extLst>
          </p:cNvPr>
          <p:cNvSpPr txBox="1"/>
          <p:nvPr/>
        </p:nvSpPr>
        <p:spPr>
          <a:xfrm>
            <a:off x="-76200" y="1219200"/>
            <a:ext cx="8381160" cy="2123658"/>
          </a:xfrm>
          <a:prstGeom prst="rect">
            <a:avLst/>
          </a:prstGeom>
          <a:noFill/>
        </p:spPr>
        <p:txBody>
          <a:bodyPr wrap="square" rtlCol="0">
            <a:spAutoFit/>
          </a:bodyPr>
          <a:lstStyle/>
          <a:p>
            <a:pPr marL="577850" marR="474345" indent="-7620">
              <a:lnSpc>
                <a:spcPct val="150000"/>
              </a:lnSpc>
              <a:spcBef>
                <a:spcPts val="0"/>
              </a:spcBef>
              <a:spcAft>
                <a:spcPts val="0"/>
              </a:spcAft>
            </a:pPr>
            <a:r>
              <a:rPr lang="en-US" sz="2000" b="1" dirty="0">
                <a:latin typeface="Times New Roman" panose="02020603050405020304" pitchFamily="18" charset="0"/>
                <a:cs typeface="Times New Roman" panose="02020603050405020304" pitchFamily="18" charset="0"/>
              </a:rPr>
              <a:t>DenseNet121</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err="1">
                <a:effectLst/>
                <a:latin typeface="+mj-lt"/>
                <a:ea typeface="Times New Roman" panose="02020603050405020304" pitchFamily="18" charset="0"/>
              </a:rPr>
              <a:t>Densenet</a:t>
            </a:r>
            <a:r>
              <a:rPr lang="en-US" sz="1200" dirty="0">
                <a:effectLst/>
                <a:latin typeface="+mj-lt"/>
                <a:ea typeface="Times New Roman" panose="02020603050405020304" pitchFamily="18" charset="0"/>
              </a:rPr>
              <a:t> is a convolutional network where each layer is connected to all other layers that are deeper in the network:</a:t>
            </a:r>
          </a:p>
          <a:p>
            <a:pPr marL="577850" marR="474345" indent="-7620">
              <a:lnSpc>
                <a:spcPct val="150000"/>
              </a:lnSpc>
              <a:spcBef>
                <a:spcPts val="0"/>
              </a:spcBef>
              <a:spcAft>
                <a:spcPts val="0"/>
              </a:spcAft>
            </a:pPr>
            <a:r>
              <a:rPr lang="en-US" sz="1200" dirty="0">
                <a:effectLst/>
                <a:latin typeface="+mj-lt"/>
                <a:ea typeface="Times New Roman" panose="02020603050405020304" pitchFamily="18" charset="0"/>
              </a:rPr>
              <a:t>* The first layer is connected to the 2nd, 3rd, 4th etc.</a:t>
            </a:r>
          </a:p>
          <a:p>
            <a:pPr marL="577850" marR="474345" indent="-7620">
              <a:lnSpc>
                <a:spcPct val="150000"/>
              </a:lnSpc>
              <a:spcBef>
                <a:spcPts val="0"/>
              </a:spcBef>
              <a:spcAft>
                <a:spcPts val="0"/>
              </a:spcAft>
            </a:pPr>
            <a:r>
              <a:rPr lang="en-US" sz="1200" dirty="0">
                <a:effectLst/>
                <a:latin typeface="+mj-lt"/>
                <a:ea typeface="Times New Roman" panose="02020603050405020304" pitchFamily="18" charset="0"/>
              </a:rPr>
              <a:t>* The second layer is </a:t>
            </a:r>
            <a:r>
              <a:rPr lang="en-US" sz="1200" dirty="0" err="1">
                <a:effectLst/>
                <a:latin typeface="+mj-lt"/>
                <a:ea typeface="Times New Roman" panose="02020603050405020304" pitchFamily="18" charset="0"/>
              </a:rPr>
              <a:t>conected</a:t>
            </a:r>
            <a:r>
              <a:rPr lang="en-US" sz="1200" dirty="0">
                <a:effectLst/>
                <a:latin typeface="+mj-lt"/>
                <a:ea typeface="Times New Roman" panose="02020603050405020304" pitchFamily="18" charset="0"/>
              </a:rPr>
              <a:t> to the 3rd, 4th, 5th etc. </a:t>
            </a:r>
          </a:p>
          <a:p>
            <a:endParaRPr lang="en-IN"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7A7127-9F6A-A60A-582F-EC6153172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674" y="3200400"/>
            <a:ext cx="4748212" cy="33548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10418</TotalTime>
  <Words>1901</Words>
  <Application>Microsoft Office PowerPoint</Application>
  <PresentationFormat>On-screen Show (4:3)</PresentationFormat>
  <Paragraphs>143</Paragraphs>
  <Slides>33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Black</vt:lpstr>
      <vt:lpstr>Bookman Old Style</vt:lpstr>
      <vt:lpstr>Calibri</vt:lpstr>
      <vt:lpstr>Cambria Math</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Inception v3</vt:lpstr>
      <vt:lpstr>Problems in Existing System :</vt:lpstr>
      <vt:lpstr>PowerPoint Presentation</vt:lpstr>
      <vt:lpstr>PowerPoint Presentation</vt:lpstr>
      <vt:lpstr>PowerPoint Presentation</vt:lpstr>
      <vt:lpstr>PowerPoint Presentation</vt:lpstr>
      <vt:lpstr>Proposed System</vt:lpstr>
      <vt:lpstr>Proposed System Architecture : </vt:lpstr>
      <vt:lpstr>BLOCK DIAGRAM:</vt:lpstr>
      <vt:lpstr>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Ruchitha Thavutu</cp:lastModifiedBy>
  <cp:revision>719</cp:revision>
  <dcterms:modified xsi:type="dcterms:W3CDTF">2024-03-29T05:10:24Z</dcterms:modified>
</cp:coreProperties>
</file>