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86" r:id="rId3"/>
    <p:sldId id="257" r:id="rId4"/>
    <p:sldId id="258" r:id="rId5"/>
    <p:sldId id="260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n, Md Riaz Ahmed  - SDSU Student" initials="KMRA-SS" lastIdx="1" clrIdx="0">
    <p:extLst>
      <p:ext uri="{19B8F6BF-5375-455C-9EA6-DF929625EA0E}">
        <p15:presenceInfo xmlns:p15="http://schemas.microsoft.com/office/powerpoint/2012/main" userId="Khan, Md Riaz Ahmed  - SDSU 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71"/>
    <a:srgbClr val="0033A0"/>
    <a:srgbClr val="E1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F377C-E775-402C-956C-880724C465C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773BD-AC32-468A-A117-56903F0B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6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EBBA-5606-44AE-8A20-0CC6A97F9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09A9F-4C05-4860-BE8F-300B1F7AC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833AC-6EE2-44DE-B463-A2E612BE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0959-A178-4F1C-B58A-0D5F923E95D5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AA148-9146-414F-B1F0-BA386ED9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2C256-A146-41C6-8C14-54E40B8F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4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E8B2-15EB-44ED-8D38-E7839604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7298C-58B0-4408-889C-C79411C56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CB44-455B-4CB0-AC4C-038E342B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59D1-0F19-4782-BAAE-AAAB09F432A0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56CC-9C38-4069-A755-235C94A0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B7151-75F3-4ACC-AAEB-E3F2C9FC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2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50ACE-393E-48BA-B354-F57F61001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64CAA-CF0D-4535-B493-B8721EE96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C04F9-D82A-4C2D-B816-178220F5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BE08-2110-401F-AEA9-8DCEA2D4FAD4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D2E07-8098-4DD3-B7AB-84BC434E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2CE5-05C3-4C4C-B098-7853EADB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4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087C-A44A-4869-9580-012E1C2A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F28D-B281-419F-B964-50CC76AA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D70EE-086E-41C1-8B25-CD9BEE4A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3DB8-98B7-4798-968E-B16F8193C22E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3FEA-0E58-4277-9BD3-30EBA4C0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4AE4B-63D7-48EB-9EDE-1A363010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3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FD6B-42F9-415A-81B1-CA8AA44F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62A28-91EB-456F-9B19-C6AA564C4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4FDB9-3D83-448F-87D6-8329029F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6DD6-EEE3-415B-8CB4-24376F867BD7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E7A0-F386-403F-A019-B91FD6EB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C384-0D16-464B-A21A-15E3B6F0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CED9-70E2-4360-B641-BBDD4F5C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1769-7364-424B-A97D-1FCBCE9CD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FCDBF-CABB-4ECE-A27F-E7E595011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90D83-8E26-45F6-9C77-D9EAC399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BFB9-6C5B-4AA7-8978-6CB89249560D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C5897-ACC4-4467-A89D-76272AF4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F6C03-FB27-4254-A255-CB3BE0C2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DA49-6DD8-4CE9-8A6F-0AF33163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2E560-FEC1-4023-B716-B5CC31463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1E0B8-27C6-433B-824A-ECEBC31B9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F317A-9599-4E44-A6F9-24C3C0781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808A5-9F14-4044-91F2-6E2FD7959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7FF48-7CEB-4A76-99E2-399D60EC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A342-757A-4DEA-9B14-607D86172AF8}" type="datetime1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D7EAA-07F9-4747-A384-F40BFC8A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C666B-652D-40B4-8266-7AA13A54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7E30-4C20-47CE-98C8-3BA427C3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BFFC3-C0D7-4153-87FF-88498123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FD52-50A2-4D6A-8B2E-C0D0D2CA3843}" type="datetime1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3D716-D2D4-4941-A24C-3294FB7F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D329B-08F4-408B-BA50-D71E99B7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3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3FF18-5FBC-4A71-B1AB-AF2098FC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D6D2-E6A3-45A7-8A14-792FDFDB4648}" type="datetime1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B3E64-B3C1-475E-ABEB-91CF9A48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63D34-58A3-4D10-9D9D-998EAF16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6EE1-12B9-4A3C-A060-13C60AD5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75A2-1FCC-47AA-B9A6-7B7983F45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3F66D-5E70-47FF-A506-67A5FCF4D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D32CE-0A7A-4349-A310-39034666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A488-BB25-4E88-AE5D-5BEF091A767E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33574-9CA5-4E52-BAD1-52F847E4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1F57C-CA49-41DA-8858-5E0299AF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7C2F-7A64-42A5-AAD3-EBFE4905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B91C4-3480-4E2A-B3E1-9E94F5A79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60259-0158-494B-A08D-6A62AA4FA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AC865-022B-482C-8922-50CFABAB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3AC6-0ED1-4643-8DAD-4A35DD651EBF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67E0B-D799-4D8C-8E3B-103EDD11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E8EB8-3E9A-456F-84F7-9EB747DF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1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0B4C5-1AFA-46A7-869E-E5BFBB65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581C6-D6D7-4989-B14F-40582A90E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7DCCA-6C80-4CEF-9DC4-356A39FF1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4D29D-FC1B-4CFB-8E0F-7F680462E4F7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22F2C-CD3B-47A6-9A5B-21D6C29ED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8415A-F81D-4F39-A688-0D0177D17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46B56-5B6B-4804-8868-1ED31F7F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2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profet/index.html" TargetMode="External"/><Relationship Id="rId2" Type="http://schemas.openxmlformats.org/officeDocument/2006/relationships/hyperlink" Target="https://cran.r-project.org/web/packages/ROCit/index.html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-pkgs.had.co.nz/" TargetMode="External"/><Relationship Id="rId2" Type="http://schemas.openxmlformats.org/officeDocument/2006/relationships/hyperlink" Target="https://cran.r-project.org/doc/contrib/Leisch-CreatingPackages.pdf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azakhan94/straightlin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rstudio/download/#download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bin/windows/Rtools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ED21-54D7-4E30-A570-54FACC246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785" y="575039"/>
            <a:ext cx="4970398" cy="1734530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0033A0"/>
                </a:solidFill>
                <a:latin typeface="Arial Nova" panose="020B0504020202020204" pitchFamily="34" charset="0"/>
              </a:rPr>
              <a:t>Creating an R Package from Scratch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98E48-CAC7-43D4-867C-3003569A9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039" y="2601118"/>
            <a:ext cx="3472205" cy="3761963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Arial Nova" panose="020B0504020202020204" pitchFamily="34" charset="0"/>
                <a:cs typeface="Arial" panose="020B0604020202020204" pitchFamily="34" charset="0"/>
              </a:rPr>
              <a:t>Riaz Khan</a:t>
            </a:r>
          </a:p>
          <a:p>
            <a:pPr algn="l"/>
            <a:r>
              <a:rPr lang="en-US" sz="2000" dirty="0">
                <a:latin typeface="Arial Nova" panose="020B0504020202020204" pitchFamily="34" charset="0"/>
                <a:cs typeface="Arial" panose="020B0604020202020204" pitchFamily="34" charset="0"/>
              </a:rPr>
              <a:t>MS, Statistics, South Dakota State University</a:t>
            </a:r>
          </a:p>
          <a:p>
            <a:pPr algn="l"/>
            <a:endParaRPr lang="en-US" sz="20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 Nova" panose="020B0504020202020204" pitchFamily="34" charset="0"/>
                <a:cs typeface="Arial" panose="020B0604020202020204" pitchFamily="34" charset="0"/>
              </a:rPr>
              <a:t>2020 SDSU Data Science Symposium</a:t>
            </a:r>
          </a:p>
          <a:p>
            <a:pPr algn="l"/>
            <a:r>
              <a:rPr lang="en-US" sz="2000" dirty="0">
                <a:latin typeface="Arial Nova" panose="020B0504020202020204" pitchFamily="34" charset="0"/>
                <a:cs typeface="Arial" panose="020B0604020202020204" pitchFamily="34" charset="0"/>
              </a:rPr>
              <a:t>February 10-11, 2020</a:t>
            </a:r>
          </a:p>
        </p:txBody>
      </p:sp>
      <p:pic>
        <p:nvPicPr>
          <p:cNvPr id="6" name="Picture 5" descr="A group of people in a dark room&#10;&#10;Description automatically generated">
            <a:extLst>
              <a:ext uri="{FF2B5EF4-FFF2-40B4-BE49-F238E27FC236}">
                <a16:creationId xmlns:a16="http://schemas.microsoft.com/office/drawing/2014/main" id="{67CD1BFD-4BAC-443E-8601-11183A95E6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2" r="16460"/>
          <a:stretch/>
        </p:blipFill>
        <p:spPr>
          <a:xfrm>
            <a:off x="5363183" y="0"/>
            <a:ext cx="6828817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D646B0-0DAD-4F06-9C6C-93326B9FD530}"/>
              </a:ext>
            </a:extLst>
          </p:cNvPr>
          <p:cNvCxnSpPr>
            <a:cxnSpLocks/>
          </p:cNvCxnSpPr>
          <p:nvPr/>
        </p:nvCxnSpPr>
        <p:spPr>
          <a:xfrm>
            <a:off x="392785" y="2450969"/>
            <a:ext cx="44243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29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Build and check package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14400" y="154599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73D8E-B605-472C-BF3E-F933FBEB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80515" cy="4351338"/>
          </a:xfrm>
        </p:spPr>
        <p:txBody>
          <a:bodyPr/>
          <a:lstStyle/>
          <a:p>
            <a:r>
              <a:rPr lang="en-US" dirty="0"/>
              <a:t>Throughout the development, it is recommended to check the package frequently</a:t>
            </a:r>
          </a:p>
          <a:p>
            <a:pPr lvl="1"/>
            <a:r>
              <a:rPr lang="en-US" dirty="0"/>
              <a:t>Build: </a:t>
            </a:r>
            <a:r>
              <a:rPr lang="en-US" dirty="0" err="1"/>
              <a:t>Ctrl+Shift+B</a:t>
            </a:r>
            <a:endParaRPr lang="en-US" dirty="0"/>
          </a:p>
          <a:p>
            <a:pPr lvl="1"/>
            <a:r>
              <a:rPr lang="en-US" dirty="0"/>
              <a:t>Check: </a:t>
            </a:r>
            <a:r>
              <a:rPr lang="en-US" dirty="0" err="1"/>
              <a:t>Ctrl+Shift+E</a:t>
            </a:r>
            <a:endParaRPr lang="en-US" dirty="0"/>
          </a:p>
          <a:p>
            <a:r>
              <a:rPr lang="en-US" dirty="0"/>
              <a:t>The goal is to get 0 error, 0 warning, 0 note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418F3D-A183-4EE2-B3D5-474437C8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7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Package description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14400" y="154599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73D8E-B605-472C-BF3E-F933FBEB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213060" cy="4351338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5F3EAB-3A33-457D-A873-1B638E8C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20144"/>
            <a:ext cx="7136859" cy="31623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ED866D6-A188-45B3-BCE7-2E99F441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Package description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14400" y="154599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73D8E-B605-472C-BF3E-F933FBEB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82830" cy="4351338"/>
          </a:xfrm>
        </p:spPr>
        <p:txBody>
          <a:bodyPr/>
          <a:lstStyle/>
          <a:p>
            <a:r>
              <a:rPr lang="en-US" dirty="0"/>
              <a:t>Package 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License</a:t>
            </a:r>
          </a:p>
          <a:p>
            <a:pPr lvl="1"/>
            <a:r>
              <a:rPr lang="en-US" dirty="0"/>
              <a:t>MIT</a:t>
            </a:r>
          </a:p>
          <a:p>
            <a:pPr lvl="1"/>
            <a:r>
              <a:rPr lang="en-US" dirty="0"/>
              <a:t>GPLE-2, GPL-3</a:t>
            </a:r>
          </a:p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2AF9483-B9BC-463B-8C71-93AEED13E4D3}"/>
              </a:ext>
            </a:extLst>
          </p:cNvPr>
          <p:cNvSpPr txBox="1">
            <a:spLocks/>
          </p:cNvSpPr>
          <p:nvPr/>
        </p:nvSpPr>
        <p:spPr>
          <a:xfrm>
            <a:off x="6909070" y="1690688"/>
            <a:ext cx="44828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Multiple authors</a:t>
            </a:r>
          </a:p>
          <a:p>
            <a:endParaRPr lang="en-US" dirty="0"/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2A21EAB3-0DFF-4369-9D4D-22D776569E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47420" y="2509675"/>
            <a:ext cx="3332750" cy="150558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97CF72-27D3-4BFF-8E55-7EA7F757F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070" y="2384189"/>
            <a:ext cx="3781425" cy="1352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62EDAB-9001-4943-BCBA-05AB0AFF4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242" y="4015260"/>
            <a:ext cx="4933950" cy="1828800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36089A6-CFAF-438F-8DE6-0ADBE4F6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6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Package documentation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14400" y="154599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73D8E-B605-472C-BF3E-F933FBEB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451715" cy="4351338"/>
          </a:xfrm>
        </p:spPr>
        <p:txBody>
          <a:bodyPr/>
          <a:lstStyle/>
          <a:p>
            <a:r>
              <a:rPr lang="en-US" dirty="0"/>
              <a:t>Functions and documentations live in different folders</a:t>
            </a:r>
          </a:p>
          <a:p>
            <a:pPr lvl="1"/>
            <a:r>
              <a:rPr lang="en-US" dirty="0"/>
              <a:t>~\R and ~\man folders</a:t>
            </a:r>
          </a:p>
          <a:p>
            <a:pPr lvl="1"/>
            <a:r>
              <a:rPr lang="en-US" dirty="0"/>
              <a:t>.R and .Rd files</a:t>
            </a:r>
          </a:p>
          <a:p>
            <a:r>
              <a:rPr lang="en-US" dirty="0"/>
              <a:t>Possible to use </a:t>
            </a:r>
            <a:r>
              <a:rPr lang="en-US" dirty="0" err="1"/>
              <a:t>roxygen</a:t>
            </a:r>
            <a:r>
              <a:rPr lang="en-US" dirty="0"/>
              <a:t> to auto create the .Rd files </a:t>
            </a:r>
          </a:p>
          <a:p>
            <a:pPr lvl="1"/>
            <a:r>
              <a:rPr lang="en-US" dirty="0" err="1"/>
              <a:t>Roxygen</a:t>
            </a:r>
            <a:r>
              <a:rPr lang="en-US" dirty="0"/>
              <a:t> tags</a:t>
            </a:r>
          </a:p>
          <a:p>
            <a:pPr lvl="1"/>
            <a:r>
              <a:rPr lang="en-US" dirty="0"/>
              <a:t>@title, @param, @description, @return, @examples etc.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2AF9483-B9BC-463B-8C71-93AEED13E4D3}"/>
              </a:ext>
            </a:extLst>
          </p:cNvPr>
          <p:cNvSpPr txBox="1">
            <a:spLocks/>
          </p:cNvSpPr>
          <p:nvPr/>
        </p:nvSpPr>
        <p:spPr>
          <a:xfrm>
            <a:off x="9085634" y="1690688"/>
            <a:ext cx="230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95F2AB2-B391-46AF-9C7C-56FB0AB9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9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Function straighten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14400" y="154599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2AF9483-B9BC-463B-8C71-93AEED13E4D3}"/>
              </a:ext>
            </a:extLst>
          </p:cNvPr>
          <p:cNvSpPr txBox="1">
            <a:spLocks/>
          </p:cNvSpPr>
          <p:nvPr/>
        </p:nvSpPr>
        <p:spPr>
          <a:xfrm>
            <a:off x="9085634" y="1690688"/>
            <a:ext cx="230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4C566D-BF7E-46E2-960A-E8FD6023D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16297"/>
            <a:ext cx="10046561" cy="4000843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4ADDEA-1D00-4B34-BC9C-E01A3231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84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Straight line 101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14400" y="154599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2AF9483-B9BC-463B-8C71-93AEED13E4D3}"/>
              </a:ext>
            </a:extLst>
          </p:cNvPr>
          <p:cNvSpPr txBox="1">
            <a:spLocks/>
          </p:cNvSpPr>
          <p:nvPr/>
        </p:nvSpPr>
        <p:spPr>
          <a:xfrm>
            <a:off x="9085634" y="1690688"/>
            <a:ext cx="230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57D4B0-FBA8-450E-A575-4790DCDE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276725" cy="4048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97C6FD-1030-4F9E-A0AB-B4C2D281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1889321"/>
            <a:ext cx="6638925" cy="4124325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61D564C-6E37-4E84-875F-CCCA3C36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2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Function straighten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14400" y="154599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6434D94-6322-4DDF-BF69-4B556B3CD9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21344"/>
            <a:ext cx="4139577" cy="4351338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2AF9483-B9BC-463B-8C71-93AEED13E4D3}"/>
              </a:ext>
            </a:extLst>
          </p:cNvPr>
          <p:cNvSpPr txBox="1">
            <a:spLocks/>
          </p:cNvSpPr>
          <p:nvPr/>
        </p:nvSpPr>
        <p:spPr>
          <a:xfrm>
            <a:off x="9085634" y="1690688"/>
            <a:ext cx="230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AA90BF3-4E4F-4AC6-BFE3-5C798141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7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Function documentation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14400" y="154599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2AF9483-B9BC-463B-8C71-93AEED13E4D3}"/>
              </a:ext>
            </a:extLst>
          </p:cNvPr>
          <p:cNvSpPr txBox="1">
            <a:spLocks/>
          </p:cNvSpPr>
          <p:nvPr/>
        </p:nvSpPr>
        <p:spPr>
          <a:xfrm>
            <a:off x="9085634" y="1690688"/>
            <a:ext cx="230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9B9713-8E3F-438A-8A32-DB6D45D8C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14006"/>
            <a:ext cx="5585179" cy="4428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08B5E3-EAEF-41BC-9535-6F35871D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79" y="1614006"/>
            <a:ext cx="4633964" cy="442801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0A349F2-C553-48A2-9422-5FD5990F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8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Function </a:t>
            </a:r>
            <a:r>
              <a:rPr lang="en-US" b="1" dirty="0" err="1">
                <a:solidFill>
                  <a:srgbClr val="0033A0"/>
                </a:solidFill>
                <a:latin typeface="Arial Nova" panose="020B0504020202020204" pitchFamily="34" charset="0"/>
              </a:rPr>
              <a:t>intersection_stline</a:t>
            </a:r>
            <a:endParaRPr lang="en-US" b="1" dirty="0">
              <a:solidFill>
                <a:srgbClr val="0033A0"/>
              </a:solidFill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14400" y="154599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5190D8D-B141-47F8-ABCE-7471E208B0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58972" cy="4351338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2AF9483-B9BC-463B-8C71-93AEED13E4D3}"/>
              </a:ext>
            </a:extLst>
          </p:cNvPr>
          <p:cNvSpPr txBox="1">
            <a:spLocks/>
          </p:cNvSpPr>
          <p:nvPr/>
        </p:nvSpPr>
        <p:spPr>
          <a:xfrm>
            <a:off x="9085634" y="1690688"/>
            <a:ext cx="230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A5FC18-D0B9-4B14-9912-A15601FB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62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Function </a:t>
            </a:r>
            <a:r>
              <a:rPr lang="en-US" b="1" dirty="0" err="1">
                <a:solidFill>
                  <a:srgbClr val="0033A0"/>
                </a:solidFill>
                <a:latin typeface="Arial Nova" panose="020B0504020202020204" pitchFamily="34" charset="0"/>
              </a:rPr>
              <a:t>intersection_stline</a:t>
            </a:r>
            <a:endParaRPr lang="en-US" b="1" dirty="0">
              <a:solidFill>
                <a:srgbClr val="0033A0"/>
              </a:solidFill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14400" y="154599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2AF9483-B9BC-463B-8C71-93AEED13E4D3}"/>
              </a:ext>
            </a:extLst>
          </p:cNvPr>
          <p:cNvSpPr txBox="1">
            <a:spLocks/>
          </p:cNvSpPr>
          <p:nvPr/>
        </p:nvSpPr>
        <p:spPr>
          <a:xfrm>
            <a:off x="9085634" y="1690688"/>
            <a:ext cx="230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C7CB766C-0DD9-4293-83B0-7611221B24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830748" y="1690688"/>
            <a:ext cx="6643991" cy="475631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B1402E-F939-466D-91B5-1D312D1F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0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Riaz Khan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63039" y="1555724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2AF9483-B9BC-463B-8C71-93AEED13E4D3}"/>
              </a:ext>
            </a:extLst>
          </p:cNvPr>
          <p:cNvSpPr txBox="1">
            <a:spLocks/>
          </p:cNvSpPr>
          <p:nvPr/>
        </p:nvSpPr>
        <p:spPr>
          <a:xfrm>
            <a:off x="9085634" y="1690688"/>
            <a:ext cx="230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8748F54-CE85-430D-8F32-36094A968783}"/>
              </a:ext>
            </a:extLst>
          </p:cNvPr>
          <p:cNvSpPr txBox="1">
            <a:spLocks/>
          </p:cNvSpPr>
          <p:nvPr/>
        </p:nvSpPr>
        <p:spPr>
          <a:xfrm>
            <a:off x="838200" y="1837277"/>
            <a:ext cx="10515600" cy="4125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/>
              <a:t>BSc, EE, Bangladesh University of Engineering &amp; Technology (2011)</a:t>
            </a:r>
          </a:p>
          <a:p>
            <a:pPr lvl="0"/>
            <a:r>
              <a:rPr lang="en-US" sz="2400" dirty="0"/>
              <a:t>MS, EE, South Dakota State University (2016)</a:t>
            </a:r>
          </a:p>
          <a:p>
            <a:pPr lvl="0"/>
            <a:r>
              <a:rPr lang="en-US" sz="2400" dirty="0"/>
              <a:t>MS, Statistics, South Dakota State University (2018)</a:t>
            </a:r>
          </a:p>
          <a:p>
            <a:pPr lvl="0"/>
            <a:r>
              <a:rPr lang="en-US" sz="2400" dirty="0"/>
              <a:t>Primary author of package </a:t>
            </a:r>
            <a:r>
              <a:rPr lang="en-US" sz="2400" dirty="0" err="1"/>
              <a:t>ROCit</a:t>
            </a:r>
            <a:endParaRPr lang="en-US" sz="2400" dirty="0"/>
          </a:p>
          <a:p>
            <a:pPr lvl="1"/>
            <a:r>
              <a:rPr lang="en-US" sz="2100" dirty="0">
                <a:hlinkClick r:id="rId2"/>
              </a:rPr>
              <a:t>https://cran.r-project.org/web/packages/ROCit/index.html</a:t>
            </a:r>
            <a:endParaRPr lang="en-US" sz="2100" dirty="0"/>
          </a:p>
          <a:p>
            <a:pPr lvl="0"/>
            <a:r>
              <a:rPr lang="en-US" sz="2400" dirty="0"/>
              <a:t>Co-author of package </a:t>
            </a:r>
            <a:r>
              <a:rPr lang="en-US" sz="2400" dirty="0" err="1"/>
              <a:t>Rprofet</a:t>
            </a:r>
            <a:endParaRPr lang="en-US" sz="2400" dirty="0"/>
          </a:p>
          <a:p>
            <a:pPr lvl="1"/>
            <a:r>
              <a:rPr lang="en-US" sz="2100" dirty="0">
                <a:hlinkClick r:id="rId3"/>
              </a:rPr>
              <a:t>https://cran.r-project.org/web/packages/Rprofet/index.html</a:t>
            </a:r>
            <a:endParaRPr lang="en-US" sz="21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Current work involves:</a:t>
            </a:r>
          </a:p>
          <a:p>
            <a:pPr lvl="1"/>
            <a:r>
              <a:rPr lang="en-US" sz="2100" dirty="0"/>
              <a:t>Data analysis </a:t>
            </a:r>
          </a:p>
          <a:p>
            <a:pPr lvl="1"/>
            <a:r>
              <a:rPr lang="en-US" sz="2100"/>
              <a:t>Statistical modeling</a:t>
            </a:r>
            <a:endParaRPr lang="en-US" dirty="0"/>
          </a:p>
          <a:p>
            <a:pPr lvl="0"/>
            <a:endParaRPr lang="en-US" dirty="0"/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232E1-551F-408A-8840-3C8D940C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52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Coding style- best practices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63039" y="1555724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73D8E-B605-472C-BF3E-F933FBEB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40440" cy="4351338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Lower case recommended for function and object, with efficient use of underscore (</a:t>
            </a:r>
            <a:r>
              <a:rPr lang="en-US" sz="2400" dirty="0"/>
              <a:t>_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There should be spaces before and after all infix operators (</a:t>
            </a:r>
            <a:r>
              <a:rPr lang="en-US" dirty="0" err="1"/>
              <a:t>e.g</a:t>
            </a:r>
            <a:r>
              <a:rPr lang="en-US" dirty="0"/>
              <a:t>: </a:t>
            </a:r>
            <a:r>
              <a:rPr lang="en-US" sz="2400" dirty="0"/>
              <a:t>+</a:t>
            </a:r>
            <a:r>
              <a:rPr lang="en-US" dirty="0"/>
              <a:t>, </a:t>
            </a:r>
            <a:r>
              <a:rPr lang="en-US" sz="2400" dirty="0"/>
              <a:t>-</a:t>
            </a:r>
            <a:r>
              <a:rPr lang="en-US" dirty="0"/>
              <a:t>, </a:t>
            </a:r>
            <a:r>
              <a:rPr lang="en-US" sz="2400" dirty="0"/>
              <a:t>*</a:t>
            </a:r>
            <a:r>
              <a:rPr lang="en-US" dirty="0"/>
              <a:t>, </a:t>
            </a:r>
            <a:r>
              <a:rPr lang="en-US" sz="2400" dirty="0"/>
              <a:t>/</a:t>
            </a:r>
            <a:r>
              <a:rPr lang="en-US" dirty="0"/>
              <a:t>, </a:t>
            </a:r>
            <a:r>
              <a:rPr lang="en-US" sz="2400" dirty="0"/>
              <a:t>=</a:t>
            </a:r>
            <a:r>
              <a:rPr lang="en-US" dirty="0"/>
              <a:t>, </a:t>
            </a:r>
            <a:r>
              <a:rPr lang="en-US" sz="2400" dirty="0"/>
              <a:t>==</a:t>
            </a:r>
            <a:r>
              <a:rPr lang="en-US" dirty="0"/>
              <a:t>, </a:t>
            </a:r>
            <a:r>
              <a:rPr lang="en-US" sz="2400" dirty="0"/>
              <a:t>&lt;-</a:t>
            </a:r>
            <a:r>
              <a:rPr lang="en-US" dirty="0"/>
              <a:t>, </a:t>
            </a:r>
            <a:r>
              <a:rPr lang="en-US" sz="2400" dirty="0"/>
              <a:t>-&gt;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Space after comma, not before</a:t>
            </a:r>
          </a:p>
          <a:p>
            <a:pPr lvl="0"/>
            <a:r>
              <a:rPr lang="en-US" dirty="0"/>
              <a:t>Use of </a:t>
            </a:r>
            <a:r>
              <a:rPr lang="en-US" sz="2400" dirty="0"/>
              <a:t>&lt;-</a:t>
            </a:r>
            <a:r>
              <a:rPr lang="en-US" dirty="0"/>
              <a:t> for assignment (not </a:t>
            </a:r>
            <a:r>
              <a:rPr lang="en-US" sz="2400" dirty="0"/>
              <a:t>=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Spelling out </a:t>
            </a:r>
            <a:r>
              <a:rPr lang="en-US" sz="2400" dirty="0"/>
              <a:t>TRUE</a:t>
            </a:r>
            <a:r>
              <a:rPr lang="en-US" dirty="0"/>
              <a:t> and </a:t>
            </a:r>
            <a:r>
              <a:rPr lang="en-US" sz="2400" dirty="0"/>
              <a:t>FALSE</a:t>
            </a:r>
            <a:r>
              <a:rPr lang="en-US" dirty="0"/>
              <a:t>, as opposed to just using </a:t>
            </a:r>
            <a:r>
              <a:rPr lang="en-US" sz="2400" dirty="0"/>
              <a:t>T</a:t>
            </a:r>
            <a:r>
              <a:rPr lang="en-US" dirty="0"/>
              <a:t> and </a:t>
            </a:r>
            <a:r>
              <a:rPr lang="en-US" sz="2400" dirty="0"/>
              <a:t>F</a:t>
            </a:r>
            <a:endParaRPr lang="en-US" dirty="0"/>
          </a:p>
          <a:p>
            <a:pPr lvl="0"/>
            <a:r>
              <a:rPr lang="en-US" dirty="0"/>
              <a:t>Opening curly brace followed by a new line</a:t>
            </a:r>
          </a:p>
          <a:p>
            <a:pPr lvl="0"/>
            <a:r>
              <a:rPr lang="en-US" dirty="0"/>
              <a:t>Closing curly brace gets its own line</a:t>
            </a:r>
          </a:p>
          <a:p>
            <a:pPr lvl="1"/>
            <a:r>
              <a:rPr lang="en-US" dirty="0"/>
              <a:t>Exception: use of </a:t>
            </a:r>
            <a:r>
              <a:rPr lang="en-US" sz="2000" dirty="0"/>
              <a:t>else</a:t>
            </a:r>
            <a:endParaRPr lang="en-US" dirty="0"/>
          </a:p>
          <a:p>
            <a:pPr lvl="0"/>
            <a:r>
              <a:rPr lang="en-US" dirty="0"/>
              <a:t>Limited number of characters per line</a:t>
            </a:r>
          </a:p>
          <a:p>
            <a:pPr lvl="0"/>
            <a:r>
              <a:rPr lang="en-US" dirty="0"/>
              <a:t>Use of unique name to avoid conflicts</a:t>
            </a:r>
          </a:p>
          <a:p>
            <a:pPr lvl="0"/>
            <a:r>
              <a:rPr lang="en-US" dirty="0"/>
              <a:t>Proper indentations for easy understanding</a:t>
            </a:r>
          </a:p>
          <a:p>
            <a:pPr lvl="1"/>
            <a:r>
              <a:rPr lang="en-US" sz="2500" dirty="0"/>
              <a:t>For indentation, select the code block, then Code &gt; </a:t>
            </a:r>
            <a:r>
              <a:rPr lang="en-US" sz="2500" dirty="0" err="1"/>
              <a:t>Reindent</a:t>
            </a:r>
            <a:r>
              <a:rPr lang="en-US" sz="2500" dirty="0"/>
              <a:t> Lines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2AF9483-B9BC-463B-8C71-93AEED13E4D3}"/>
              </a:ext>
            </a:extLst>
          </p:cNvPr>
          <p:cNvSpPr txBox="1">
            <a:spLocks/>
          </p:cNvSpPr>
          <p:nvPr/>
        </p:nvSpPr>
        <p:spPr>
          <a:xfrm>
            <a:off x="9085634" y="1690688"/>
            <a:ext cx="230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BFA9-7B2C-455A-AE97-57C6D011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98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S3 method: print for class </a:t>
            </a:r>
            <a:r>
              <a:rPr lang="en-US" b="1" dirty="0" err="1">
                <a:solidFill>
                  <a:srgbClr val="0033A0"/>
                </a:solidFill>
                <a:latin typeface="Arial Nova" panose="020B0504020202020204" pitchFamily="34" charset="0"/>
              </a:rPr>
              <a:t>stline</a:t>
            </a:r>
            <a:endParaRPr lang="en-US" b="1" dirty="0">
              <a:solidFill>
                <a:srgbClr val="0033A0"/>
              </a:solidFill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63039" y="1555724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2AF9483-B9BC-463B-8C71-93AEED13E4D3}"/>
              </a:ext>
            </a:extLst>
          </p:cNvPr>
          <p:cNvSpPr txBox="1">
            <a:spLocks/>
          </p:cNvSpPr>
          <p:nvPr/>
        </p:nvSpPr>
        <p:spPr>
          <a:xfrm>
            <a:off x="9085634" y="1690688"/>
            <a:ext cx="230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A11FE4-6CB6-4810-9C7D-FFA01811C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995" b="1818"/>
          <a:stretch/>
        </p:blipFill>
        <p:spPr>
          <a:xfrm>
            <a:off x="214415" y="1911705"/>
            <a:ext cx="5272391" cy="3273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812E9F-5603-4175-A725-FA142E0CA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970" y="1911705"/>
            <a:ext cx="6400800" cy="3986784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7627067-5608-4E25-B72A-2743E01E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80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External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63039" y="1555724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73D8E-B605-472C-BF3E-F933FBEB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External data lives in the ~/data folder, with extension .</a:t>
            </a:r>
            <a:r>
              <a:rPr lang="en-US" dirty="0" err="1"/>
              <a:t>RData</a:t>
            </a:r>
            <a:endParaRPr lang="en-US" dirty="0"/>
          </a:p>
          <a:p>
            <a:pPr lvl="0"/>
            <a:r>
              <a:rPr lang="en-US" dirty="0"/>
              <a:t>Data can be saved in .</a:t>
            </a:r>
            <a:r>
              <a:rPr lang="en-US" dirty="0" err="1"/>
              <a:t>RData</a:t>
            </a:r>
            <a:r>
              <a:rPr lang="en-US" dirty="0"/>
              <a:t> format using save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2AF9483-B9BC-463B-8C71-93AEED13E4D3}"/>
              </a:ext>
            </a:extLst>
          </p:cNvPr>
          <p:cNvSpPr txBox="1">
            <a:spLocks/>
          </p:cNvSpPr>
          <p:nvPr/>
        </p:nvSpPr>
        <p:spPr>
          <a:xfrm>
            <a:off x="9085634" y="1690688"/>
            <a:ext cx="230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51DEC-5DAD-4331-9020-5E4CFF8EF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39" y="3866357"/>
            <a:ext cx="5562600" cy="172402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1578C7E-6AF0-4A7C-93DC-C92F7919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62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External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63039" y="1555724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2AF9483-B9BC-463B-8C71-93AEED13E4D3}"/>
              </a:ext>
            </a:extLst>
          </p:cNvPr>
          <p:cNvSpPr txBox="1">
            <a:spLocks/>
          </p:cNvSpPr>
          <p:nvPr/>
        </p:nvSpPr>
        <p:spPr>
          <a:xfrm>
            <a:off x="9085634" y="1690688"/>
            <a:ext cx="230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E08FC1-EDC2-4752-ABF1-FC668D80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502" y="1782960"/>
            <a:ext cx="7467600" cy="45339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995DA0-BAB2-4034-9F37-BE219B8F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04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Dependency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63039" y="1555724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2AF9483-B9BC-463B-8C71-93AEED13E4D3}"/>
              </a:ext>
            </a:extLst>
          </p:cNvPr>
          <p:cNvSpPr txBox="1">
            <a:spLocks/>
          </p:cNvSpPr>
          <p:nvPr/>
        </p:nvSpPr>
        <p:spPr>
          <a:xfrm>
            <a:off x="9085634" y="1690688"/>
            <a:ext cx="230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5BE757-DEB4-4EB8-BFBD-AD17A18CD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39" y="1690688"/>
            <a:ext cx="6448425" cy="3819525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1E4A1D0-7A0D-4110-8F30-6FD7AE68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0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Vignette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63039" y="1555724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2AF9483-B9BC-463B-8C71-93AEED13E4D3}"/>
              </a:ext>
            </a:extLst>
          </p:cNvPr>
          <p:cNvSpPr txBox="1">
            <a:spLocks/>
          </p:cNvSpPr>
          <p:nvPr/>
        </p:nvSpPr>
        <p:spPr>
          <a:xfrm>
            <a:off x="9085634" y="1690688"/>
            <a:ext cx="230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DB76C4B-1EEB-49A5-AFFB-268593372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628763" cy="3476651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Inclusion of package vignette recommended.</a:t>
            </a:r>
          </a:p>
          <a:p>
            <a:pPr lvl="0"/>
            <a:r>
              <a:rPr lang="en-US" dirty="0"/>
              <a:t>Long guide of the package</a:t>
            </a:r>
          </a:p>
          <a:p>
            <a:pPr lvl="1"/>
            <a:r>
              <a:rPr lang="en-US" dirty="0"/>
              <a:t>What is does</a:t>
            </a:r>
          </a:p>
          <a:p>
            <a:pPr lvl="1"/>
            <a:r>
              <a:rPr lang="en-US" dirty="0"/>
              <a:t>How to use</a:t>
            </a:r>
          </a:p>
          <a:p>
            <a:pPr lvl="0"/>
            <a:r>
              <a:rPr lang="en-US" dirty="0"/>
              <a:t>Markdown file</a:t>
            </a:r>
          </a:p>
          <a:p>
            <a:pPr lvl="0"/>
            <a:r>
              <a:rPr lang="en-US" dirty="0"/>
              <a:t>In the </a:t>
            </a:r>
            <a:r>
              <a:rPr lang="en-US" sz="2400" dirty="0"/>
              <a:t>vignettes</a:t>
            </a:r>
            <a:r>
              <a:rPr lang="en-US" dirty="0"/>
              <a:t> folder</a:t>
            </a:r>
          </a:p>
          <a:p>
            <a:pPr lvl="0"/>
            <a:r>
              <a:rPr lang="en-US" dirty="0"/>
              <a:t>To create:</a:t>
            </a:r>
          </a:p>
          <a:p>
            <a:pPr lvl="1"/>
            <a:r>
              <a:rPr lang="en-US" dirty="0"/>
              <a:t>create a folder called </a:t>
            </a:r>
            <a:r>
              <a:rPr lang="en-US" sz="2000" dirty="0"/>
              <a:t>vignette</a:t>
            </a:r>
            <a:r>
              <a:rPr lang="en-US" dirty="0"/>
              <a:t> and create an </a:t>
            </a:r>
            <a:r>
              <a:rPr lang="en-US" sz="2000" dirty="0" err="1"/>
              <a:t>Rmd</a:t>
            </a:r>
            <a:r>
              <a:rPr lang="en-US" dirty="0"/>
              <a:t> file (for example, </a:t>
            </a:r>
            <a:r>
              <a:rPr lang="en-US" sz="2000" dirty="0" err="1"/>
              <a:t>stline.Rmd</a:t>
            </a:r>
            <a:r>
              <a:rPr lang="en-US" dirty="0"/>
              <a:t>)</a:t>
            </a:r>
          </a:p>
          <a:p>
            <a:pPr lvl="1"/>
            <a:r>
              <a:rPr lang="en-US" sz="2800" dirty="0"/>
              <a:t>add </a:t>
            </a:r>
            <a:r>
              <a:rPr lang="en-US" dirty="0" err="1"/>
              <a:t>knitr</a:t>
            </a:r>
            <a:r>
              <a:rPr lang="en-US" sz="2800" dirty="0"/>
              <a:t> and </a:t>
            </a:r>
            <a:r>
              <a:rPr lang="en-US" dirty="0" err="1"/>
              <a:t>rmarkdown</a:t>
            </a:r>
            <a:r>
              <a:rPr lang="en-US" sz="2800" dirty="0"/>
              <a:t> to the </a:t>
            </a:r>
            <a:r>
              <a:rPr lang="en-US" dirty="0"/>
              <a:t>Suggests</a:t>
            </a:r>
            <a:r>
              <a:rPr lang="en-US" sz="2800" dirty="0"/>
              <a:t> field in </a:t>
            </a:r>
            <a:r>
              <a:rPr lang="en-US" dirty="0"/>
              <a:t>DESCRIPTION</a:t>
            </a:r>
            <a:endParaRPr lang="en-US" sz="2800" dirty="0"/>
          </a:p>
          <a:p>
            <a:pPr lvl="1"/>
            <a:r>
              <a:rPr lang="en-US" sz="2800" dirty="0"/>
              <a:t>add </a:t>
            </a:r>
            <a:r>
              <a:rPr lang="en-US" dirty="0" err="1"/>
              <a:t>VignetteBuilder</a:t>
            </a:r>
            <a:r>
              <a:rPr lang="en-US" sz="2800" dirty="0"/>
              <a:t> field in the </a:t>
            </a:r>
            <a:r>
              <a:rPr lang="en-US" dirty="0"/>
              <a:t>DESCRIPTION</a:t>
            </a:r>
          </a:p>
          <a:p>
            <a:pPr lvl="1"/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8DA26-FAB5-4008-8655-13D045465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85" y="5302276"/>
            <a:ext cx="5931063" cy="8747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7B33E-BADA-4434-968F-7A757720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56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Vignette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63039" y="1555724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2AF9483-B9BC-463B-8C71-93AEED13E4D3}"/>
              </a:ext>
            </a:extLst>
          </p:cNvPr>
          <p:cNvSpPr txBox="1">
            <a:spLocks/>
          </p:cNvSpPr>
          <p:nvPr/>
        </p:nvSpPr>
        <p:spPr>
          <a:xfrm>
            <a:off x="9085634" y="1690688"/>
            <a:ext cx="230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1AA943DE-36DC-465A-B9C9-EAEE4B8BFA56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963039" y="1690688"/>
            <a:ext cx="7056732" cy="352074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368D3-60A9-4326-AB64-23F49D91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21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Testing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63039" y="1555724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2AF9483-B9BC-463B-8C71-93AEED13E4D3}"/>
              </a:ext>
            </a:extLst>
          </p:cNvPr>
          <p:cNvSpPr txBox="1">
            <a:spLocks/>
          </p:cNvSpPr>
          <p:nvPr/>
        </p:nvSpPr>
        <p:spPr>
          <a:xfrm>
            <a:off x="9085634" y="1690688"/>
            <a:ext cx="230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DB76C4B-1EEB-49A5-AFFB-268593372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90244" cy="28241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Automated tests are useful for robust code, provides all the tests in an organized way. To set up:</a:t>
            </a:r>
          </a:p>
          <a:p>
            <a:pPr lvl="0"/>
            <a:r>
              <a:rPr lang="en-US" sz="3200" dirty="0"/>
              <a:t>Make a </a:t>
            </a:r>
            <a:r>
              <a:rPr lang="en-US" dirty="0"/>
              <a:t>~/tests/</a:t>
            </a:r>
            <a:r>
              <a:rPr lang="en-US" dirty="0" err="1"/>
              <a:t>testthat</a:t>
            </a:r>
            <a:r>
              <a:rPr lang="en-US" sz="3200" dirty="0"/>
              <a:t> folder</a:t>
            </a:r>
          </a:p>
          <a:p>
            <a:pPr lvl="0"/>
            <a:r>
              <a:rPr lang="en-US" sz="3200" dirty="0"/>
              <a:t>Add </a:t>
            </a:r>
            <a:r>
              <a:rPr lang="en-US" dirty="0" err="1"/>
              <a:t>testthat</a:t>
            </a:r>
            <a:r>
              <a:rPr lang="en-US" sz="3200" dirty="0"/>
              <a:t> to the </a:t>
            </a:r>
            <a:r>
              <a:rPr lang="en-US" dirty="0"/>
              <a:t>Suggests</a:t>
            </a:r>
            <a:r>
              <a:rPr lang="en-US" sz="3200" dirty="0"/>
              <a:t> field of </a:t>
            </a:r>
            <a:r>
              <a:rPr lang="en-US" dirty="0"/>
              <a:t>DESCRIPTION</a:t>
            </a:r>
            <a:endParaRPr lang="en-US" sz="3200" dirty="0"/>
          </a:p>
          <a:p>
            <a:pPr lvl="0"/>
            <a:r>
              <a:rPr lang="en-US" sz="3200" dirty="0"/>
              <a:t>Make a </a:t>
            </a:r>
            <a:r>
              <a:rPr lang="en-US" dirty="0"/>
              <a:t>~/tests/</a:t>
            </a:r>
            <a:r>
              <a:rPr lang="en-US" dirty="0" err="1"/>
              <a:t>testthat.R</a:t>
            </a:r>
            <a:r>
              <a:rPr lang="en-US" sz="3200" dirty="0"/>
              <a:t> file</a:t>
            </a:r>
          </a:p>
          <a:p>
            <a:r>
              <a:rPr lang="en-US" dirty="0"/>
              <a:t>A test lives in the </a:t>
            </a:r>
            <a:r>
              <a:rPr lang="en-US" sz="2400" dirty="0"/>
              <a:t>~/tests/</a:t>
            </a:r>
            <a:r>
              <a:rPr lang="en-US" sz="2400" dirty="0" err="1"/>
              <a:t>testthat</a:t>
            </a:r>
            <a:r>
              <a:rPr lang="en-US" dirty="0"/>
              <a:t> directory. All files must start with </a:t>
            </a:r>
            <a:r>
              <a:rPr lang="en-US" sz="2400" dirty="0"/>
              <a:t>test</a:t>
            </a:r>
            <a:r>
              <a:rPr lang="en-US" dirty="0"/>
              <a:t>. Tests in </a:t>
            </a:r>
            <a:r>
              <a:rPr lang="en-US" sz="2400" dirty="0"/>
              <a:t>~/tests/</a:t>
            </a:r>
            <a:r>
              <a:rPr lang="en-US" sz="2400" dirty="0" err="1"/>
              <a:t>testthat.R</a:t>
            </a:r>
            <a:r>
              <a:rPr lang="en-US" dirty="0"/>
              <a:t> file are checked during the package check.</a:t>
            </a:r>
          </a:p>
          <a:p>
            <a:pPr lvl="1"/>
            <a:endParaRPr lang="en-US" sz="2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5584F-157C-4369-B930-8A878A62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5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Testing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63039" y="1555724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2AF9483-B9BC-463B-8C71-93AEED13E4D3}"/>
              </a:ext>
            </a:extLst>
          </p:cNvPr>
          <p:cNvSpPr txBox="1">
            <a:spLocks/>
          </p:cNvSpPr>
          <p:nvPr/>
        </p:nvSpPr>
        <p:spPr>
          <a:xfrm>
            <a:off x="9085634" y="1690688"/>
            <a:ext cx="230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D52A26-BF1C-4CE7-BB94-8E9A8FB05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617"/>
          <a:stretch/>
        </p:blipFill>
        <p:spPr>
          <a:xfrm>
            <a:off x="963039" y="1840428"/>
            <a:ext cx="5944624" cy="3036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98522A-8502-48F9-BA25-3CDD9B78F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418" y="2310825"/>
            <a:ext cx="2171700" cy="1419225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F1AD94-B72F-4503-AA0D-CDB86F92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62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README and NEWS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63039" y="1555724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2AF9483-B9BC-463B-8C71-93AEED13E4D3}"/>
              </a:ext>
            </a:extLst>
          </p:cNvPr>
          <p:cNvSpPr txBox="1">
            <a:spLocks/>
          </p:cNvSpPr>
          <p:nvPr/>
        </p:nvSpPr>
        <p:spPr>
          <a:xfrm>
            <a:off x="9085634" y="1690688"/>
            <a:ext cx="230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8748F54-CE85-430D-8F32-36094A968783}"/>
              </a:ext>
            </a:extLst>
          </p:cNvPr>
          <p:cNvSpPr txBox="1">
            <a:spLocks/>
          </p:cNvSpPr>
          <p:nvPr/>
        </p:nvSpPr>
        <p:spPr>
          <a:xfrm>
            <a:off x="838200" y="1837277"/>
            <a:ext cx="5076217" cy="4125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/>
              <a:t>README</a:t>
            </a:r>
            <a:r>
              <a:rPr lang="en-US" dirty="0"/>
              <a:t> is usually aimed for the new users.</a:t>
            </a:r>
          </a:p>
          <a:p>
            <a:pPr lvl="0"/>
            <a:r>
              <a:rPr lang="en-US" sz="2400" dirty="0"/>
              <a:t>README</a:t>
            </a:r>
            <a:r>
              <a:rPr lang="en-US" dirty="0"/>
              <a:t> should contain some high- level information about the package and how to use the package.</a:t>
            </a:r>
          </a:p>
          <a:p>
            <a:pPr lvl="0"/>
            <a:r>
              <a:rPr lang="en-US" sz="2400" dirty="0"/>
              <a:t>README</a:t>
            </a:r>
            <a:r>
              <a:rPr lang="en-US" dirty="0"/>
              <a:t> has extension </a:t>
            </a:r>
            <a:r>
              <a:rPr lang="en-US" sz="2400" dirty="0"/>
              <a:t>.</a:t>
            </a:r>
            <a:r>
              <a:rPr lang="en-US" sz="2400" dirty="0" err="1"/>
              <a:t>md</a:t>
            </a:r>
            <a:r>
              <a:rPr lang="en-US" dirty="0" err="1"/>
              <a:t>.</a:t>
            </a:r>
            <a:endParaRPr lang="en-US" dirty="0"/>
          </a:p>
          <a:p>
            <a:pPr lvl="0"/>
            <a:r>
              <a:rPr lang="en-US" dirty="0"/>
              <a:t>Possible to use R Markdown (</a:t>
            </a:r>
            <a:r>
              <a:rPr lang="en-US" sz="2400" dirty="0"/>
              <a:t>.</a:t>
            </a:r>
            <a:r>
              <a:rPr lang="en-US" sz="2400" dirty="0" err="1"/>
              <a:t>Rmd</a:t>
            </a:r>
            <a:r>
              <a:rPr lang="en-US" dirty="0"/>
              <a:t>) to create the </a:t>
            </a:r>
            <a:r>
              <a:rPr lang="en-US" sz="2400" dirty="0"/>
              <a:t>.md</a:t>
            </a:r>
            <a:r>
              <a:rPr lang="en-US" dirty="0"/>
              <a:t> file.</a:t>
            </a:r>
          </a:p>
          <a:p>
            <a:pPr lvl="1"/>
            <a:endParaRPr lang="en-US" sz="2800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2ADAC45-A056-44B7-BDBB-E791DE46256A}"/>
              </a:ext>
            </a:extLst>
          </p:cNvPr>
          <p:cNvSpPr txBox="1">
            <a:spLocks/>
          </p:cNvSpPr>
          <p:nvPr/>
        </p:nvSpPr>
        <p:spPr>
          <a:xfrm>
            <a:off x="6277583" y="1803468"/>
            <a:ext cx="5076217" cy="4125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Aimed for the old users.</a:t>
            </a:r>
          </a:p>
          <a:p>
            <a:pPr lvl="0"/>
            <a:r>
              <a:rPr lang="en-US" dirty="0"/>
              <a:t>Brief description of changes made in the new version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5E3C728-E70B-4B07-812A-139095C7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4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R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7AC8-445A-491F-83DC-23DE36D96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693058" cy="4351338"/>
          </a:xfrm>
        </p:spPr>
        <p:txBody>
          <a:bodyPr/>
          <a:lstStyle/>
          <a:p>
            <a:r>
              <a:rPr lang="en-US" dirty="0"/>
              <a:t>Fundamental unit of sharable code</a:t>
            </a:r>
          </a:p>
          <a:p>
            <a:r>
              <a:rPr lang="en-US" dirty="0"/>
              <a:t>Bundles code, documentation, example data, vignette together</a:t>
            </a:r>
          </a:p>
          <a:p>
            <a:r>
              <a:rPr lang="en-US" dirty="0"/>
              <a:t>As of 2/8/2020, there are 15,356 packages available on CRAN</a:t>
            </a:r>
          </a:p>
          <a:p>
            <a:r>
              <a:rPr lang="en-US" dirty="0"/>
              <a:t>Repositories:</a:t>
            </a:r>
          </a:p>
          <a:p>
            <a:pPr lvl="1"/>
            <a:r>
              <a:rPr lang="en-US" dirty="0"/>
              <a:t>CRAN</a:t>
            </a:r>
          </a:p>
          <a:p>
            <a:pPr lvl="1"/>
            <a:r>
              <a:rPr lang="en-US" dirty="0"/>
              <a:t>Bioconductor</a:t>
            </a:r>
          </a:p>
          <a:p>
            <a:pPr lvl="1"/>
            <a:r>
              <a:rPr lang="en-US" dirty="0"/>
              <a:t>GitHub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14400" y="154599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2820ACD-E8F8-4C20-B403-F3A32EA4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03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Package release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63039" y="1555724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2AF9483-B9BC-463B-8C71-93AEED13E4D3}"/>
              </a:ext>
            </a:extLst>
          </p:cNvPr>
          <p:cNvSpPr txBox="1">
            <a:spLocks/>
          </p:cNvSpPr>
          <p:nvPr/>
        </p:nvSpPr>
        <p:spPr>
          <a:xfrm>
            <a:off x="9085634" y="1690688"/>
            <a:ext cx="230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8748F54-CE85-430D-8F32-36094A968783}"/>
              </a:ext>
            </a:extLst>
          </p:cNvPr>
          <p:cNvSpPr txBox="1">
            <a:spLocks/>
          </p:cNvSpPr>
          <p:nvPr/>
        </p:nvSpPr>
        <p:spPr>
          <a:xfrm>
            <a:off x="838200" y="1837277"/>
            <a:ext cx="10515600" cy="4125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Run </a:t>
            </a:r>
            <a:r>
              <a:rPr lang="en-US" dirty="0" err="1"/>
              <a:t>devtools</a:t>
            </a:r>
            <a:r>
              <a:rPr lang="en-US" dirty="0"/>
              <a:t>::release()</a:t>
            </a:r>
          </a:p>
          <a:p>
            <a:pPr lvl="0"/>
            <a:r>
              <a:rPr lang="en-US" dirty="0"/>
              <a:t>Iterative process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5411A-D078-4AB0-A920-A7D2CDCA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Creating own package--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7AC8-445A-491F-83DC-23DE36D96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28489" cy="4351338"/>
          </a:xfrm>
        </p:spPr>
        <p:txBody>
          <a:bodyPr/>
          <a:lstStyle/>
          <a:p>
            <a:r>
              <a:rPr lang="en-US" dirty="0"/>
              <a:t>Creating R Packages: A Tutorial (CRAN)</a:t>
            </a:r>
          </a:p>
          <a:p>
            <a:pPr lvl="1"/>
            <a:r>
              <a:rPr lang="en-US" dirty="0">
                <a:hlinkClick r:id="rId2"/>
              </a:rPr>
              <a:t>https://cran.r-project.org/doc/contrib/Leisch-CreatingPackages.pdf</a:t>
            </a:r>
            <a:endParaRPr lang="en-US" dirty="0"/>
          </a:p>
          <a:p>
            <a:r>
              <a:rPr lang="en-US" dirty="0"/>
              <a:t>R packages by Hadley Wickham</a:t>
            </a:r>
          </a:p>
          <a:p>
            <a:pPr lvl="1"/>
            <a:r>
              <a:rPr lang="en-US" dirty="0">
                <a:hlinkClick r:id="rId3"/>
              </a:rPr>
              <a:t>http://r-pkgs.had.co.nz/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14400" y="154599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8F0686-1ADD-4220-8960-32E93C6B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0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7AC8-445A-491F-83DC-23DE36D96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2848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System preparation</a:t>
            </a:r>
          </a:p>
          <a:p>
            <a:r>
              <a:rPr lang="en-US" dirty="0"/>
              <a:t>Build first package with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Package metadata</a:t>
            </a:r>
          </a:p>
          <a:p>
            <a:r>
              <a:rPr lang="en-US" dirty="0"/>
              <a:t>Own function with documentation</a:t>
            </a:r>
          </a:p>
          <a:p>
            <a:r>
              <a:rPr lang="en-US" dirty="0"/>
              <a:t>S3 method</a:t>
            </a:r>
          </a:p>
          <a:p>
            <a:r>
              <a:rPr lang="en-US" dirty="0"/>
              <a:t>External data</a:t>
            </a:r>
          </a:p>
          <a:p>
            <a:r>
              <a:rPr lang="en-US" dirty="0"/>
              <a:t>Package dependency</a:t>
            </a:r>
          </a:p>
          <a:p>
            <a:r>
              <a:rPr lang="en-US" dirty="0"/>
              <a:t>Package  testing</a:t>
            </a:r>
          </a:p>
          <a:p>
            <a:r>
              <a:rPr lang="en-US" dirty="0"/>
              <a:t>Package  release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14400" y="154599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14049-CA22-425A-96ED-0845E7E8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76FED-7977-48A0-9E97-AF7DD95529CF}"/>
              </a:ext>
            </a:extLst>
          </p:cNvPr>
          <p:cNvSpPr txBox="1"/>
          <p:nvPr/>
        </p:nvSpPr>
        <p:spPr>
          <a:xfrm>
            <a:off x="7309701" y="5791406"/>
            <a:ext cx="534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https://github.com/riazakhan94/straightline</a:t>
            </a:r>
            <a:endParaRPr lang="en-US" dirty="0"/>
          </a:p>
          <a:p>
            <a:r>
              <a:rPr lang="en-US" dirty="0"/>
              <a:t>Workflow.pdf/ Workflow.docx</a:t>
            </a:r>
          </a:p>
        </p:txBody>
      </p:sp>
    </p:spTree>
    <p:extLst>
      <p:ext uri="{BB962C8B-B14F-4D97-AF65-F5344CB8AC3E}">
        <p14:creationId xmlns:p14="http://schemas.microsoft.com/office/powerpoint/2010/main" val="37708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System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7AC8-445A-491F-83DC-23DE36D96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28489" cy="4351338"/>
          </a:xfrm>
        </p:spPr>
        <p:txBody>
          <a:bodyPr/>
          <a:lstStyle/>
          <a:p>
            <a:pPr lvl="0"/>
            <a:r>
              <a:rPr lang="en-US" dirty="0"/>
              <a:t>Install the latest version of R and RStudio:</a:t>
            </a:r>
          </a:p>
          <a:p>
            <a:pPr lvl="1"/>
            <a:r>
              <a:rPr lang="en-US" dirty="0"/>
              <a:t>R (3.6.2): </a:t>
            </a:r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pPr lvl="1"/>
            <a:r>
              <a:rPr lang="en-US" dirty="0"/>
              <a:t>RStudio (1.2.5033): </a:t>
            </a:r>
            <a:r>
              <a:rPr lang="en-US" dirty="0">
                <a:hlinkClick r:id="rId3"/>
              </a:rPr>
              <a:t>https://rstudio.com/products/rstudio/download/#download</a:t>
            </a:r>
            <a:endParaRPr lang="en-US" dirty="0"/>
          </a:p>
          <a:p>
            <a:pPr lvl="0"/>
            <a:r>
              <a:rPr lang="en-US" dirty="0"/>
              <a:t>Install the following packages:</a:t>
            </a:r>
          </a:p>
          <a:p>
            <a:pPr lvl="1"/>
            <a:r>
              <a:rPr lang="en-US" dirty="0" err="1"/>
              <a:t>devtools</a:t>
            </a:r>
            <a:endParaRPr lang="en-US" sz="2800" dirty="0"/>
          </a:p>
          <a:p>
            <a:pPr lvl="1"/>
            <a:r>
              <a:rPr lang="en-US" dirty="0"/>
              <a:t>roxygen2</a:t>
            </a:r>
            <a:endParaRPr lang="en-US" sz="2800" dirty="0"/>
          </a:p>
          <a:p>
            <a:pPr lvl="1"/>
            <a:r>
              <a:rPr lang="en-US" dirty="0" err="1"/>
              <a:t>testthat</a:t>
            </a:r>
            <a:endParaRPr lang="en-US" sz="2800" dirty="0"/>
          </a:p>
          <a:p>
            <a:pPr lvl="1"/>
            <a:r>
              <a:rPr lang="en-US" dirty="0" err="1"/>
              <a:t>knitr</a:t>
            </a:r>
            <a:endParaRPr lang="en-US" sz="2800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14400" y="154599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4D235-A732-4387-AD40-26692550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2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System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7AC8-445A-491F-83DC-23DE36D96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28489" cy="4351338"/>
          </a:xfrm>
        </p:spPr>
        <p:txBody>
          <a:bodyPr/>
          <a:lstStyle/>
          <a:p>
            <a:pPr lvl="0"/>
            <a:r>
              <a:rPr lang="en-US" dirty="0"/>
              <a:t>Get updated version of </a:t>
            </a:r>
            <a:r>
              <a:rPr lang="en-US" dirty="0" err="1"/>
              <a:t>devtools</a:t>
            </a:r>
            <a:r>
              <a:rPr lang="en-US" dirty="0"/>
              <a:t> from GitHub:</a:t>
            </a:r>
          </a:p>
          <a:p>
            <a:pPr lvl="1" latinLnBrk="1"/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("r-lib/</a:t>
            </a:r>
            <a:r>
              <a:rPr lang="en-US" dirty="0" err="1"/>
              <a:t>devtools</a:t>
            </a:r>
            <a:r>
              <a:rPr lang="en-US" dirty="0"/>
              <a:t>")</a:t>
            </a:r>
          </a:p>
          <a:p>
            <a:r>
              <a:rPr lang="en-US" dirty="0"/>
              <a:t>Depending on the system, a C compiler may be required. If required:</a:t>
            </a:r>
          </a:p>
          <a:p>
            <a:pPr lvl="1"/>
            <a:r>
              <a:rPr lang="en-US" dirty="0"/>
              <a:t>For windows, install </a:t>
            </a:r>
            <a:r>
              <a:rPr lang="en-US" dirty="0" err="1"/>
              <a:t>Rtools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https://cran.r-project.org/bin/windows/Rtools/</a:t>
            </a:r>
            <a:endParaRPr lang="en-US" dirty="0"/>
          </a:p>
          <a:p>
            <a:pPr lvl="1"/>
            <a:r>
              <a:rPr lang="en-US" dirty="0"/>
              <a:t>For Mac, get </a:t>
            </a:r>
            <a:r>
              <a:rPr lang="en-US" dirty="0" err="1"/>
              <a:t>Xcode</a:t>
            </a:r>
            <a:r>
              <a:rPr lang="en-US" dirty="0"/>
              <a:t> (available for free in the App Store)</a:t>
            </a:r>
          </a:p>
          <a:p>
            <a:pPr lvl="0"/>
            <a:r>
              <a:rPr lang="en-US" dirty="0"/>
              <a:t>See if the system is ready</a:t>
            </a:r>
          </a:p>
          <a:p>
            <a:pPr lvl="1"/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("r-lib/</a:t>
            </a:r>
            <a:r>
              <a:rPr lang="en-US" dirty="0" err="1"/>
              <a:t>devtools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14400" y="154599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79FEB-D8A0-40FF-9CC4-4B91681C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8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System preparation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14400" y="154599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D3DBCC6-1141-41F9-BFE9-1EBC8673601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28800"/>
            <a:ext cx="6858000" cy="4572000"/>
          </a:xfr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AB136C2-B203-4E5D-AAD1-B2F9BC9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4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EE8-2357-43E4-808F-F038E6C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A0"/>
                </a:solidFill>
                <a:latin typeface="Arial Nova" panose="020B0504020202020204" pitchFamily="34" charset="0"/>
              </a:rPr>
              <a:t>System preparation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6DCE6-4582-40F3-9D6B-3E9D801F0855}"/>
              </a:ext>
            </a:extLst>
          </p:cNvPr>
          <p:cNvSpPr/>
          <p:nvPr/>
        </p:nvSpPr>
        <p:spPr>
          <a:xfrm>
            <a:off x="0" y="6591693"/>
            <a:ext cx="6096000" cy="278091"/>
          </a:xfrm>
          <a:prstGeom prst="rect">
            <a:avLst/>
          </a:prstGeom>
          <a:solidFill>
            <a:srgbClr val="E1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33A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Creating an R Package from Scratch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54A0-0ECC-435F-A645-2F8E17998263}"/>
              </a:ext>
            </a:extLst>
          </p:cNvPr>
          <p:cNvSpPr/>
          <p:nvPr/>
        </p:nvSpPr>
        <p:spPr>
          <a:xfrm>
            <a:off x="6096000" y="6591693"/>
            <a:ext cx="6096000" cy="278091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Arial Nova" panose="020B0504020202020204" pitchFamily="34" charset="0"/>
              </a:rPr>
              <a:t>2020 SDSU Data Science Symposium, Feb 10-11, 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641F7-82F1-46D1-98F9-E8FA6B99FFCA}"/>
              </a:ext>
            </a:extLst>
          </p:cNvPr>
          <p:cNvCxnSpPr/>
          <p:nvPr/>
        </p:nvCxnSpPr>
        <p:spPr>
          <a:xfrm>
            <a:off x="914400" y="1545996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1548586-113C-4C99-8E03-73A996657B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97" y="1690688"/>
            <a:ext cx="6214511" cy="4015220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22F8E6E-B95C-44CE-82E1-DFB6C677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6B56-5B6B-4804-8868-1ED31F7F84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1358</Words>
  <Application>Microsoft Office PowerPoint</Application>
  <PresentationFormat>Widescreen</PresentationFormat>
  <Paragraphs>229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Nova</vt:lpstr>
      <vt:lpstr>Calibri</vt:lpstr>
      <vt:lpstr>Calibri Light</vt:lpstr>
      <vt:lpstr>Office Theme</vt:lpstr>
      <vt:lpstr>Creating an R Package from Scratch</vt:lpstr>
      <vt:lpstr>Riaz Khan</vt:lpstr>
      <vt:lpstr>R package</vt:lpstr>
      <vt:lpstr>Creating own package-- resources</vt:lpstr>
      <vt:lpstr>Topics</vt:lpstr>
      <vt:lpstr>System preparation</vt:lpstr>
      <vt:lpstr>System preparation</vt:lpstr>
      <vt:lpstr>System preparation</vt:lpstr>
      <vt:lpstr>System preparation</vt:lpstr>
      <vt:lpstr>Build and check package</vt:lpstr>
      <vt:lpstr>Package description</vt:lpstr>
      <vt:lpstr>Package description</vt:lpstr>
      <vt:lpstr>Package documentation</vt:lpstr>
      <vt:lpstr>Function straighten</vt:lpstr>
      <vt:lpstr>Straight line 101</vt:lpstr>
      <vt:lpstr>Function straighten</vt:lpstr>
      <vt:lpstr>Function documentation</vt:lpstr>
      <vt:lpstr>Function intersection_stline</vt:lpstr>
      <vt:lpstr>Function intersection_stline</vt:lpstr>
      <vt:lpstr>Coding style- best practices</vt:lpstr>
      <vt:lpstr>S3 method: print for class stline</vt:lpstr>
      <vt:lpstr>External data</vt:lpstr>
      <vt:lpstr>External data</vt:lpstr>
      <vt:lpstr>Dependency</vt:lpstr>
      <vt:lpstr>Vignette</vt:lpstr>
      <vt:lpstr>Vignette</vt:lpstr>
      <vt:lpstr>Testing</vt:lpstr>
      <vt:lpstr>Testing</vt:lpstr>
      <vt:lpstr>README and NEWS files</vt:lpstr>
      <vt:lpstr>Package release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 R Package from Scratch</dc:title>
  <dc:creator>Khan, Md Riaz Ahmed  - SDSU Student</dc:creator>
  <cp:lastModifiedBy>Khan, Md Riaz Ahmed  - SDSU Student</cp:lastModifiedBy>
  <cp:revision>28</cp:revision>
  <dcterms:created xsi:type="dcterms:W3CDTF">2020-02-09T01:18:08Z</dcterms:created>
  <dcterms:modified xsi:type="dcterms:W3CDTF">2020-02-10T17:07:43Z</dcterms:modified>
</cp:coreProperties>
</file>