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68" r:id="rId3"/>
    <p:sldId id="258" r:id="rId4"/>
    <p:sldId id="259" r:id="rId5"/>
    <p:sldId id="267" r:id="rId6"/>
    <p:sldId id="260" r:id="rId7"/>
    <p:sldId id="265" r:id="rId8"/>
    <p:sldId id="263" r:id="rId9"/>
    <p:sldId id="261" r:id="rId10"/>
    <p:sldId id="264" r:id="rId11"/>
    <p:sldId id="269"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1500" y="5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EF957A-F9BB-461F-90D1-DB8851A85619}" type="datetimeFigureOut">
              <a:rPr lang="en-US" smtClean="0"/>
              <a:pPr/>
              <a:t>1/20/2025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D4EFB46-2DBA-4A68-8611-E7D2F41E164A}"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EF957A-F9BB-461F-90D1-DB8851A85619}" type="datetimeFigureOut">
              <a:rPr lang="en-US" smtClean="0"/>
              <a:pPr/>
              <a:t>1/20/2025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D4EFB46-2DBA-4A68-8611-E7D2F41E164A}"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EF957A-F9BB-461F-90D1-DB8851A85619}" type="datetimeFigureOut">
              <a:rPr lang="en-US" smtClean="0"/>
              <a:pPr/>
              <a:t>1/20/2025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D4EFB46-2DBA-4A68-8611-E7D2F41E164A}"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EF957A-F9BB-461F-90D1-DB8851A85619}" type="datetimeFigureOut">
              <a:rPr lang="en-US" smtClean="0"/>
              <a:pPr/>
              <a:t>1/20/2025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D4EFB46-2DBA-4A68-8611-E7D2F41E164A}"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EF957A-F9BB-461F-90D1-DB8851A85619}" type="datetimeFigureOut">
              <a:rPr lang="en-US" smtClean="0"/>
              <a:pPr/>
              <a:t>1/20/2025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D4EFB46-2DBA-4A68-8611-E7D2F41E164A}"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EF957A-F9BB-461F-90D1-DB8851A85619}" type="datetimeFigureOut">
              <a:rPr lang="en-US" smtClean="0"/>
              <a:pPr/>
              <a:t>1/20/2025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D4EFB46-2DBA-4A68-8611-E7D2F41E164A}"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5EF957A-F9BB-461F-90D1-DB8851A85619}" type="datetimeFigureOut">
              <a:rPr lang="en-US" smtClean="0"/>
              <a:pPr/>
              <a:t>1/20/2025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D4EFB46-2DBA-4A68-8611-E7D2F41E164A}"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5EF957A-F9BB-461F-90D1-DB8851A85619}" type="datetimeFigureOut">
              <a:rPr lang="en-US" smtClean="0"/>
              <a:pPr/>
              <a:t>1/20/2025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D4EFB46-2DBA-4A68-8611-E7D2F41E164A}"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EF957A-F9BB-461F-90D1-DB8851A85619}" type="datetimeFigureOut">
              <a:rPr lang="en-US" smtClean="0"/>
              <a:pPr/>
              <a:t>1/20/2025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D4EFB46-2DBA-4A68-8611-E7D2F41E164A}"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EF957A-F9BB-461F-90D1-DB8851A85619}" type="datetimeFigureOut">
              <a:rPr lang="en-US" smtClean="0"/>
              <a:pPr/>
              <a:t>1/20/2025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D4EFB46-2DBA-4A68-8611-E7D2F41E164A}" type="slidenum">
              <a:rPr lang="en-US" smtClean="0"/>
              <a:pPr/>
              <a:t>‹#›</a:t>
            </a:fld>
            <a:endParaRPr lang="en-US" dirty="0"/>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A5EF957A-F9BB-461F-90D1-DB8851A85619}" type="datetimeFigureOut">
              <a:rPr lang="en-US" smtClean="0"/>
              <a:pPr/>
              <a:t>1/20/2025</a:t>
            </a:fld>
            <a:endParaRPr lang="en-US" dirty="0"/>
          </a:p>
        </p:txBody>
      </p:sp>
      <p:sp>
        <p:nvSpPr>
          <p:cNvPr id="9" name="Slide Number Placeholder 8"/>
          <p:cNvSpPr>
            <a:spLocks noGrp="1"/>
          </p:cNvSpPr>
          <p:nvPr>
            <p:ph type="sldNum" sz="quarter" idx="11"/>
          </p:nvPr>
        </p:nvSpPr>
        <p:spPr/>
        <p:txBody>
          <a:bodyPr/>
          <a:lstStyle/>
          <a:p>
            <a:fld id="{AD4EFB46-2DBA-4A68-8611-E7D2F41E164A}"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AD4EFB46-2DBA-4A68-8611-E7D2F41E164A}" type="slidenum">
              <a:rPr lang="en-US" smtClean="0"/>
              <a:pPr/>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A5EF957A-F9BB-461F-90D1-DB8851A85619}" type="datetimeFigureOut">
              <a:rPr lang="en-US" smtClean="0"/>
              <a:pPr/>
              <a:t>1/20/2025</a:t>
            </a:fld>
            <a:endParaRPr lang="en-US" dirty="0"/>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1447800"/>
            <a:ext cx="7543800" cy="5029199"/>
          </a:xfrm>
        </p:spPr>
        <p:txBody>
          <a:bodyPr>
            <a:normAutofit fontScale="90000"/>
          </a:bodyPr>
          <a:lstStyle/>
          <a:p>
            <a:r>
              <a:rPr lang="en-US" dirty="0"/>
              <a:t>        </a:t>
            </a:r>
            <a:br>
              <a:rPr lang="en-US" dirty="0"/>
            </a:br>
            <a:br>
              <a:rPr lang="en-US" dirty="0"/>
            </a:br>
            <a:r>
              <a:rPr lang="en-US" dirty="0"/>
              <a:t>      </a:t>
            </a:r>
            <a:br>
              <a:rPr lang="en-US" dirty="0"/>
            </a:br>
            <a:br>
              <a:rPr lang="en-US" dirty="0"/>
            </a:br>
            <a:r>
              <a:rPr lang="en-US" dirty="0"/>
              <a:t>Internet of Things</a:t>
            </a:r>
            <a:br>
              <a:rPr lang="en-US" dirty="0"/>
            </a:br>
            <a:br>
              <a:rPr lang="en-US" dirty="0"/>
            </a:br>
            <a:br>
              <a:rPr lang="en-US" dirty="0"/>
            </a:br>
            <a:br>
              <a:rPr lang="en-US" dirty="0"/>
            </a:br>
            <a:br>
              <a:rPr lang="en-US" dirty="0"/>
            </a:br>
            <a:endParaRPr lang="en-US" sz="2400" dirty="0"/>
          </a:p>
        </p:txBody>
      </p:sp>
      <p:pic>
        <p:nvPicPr>
          <p:cNvPr id="3" name="Picture 2" descr="C:\Users\Personal\Desktop\presentation\images of IoT\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600200"/>
            <a:ext cx="7924800" cy="358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9436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7315200" cy="1154097"/>
          </a:xfrm>
        </p:spPr>
        <p:txBody>
          <a:bodyPr>
            <a:noAutofit/>
          </a:bodyPr>
          <a:lstStyle/>
          <a:p>
            <a:br>
              <a:rPr lang="en-US" sz="2800" b="1" dirty="0"/>
            </a:br>
            <a:r>
              <a:rPr lang="en-US" sz="4000" b="1" dirty="0"/>
              <a:t>Building and home </a:t>
            </a:r>
            <a:br>
              <a:rPr lang="en-US" sz="4000" b="1" dirty="0"/>
            </a:br>
            <a:r>
              <a:rPr lang="en-US" sz="4000" b="1" dirty="0"/>
              <a:t>automation:</a:t>
            </a:r>
            <a:br>
              <a:rPr lang="en-US" sz="4000" b="1" dirty="0"/>
            </a:br>
            <a:endParaRPr lang="en-US" sz="4000" dirty="0"/>
          </a:p>
        </p:txBody>
      </p:sp>
      <p:sp>
        <p:nvSpPr>
          <p:cNvPr id="3" name="Content Placeholder 2"/>
          <p:cNvSpPr>
            <a:spLocks noGrp="1"/>
          </p:cNvSpPr>
          <p:nvPr>
            <p:ph idx="1"/>
          </p:nvPr>
        </p:nvSpPr>
        <p:spPr>
          <a:xfrm>
            <a:off x="304800" y="2362200"/>
            <a:ext cx="7924800" cy="3962400"/>
          </a:xfrm>
        </p:spPr>
        <p:txBody>
          <a:bodyPr>
            <a:normAutofit/>
          </a:bodyPr>
          <a:lstStyle/>
          <a:p>
            <a:pPr algn="just"/>
            <a:r>
              <a:rPr lang="en-US" dirty="0">
                <a:latin typeface="Century Schoolbook" pitchFamily="18" charset="0"/>
              </a:rPr>
              <a:t>IoT devices can be used to </a:t>
            </a:r>
            <a:r>
              <a:rPr lang="en-US" b="1" dirty="0">
                <a:latin typeface="Century Schoolbook" pitchFamily="18" charset="0"/>
              </a:rPr>
              <a:t>monitor</a:t>
            </a:r>
            <a:r>
              <a:rPr lang="en-US" dirty="0">
                <a:latin typeface="Century Schoolbook" pitchFamily="18" charset="0"/>
              </a:rPr>
              <a:t> and </a:t>
            </a:r>
            <a:r>
              <a:rPr lang="en-US" b="1" dirty="0">
                <a:latin typeface="Century Schoolbook" pitchFamily="18" charset="0"/>
              </a:rPr>
              <a:t>control</a:t>
            </a:r>
            <a:r>
              <a:rPr lang="en-US" dirty="0">
                <a:latin typeface="Century Schoolbook" pitchFamily="18" charset="0"/>
              </a:rPr>
              <a:t> the </a:t>
            </a:r>
            <a:r>
              <a:rPr lang="en-US" b="1" dirty="0">
                <a:latin typeface="Century Schoolbook" pitchFamily="18" charset="0"/>
              </a:rPr>
              <a:t>mechanical</a:t>
            </a:r>
            <a:r>
              <a:rPr lang="en-US" dirty="0">
                <a:latin typeface="Century Schoolbook" pitchFamily="18" charset="0"/>
              </a:rPr>
              <a:t>, </a:t>
            </a:r>
            <a:r>
              <a:rPr lang="en-US" b="1" dirty="0">
                <a:latin typeface="Century Schoolbook" pitchFamily="18" charset="0"/>
              </a:rPr>
              <a:t>electrical</a:t>
            </a:r>
            <a:r>
              <a:rPr lang="en-US" dirty="0">
                <a:latin typeface="Century Schoolbook" pitchFamily="18" charset="0"/>
              </a:rPr>
              <a:t> and </a:t>
            </a:r>
            <a:r>
              <a:rPr lang="en-US" b="1" dirty="0">
                <a:latin typeface="Century Schoolbook" pitchFamily="18" charset="0"/>
              </a:rPr>
              <a:t>electronic systems </a:t>
            </a:r>
            <a:r>
              <a:rPr lang="en-US" dirty="0">
                <a:latin typeface="Century Schoolbook" pitchFamily="18" charset="0"/>
              </a:rPr>
              <a:t>used in various types of buildings (e.g., public and private, industrial, institutions, or residential).</a:t>
            </a:r>
          </a:p>
          <a:p>
            <a:pPr algn="just"/>
            <a:r>
              <a:rPr lang="en-US" dirty="0">
                <a:latin typeface="Century Schoolbook" pitchFamily="18" charset="0"/>
              </a:rPr>
              <a:t> </a:t>
            </a:r>
            <a:r>
              <a:rPr lang="en-US" b="1" dirty="0">
                <a:latin typeface="Century Schoolbook" pitchFamily="18" charset="0"/>
              </a:rPr>
              <a:t>Home automation</a:t>
            </a:r>
            <a:r>
              <a:rPr lang="en-US" dirty="0">
                <a:latin typeface="Century Schoolbook" pitchFamily="18" charset="0"/>
              </a:rPr>
              <a:t> systems, like other building automation systems, are typically used to control </a:t>
            </a:r>
            <a:r>
              <a:rPr lang="en-US" b="1" dirty="0">
                <a:latin typeface="Century Schoolbook" pitchFamily="18" charset="0"/>
              </a:rPr>
              <a:t>lighting</a:t>
            </a:r>
            <a:r>
              <a:rPr lang="en-US" dirty="0">
                <a:latin typeface="Century Schoolbook" pitchFamily="18" charset="0"/>
              </a:rPr>
              <a:t>, </a:t>
            </a:r>
            <a:r>
              <a:rPr lang="en-US" b="1" dirty="0">
                <a:latin typeface="Century Schoolbook" pitchFamily="18" charset="0"/>
              </a:rPr>
              <a:t>heating</a:t>
            </a:r>
            <a:r>
              <a:rPr lang="en-US" dirty="0">
                <a:latin typeface="Century Schoolbook" pitchFamily="18" charset="0"/>
              </a:rPr>
              <a:t>, </a:t>
            </a:r>
            <a:r>
              <a:rPr lang="en-US" b="1" dirty="0">
                <a:latin typeface="Century Schoolbook" pitchFamily="18" charset="0"/>
              </a:rPr>
              <a:t>ventilation</a:t>
            </a:r>
            <a:r>
              <a:rPr lang="en-US" dirty="0">
                <a:latin typeface="Century Schoolbook" pitchFamily="18" charset="0"/>
              </a:rPr>
              <a:t>, </a:t>
            </a:r>
            <a:r>
              <a:rPr lang="en-US" b="1" dirty="0">
                <a:latin typeface="Century Schoolbook" pitchFamily="18" charset="0"/>
              </a:rPr>
              <a:t>air conditioning</a:t>
            </a:r>
            <a:r>
              <a:rPr lang="en-US" dirty="0">
                <a:latin typeface="Century Schoolbook" pitchFamily="18" charset="0"/>
              </a:rPr>
              <a:t>, appliances, communication systems, entertainment and home security devices to improve convenience, comfort, energy efficiency, and security.</a:t>
            </a:r>
          </a:p>
        </p:txBody>
      </p:sp>
      <p:pic>
        <p:nvPicPr>
          <p:cNvPr id="6146" name="Picture 2" descr="C:\Users\Personal\Desktop\1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76200"/>
            <a:ext cx="3948545"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599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Conclusion</a:t>
            </a:r>
          </a:p>
        </p:txBody>
      </p:sp>
      <p:sp>
        <p:nvSpPr>
          <p:cNvPr id="3" name="Content Placeholder 2"/>
          <p:cNvSpPr>
            <a:spLocks noGrp="1"/>
          </p:cNvSpPr>
          <p:nvPr>
            <p:ph idx="1"/>
          </p:nvPr>
        </p:nvSpPr>
        <p:spPr>
          <a:xfrm>
            <a:off x="381000" y="2505219"/>
            <a:ext cx="7924800" cy="3590781"/>
          </a:xfrm>
        </p:spPr>
        <p:txBody>
          <a:bodyPr>
            <a:normAutofit/>
          </a:bodyPr>
          <a:lstStyle/>
          <a:p>
            <a:pPr algn="just"/>
            <a:r>
              <a:rPr lang="en-IN" sz="2000" dirty="0">
                <a:latin typeface="Century Schoolbook" pitchFamily="18" charset="0"/>
              </a:rPr>
              <a:t>IoT is at a stage where disparate networks and a multitude of sensors must come together and interoperate under a common set of standards. This effort will require businesses, governments, standards organizations, and academia to work together toward a common goal. IoT represents the next evolution of the Internet. IoT has the potential to change the world as we know it today for the better. How quickly we get there is up to us.</a:t>
            </a:r>
            <a:endParaRPr lang="en-US" sz="2000" dirty="0">
              <a:latin typeface="Century Schoolbook" pitchFamily="18" charset="0"/>
            </a:endParaRPr>
          </a:p>
          <a:p>
            <a:endParaRPr lang="en-US" dirty="0"/>
          </a:p>
        </p:txBody>
      </p:sp>
    </p:spTree>
    <p:extLst>
      <p:ext uri="{BB962C8B-B14F-4D97-AF65-F5344CB8AC3E}">
        <p14:creationId xmlns:p14="http://schemas.microsoft.com/office/powerpoint/2010/main" val="2071186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2133600"/>
          </a:xfrm>
        </p:spPr>
        <p:txBody>
          <a:bodyPr>
            <a:normAutofit fontScale="90000"/>
          </a:bodyPr>
          <a:lstStyle/>
          <a:p>
            <a:r>
              <a:rPr lang="en-US" dirty="0"/>
              <a:t>“</a:t>
            </a:r>
            <a:r>
              <a:rPr lang="en-US" i="1" dirty="0"/>
              <a:t>Creativity is thinking up new things. Innovation is doing new</a:t>
            </a:r>
            <a:br>
              <a:rPr lang="en-US" i="1" dirty="0"/>
            </a:br>
            <a:r>
              <a:rPr lang="en-US" i="1" dirty="0"/>
              <a:t>things.</a:t>
            </a:r>
            <a:r>
              <a:rPr lang="en-US" dirty="0"/>
              <a:t>”</a:t>
            </a:r>
          </a:p>
        </p:txBody>
      </p:sp>
      <p:pic>
        <p:nvPicPr>
          <p:cNvPr id="1026" name="Picture 2" descr="E:\Backgrounds\flowers\9.jp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62000" y="2714624"/>
            <a:ext cx="7391400" cy="38385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rot="21065118">
            <a:off x="2320637" y="3088709"/>
            <a:ext cx="4572000" cy="1446550"/>
          </a:xfrm>
          <a:prstGeom prst="rect">
            <a:avLst/>
          </a:prstGeom>
        </p:spPr>
        <p:txBody>
          <a:bodyPr>
            <a:spAutoFit/>
          </a:bodyPr>
          <a:lstStyle/>
          <a:p>
            <a:r>
              <a:rPr lang="en-US" sz="4400" dirty="0">
                <a:solidFill>
                  <a:srgbClr val="FF0000"/>
                </a:solidFill>
                <a:latin typeface="Algerian" pitchFamily="82" charset="0"/>
              </a:rPr>
              <a:t>   </a:t>
            </a:r>
            <a:br>
              <a:rPr lang="en-US" sz="4400" dirty="0">
                <a:solidFill>
                  <a:srgbClr val="FF0000"/>
                </a:solidFill>
                <a:latin typeface="Algerian" pitchFamily="82" charset="0"/>
              </a:rPr>
            </a:br>
            <a:endParaRPr lang="en-US" sz="4400" dirty="0"/>
          </a:p>
        </p:txBody>
      </p:sp>
      <p:pic>
        <p:nvPicPr>
          <p:cNvPr id="8" name="Picture 7">
            <a:extLst>
              <a:ext uri="{FF2B5EF4-FFF2-40B4-BE49-F238E27FC236}">
                <a16:creationId xmlns:a16="http://schemas.microsoft.com/office/drawing/2014/main" id="{E2203EC2-E458-D97D-0440-754798862AF6}"/>
              </a:ext>
            </a:extLst>
          </p:cNvPr>
          <p:cNvPicPr>
            <a:picLocks noChangeAspect="1"/>
          </p:cNvPicPr>
          <p:nvPr/>
        </p:nvPicPr>
        <p:blipFill>
          <a:blip r:embed="rId3"/>
          <a:stretch>
            <a:fillRect/>
          </a:stretch>
        </p:blipFill>
        <p:spPr>
          <a:xfrm>
            <a:off x="762000" y="2743198"/>
            <a:ext cx="7391400" cy="3810001"/>
          </a:xfrm>
          <a:prstGeom prst="rect">
            <a:avLst/>
          </a:prstGeom>
        </p:spPr>
      </p:pic>
    </p:spTree>
    <p:extLst>
      <p:ext uri="{BB962C8B-B14F-4D97-AF65-F5344CB8AC3E}">
        <p14:creationId xmlns:p14="http://schemas.microsoft.com/office/powerpoint/2010/main" val="3155164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023" y="817583"/>
            <a:ext cx="6965245" cy="858818"/>
          </a:xfrm>
        </p:spPr>
        <p:txBody>
          <a:bodyPr/>
          <a:lstStyle/>
          <a:p>
            <a:pPr algn="l"/>
            <a:r>
              <a:rPr lang="en-US" sz="4000" dirty="0"/>
              <a:t>contents</a:t>
            </a:r>
          </a:p>
        </p:txBody>
      </p:sp>
      <p:sp>
        <p:nvSpPr>
          <p:cNvPr id="3" name="Content Placeholder 2"/>
          <p:cNvSpPr>
            <a:spLocks noGrp="1"/>
          </p:cNvSpPr>
          <p:nvPr>
            <p:ph idx="1"/>
          </p:nvPr>
        </p:nvSpPr>
        <p:spPr>
          <a:xfrm>
            <a:off x="1143000" y="2119257"/>
            <a:ext cx="6516445" cy="3603812"/>
          </a:xfrm>
        </p:spPr>
        <p:txBody>
          <a:bodyPr/>
          <a:lstStyle/>
          <a:p>
            <a:r>
              <a:rPr lang="en-US" dirty="0">
                <a:latin typeface="Century Schoolbook" pitchFamily="18" charset="0"/>
              </a:rPr>
              <a:t>Abstract                               </a:t>
            </a:r>
          </a:p>
          <a:p>
            <a:r>
              <a:rPr lang="en-US" dirty="0">
                <a:latin typeface="Century Schoolbook" pitchFamily="18" charset="0"/>
              </a:rPr>
              <a:t>Introduction</a:t>
            </a:r>
          </a:p>
          <a:p>
            <a:r>
              <a:rPr lang="en-US" dirty="0">
                <a:latin typeface="Century Schoolbook" pitchFamily="18" charset="0"/>
              </a:rPr>
              <a:t>Basic technologies</a:t>
            </a:r>
          </a:p>
          <a:p>
            <a:r>
              <a:rPr lang="en-US" dirty="0">
                <a:latin typeface="Century Schoolbook" pitchFamily="18" charset="0"/>
              </a:rPr>
              <a:t>Applications</a:t>
            </a:r>
          </a:p>
          <a:p>
            <a:r>
              <a:rPr lang="en-US" dirty="0">
                <a:latin typeface="Century Schoolbook" pitchFamily="18" charset="0"/>
              </a:rPr>
              <a:t>Conclusion</a:t>
            </a:r>
          </a:p>
        </p:txBody>
      </p:sp>
      <p:pic>
        <p:nvPicPr>
          <p:cNvPr id="2050" name="Picture 2" descr="C:\Users\Personal\Desktop\presentation\images of IoT\1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1219200"/>
            <a:ext cx="3743324" cy="358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4554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a:t>Abstract:</a:t>
            </a:r>
          </a:p>
        </p:txBody>
      </p:sp>
      <p:sp>
        <p:nvSpPr>
          <p:cNvPr id="3" name="Content Placeholder 2"/>
          <p:cNvSpPr>
            <a:spLocks noGrp="1"/>
          </p:cNvSpPr>
          <p:nvPr>
            <p:ph idx="1"/>
          </p:nvPr>
        </p:nvSpPr>
        <p:spPr>
          <a:xfrm>
            <a:off x="152400" y="1524000"/>
            <a:ext cx="8229600" cy="4602163"/>
          </a:xfrm>
        </p:spPr>
        <p:txBody>
          <a:bodyPr>
            <a:noAutofit/>
          </a:bodyPr>
          <a:lstStyle/>
          <a:p>
            <a:r>
              <a:rPr lang="en-IN" sz="2000" dirty="0">
                <a:latin typeface="Century Schoolbook" pitchFamily="18" charset="0"/>
              </a:rPr>
              <a:t> The Internet of Things (IoT) is generally thought of as connecting things to the Internet and using that connection to provide some kind of useful remote  monitoring or control of those things.</a:t>
            </a:r>
          </a:p>
          <a:p>
            <a:r>
              <a:rPr lang="en-IN" sz="2000" dirty="0">
                <a:latin typeface="Century Schoolbook" pitchFamily="18" charset="0"/>
              </a:rPr>
              <a:t>The IoT creates an intelligent, invisible network fabric that can be sensed, controlled and programmed.</a:t>
            </a:r>
          </a:p>
          <a:p>
            <a:r>
              <a:rPr lang="en-IN" sz="2000" dirty="0">
                <a:latin typeface="Century Schoolbook" pitchFamily="18" charset="0"/>
              </a:rPr>
              <a:t>IoT enabled products employ embedded technology that allows them to communicate, directly  or  indirectly, with each other or the Internet.</a:t>
            </a:r>
          </a:p>
          <a:p>
            <a:r>
              <a:rPr lang="en-US" sz="2000" dirty="0">
                <a:latin typeface="Century Schoolbook" pitchFamily="18" charset="0"/>
              </a:rPr>
              <a:t>This paper discusses the social and governance issues that are likely to arise as the vision of the Internet of Things becomes a reality.</a:t>
            </a:r>
          </a:p>
          <a:p>
            <a:endParaRPr lang="en-IN" sz="2000" dirty="0">
              <a:latin typeface="Century Schoolbook" pitchFamily="18" charset="0"/>
            </a:endParaRPr>
          </a:p>
          <a:p>
            <a:endParaRPr lang="en-US" sz="2000" dirty="0">
              <a:latin typeface="Century Schoolbook" pitchFamily="18" charset="0"/>
            </a:endParaRPr>
          </a:p>
          <a:p>
            <a:endParaRPr lang="en-IN" sz="2000" dirty="0">
              <a:latin typeface="Century Schoolbook" pitchFamily="18" charset="0"/>
            </a:endParaRPr>
          </a:p>
          <a:p>
            <a:pPr marL="0" indent="0">
              <a:buNone/>
            </a:pPr>
            <a:r>
              <a:rPr lang="en-IN" sz="2000" dirty="0">
                <a:latin typeface="Century Schoolbook" pitchFamily="18" charset="0"/>
              </a:rPr>
              <a:t>  </a:t>
            </a:r>
            <a:endParaRPr lang="en-US" sz="2000" dirty="0">
              <a:latin typeface="Century Schoolbook" pitchFamily="18" charset="0"/>
            </a:endParaRPr>
          </a:p>
        </p:txBody>
      </p:sp>
    </p:spTree>
    <p:extLst>
      <p:ext uri="{BB962C8B-B14F-4D97-AF65-F5344CB8AC3E}">
        <p14:creationId xmlns:p14="http://schemas.microsoft.com/office/powerpoint/2010/main" val="3633719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a:cs typeface="Times New Roman" pitchFamily="18" charset="0"/>
              </a:rPr>
              <a:t>Introduction:</a:t>
            </a:r>
          </a:p>
        </p:txBody>
      </p:sp>
      <p:sp>
        <p:nvSpPr>
          <p:cNvPr id="3" name="Content Placeholder 2"/>
          <p:cNvSpPr>
            <a:spLocks noGrp="1"/>
          </p:cNvSpPr>
          <p:nvPr>
            <p:ph idx="1"/>
          </p:nvPr>
        </p:nvSpPr>
        <p:spPr/>
        <p:txBody>
          <a:bodyPr>
            <a:normAutofit/>
          </a:bodyPr>
          <a:lstStyle/>
          <a:p>
            <a:pPr algn="just"/>
            <a:r>
              <a:rPr lang="en-US" sz="2000" dirty="0">
                <a:latin typeface="Century Schoolbook" pitchFamily="18" charset="0"/>
              </a:rPr>
              <a:t>As of 2014 the vision of the Internet of Things has evolved due to a convergence of multiple technologies, ranging from wireless communication to the Internet and from embedded systems. (e.g  embedded systems, wireless sensor networks, control systems ,automation) </a:t>
            </a:r>
          </a:p>
          <a:p>
            <a:pPr algn="just"/>
            <a:endParaRPr lang="en-US" sz="2000" dirty="0">
              <a:latin typeface="Century Schoolbook" pitchFamily="18" charset="0"/>
            </a:endParaRPr>
          </a:p>
          <a:p>
            <a:pPr algn="just"/>
            <a:r>
              <a:rPr lang="en-US" sz="2000" dirty="0">
                <a:latin typeface="Century Schoolbook" pitchFamily="18" charset="0"/>
              </a:rPr>
              <a:t>The </a:t>
            </a:r>
            <a:r>
              <a:rPr lang="en-US" sz="2000" b="1" dirty="0">
                <a:latin typeface="Century Schoolbook" pitchFamily="18" charset="0"/>
              </a:rPr>
              <a:t>Internet of Things</a:t>
            </a:r>
            <a:r>
              <a:rPr lang="en-US" sz="2000" dirty="0">
                <a:latin typeface="Century Schoolbook" pitchFamily="18" charset="0"/>
              </a:rPr>
              <a:t> (</a:t>
            </a:r>
            <a:r>
              <a:rPr lang="en-US" sz="2000" b="1" dirty="0">
                <a:latin typeface="Century Schoolbook" pitchFamily="18" charset="0"/>
              </a:rPr>
              <a:t>IoT</a:t>
            </a:r>
            <a:r>
              <a:rPr lang="en-US" sz="2000" dirty="0">
                <a:latin typeface="Century Schoolbook" pitchFamily="18" charset="0"/>
              </a:rPr>
              <a:t>) is the interconnection of uniquely identifiable embedded computing devices within the existing Internet infrastructure</a:t>
            </a:r>
            <a:r>
              <a:rPr lang="en-US" dirty="0">
                <a:latin typeface="Century Schoolbook" pitchFamily="18" charset="0"/>
              </a:rPr>
              <a:t>.</a:t>
            </a:r>
          </a:p>
          <a:p>
            <a:pPr algn="just"/>
            <a:r>
              <a:rPr lang="en-US" dirty="0">
                <a:latin typeface="Century Schoolbook" pitchFamily="18" charset="0"/>
              </a:rPr>
              <a:t> </a:t>
            </a:r>
            <a:r>
              <a:rPr lang="en-US" sz="2000" dirty="0">
                <a:latin typeface="Century Schoolbook" pitchFamily="18" charset="0"/>
              </a:rPr>
              <a:t>IoT is expected to offer advanced connectivity of devices, systems, and services that goes beyond machine-to-machine communications (M2M) and covers a variety of protocols, domains, and applications.</a:t>
            </a:r>
          </a:p>
        </p:txBody>
      </p:sp>
    </p:spTree>
    <p:extLst>
      <p:ext uri="{BB962C8B-B14F-4D97-AF65-F5344CB8AC3E}">
        <p14:creationId xmlns:p14="http://schemas.microsoft.com/office/powerpoint/2010/main" val="4028936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Basic Technologies</a:t>
            </a:r>
          </a:p>
        </p:txBody>
      </p:sp>
      <p:sp>
        <p:nvSpPr>
          <p:cNvPr id="3" name="Content Placeholder 2"/>
          <p:cNvSpPr>
            <a:spLocks noGrp="1"/>
          </p:cNvSpPr>
          <p:nvPr>
            <p:ph idx="1"/>
          </p:nvPr>
        </p:nvSpPr>
        <p:spPr/>
        <p:txBody>
          <a:bodyPr>
            <a:normAutofit lnSpcReduction="10000"/>
          </a:bodyPr>
          <a:lstStyle/>
          <a:p>
            <a:pPr algn="just"/>
            <a:r>
              <a:rPr lang="en-IN" sz="2200" b="1" dirty="0">
                <a:latin typeface="Century Schoolbook" pitchFamily="18" charset="0"/>
                <a:cs typeface="Times New Roman" pitchFamily="18" charset="0"/>
              </a:rPr>
              <a:t>Communication and cooperation:</a:t>
            </a:r>
            <a:r>
              <a:rPr lang="en-IN" sz="2200" i="1" dirty="0">
                <a:latin typeface="Century Schoolbook" pitchFamily="18" charset="0"/>
                <a:cs typeface="Times New Roman" pitchFamily="18" charset="0"/>
              </a:rPr>
              <a:t> </a:t>
            </a:r>
            <a:r>
              <a:rPr lang="en-IN" sz="2200" dirty="0">
                <a:latin typeface="Century Schoolbook" pitchFamily="18" charset="0"/>
                <a:cs typeface="Times New Roman" pitchFamily="18" charset="0"/>
              </a:rPr>
              <a:t>Objects have the ability to network with Internet resources or even with each other</a:t>
            </a:r>
          </a:p>
          <a:p>
            <a:pPr algn="just"/>
            <a:r>
              <a:rPr lang="en-IN" sz="2200" b="1" dirty="0">
                <a:latin typeface="Century Schoolbook" pitchFamily="18" charset="0"/>
                <a:cs typeface="Times New Roman" pitchFamily="18" charset="0"/>
              </a:rPr>
              <a:t>Addressability:</a:t>
            </a:r>
            <a:r>
              <a:rPr lang="en-IN" sz="2200" i="1" dirty="0">
                <a:latin typeface="Century Schoolbook" pitchFamily="18" charset="0"/>
                <a:cs typeface="Times New Roman" pitchFamily="18" charset="0"/>
              </a:rPr>
              <a:t> </a:t>
            </a:r>
            <a:r>
              <a:rPr lang="en-IN" sz="2200" dirty="0">
                <a:latin typeface="Century Schoolbook" pitchFamily="18" charset="0"/>
                <a:cs typeface="Times New Roman" pitchFamily="18" charset="0"/>
              </a:rPr>
              <a:t>Within an Internet of Things, objects can be located and addressed </a:t>
            </a:r>
          </a:p>
          <a:p>
            <a:pPr algn="just"/>
            <a:r>
              <a:rPr lang="en-IN" sz="2200" b="1" dirty="0">
                <a:latin typeface="Century Schoolbook" pitchFamily="18" charset="0"/>
                <a:cs typeface="Times New Roman" pitchFamily="18" charset="0"/>
              </a:rPr>
              <a:t>Identification:</a:t>
            </a:r>
            <a:r>
              <a:rPr lang="en-IN" sz="2200" i="1" dirty="0">
                <a:latin typeface="Century Schoolbook" pitchFamily="18" charset="0"/>
                <a:cs typeface="Times New Roman" pitchFamily="18" charset="0"/>
              </a:rPr>
              <a:t> </a:t>
            </a:r>
            <a:r>
              <a:rPr lang="en-IN" sz="2200" dirty="0">
                <a:latin typeface="Century Schoolbook" pitchFamily="18" charset="0"/>
                <a:cs typeface="Times New Roman" pitchFamily="18" charset="0"/>
              </a:rPr>
              <a:t>Objects are uniquely identifiable. </a:t>
            </a:r>
          </a:p>
          <a:p>
            <a:pPr marL="82296" indent="0" algn="just">
              <a:buNone/>
            </a:pPr>
            <a:r>
              <a:rPr lang="en-IN" sz="2200">
                <a:latin typeface="Century Schoolbook" pitchFamily="18" charset="0"/>
                <a:cs typeface="Times New Roman" pitchFamily="18" charset="0"/>
              </a:rPr>
              <a:t>    E.g</a:t>
            </a:r>
            <a:r>
              <a:rPr lang="en-IN" sz="2200" dirty="0">
                <a:latin typeface="Century Schoolbook" pitchFamily="18" charset="0"/>
                <a:cs typeface="Times New Roman" pitchFamily="18" charset="0"/>
              </a:rPr>
              <a:t>: RFID, NFC (Near Field Communication) </a:t>
            </a:r>
          </a:p>
          <a:p>
            <a:pPr algn="just"/>
            <a:r>
              <a:rPr lang="en-IN" sz="2200" b="1" dirty="0">
                <a:latin typeface="Century Schoolbook" pitchFamily="18" charset="0"/>
                <a:cs typeface="Times New Roman" pitchFamily="18" charset="0"/>
              </a:rPr>
              <a:t>Sensing:</a:t>
            </a:r>
            <a:r>
              <a:rPr lang="en-IN" sz="2200" i="1" dirty="0">
                <a:latin typeface="Century Schoolbook" pitchFamily="18" charset="0"/>
                <a:cs typeface="Times New Roman" pitchFamily="18" charset="0"/>
              </a:rPr>
              <a:t> </a:t>
            </a:r>
            <a:r>
              <a:rPr lang="en-IN" sz="2200" dirty="0">
                <a:latin typeface="Century Schoolbook" pitchFamily="18" charset="0"/>
                <a:cs typeface="Times New Roman" pitchFamily="18" charset="0"/>
              </a:rPr>
              <a:t>Objects collect information about their surroundings with sensors.</a:t>
            </a:r>
          </a:p>
          <a:p>
            <a:pPr algn="just"/>
            <a:r>
              <a:rPr lang="en-IN" sz="2200" b="1" dirty="0">
                <a:latin typeface="Century Schoolbook" pitchFamily="18" charset="0"/>
                <a:cs typeface="Times New Roman" pitchFamily="18" charset="0"/>
              </a:rPr>
              <a:t>Localization: </a:t>
            </a:r>
            <a:r>
              <a:rPr lang="en-IN" sz="2200" dirty="0">
                <a:latin typeface="Century Schoolbook" pitchFamily="18" charset="0"/>
                <a:cs typeface="Times New Roman" pitchFamily="18" charset="0"/>
              </a:rPr>
              <a:t>Smart things are aware of their physical location, or can be located.</a:t>
            </a:r>
          </a:p>
          <a:p>
            <a:pPr algn="just"/>
            <a:r>
              <a:rPr lang="en-IN" sz="2200" b="1" dirty="0">
                <a:latin typeface="Century Schoolbook" pitchFamily="18" charset="0"/>
                <a:cs typeface="Times New Roman" pitchFamily="18" charset="0"/>
              </a:rPr>
              <a:t>User interfaces:</a:t>
            </a:r>
            <a:r>
              <a:rPr lang="en-IN" sz="2200" i="1" dirty="0">
                <a:latin typeface="Century Schoolbook" pitchFamily="18" charset="0"/>
                <a:cs typeface="Times New Roman" pitchFamily="18" charset="0"/>
              </a:rPr>
              <a:t> </a:t>
            </a:r>
            <a:r>
              <a:rPr lang="en-IN" sz="2200" dirty="0">
                <a:latin typeface="Century Schoolbook" pitchFamily="18" charset="0"/>
                <a:cs typeface="Times New Roman" pitchFamily="18" charset="0"/>
              </a:rPr>
              <a:t>Smart objects can communicate with people in an appropriate manner (for example via a smartphone). </a:t>
            </a:r>
          </a:p>
          <a:p>
            <a:endParaRPr lang="en-IN" dirty="0"/>
          </a:p>
          <a:p>
            <a:endParaRPr lang="en-US" dirty="0"/>
          </a:p>
        </p:txBody>
      </p:sp>
    </p:spTree>
    <p:extLst>
      <p:ext uri="{BB962C8B-B14F-4D97-AF65-F5344CB8AC3E}">
        <p14:creationId xmlns:p14="http://schemas.microsoft.com/office/powerpoint/2010/main" val="1854010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lumMod val="20000"/>
              <a:lumOff val="80000"/>
            </a:schemeClr>
          </a:solidFill>
        </p:spPr>
        <p:txBody>
          <a:bodyPr>
            <a:normAutofit/>
          </a:bodyPr>
          <a:lstStyle/>
          <a:p>
            <a:r>
              <a:rPr lang="en-US" sz="4400" dirty="0">
                <a:solidFill>
                  <a:srgbClr val="00B0F0"/>
                </a:solidFill>
              </a:rPr>
              <a:t>APPLICATIONS:</a:t>
            </a:r>
          </a:p>
        </p:txBody>
      </p:sp>
      <p:sp>
        <p:nvSpPr>
          <p:cNvPr id="3" name="Content Placeholder 2"/>
          <p:cNvSpPr>
            <a:spLocks noGrp="1"/>
          </p:cNvSpPr>
          <p:nvPr>
            <p:ph idx="1"/>
          </p:nvPr>
        </p:nvSpPr>
        <p:spPr>
          <a:xfrm>
            <a:off x="457200" y="2020824"/>
            <a:ext cx="6934200" cy="4075176"/>
          </a:xfrm>
        </p:spPr>
        <p:txBody>
          <a:bodyPr>
            <a:normAutofit fontScale="25000" lnSpcReduction="20000"/>
          </a:bodyPr>
          <a:lstStyle/>
          <a:p>
            <a:pPr algn="l"/>
            <a:r>
              <a:rPr lang="en-US" sz="16000" b="1" dirty="0">
                <a:solidFill>
                  <a:schemeClr val="tx1">
                    <a:lumMod val="75000"/>
                    <a:lumOff val="25000"/>
                  </a:schemeClr>
                </a:solidFill>
              </a:rPr>
              <a:t>Environmental monitoring:</a:t>
            </a:r>
          </a:p>
          <a:p>
            <a:pPr algn="just"/>
            <a:r>
              <a:rPr lang="en-US" sz="9600" dirty="0">
                <a:latin typeface="Century Schoolbook" pitchFamily="18" charset="0"/>
              </a:rPr>
              <a:t>Environmental monitoring applications of the IoT typically utilize sensors to assist in </a:t>
            </a:r>
            <a:r>
              <a:rPr lang="en-US" sz="9600" b="1" dirty="0">
                <a:latin typeface="Century Schoolbook" pitchFamily="18" charset="0"/>
              </a:rPr>
              <a:t>environmental protection </a:t>
            </a:r>
            <a:r>
              <a:rPr lang="en-US" sz="9600" dirty="0">
                <a:latin typeface="Century Schoolbook" pitchFamily="18" charset="0"/>
              </a:rPr>
              <a:t>by monitoring </a:t>
            </a:r>
            <a:r>
              <a:rPr lang="en-US" sz="9600" b="1" dirty="0">
                <a:latin typeface="Century Schoolbook" pitchFamily="18" charset="0"/>
              </a:rPr>
              <a:t>air</a:t>
            </a:r>
            <a:r>
              <a:rPr lang="en-US" sz="9600" dirty="0">
                <a:latin typeface="Century Schoolbook" pitchFamily="18" charset="0"/>
              </a:rPr>
              <a:t> or </a:t>
            </a:r>
            <a:r>
              <a:rPr lang="en-US" sz="9600" b="1" dirty="0">
                <a:latin typeface="Century Schoolbook" pitchFamily="18" charset="0"/>
              </a:rPr>
              <a:t>water quality</a:t>
            </a:r>
            <a:r>
              <a:rPr lang="en-US" sz="9600" dirty="0">
                <a:latin typeface="Century Schoolbook" pitchFamily="18" charset="0"/>
              </a:rPr>
              <a:t>,</a:t>
            </a:r>
            <a:r>
              <a:rPr lang="en-US" sz="9600" baseline="30000" dirty="0">
                <a:latin typeface="Century Schoolbook" pitchFamily="18" charset="0"/>
              </a:rPr>
              <a:t> </a:t>
            </a:r>
            <a:r>
              <a:rPr lang="en-US" sz="9600" b="1" dirty="0">
                <a:latin typeface="Century Schoolbook" pitchFamily="18" charset="0"/>
              </a:rPr>
              <a:t>atmospheric</a:t>
            </a:r>
            <a:r>
              <a:rPr lang="en-US" sz="9600" dirty="0">
                <a:latin typeface="Century Schoolbook" pitchFamily="18" charset="0"/>
              </a:rPr>
              <a:t> or </a:t>
            </a:r>
            <a:r>
              <a:rPr lang="en-US" sz="9600" b="1" dirty="0">
                <a:latin typeface="Century Schoolbook" pitchFamily="18" charset="0"/>
              </a:rPr>
              <a:t>soil conditions</a:t>
            </a:r>
            <a:r>
              <a:rPr lang="en-US" sz="9600" dirty="0">
                <a:latin typeface="Century Schoolbook" pitchFamily="18" charset="0"/>
              </a:rPr>
              <a:t> , and can even include areas like monitoring the movements of </a:t>
            </a:r>
            <a:r>
              <a:rPr lang="en-US" sz="9600" b="1" dirty="0">
                <a:latin typeface="Century Schoolbook" pitchFamily="18" charset="0"/>
              </a:rPr>
              <a:t>wildlife</a:t>
            </a:r>
            <a:r>
              <a:rPr lang="en-US" sz="9600" dirty="0">
                <a:latin typeface="Century Schoolbook" pitchFamily="18" charset="0"/>
              </a:rPr>
              <a:t> and their habitats .</a:t>
            </a:r>
          </a:p>
          <a:p>
            <a:pPr algn="just"/>
            <a:r>
              <a:rPr lang="en-US" sz="9600" dirty="0">
                <a:latin typeface="Century Schoolbook" pitchFamily="18" charset="0"/>
              </a:rPr>
              <a:t> IoT devices in this application typically span a large geographic area and can also be mobile</a:t>
            </a:r>
          </a:p>
          <a:p>
            <a:endParaRPr lang="en-US" sz="8000" b="1" dirty="0"/>
          </a:p>
          <a:p>
            <a:pPr marL="0" indent="0">
              <a:buNone/>
            </a:pPr>
            <a:endParaRPr lang="en-US" b="1" dirty="0"/>
          </a:p>
          <a:p>
            <a:pPr marL="0" indent="0">
              <a:buNone/>
            </a:pPr>
            <a:endParaRPr lang="en-US" b="1" dirty="0"/>
          </a:p>
          <a:p>
            <a:endParaRPr lang="en-US" dirty="0"/>
          </a:p>
        </p:txBody>
      </p:sp>
      <p:pic>
        <p:nvPicPr>
          <p:cNvPr id="2050" name="Picture 2" descr="C:\Users\Personal\Desktop\2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199" y="0"/>
            <a:ext cx="2971801" cy="1849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7215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r>
              <a:rPr lang="en-US" sz="4400" b="1" dirty="0">
                <a:solidFill>
                  <a:schemeClr val="tx1">
                    <a:lumMod val="75000"/>
                    <a:lumOff val="25000"/>
                  </a:schemeClr>
                </a:solidFill>
              </a:rPr>
              <a:t>Transportation:</a:t>
            </a:r>
            <a:br>
              <a:rPr lang="en-US" sz="4400" b="1" dirty="0">
                <a:solidFill>
                  <a:schemeClr val="tx1">
                    <a:lumMod val="75000"/>
                    <a:lumOff val="25000"/>
                  </a:schemeClr>
                </a:solidFill>
              </a:rPr>
            </a:br>
            <a:endParaRPr lang="en-US" sz="4400" dirty="0">
              <a:solidFill>
                <a:schemeClr val="tx1">
                  <a:lumMod val="75000"/>
                  <a:lumOff val="25000"/>
                </a:schemeClr>
              </a:solidFill>
            </a:endParaRPr>
          </a:p>
        </p:txBody>
      </p:sp>
      <p:sp>
        <p:nvSpPr>
          <p:cNvPr id="3" name="Content Placeholder 2"/>
          <p:cNvSpPr>
            <a:spLocks noGrp="1"/>
          </p:cNvSpPr>
          <p:nvPr>
            <p:ph idx="1"/>
          </p:nvPr>
        </p:nvSpPr>
        <p:spPr>
          <a:xfrm>
            <a:off x="357158" y="2143116"/>
            <a:ext cx="7715304" cy="4267200"/>
          </a:xfrm>
        </p:spPr>
        <p:txBody>
          <a:bodyPr>
            <a:noAutofit/>
          </a:bodyPr>
          <a:lstStyle/>
          <a:p>
            <a:pPr algn="just"/>
            <a:r>
              <a:rPr lang="en-US" sz="2000" dirty="0">
                <a:latin typeface="Century Schoolbook" pitchFamily="18" charset="0"/>
              </a:rPr>
              <a:t>The IoT can assist in integration of </a:t>
            </a:r>
            <a:r>
              <a:rPr lang="en-US" sz="2000" b="1" dirty="0">
                <a:latin typeface="Century Schoolbook" pitchFamily="18" charset="0"/>
              </a:rPr>
              <a:t>communications, control</a:t>
            </a:r>
            <a:r>
              <a:rPr lang="en-US" sz="2000" dirty="0">
                <a:latin typeface="Century Schoolbook" pitchFamily="18" charset="0"/>
              </a:rPr>
              <a:t>, and </a:t>
            </a:r>
            <a:r>
              <a:rPr lang="en-US" sz="2000" b="1" dirty="0">
                <a:latin typeface="Century Schoolbook" pitchFamily="18" charset="0"/>
              </a:rPr>
              <a:t>information processing</a:t>
            </a:r>
            <a:r>
              <a:rPr lang="en-US" sz="2000" dirty="0">
                <a:latin typeface="Century Schoolbook" pitchFamily="18" charset="0"/>
              </a:rPr>
              <a:t> across various transportation systems. i.e. the </a:t>
            </a:r>
            <a:r>
              <a:rPr lang="en-US" sz="2000" b="1" dirty="0">
                <a:latin typeface="Century Schoolbook" pitchFamily="18" charset="0"/>
              </a:rPr>
              <a:t>vehicle, infrastructure, and the driver or user. </a:t>
            </a:r>
          </a:p>
          <a:p>
            <a:pPr algn="just"/>
            <a:r>
              <a:rPr lang="en-US" sz="2000" dirty="0">
                <a:latin typeface="Century Schoolbook" pitchFamily="18" charset="0"/>
              </a:rPr>
              <a:t>Dynamic interaction between these components of a transport system enables </a:t>
            </a:r>
            <a:r>
              <a:rPr lang="en-US" sz="2000" b="1" dirty="0">
                <a:latin typeface="Century Schoolbook" pitchFamily="18" charset="0"/>
              </a:rPr>
              <a:t>inter and intra vehicular communication</a:t>
            </a:r>
            <a:r>
              <a:rPr lang="en-US" sz="2000" dirty="0">
                <a:latin typeface="Century Schoolbook" pitchFamily="18" charset="0"/>
              </a:rPr>
              <a:t>, </a:t>
            </a:r>
            <a:r>
              <a:rPr lang="en-US" sz="2000" b="1" dirty="0">
                <a:latin typeface="Century Schoolbook" pitchFamily="18" charset="0"/>
              </a:rPr>
              <a:t>smart traffic control</a:t>
            </a:r>
            <a:r>
              <a:rPr lang="en-US" sz="2000" dirty="0">
                <a:latin typeface="Century Schoolbook" pitchFamily="18" charset="0"/>
              </a:rPr>
              <a:t>, </a:t>
            </a:r>
            <a:r>
              <a:rPr lang="en-US" sz="2000" b="1" dirty="0">
                <a:latin typeface="Century Schoolbook" pitchFamily="18" charset="0"/>
              </a:rPr>
              <a:t>smart parking</a:t>
            </a:r>
            <a:r>
              <a:rPr lang="en-US" sz="2000" dirty="0">
                <a:latin typeface="Century Schoolbook" pitchFamily="18" charset="0"/>
              </a:rPr>
              <a:t> ,</a:t>
            </a:r>
            <a:r>
              <a:rPr lang="en-US" sz="2000" b="1" dirty="0">
                <a:latin typeface="Century Schoolbook" pitchFamily="18" charset="0"/>
              </a:rPr>
              <a:t> vehicle control</a:t>
            </a:r>
            <a:r>
              <a:rPr lang="en-US" sz="2000" dirty="0">
                <a:latin typeface="Century Schoolbook" pitchFamily="18" charset="0"/>
              </a:rPr>
              <a:t>, and </a:t>
            </a:r>
            <a:r>
              <a:rPr lang="en-US" sz="2000" b="1" dirty="0">
                <a:latin typeface="Century Schoolbook" pitchFamily="18" charset="0"/>
              </a:rPr>
              <a:t>safety and road assistance</a:t>
            </a:r>
            <a:r>
              <a:rPr lang="en-US" sz="2000" dirty="0">
                <a:latin typeface="Century Schoolbook" pitchFamily="18" charset="0"/>
              </a:rPr>
              <a:t>.</a:t>
            </a:r>
          </a:p>
        </p:txBody>
      </p:sp>
      <p:pic>
        <p:nvPicPr>
          <p:cNvPr id="3074" name="Picture 2" descr="C:\Users\Personal\Desktop\1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58882"/>
            <a:ext cx="4017818" cy="19492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6248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6019800" cy="1143000"/>
          </a:xfrm>
        </p:spPr>
        <p:txBody>
          <a:bodyPr>
            <a:normAutofit fontScale="90000"/>
          </a:bodyPr>
          <a:lstStyle/>
          <a:p>
            <a:br>
              <a:rPr lang="en-US" sz="3100" b="1" dirty="0"/>
            </a:br>
            <a:br>
              <a:rPr lang="en-US" sz="3100" b="1" dirty="0"/>
            </a:br>
            <a:br>
              <a:rPr lang="en-US" sz="3100" b="1" dirty="0"/>
            </a:br>
            <a:r>
              <a:rPr lang="en-US" sz="4400" b="1" dirty="0"/>
              <a:t>Medical and healthcare systems:</a:t>
            </a:r>
            <a:br>
              <a:rPr lang="en-US" sz="4400" b="1" dirty="0"/>
            </a:br>
            <a:br>
              <a:rPr lang="en-US" sz="4400" b="1" dirty="0"/>
            </a:br>
            <a:br>
              <a:rPr lang="en-US" sz="3100" b="1" dirty="0"/>
            </a:br>
            <a:endParaRPr lang="en-US" sz="3100" dirty="0"/>
          </a:p>
        </p:txBody>
      </p:sp>
      <p:sp>
        <p:nvSpPr>
          <p:cNvPr id="3" name="Content Placeholder 2"/>
          <p:cNvSpPr>
            <a:spLocks noGrp="1"/>
          </p:cNvSpPr>
          <p:nvPr>
            <p:ph idx="1"/>
          </p:nvPr>
        </p:nvSpPr>
        <p:spPr>
          <a:xfrm>
            <a:off x="457200" y="2209800"/>
            <a:ext cx="7924800" cy="4114800"/>
          </a:xfrm>
        </p:spPr>
        <p:txBody>
          <a:bodyPr>
            <a:normAutofit/>
          </a:bodyPr>
          <a:lstStyle/>
          <a:p>
            <a:r>
              <a:rPr lang="en-US" sz="2200" dirty="0">
                <a:latin typeface="Century Schoolbook" pitchFamily="18" charset="0"/>
              </a:rPr>
              <a:t>IoT devices can be used to enable remote health monitoring and emergency notification systems.</a:t>
            </a:r>
          </a:p>
          <a:p>
            <a:r>
              <a:rPr lang="en-US" sz="2200" dirty="0">
                <a:latin typeface="Century Schoolbook" pitchFamily="18" charset="0"/>
              </a:rPr>
              <a:t>These health monitoring devices can range from </a:t>
            </a:r>
            <a:r>
              <a:rPr lang="en-US" sz="2200" b="1" dirty="0">
                <a:latin typeface="Century Schoolbook" pitchFamily="18" charset="0"/>
              </a:rPr>
              <a:t>blood pressure </a:t>
            </a:r>
            <a:r>
              <a:rPr lang="en-US" sz="2200" dirty="0">
                <a:latin typeface="Century Schoolbook" pitchFamily="18" charset="0"/>
              </a:rPr>
              <a:t>and </a:t>
            </a:r>
            <a:r>
              <a:rPr lang="en-US" sz="2200" b="1" dirty="0">
                <a:latin typeface="Century Schoolbook" pitchFamily="18" charset="0"/>
              </a:rPr>
              <a:t>heart rate </a:t>
            </a:r>
            <a:r>
              <a:rPr lang="en-US" sz="2200" dirty="0">
                <a:latin typeface="Century Schoolbook" pitchFamily="18" charset="0"/>
              </a:rPr>
              <a:t>monitors to advanced devices capable of monitoring specialized implants, such as pacemakers or advanced hearing aids.</a:t>
            </a:r>
          </a:p>
          <a:p>
            <a:r>
              <a:rPr lang="en-US" sz="2200" dirty="0">
                <a:latin typeface="Century Schoolbook" pitchFamily="18" charset="0"/>
              </a:rPr>
              <a:t>Specialized sensors can also be equipped within </a:t>
            </a:r>
            <a:r>
              <a:rPr lang="en-US" sz="2200" b="1" dirty="0">
                <a:latin typeface="Century Schoolbook" pitchFamily="18" charset="0"/>
              </a:rPr>
              <a:t>living spaces </a:t>
            </a:r>
            <a:r>
              <a:rPr lang="en-US" sz="2200" dirty="0">
                <a:latin typeface="Century Schoolbook" pitchFamily="18" charset="0"/>
              </a:rPr>
              <a:t>to monitor the health and general well-being of </a:t>
            </a:r>
            <a:r>
              <a:rPr lang="en-US" sz="2200" b="1" dirty="0">
                <a:latin typeface="Century Schoolbook" pitchFamily="18" charset="0"/>
              </a:rPr>
              <a:t>senior citizens</a:t>
            </a:r>
            <a:r>
              <a:rPr lang="en-US" sz="2200" dirty="0">
                <a:latin typeface="Century Schoolbook" pitchFamily="18" charset="0"/>
              </a:rPr>
              <a:t>.</a:t>
            </a:r>
            <a:endParaRPr lang="en-US" sz="2400" dirty="0">
              <a:latin typeface="Century Schoolbook" pitchFamily="18" charset="0"/>
            </a:endParaRPr>
          </a:p>
        </p:txBody>
      </p:sp>
      <p:pic>
        <p:nvPicPr>
          <p:cNvPr id="5122" name="Picture 2" descr="C:\Users\Personal\Desktop\15.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91200" y="-51955"/>
            <a:ext cx="3352800"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4236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r>
              <a:rPr lang="en-US" sz="4400" b="1" dirty="0">
                <a:solidFill>
                  <a:schemeClr val="tx1">
                    <a:lumMod val="75000"/>
                    <a:lumOff val="25000"/>
                  </a:schemeClr>
                </a:solidFill>
              </a:rPr>
              <a:t>Manufacturing:</a:t>
            </a:r>
            <a:br>
              <a:rPr lang="en-US" sz="4400" b="1" dirty="0">
                <a:solidFill>
                  <a:schemeClr val="tx1">
                    <a:lumMod val="75000"/>
                    <a:lumOff val="25000"/>
                  </a:schemeClr>
                </a:solidFill>
              </a:rPr>
            </a:br>
            <a:endParaRPr lang="en-US" sz="4400" dirty="0">
              <a:solidFill>
                <a:schemeClr val="tx1">
                  <a:lumMod val="75000"/>
                  <a:lumOff val="25000"/>
                </a:schemeClr>
              </a:solidFill>
            </a:endParaRPr>
          </a:p>
        </p:txBody>
      </p:sp>
      <p:sp>
        <p:nvSpPr>
          <p:cNvPr id="3" name="Content Placeholder 2"/>
          <p:cNvSpPr>
            <a:spLocks noGrp="1"/>
          </p:cNvSpPr>
          <p:nvPr>
            <p:ph idx="1"/>
          </p:nvPr>
        </p:nvSpPr>
        <p:spPr>
          <a:xfrm>
            <a:off x="533400" y="1828800"/>
            <a:ext cx="7467600" cy="4873752"/>
          </a:xfrm>
        </p:spPr>
        <p:txBody>
          <a:bodyPr>
            <a:normAutofit/>
          </a:bodyPr>
          <a:lstStyle/>
          <a:p>
            <a:pPr algn="just"/>
            <a:r>
              <a:rPr lang="en-US" sz="2200" dirty="0"/>
              <a:t>Network control and management of manufacturing equipment, asset and situation management, or manufacturing</a:t>
            </a:r>
            <a:r>
              <a:rPr lang="en-US" sz="2200" b="1" dirty="0"/>
              <a:t> process control</a:t>
            </a:r>
            <a:r>
              <a:rPr lang="en-US" sz="2200" dirty="0"/>
              <a:t> bring the IoT with in the real on industrial applications and </a:t>
            </a:r>
            <a:r>
              <a:rPr lang="en-US" sz="2200" b="1" dirty="0"/>
              <a:t>smart manufacturing </a:t>
            </a:r>
            <a:r>
              <a:rPr lang="en-US" sz="2200" dirty="0"/>
              <a:t>as well.</a:t>
            </a:r>
          </a:p>
          <a:p>
            <a:pPr algn="just"/>
            <a:r>
              <a:rPr lang="en-US" sz="2200" dirty="0"/>
              <a:t>Digital control systems to automate process controls, operator tools and service information systems to optimize plant safety and security are within the purview of the IoT. But it also extends itself to </a:t>
            </a:r>
            <a:r>
              <a:rPr lang="en-US" sz="2200" b="1" dirty="0"/>
              <a:t>asset</a:t>
            </a:r>
            <a:r>
              <a:rPr lang="en-US" sz="2200" dirty="0"/>
              <a:t> management via predictive </a:t>
            </a:r>
            <a:r>
              <a:rPr lang="en-US" sz="2200" b="1" dirty="0"/>
              <a:t>maintenance</a:t>
            </a:r>
            <a:r>
              <a:rPr lang="en-US" sz="2200" dirty="0"/>
              <a:t>, </a:t>
            </a:r>
            <a:r>
              <a:rPr lang="en-US" sz="2200" b="1" dirty="0"/>
              <a:t>statistical</a:t>
            </a:r>
            <a:r>
              <a:rPr lang="en-US" sz="2200" dirty="0"/>
              <a:t> evaluation, and measurements to maximize </a:t>
            </a:r>
            <a:r>
              <a:rPr lang="en-US" sz="2200" b="1" dirty="0"/>
              <a:t>reliability</a:t>
            </a:r>
            <a:r>
              <a:rPr lang="en-US" sz="2200" dirty="0"/>
              <a:t>.</a:t>
            </a:r>
          </a:p>
          <a:p>
            <a:pPr algn="just"/>
            <a:endParaRPr lang="en-US" sz="2400" dirty="0"/>
          </a:p>
        </p:txBody>
      </p:sp>
      <p:pic>
        <p:nvPicPr>
          <p:cNvPr id="7170" name="Picture 2" descr="C:\Users\Personal\Desktop\17.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01145" y="1"/>
            <a:ext cx="3241964" cy="175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7269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319</TotalTime>
  <Words>822</Words>
  <Application>Microsoft Office PowerPoint</Application>
  <PresentationFormat>On-screen Show (4:3)</PresentationFormat>
  <Paragraphs>52</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Algerian</vt:lpstr>
      <vt:lpstr>Arial</vt:lpstr>
      <vt:lpstr>Calibri</vt:lpstr>
      <vt:lpstr>Cambria</vt:lpstr>
      <vt:lpstr>Century Schoolbook</vt:lpstr>
      <vt:lpstr>Times New Roman</vt:lpstr>
      <vt:lpstr>Adjacency</vt:lpstr>
      <vt:lpstr>                  Internet of Things     </vt:lpstr>
      <vt:lpstr>contents</vt:lpstr>
      <vt:lpstr>Abstract:</vt:lpstr>
      <vt:lpstr>Introduction:</vt:lpstr>
      <vt:lpstr>Basic Technologies</vt:lpstr>
      <vt:lpstr>APPLICATIONS:</vt:lpstr>
      <vt:lpstr> Transportation: </vt:lpstr>
      <vt:lpstr>   Medical and healthcare systems:   </vt:lpstr>
      <vt:lpstr> Manufacturing: </vt:lpstr>
      <vt:lpstr> Building and home  automation: </vt:lpstr>
      <vt:lpstr>Conclusion</vt:lpstr>
      <vt:lpstr>“Creativity is thinking up new things. Innovation is doing new things.”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M.pavankumar                                                     S.SrinivasaReddy    II M.C.A                                                                   II M.C.A    LBRCE                                                                      LBRCE</dc:title>
  <dc:creator>Personal</dc:creator>
  <cp:lastModifiedBy>Muhammad Riaz</cp:lastModifiedBy>
  <cp:revision>65</cp:revision>
  <dcterms:created xsi:type="dcterms:W3CDTF">2015-02-01T12:45:14Z</dcterms:created>
  <dcterms:modified xsi:type="dcterms:W3CDTF">2025-01-20T15:09:58Z</dcterms:modified>
</cp:coreProperties>
</file>