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E5B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E5B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E5B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C0E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C0E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C0E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4AE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7ED1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-148640"/>
            <a:ext cx="66097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E5B6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6760" y="1439925"/>
            <a:ext cx="7650479" cy="443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4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4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E4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7ED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7ED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F7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47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F7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C0E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BF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C0E4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C0E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C0E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C0E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C0E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C0E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9116" y="4866132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2" y="0"/>
                </a:moveTo>
                <a:lnTo>
                  <a:pt x="273398" y="3478"/>
                </a:lnTo>
                <a:lnTo>
                  <a:pt x="228153" y="13583"/>
                </a:lnTo>
                <a:lnTo>
                  <a:pt x="185563" y="29817"/>
                </a:lnTo>
                <a:lnTo>
                  <a:pt x="146125" y="51685"/>
                </a:lnTo>
                <a:lnTo>
                  <a:pt x="110335" y="78690"/>
                </a:lnTo>
                <a:lnTo>
                  <a:pt x="78690" y="110335"/>
                </a:lnTo>
                <a:lnTo>
                  <a:pt x="51685" y="146125"/>
                </a:lnTo>
                <a:lnTo>
                  <a:pt x="29817" y="185563"/>
                </a:lnTo>
                <a:lnTo>
                  <a:pt x="13583" y="228153"/>
                </a:lnTo>
                <a:lnTo>
                  <a:pt x="3478" y="273398"/>
                </a:lnTo>
                <a:lnTo>
                  <a:pt x="0" y="320802"/>
                </a:lnTo>
                <a:lnTo>
                  <a:pt x="3478" y="368205"/>
                </a:lnTo>
                <a:lnTo>
                  <a:pt x="13583" y="413450"/>
                </a:lnTo>
                <a:lnTo>
                  <a:pt x="29817" y="456040"/>
                </a:lnTo>
                <a:lnTo>
                  <a:pt x="51685" y="495478"/>
                </a:lnTo>
                <a:lnTo>
                  <a:pt x="78690" y="531268"/>
                </a:lnTo>
                <a:lnTo>
                  <a:pt x="110335" y="562913"/>
                </a:lnTo>
                <a:lnTo>
                  <a:pt x="146125" y="589918"/>
                </a:lnTo>
                <a:lnTo>
                  <a:pt x="185563" y="611786"/>
                </a:lnTo>
                <a:lnTo>
                  <a:pt x="228153" y="628020"/>
                </a:lnTo>
                <a:lnTo>
                  <a:pt x="273398" y="638125"/>
                </a:lnTo>
                <a:lnTo>
                  <a:pt x="320802" y="641604"/>
                </a:lnTo>
                <a:lnTo>
                  <a:pt x="368205" y="638125"/>
                </a:lnTo>
                <a:lnTo>
                  <a:pt x="413450" y="628020"/>
                </a:lnTo>
                <a:lnTo>
                  <a:pt x="456040" y="611786"/>
                </a:lnTo>
                <a:lnTo>
                  <a:pt x="495478" y="589918"/>
                </a:lnTo>
                <a:lnTo>
                  <a:pt x="531268" y="562913"/>
                </a:lnTo>
                <a:lnTo>
                  <a:pt x="562913" y="531268"/>
                </a:lnTo>
                <a:lnTo>
                  <a:pt x="589918" y="495478"/>
                </a:lnTo>
                <a:lnTo>
                  <a:pt x="611786" y="456040"/>
                </a:lnTo>
                <a:lnTo>
                  <a:pt x="628020" y="413450"/>
                </a:lnTo>
                <a:lnTo>
                  <a:pt x="638125" y="368205"/>
                </a:lnTo>
                <a:lnTo>
                  <a:pt x="641604" y="320802"/>
                </a:lnTo>
                <a:lnTo>
                  <a:pt x="638125" y="273398"/>
                </a:lnTo>
                <a:lnTo>
                  <a:pt x="628020" y="228153"/>
                </a:lnTo>
                <a:lnTo>
                  <a:pt x="611786" y="185563"/>
                </a:lnTo>
                <a:lnTo>
                  <a:pt x="589918" y="146125"/>
                </a:lnTo>
                <a:lnTo>
                  <a:pt x="562913" y="110335"/>
                </a:lnTo>
                <a:lnTo>
                  <a:pt x="531268" y="78690"/>
                </a:lnTo>
                <a:lnTo>
                  <a:pt x="495478" y="51685"/>
                </a:lnTo>
                <a:lnTo>
                  <a:pt x="456040" y="29817"/>
                </a:lnTo>
                <a:lnTo>
                  <a:pt x="413450" y="13583"/>
                </a:lnTo>
                <a:lnTo>
                  <a:pt x="368205" y="3478"/>
                </a:lnTo>
                <a:lnTo>
                  <a:pt x="320802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1183" y="5500115"/>
            <a:ext cx="137159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800" y="76200"/>
            <a:ext cx="11430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47800" y="609600"/>
            <a:ext cx="76200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71801" y="2514601"/>
            <a:ext cx="4267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780"/>
              </a:lnSpc>
              <a:tabLst>
                <a:tab pos="1184910" algn="l"/>
              </a:tabLst>
            </a:pPr>
            <a:r>
              <a:rPr sz="60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BIG</a:t>
            </a:r>
            <a:r>
              <a:rPr sz="6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	D</a:t>
            </a:r>
            <a:r>
              <a:rPr sz="6000" b="1" spc="-32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6000" b="1" spc="-30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6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endParaRPr sz="6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" y="1052322"/>
            <a:ext cx="6513830" cy="0"/>
          </a:xfrm>
          <a:custGeom>
            <a:avLst/>
            <a:gdLst/>
            <a:ahLst/>
            <a:cxnLst/>
            <a:rect l="l" t="t" r="r" b="b"/>
            <a:pathLst>
              <a:path w="6513830">
                <a:moveTo>
                  <a:pt x="0" y="0"/>
                </a:moveTo>
                <a:lnTo>
                  <a:pt x="6513576" y="0"/>
                </a:lnTo>
              </a:path>
            </a:pathLst>
          </a:custGeom>
          <a:ln w="53339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461517"/>
            <a:ext cx="6539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</a:t>
            </a:r>
            <a:r>
              <a:rPr spc="-5" dirty="0"/>
              <a:t>HE </a:t>
            </a:r>
            <a:r>
              <a:rPr sz="4000" dirty="0"/>
              <a:t>S</a:t>
            </a:r>
            <a:r>
              <a:rPr dirty="0"/>
              <a:t>TRUCTURE OF </a:t>
            </a:r>
            <a:r>
              <a:rPr sz="4000" spc="-5" dirty="0"/>
              <a:t>B</a:t>
            </a:r>
            <a:r>
              <a:rPr spc="-5" dirty="0"/>
              <a:t>IG</a:t>
            </a:r>
            <a:r>
              <a:rPr spc="805" dirty="0"/>
              <a:t> </a:t>
            </a:r>
            <a:r>
              <a:rPr sz="4000" spc="-125" dirty="0"/>
              <a:t>D</a:t>
            </a:r>
            <a:r>
              <a:rPr spc="-125" dirty="0"/>
              <a:t>ATA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57073" y="1320800"/>
            <a:ext cx="3642360" cy="37052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7ED13A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Structured</a:t>
            </a:r>
            <a:endParaRPr sz="2400">
              <a:latin typeface="Arial"/>
              <a:cs typeface="Arial"/>
            </a:endParaRPr>
          </a:p>
          <a:p>
            <a:pPr marL="652780" marR="584835" lvl="1" indent="-274320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Char char="•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Most </a:t>
            </a:r>
            <a:r>
              <a:rPr sz="2100" spc="-5" dirty="0">
                <a:latin typeface="Arial"/>
                <a:cs typeface="Arial"/>
              </a:rPr>
              <a:t>traditional</a:t>
            </a:r>
            <a:r>
              <a:rPr sz="2100" spc="-8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data  sources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7ED13A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35"/>
              </a:spcBef>
              <a:buClr>
                <a:srgbClr val="7ED13A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Semi-structured</a:t>
            </a:r>
            <a:endParaRPr sz="24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Char char="•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Many sources of big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data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7ED13A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35"/>
              </a:spcBef>
              <a:buClr>
                <a:srgbClr val="7ED13A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Unstructured</a:t>
            </a:r>
            <a:endParaRPr sz="24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Char char="•"/>
              <a:tabLst>
                <a:tab pos="652145" algn="l"/>
                <a:tab pos="652780" algn="l"/>
              </a:tabLst>
            </a:pPr>
            <a:r>
              <a:rPr sz="2100" spc="-10" dirty="0">
                <a:latin typeface="Arial"/>
                <a:cs typeface="Arial"/>
              </a:rPr>
              <a:t>Video </a:t>
            </a:r>
            <a:r>
              <a:rPr sz="2100" spc="-5" dirty="0">
                <a:latin typeface="Arial"/>
                <a:cs typeface="Arial"/>
              </a:rPr>
              <a:t>data, audio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data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9581" y="5899835"/>
            <a:ext cx="18034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62400" y="1371600"/>
            <a:ext cx="5074920" cy="5225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1160272"/>
            <a:ext cx="3256915" cy="0"/>
          </a:xfrm>
          <a:custGeom>
            <a:avLst/>
            <a:gdLst/>
            <a:ahLst/>
            <a:cxnLst/>
            <a:rect l="l" t="t" r="r" b="b"/>
            <a:pathLst>
              <a:path w="3256915">
                <a:moveTo>
                  <a:pt x="0" y="0"/>
                </a:moveTo>
                <a:lnTo>
                  <a:pt x="3256788" y="0"/>
                </a:lnTo>
              </a:path>
            </a:pathLst>
          </a:custGeom>
          <a:ln w="5333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9916" y="567943"/>
            <a:ext cx="3282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585858"/>
                </a:solidFill>
              </a:rPr>
              <a:t>W</a:t>
            </a:r>
            <a:r>
              <a:rPr spc="-5" dirty="0">
                <a:solidFill>
                  <a:srgbClr val="585858"/>
                </a:solidFill>
              </a:rPr>
              <a:t>HY </a:t>
            </a:r>
            <a:r>
              <a:rPr sz="4000" spc="-5" dirty="0">
                <a:solidFill>
                  <a:srgbClr val="585858"/>
                </a:solidFill>
              </a:rPr>
              <a:t>B</a:t>
            </a:r>
            <a:r>
              <a:rPr spc="-5" dirty="0">
                <a:solidFill>
                  <a:srgbClr val="585858"/>
                </a:solidFill>
              </a:rPr>
              <a:t>IG</a:t>
            </a:r>
            <a:r>
              <a:rPr spc="325" dirty="0">
                <a:solidFill>
                  <a:srgbClr val="585858"/>
                </a:solidFill>
              </a:rPr>
              <a:t> </a:t>
            </a:r>
            <a:r>
              <a:rPr sz="4000" spc="-125" dirty="0">
                <a:solidFill>
                  <a:srgbClr val="585858"/>
                </a:solidFill>
              </a:rPr>
              <a:t>D</a:t>
            </a:r>
            <a:r>
              <a:rPr spc="-125" dirty="0">
                <a:solidFill>
                  <a:srgbClr val="585858"/>
                </a:solidFill>
              </a:rPr>
              <a:t>ATA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624329"/>
            <a:ext cx="6227445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Trebuchet MS"/>
                <a:cs typeface="Trebuchet MS"/>
              </a:rPr>
              <a:t>Growth </a:t>
            </a:r>
            <a:r>
              <a:rPr sz="2400" dirty="0">
                <a:latin typeface="Trebuchet MS"/>
                <a:cs typeface="Trebuchet MS"/>
              </a:rPr>
              <a:t>of Big </a:t>
            </a:r>
            <a:r>
              <a:rPr sz="2400" spc="-5" dirty="0">
                <a:latin typeface="Trebuchet MS"/>
                <a:cs typeface="Trebuchet MS"/>
              </a:rPr>
              <a:t>Data is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needed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ED13A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652780" lvl="1" indent="-275590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SzPct val="79166"/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2400" spc="-5" dirty="0">
                <a:latin typeface="Trebuchet MS"/>
                <a:cs typeface="Trebuchet MS"/>
              </a:rPr>
              <a:t>Increase </a:t>
            </a:r>
            <a:r>
              <a:rPr sz="2400" dirty="0">
                <a:latin typeface="Trebuchet MS"/>
                <a:cs typeface="Trebuchet MS"/>
              </a:rPr>
              <a:t>of storage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capacities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Arial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652780" lvl="1" indent="-275590">
              <a:lnSpc>
                <a:spcPct val="100000"/>
              </a:lnSpc>
              <a:buClr>
                <a:srgbClr val="7ED13A"/>
              </a:buClr>
              <a:buSzPct val="79166"/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2400" spc="-5" dirty="0">
                <a:latin typeface="Trebuchet MS"/>
                <a:cs typeface="Trebuchet MS"/>
              </a:rPr>
              <a:t>Increase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processing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power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7ED13A"/>
              </a:buClr>
              <a:buFont typeface="Arial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652780" lvl="1" indent="-275590">
              <a:lnSpc>
                <a:spcPct val="100000"/>
              </a:lnSpc>
              <a:buClr>
                <a:srgbClr val="7ED13A"/>
              </a:buClr>
              <a:buSzPct val="79166"/>
              <a:buFont typeface="Arial"/>
              <a:buChar char="–"/>
              <a:tabLst>
                <a:tab pos="652780" algn="l"/>
                <a:tab pos="653415" algn="l"/>
              </a:tabLst>
            </a:pPr>
            <a:r>
              <a:rPr sz="2400" spc="-15" dirty="0">
                <a:latin typeface="Trebuchet MS"/>
                <a:cs typeface="Trebuchet MS"/>
              </a:rPr>
              <a:t>Availability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10" dirty="0">
                <a:latin typeface="Trebuchet MS"/>
                <a:cs typeface="Trebuchet MS"/>
              </a:rPr>
              <a:t>data(different </a:t>
            </a:r>
            <a:r>
              <a:rPr sz="2400" spc="-5" dirty="0">
                <a:latin typeface="Trebuchet MS"/>
                <a:cs typeface="Trebuchet MS"/>
              </a:rPr>
              <a:t>data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types)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825246"/>
            <a:ext cx="3256915" cy="0"/>
          </a:xfrm>
          <a:custGeom>
            <a:avLst/>
            <a:gdLst/>
            <a:ahLst/>
            <a:cxnLst/>
            <a:rect l="l" t="t" r="r" b="b"/>
            <a:pathLst>
              <a:path w="3256915">
                <a:moveTo>
                  <a:pt x="0" y="0"/>
                </a:moveTo>
                <a:lnTo>
                  <a:pt x="3256788" y="0"/>
                </a:lnTo>
              </a:path>
            </a:pathLst>
          </a:custGeom>
          <a:ln w="53339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32917"/>
            <a:ext cx="3282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</a:t>
            </a:r>
            <a:r>
              <a:rPr spc="-5" dirty="0"/>
              <a:t>HY </a:t>
            </a:r>
            <a:r>
              <a:rPr sz="4000" spc="-5" dirty="0"/>
              <a:t>B</a:t>
            </a:r>
            <a:r>
              <a:rPr spc="-5" dirty="0"/>
              <a:t>IG</a:t>
            </a:r>
            <a:r>
              <a:rPr spc="330" dirty="0"/>
              <a:t> </a:t>
            </a:r>
            <a:r>
              <a:rPr sz="4000" spc="-125" dirty="0"/>
              <a:t>D</a:t>
            </a:r>
            <a:r>
              <a:rPr spc="-125" dirty="0"/>
              <a:t>ATA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4114800" y="1143000"/>
            <a:ext cx="5029199" cy="534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1650238"/>
            <a:ext cx="336169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2455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FB </a:t>
            </a:r>
            <a:r>
              <a:rPr sz="2400" spc="-5" dirty="0">
                <a:latin typeface="Arial"/>
                <a:cs typeface="Arial"/>
              </a:rPr>
              <a:t>generates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10TB  daily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252729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spc="-20" dirty="0">
                <a:latin typeface="Arial"/>
                <a:cs typeface="Arial"/>
              </a:rPr>
              <a:t>Twitter </a:t>
            </a:r>
            <a:r>
              <a:rPr sz="2400" spc="-5" dirty="0">
                <a:latin typeface="Arial"/>
                <a:cs typeface="Arial"/>
              </a:rPr>
              <a:t>generates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7TB  of data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Daily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709930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IBM </a:t>
            </a:r>
            <a:r>
              <a:rPr sz="2400" spc="-5" dirty="0">
                <a:latin typeface="Arial"/>
                <a:cs typeface="Arial"/>
              </a:rPr>
              <a:t>claims 90%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10" dirty="0">
                <a:latin typeface="Arial"/>
                <a:cs typeface="Arial"/>
              </a:rPr>
              <a:t>today’s</a:t>
            </a:r>
            <a:endParaRPr sz="2400">
              <a:latin typeface="Arial"/>
              <a:cs typeface="Arial"/>
            </a:endParaRPr>
          </a:p>
          <a:p>
            <a:pPr marL="12700" marR="1106805" indent="8382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stored data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was  generated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just </a:t>
            </a:r>
            <a:r>
              <a:rPr sz="2400" spc="-5" dirty="0">
                <a:latin typeface="Arial"/>
                <a:cs typeface="Arial"/>
              </a:rPr>
              <a:t>the last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years.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4494" y="229869"/>
            <a:ext cx="4157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B</a:t>
            </a:r>
            <a:r>
              <a:rPr u="heavy" spc="-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IG </a:t>
            </a:r>
            <a:r>
              <a:rPr sz="4000" u="heavy" spc="-12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D</a:t>
            </a:r>
            <a:r>
              <a:rPr u="heavy" spc="-12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ATA</a:t>
            </a:r>
            <a:r>
              <a:rPr u="heavy" spc="170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SOURCES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676400"/>
            <a:ext cx="2667000" cy="5245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681355">
              <a:lnSpc>
                <a:spcPct val="100000"/>
              </a:lnSpc>
              <a:spcBef>
                <a:spcPts val="285"/>
              </a:spcBef>
            </a:pPr>
            <a:r>
              <a:rPr sz="2800" dirty="0">
                <a:latin typeface="Arial"/>
                <a:cs typeface="Arial"/>
              </a:rPr>
              <a:t>Users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743200"/>
            <a:ext cx="2667000" cy="584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3733800"/>
            <a:ext cx="2667000" cy="584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54229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4724400"/>
            <a:ext cx="2667000" cy="5245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290"/>
              </a:spcBef>
            </a:pPr>
            <a:r>
              <a:rPr sz="2800" spc="-5" dirty="0">
                <a:latin typeface="Arial"/>
                <a:cs typeface="Arial"/>
              </a:rPr>
              <a:t>Sensors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8961" y="2439161"/>
            <a:ext cx="3733800" cy="1828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069975" marR="171450" indent="-67437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Large and growing files  (Big data files)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0" y="1676400"/>
            <a:ext cx="838200" cy="3581400"/>
          </a:xfrm>
          <a:custGeom>
            <a:avLst/>
            <a:gdLst/>
            <a:ahLst/>
            <a:cxnLst/>
            <a:rect l="l" t="t" r="r" b="b"/>
            <a:pathLst>
              <a:path w="838200" h="3581400">
                <a:moveTo>
                  <a:pt x="0" y="0"/>
                </a:moveTo>
                <a:lnTo>
                  <a:pt x="75349" y="1124"/>
                </a:lnTo>
                <a:lnTo>
                  <a:pt x="146261" y="4366"/>
                </a:lnTo>
                <a:lnTo>
                  <a:pt x="211553" y="9529"/>
                </a:lnTo>
                <a:lnTo>
                  <a:pt x="270044" y="16417"/>
                </a:lnTo>
                <a:lnTo>
                  <a:pt x="320552" y="24833"/>
                </a:lnTo>
                <a:lnTo>
                  <a:pt x="361893" y="34581"/>
                </a:lnTo>
                <a:lnTo>
                  <a:pt x="412349" y="57286"/>
                </a:lnTo>
                <a:lnTo>
                  <a:pt x="419100" y="69850"/>
                </a:lnTo>
                <a:lnTo>
                  <a:pt x="419100" y="1720850"/>
                </a:lnTo>
                <a:lnTo>
                  <a:pt x="425850" y="1733413"/>
                </a:lnTo>
                <a:lnTo>
                  <a:pt x="476306" y="1756118"/>
                </a:lnTo>
                <a:lnTo>
                  <a:pt x="517647" y="1765866"/>
                </a:lnTo>
                <a:lnTo>
                  <a:pt x="568155" y="1774282"/>
                </a:lnTo>
                <a:lnTo>
                  <a:pt x="626646" y="1781170"/>
                </a:lnTo>
                <a:lnTo>
                  <a:pt x="691938" y="1786333"/>
                </a:lnTo>
                <a:lnTo>
                  <a:pt x="762850" y="1789575"/>
                </a:lnTo>
                <a:lnTo>
                  <a:pt x="838200" y="1790700"/>
                </a:lnTo>
                <a:lnTo>
                  <a:pt x="762850" y="1791824"/>
                </a:lnTo>
                <a:lnTo>
                  <a:pt x="691938" y="1795066"/>
                </a:lnTo>
                <a:lnTo>
                  <a:pt x="626646" y="1800229"/>
                </a:lnTo>
                <a:lnTo>
                  <a:pt x="568155" y="1807117"/>
                </a:lnTo>
                <a:lnTo>
                  <a:pt x="517647" y="1815533"/>
                </a:lnTo>
                <a:lnTo>
                  <a:pt x="476306" y="1825281"/>
                </a:lnTo>
                <a:lnTo>
                  <a:pt x="425850" y="1847986"/>
                </a:lnTo>
                <a:lnTo>
                  <a:pt x="419100" y="1860550"/>
                </a:lnTo>
                <a:lnTo>
                  <a:pt x="419100" y="3511550"/>
                </a:lnTo>
                <a:lnTo>
                  <a:pt x="412349" y="3524113"/>
                </a:lnTo>
                <a:lnTo>
                  <a:pt x="361893" y="3546818"/>
                </a:lnTo>
                <a:lnTo>
                  <a:pt x="320552" y="3556566"/>
                </a:lnTo>
                <a:lnTo>
                  <a:pt x="270044" y="3564982"/>
                </a:lnTo>
                <a:lnTo>
                  <a:pt x="211553" y="3571870"/>
                </a:lnTo>
                <a:lnTo>
                  <a:pt x="146261" y="3577033"/>
                </a:lnTo>
                <a:lnTo>
                  <a:pt x="75349" y="3580275"/>
                </a:lnTo>
                <a:lnTo>
                  <a:pt x="0" y="35814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" y="0"/>
            <a:ext cx="56889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2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D</a:t>
            </a:r>
            <a:r>
              <a:rPr u="heavy" spc="-12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ATA </a:t>
            </a:r>
            <a:r>
              <a:rPr u="heavy" spc="-2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u="heavy" spc="32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POINTS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E</a:t>
            </a:r>
            <a:r>
              <a:rPr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XAMPLES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162" y="1981961"/>
            <a:ext cx="2819400" cy="533400"/>
          </a:xfrm>
          <a:custGeom>
            <a:avLst/>
            <a:gdLst/>
            <a:ahLst/>
            <a:cxnLst/>
            <a:rect l="l" t="t" r="r" b="b"/>
            <a:pathLst>
              <a:path w="28194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899" y="0"/>
                </a:lnTo>
                <a:lnTo>
                  <a:pt x="2730500" y="0"/>
                </a:lnTo>
                <a:lnTo>
                  <a:pt x="2765125" y="6979"/>
                </a:lnTo>
                <a:lnTo>
                  <a:pt x="2793380" y="26019"/>
                </a:lnTo>
                <a:lnTo>
                  <a:pt x="2812420" y="54274"/>
                </a:lnTo>
                <a:lnTo>
                  <a:pt x="2819400" y="88900"/>
                </a:lnTo>
                <a:lnTo>
                  <a:pt x="2819400" y="444500"/>
                </a:lnTo>
                <a:lnTo>
                  <a:pt x="2812420" y="479125"/>
                </a:lnTo>
                <a:lnTo>
                  <a:pt x="2793380" y="507380"/>
                </a:lnTo>
                <a:lnTo>
                  <a:pt x="2765125" y="526420"/>
                </a:lnTo>
                <a:lnTo>
                  <a:pt x="2730500" y="533400"/>
                </a:lnTo>
                <a:lnTo>
                  <a:pt x="88899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3353561"/>
            <a:ext cx="2819400" cy="533400"/>
          </a:xfrm>
          <a:custGeom>
            <a:avLst/>
            <a:gdLst/>
            <a:ahLst/>
            <a:cxnLst/>
            <a:rect l="l" t="t" r="r" b="b"/>
            <a:pathLst>
              <a:path w="28194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899" y="0"/>
                </a:lnTo>
                <a:lnTo>
                  <a:pt x="2730500" y="0"/>
                </a:lnTo>
                <a:lnTo>
                  <a:pt x="2765125" y="6979"/>
                </a:lnTo>
                <a:lnTo>
                  <a:pt x="2793380" y="26019"/>
                </a:lnTo>
                <a:lnTo>
                  <a:pt x="2812420" y="54274"/>
                </a:lnTo>
                <a:lnTo>
                  <a:pt x="2819400" y="88900"/>
                </a:lnTo>
                <a:lnTo>
                  <a:pt x="2819400" y="444500"/>
                </a:lnTo>
                <a:lnTo>
                  <a:pt x="2812420" y="479125"/>
                </a:lnTo>
                <a:lnTo>
                  <a:pt x="2793380" y="507380"/>
                </a:lnTo>
                <a:lnTo>
                  <a:pt x="2765125" y="526420"/>
                </a:lnTo>
                <a:lnTo>
                  <a:pt x="2730500" y="533400"/>
                </a:lnTo>
                <a:lnTo>
                  <a:pt x="88899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4039361"/>
            <a:ext cx="2819400" cy="533400"/>
          </a:xfrm>
          <a:custGeom>
            <a:avLst/>
            <a:gdLst/>
            <a:ahLst/>
            <a:cxnLst/>
            <a:rect l="l" t="t" r="r" b="b"/>
            <a:pathLst>
              <a:path w="28194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899" y="0"/>
                </a:lnTo>
                <a:lnTo>
                  <a:pt x="2730500" y="0"/>
                </a:lnTo>
                <a:lnTo>
                  <a:pt x="2765125" y="6979"/>
                </a:lnTo>
                <a:lnTo>
                  <a:pt x="2793380" y="26019"/>
                </a:lnTo>
                <a:lnTo>
                  <a:pt x="2812420" y="54274"/>
                </a:lnTo>
                <a:lnTo>
                  <a:pt x="2819400" y="88900"/>
                </a:lnTo>
                <a:lnTo>
                  <a:pt x="2819400" y="444500"/>
                </a:lnTo>
                <a:lnTo>
                  <a:pt x="2812420" y="479125"/>
                </a:lnTo>
                <a:lnTo>
                  <a:pt x="2793380" y="507380"/>
                </a:lnTo>
                <a:lnTo>
                  <a:pt x="2765125" y="526420"/>
                </a:lnTo>
                <a:lnTo>
                  <a:pt x="2730500" y="533400"/>
                </a:lnTo>
                <a:lnTo>
                  <a:pt x="88899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162" y="2667761"/>
            <a:ext cx="2819400" cy="533400"/>
          </a:xfrm>
          <a:custGeom>
            <a:avLst/>
            <a:gdLst/>
            <a:ahLst/>
            <a:cxnLst/>
            <a:rect l="l" t="t" r="r" b="b"/>
            <a:pathLst>
              <a:path w="28194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899" y="0"/>
                </a:lnTo>
                <a:lnTo>
                  <a:pt x="2730500" y="0"/>
                </a:lnTo>
                <a:lnTo>
                  <a:pt x="2765125" y="6979"/>
                </a:lnTo>
                <a:lnTo>
                  <a:pt x="2793380" y="26019"/>
                </a:lnTo>
                <a:lnTo>
                  <a:pt x="2812420" y="54274"/>
                </a:lnTo>
                <a:lnTo>
                  <a:pt x="2819400" y="88900"/>
                </a:lnTo>
                <a:lnTo>
                  <a:pt x="2819400" y="444500"/>
                </a:lnTo>
                <a:lnTo>
                  <a:pt x="2812420" y="479125"/>
                </a:lnTo>
                <a:lnTo>
                  <a:pt x="2793380" y="507380"/>
                </a:lnTo>
                <a:lnTo>
                  <a:pt x="2765125" y="526420"/>
                </a:lnTo>
                <a:lnTo>
                  <a:pt x="2730500" y="533400"/>
                </a:lnTo>
                <a:lnTo>
                  <a:pt x="88899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62" y="6096761"/>
            <a:ext cx="2819400" cy="533400"/>
          </a:xfrm>
          <a:custGeom>
            <a:avLst/>
            <a:gdLst/>
            <a:ahLst/>
            <a:cxnLst/>
            <a:rect l="l" t="t" r="r" b="b"/>
            <a:pathLst>
              <a:path w="2819400" h="533400">
                <a:moveTo>
                  <a:pt x="0" y="88900"/>
                </a:moveTo>
                <a:lnTo>
                  <a:pt x="6986" y="54296"/>
                </a:lnTo>
                <a:lnTo>
                  <a:pt x="26038" y="26038"/>
                </a:lnTo>
                <a:lnTo>
                  <a:pt x="54296" y="6986"/>
                </a:lnTo>
                <a:lnTo>
                  <a:pt x="88899" y="0"/>
                </a:lnTo>
                <a:lnTo>
                  <a:pt x="2730500" y="0"/>
                </a:lnTo>
                <a:lnTo>
                  <a:pt x="2765125" y="6986"/>
                </a:lnTo>
                <a:lnTo>
                  <a:pt x="2793380" y="26038"/>
                </a:lnTo>
                <a:lnTo>
                  <a:pt x="2812420" y="54296"/>
                </a:lnTo>
                <a:lnTo>
                  <a:pt x="2819400" y="88900"/>
                </a:lnTo>
                <a:lnTo>
                  <a:pt x="2819400" y="444500"/>
                </a:lnTo>
                <a:lnTo>
                  <a:pt x="2812420" y="479103"/>
                </a:lnTo>
                <a:lnTo>
                  <a:pt x="2793380" y="507361"/>
                </a:lnTo>
                <a:lnTo>
                  <a:pt x="2765125" y="526413"/>
                </a:lnTo>
                <a:lnTo>
                  <a:pt x="2730500" y="533400"/>
                </a:lnTo>
                <a:lnTo>
                  <a:pt x="88899" y="533400"/>
                </a:lnTo>
                <a:lnTo>
                  <a:pt x="54296" y="526413"/>
                </a:lnTo>
                <a:lnTo>
                  <a:pt x="26038" y="507361"/>
                </a:lnTo>
                <a:lnTo>
                  <a:pt x="6986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62" y="5410961"/>
            <a:ext cx="2819400" cy="533400"/>
          </a:xfrm>
          <a:custGeom>
            <a:avLst/>
            <a:gdLst/>
            <a:ahLst/>
            <a:cxnLst/>
            <a:rect l="l" t="t" r="r" b="b"/>
            <a:pathLst>
              <a:path w="28194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899" y="0"/>
                </a:lnTo>
                <a:lnTo>
                  <a:pt x="2730500" y="0"/>
                </a:lnTo>
                <a:lnTo>
                  <a:pt x="2765125" y="6979"/>
                </a:lnTo>
                <a:lnTo>
                  <a:pt x="2793380" y="26019"/>
                </a:lnTo>
                <a:lnTo>
                  <a:pt x="2812420" y="54274"/>
                </a:lnTo>
                <a:lnTo>
                  <a:pt x="2819400" y="88900"/>
                </a:lnTo>
                <a:lnTo>
                  <a:pt x="2819400" y="444500"/>
                </a:lnTo>
                <a:lnTo>
                  <a:pt x="2812420" y="479103"/>
                </a:lnTo>
                <a:lnTo>
                  <a:pt x="2793380" y="507361"/>
                </a:lnTo>
                <a:lnTo>
                  <a:pt x="2765125" y="526413"/>
                </a:lnTo>
                <a:lnTo>
                  <a:pt x="2730500" y="533400"/>
                </a:lnTo>
                <a:lnTo>
                  <a:pt x="88899" y="533400"/>
                </a:lnTo>
                <a:lnTo>
                  <a:pt x="54296" y="526413"/>
                </a:lnTo>
                <a:lnTo>
                  <a:pt x="26038" y="507361"/>
                </a:lnTo>
                <a:lnTo>
                  <a:pt x="6986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162" y="4725161"/>
            <a:ext cx="2819400" cy="533400"/>
          </a:xfrm>
          <a:custGeom>
            <a:avLst/>
            <a:gdLst/>
            <a:ahLst/>
            <a:cxnLst/>
            <a:rect l="l" t="t" r="r" b="b"/>
            <a:pathLst>
              <a:path w="28194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899" y="0"/>
                </a:lnTo>
                <a:lnTo>
                  <a:pt x="2730500" y="0"/>
                </a:lnTo>
                <a:lnTo>
                  <a:pt x="2765125" y="6979"/>
                </a:lnTo>
                <a:lnTo>
                  <a:pt x="2793380" y="26019"/>
                </a:lnTo>
                <a:lnTo>
                  <a:pt x="2812420" y="54274"/>
                </a:lnTo>
                <a:lnTo>
                  <a:pt x="2819400" y="88900"/>
                </a:lnTo>
                <a:lnTo>
                  <a:pt x="2819400" y="444500"/>
                </a:lnTo>
                <a:lnTo>
                  <a:pt x="2812420" y="479125"/>
                </a:lnTo>
                <a:lnTo>
                  <a:pt x="2793380" y="507380"/>
                </a:lnTo>
                <a:lnTo>
                  <a:pt x="2765125" y="526420"/>
                </a:lnTo>
                <a:lnTo>
                  <a:pt x="2730500" y="533400"/>
                </a:lnTo>
                <a:lnTo>
                  <a:pt x="88899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126" y="2075814"/>
            <a:ext cx="2269490" cy="444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Mobile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Devices</a:t>
            </a:r>
            <a:endParaRPr sz="2000">
              <a:latin typeface="Arial"/>
              <a:cs typeface="Arial"/>
            </a:endParaRPr>
          </a:p>
          <a:p>
            <a:pPr marL="12700" marR="5080" indent="1270" algn="ctr">
              <a:lnSpc>
                <a:spcPct val="225000"/>
              </a:lnSpc>
            </a:pPr>
            <a:r>
              <a:rPr sz="2000" dirty="0">
                <a:latin typeface="Arial"/>
                <a:cs typeface="Arial"/>
              </a:rPr>
              <a:t>Microphones  Readers/Scanners  Science facilities  Programs/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  Social Media  Cameras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1752600"/>
            <a:ext cx="47244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717423"/>
            <a:ext cx="4549140" cy="0"/>
          </a:xfrm>
          <a:custGeom>
            <a:avLst/>
            <a:gdLst/>
            <a:ahLst/>
            <a:cxnLst/>
            <a:rect l="l" t="t" r="r" b="b"/>
            <a:pathLst>
              <a:path w="4549140">
                <a:moveTo>
                  <a:pt x="0" y="0"/>
                </a:moveTo>
                <a:lnTo>
                  <a:pt x="4549140" y="0"/>
                </a:lnTo>
              </a:path>
            </a:pathLst>
          </a:custGeom>
          <a:ln w="5333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25933"/>
            <a:ext cx="4577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585858"/>
                </a:solidFill>
              </a:rPr>
              <a:t>B</a:t>
            </a:r>
            <a:r>
              <a:rPr spc="-5" dirty="0">
                <a:solidFill>
                  <a:srgbClr val="585858"/>
                </a:solidFill>
              </a:rPr>
              <a:t>IG </a:t>
            </a:r>
            <a:r>
              <a:rPr sz="4000" spc="-125" dirty="0">
                <a:solidFill>
                  <a:srgbClr val="585858"/>
                </a:solidFill>
              </a:rPr>
              <a:t>D</a:t>
            </a:r>
            <a:r>
              <a:rPr spc="-125" dirty="0">
                <a:solidFill>
                  <a:srgbClr val="585858"/>
                </a:solidFill>
              </a:rPr>
              <a:t>ATA</a:t>
            </a:r>
            <a:r>
              <a:rPr spc="110" dirty="0">
                <a:solidFill>
                  <a:srgbClr val="585858"/>
                </a:solidFill>
              </a:rPr>
              <a:t> </a:t>
            </a:r>
            <a:r>
              <a:rPr sz="4000" spc="-30" dirty="0">
                <a:solidFill>
                  <a:srgbClr val="585858"/>
                </a:solidFill>
              </a:rPr>
              <a:t>A</a:t>
            </a:r>
            <a:r>
              <a:rPr spc="-30" dirty="0">
                <a:solidFill>
                  <a:srgbClr val="585858"/>
                </a:solidFill>
              </a:rPr>
              <a:t>NALYTICS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558798"/>
            <a:ext cx="7256780" cy="338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rebuchet MS"/>
                <a:cs typeface="Trebuchet MS"/>
              </a:rPr>
              <a:t>Examining large </a:t>
            </a:r>
            <a:r>
              <a:rPr sz="2200" spc="-10" dirty="0">
                <a:latin typeface="Trebuchet MS"/>
                <a:cs typeface="Trebuchet MS"/>
              </a:rPr>
              <a:t>amount </a:t>
            </a:r>
            <a:r>
              <a:rPr sz="2200" spc="-5" dirty="0">
                <a:latin typeface="Trebuchet MS"/>
                <a:cs typeface="Trebuchet MS"/>
              </a:rPr>
              <a:t>of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data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ED13A"/>
              </a:buClr>
              <a:buFont typeface="Wingdings"/>
              <a:buChar char=""/>
            </a:pP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rebuchet MS"/>
                <a:cs typeface="Trebuchet MS"/>
              </a:rPr>
              <a:t>Appropriate </a:t>
            </a:r>
            <a:r>
              <a:rPr sz="2200" spc="-10" dirty="0">
                <a:latin typeface="Trebuchet MS"/>
                <a:cs typeface="Trebuchet MS"/>
              </a:rPr>
              <a:t>information (about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data)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ED13A"/>
              </a:buClr>
              <a:buFont typeface="Wingdings"/>
              <a:buChar char=""/>
            </a:pP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rebuchet MS"/>
                <a:cs typeface="Trebuchet MS"/>
              </a:rPr>
              <a:t>Identification </a:t>
            </a:r>
            <a:r>
              <a:rPr sz="2200" spc="-10" dirty="0">
                <a:latin typeface="Trebuchet MS"/>
                <a:cs typeface="Trebuchet MS"/>
              </a:rPr>
              <a:t>of hidden </a:t>
            </a:r>
            <a:r>
              <a:rPr sz="2200" spc="-5" dirty="0">
                <a:latin typeface="Trebuchet MS"/>
                <a:cs typeface="Trebuchet MS"/>
              </a:rPr>
              <a:t>patterns, </a:t>
            </a:r>
            <a:r>
              <a:rPr sz="2200" spc="-10" dirty="0">
                <a:latin typeface="Trebuchet MS"/>
                <a:cs typeface="Trebuchet MS"/>
              </a:rPr>
              <a:t>unknown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correlations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ED13A"/>
              </a:buClr>
              <a:buFont typeface="Wingdings"/>
              <a:buChar char=""/>
            </a:pP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Trebuchet MS"/>
                <a:cs typeface="Trebuchet MS"/>
              </a:rPr>
              <a:t>Better </a:t>
            </a:r>
            <a:r>
              <a:rPr sz="2200" spc="-10" dirty="0">
                <a:latin typeface="Trebuchet MS"/>
                <a:cs typeface="Trebuchet MS"/>
              </a:rPr>
              <a:t>business decisions: </a:t>
            </a:r>
            <a:r>
              <a:rPr sz="2200" spc="-5" dirty="0">
                <a:latin typeface="Trebuchet MS"/>
                <a:cs typeface="Trebuchet MS"/>
              </a:rPr>
              <a:t>strategic </a:t>
            </a:r>
            <a:r>
              <a:rPr sz="2200" spc="-10" dirty="0">
                <a:latin typeface="Trebuchet MS"/>
                <a:cs typeface="Trebuchet MS"/>
              </a:rPr>
              <a:t>and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operational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D13A"/>
              </a:buClr>
              <a:buFont typeface="Wingdings"/>
              <a:buChar char=""/>
            </a:pPr>
            <a:endParaRPr sz="2850">
              <a:latin typeface="Times New Roman"/>
              <a:cs typeface="Times New Roman"/>
            </a:endParaRPr>
          </a:p>
          <a:p>
            <a:pPr marL="286385" marR="152400" indent="-274320">
              <a:lnSpc>
                <a:spcPct val="80000"/>
              </a:lnSpc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  <a:tab pos="3029585" algn="l"/>
              </a:tabLst>
            </a:pPr>
            <a:r>
              <a:rPr sz="2200" spc="-5" dirty="0">
                <a:latin typeface="Trebuchet MS"/>
                <a:cs typeface="Trebuchet MS"/>
              </a:rPr>
              <a:t>Effective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marketing,	</a:t>
            </a:r>
            <a:r>
              <a:rPr sz="2200" spc="-5" dirty="0">
                <a:latin typeface="Trebuchet MS"/>
                <a:cs typeface="Trebuchet MS"/>
              </a:rPr>
              <a:t>customer satisfaction, </a:t>
            </a:r>
            <a:r>
              <a:rPr sz="2200" spc="-10" dirty="0">
                <a:latin typeface="Trebuchet MS"/>
                <a:cs typeface="Trebuchet MS"/>
              </a:rPr>
              <a:t>increased  </a:t>
            </a:r>
            <a:r>
              <a:rPr sz="2200" spc="-5" dirty="0">
                <a:latin typeface="Trebuchet MS"/>
                <a:cs typeface="Trebuchet MS"/>
              </a:rPr>
              <a:t>revenue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469"/>
            <a:ext cx="765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T</a:t>
            </a:r>
            <a:r>
              <a:rPr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YPES OF </a:t>
            </a:r>
            <a:r>
              <a:rPr u="heavy" spc="-1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TOOLS </a:t>
            </a:r>
            <a:r>
              <a:rPr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USED IN</a:t>
            </a:r>
            <a:r>
              <a:rPr u="heavy" spc="740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heavy" spc="-6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B</a:t>
            </a:r>
            <a:r>
              <a:rPr u="heavy" spc="-6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IG</a:t>
            </a:r>
            <a:r>
              <a:rPr sz="4000" u="heavy" spc="-6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-D</a:t>
            </a:r>
            <a:r>
              <a:rPr u="heavy" spc="-6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ATA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72079"/>
            <a:ext cx="8614410" cy="44278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Where processing 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hosted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7ED13A"/>
              </a:buClr>
              <a:buSzPct val="79166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400" spc="-5" dirty="0">
                <a:latin typeface="Arial"/>
                <a:cs typeface="Arial"/>
              </a:rPr>
              <a:t>Distributed Servers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Cloud </a:t>
            </a:r>
            <a:r>
              <a:rPr sz="2400" dirty="0">
                <a:latin typeface="Arial"/>
                <a:cs typeface="Arial"/>
              </a:rPr>
              <a:t>(e.g. </a:t>
            </a:r>
            <a:r>
              <a:rPr sz="2400" spc="-5" dirty="0">
                <a:latin typeface="Arial"/>
                <a:cs typeface="Arial"/>
              </a:rPr>
              <a:t>Amazon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EC2)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Where data 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stored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7ED13A"/>
              </a:buClr>
              <a:buSzPct val="79166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400" spc="-5" dirty="0">
                <a:latin typeface="Arial"/>
                <a:cs typeface="Arial"/>
              </a:rPr>
              <a:t>Distributed Storage </a:t>
            </a:r>
            <a:r>
              <a:rPr sz="2400" dirty="0">
                <a:latin typeface="Arial"/>
                <a:cs typeface="Arial"/>
              </a:rPr>
              <a:t>(e.g. </a:t>
            </a:r>
            <a:r>
              <a:rPr sz="2400" spc="-5" dirty="0">
                <a:latin typeface="Arial"/>
                <a:cs typeface="Arial"/>
              </a:rPr>
              <a:t>Amazon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S3)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programming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model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7ED13A"/>
              </a:buClr>
              <a:buSzPct val="79166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400" spc="-5" dirty="0">
                <a:latin typeface="Arial"/>
                <a:cs typeface="Arial"/>
              </a:rPr>
              <a:t>Distributed Processing </a:t>
            </a:r>
            <a:r>
              <a:rPr sz="2400" dirty="0">
                <a:latin typeface="Arial"/>
                <a:cs typeface="Arial"/>
              </a:rPr>
              <a:t>(e.g.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MapReduce)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How data is </a:t>
            </a:r>
            <a:r>
              <a:rPr sz="2400" b="1" dirty="0">
                <a:latin typeface="Arial"/>
                <a:cs typeface="Arial"/>
              </a:rPr>
              <a:t>stored </a:t>
            </a:r>
            <a:r>
              <a:rPr sz="2400" b="1" spc="-5" dirty="0">
                <a:latin typeface="Arial"/>
                <a:cs typeface="Arial"/>
              </a:rPr>
              <a:t>&amp;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indexed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75"/>
              </a:spcBef>
              <a:buClr>
                <a:srgbClr val="7ED13A"/>
              </a:buClr>
              <a:buSzPct val="79166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400" spc="-5" dirty="0">
                <a:latin typeface="Arial"/>
                <a:cs typeface="Arial"/>
              </a:rPr>
              <a:t>High-performance </a:t>
            </a:r>
            <a:r>
              <a:rPr sz="2400" dirty="0">
                <a:latin typeface="Arial"/>
                <a:cs typeface="Arial"/>
              </a:rPr>
              <a:t>schema-free </a:t>
            </a:r>
            <a:r>
              <a:rPr sz="2400" spc="-5" dirty="0">
                <a:latin typeface="Arial"/>
                <a:cs typeface="Arial"/>
              </a:rPr>
              <a:t>databases </a:t>
            </a:r>
            <a:r>
              <a:rPr sz="2400" dirty="0">
                <a:latin typeface="Arial"/>
                <a:cs typeface="Arial"/>
              </a:rPr>
              <a:t>(e.g.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MongoDB)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operations are performed 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data?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80"/>
              </a:spcBef>
              <a:buClr>
                <a:srgbClr val="7ED13A"/>
              </a:buClr>
              <a:buSzPct val="79166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400" spc="-5" dirty="0">
                <a:latin typeface="Arial"/>
                <a:cs typeface="Arial"/>
              </a:rPr>
              <a:t>Analytic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Semantic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436" y="262890"/>
            <a:ext cx="8009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Application Of Big Data</a:t>
            </a:r>
            <a:r>
              <a:rPr sz="4000" u="heavy" spc="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 </a:t>
            </a:r>
            <a:r>
              <a:rPr sz="4000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</a:rPr>
              <a:t>analytics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3897" y="2799715"/>
            <a:ext cx="105410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0970" marR="5080" indent="-128905">
              <a:lnSpc>
                <a:spcPts val="1839"/>
              </a:lnSpc>
              <a:spcBef>
                <a:spcPts val="425"/>
              </a:spcBef>
            </a:pPr>
            <a:r>
              <a:rPr sz="1800" b="1" dirty="0">
                <a:latin typeface="Corbel"/>
                <a:cs typeface="Corbel"/>
              </a:rPr>
              <a:t>Home</a:t>
            </a:r>
            <a:r>
              <a:rPr sz="1800" b="1" spc="5" dirty="0">
                <a:latin typeface="Corbel"/>
                <a:cs typeface="Corbel"/>
              </a:rPr>
              <a:t>l</a:t>
            </a:r>
            <a:r>
              <a:rPr sz="1800" b="1" dirty="0">
                <a:latin typeface="Corbel"/>
                <a:cs typeface="Corbel"/>
              </a:rPr>
              <a:t>a</a:t>
            </a:r>
            <a:r>
              <a:rPr sz="1800" b="1" spc="-5" dirty="0">
                <a:latin typeface="Corbel"/>
                <a:cs typeface="Corbel"/>
              </a:rPr>
              <a:t>n</a:t>
            </a:r>
            <a:r>
              <a:rPr sz="1800" b="1" dirty="0">
                <a:latin typeface="Corbel"/>
                <a:cs typeface="Corbel"/>
              </a:rPr>
              <a:t>d  </a:t>
            </a:r>
            <a:r>
              <a:rPr sz="1800" b="1" spc="-5" dirty="0">
                <a:latin typeface="Corbel"/>
                <a:cs typeface="Corbel"/>
              </a:rPr>
              <a:t>Security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565" y="1351534"/>
            <a:ext cx="1108075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37160">
              <a:lnSpc>
                <a:spcPts val="1839"/>
              </a:lnSpc>
              <a:spcBef>
                <a:spcPts val="425"/>
              </a:spcBef>
            </a:pPr>
            <a:r>
              <a:rPr sz="1800" b="1" spc="-5" dirty="0">
                <a:latin typeface="Corbel"/>
                <a:cs typeface="Corbel"/>
              </a:rPr>
              <a:t>Smarter  </a:t>
            </a:r>
            <a:r>
              <a:rPr sz="1800" b="1" dirty="0">
                <a:latin typeface="Corbel"/>
                <a:cs typeface="Corbel"/>
              </a:rPr>
              <a:t>Healthca</a:t>
            </a:r>
            <a:r>
              <a:rPr sz="1800" b="1" spc="-10" dirty="0">
                <a:latin typeface="Corbel"/>
                <a:cs typeface="Corbel"/>
              </a:rPr>
              <a:t>r</a:t>
            </a:r>
            <a:r>
              <a:rPr sz="1800" b="1" dirty="0"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0694" y="1494535"/>
            <a:ext cx="139192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00"/>
              </a:lnSpc>
              <a:spcBef>
                <a:spcPts val="100"/>
              </a:spcBef>
            </a:pPr>
            <a:r>
              <a:rPr sz="1800" b="1" spc="-5" dirty="0">
                <a:latin typeface="Corbel"/>
                <a:cs typeface="Corbel"/>
              </a:rPr>
              <a:t>Multi-channel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ts val="2000"/>
              </a:lnSpc>
            </a:pPr>
            <a:r>
              <a:rPr sz="1800" b="1" dirty="0">
                <a:latin typeface="Corbel"/>
                <a:cs typeface="Corbel"/>
              </a:rPr>
              <a:t>sales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9671" y="2843606"/>
            <a:ext cx="857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rbel"/>
                <a:cs typeface="Corbel"/>
              </a:rPr>
              <a:t>Telecom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785" y="5547766"/>
            <a:ext cx="1476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rbel"/>
                <a:cs typeface="Corbel"/>
              </a:rPr>
              <a:t>Manufacturing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017" y="4171569"/>
            <a:ext cx="142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rbel"/>
                <a:cs typeface="Corbel"/>
              </a:rPr>
              <a:t>Traffic</a:t>
            </a:r>
            <a:r>
              <a:rPr sz="1800" b="1" spc="-13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Control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8067" y="1292352"/>
            <a:ext cx="1821180" cy="1229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5020" y="2581655"/>
            <a:ext cx="1824228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6070" y="3933825"/>
            <a:ext cx="1838702" cy="1209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8752" y="2473451"/>
            <a:ext cx="1781555" cy="1200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46623" y="4084066"/>
            <a:ext cx="93599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81915">
              <a:lnSpc>
                <a:spcPts val="1839"/>
              </a:lnSpc>
              <a:spcBef>
                <a:spcPts val="425"/>
              </a:spcBef>
            </a:pPr>
            <a:r>
              <a:rPr sz="1800" b="1" spc="-20" dirty="0">
                <a:latin typeface="Corbel"/>
                <a:cs typeface="Corbel"/>
              </a:rPr>
              <a:t>Trading  </a:t>
            </a:r>
            <a:r>
              <a:rPr sz="1800" b="1" dirty="0">
                <a:latin typeface="Corbel"/>
                <a:cs typeface="Corbel"/>
              </a:rPr>
              <a:t>An</a:t>
            </a:r>
            <a:r>
              <a:rPr sz="1800" b="1" spc="-5" dirty="0">
                <a:latin typeface="Corbel"/>
                <a:cs typeface="Corbel"/>
              </a:rPr>
              <a:t>alytics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89419" y="1054608"/>
            <a:ext cx="1837944" cy="1243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8752" y="3852671"/>
            <a:ext cx="1763268" cy="11719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9027" y="5263896"/>
            <a:ext cx="1760220" cy="11399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69128" y="5435295"/>
            <a:ext cx="760095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0160">
              <a:lnSpc>
                <a:spcPts val="1839"/>
              </a:lnSpc>
              <a:spcBef>
                <a:spcPts val="425"/>
              </a:spcBef>
            </a:pPr>
            <a:r>
              <a:rPr sz="1800" b="1" spc="-5" dirty="0">
                <a:latin typeface="Corbel"/>
                <a:cs typeface="Corbel"/>
              </a:rPr>
              <a:t>Search  Quality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78752" y="5169408"/>
            <a:ext cx="1772411" cy="12344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" y="1050797"/>
            <a:ext cx="4198620" cy="0"/>
          </a:xfrm>
          <a:custGeom>
            <a:avLst/>
            <a:gdLst/>
            <a:ahLst/>
            <a:cxnLst/>
            <a:rect l="l" t="t" r="r" b="b"/>
            <a:pathLst>
              <a:path w="4198620">
                <a:moveTo>
                  <a:pt x="0" y="0"/>
                </a:moveTo>
                <a:lnTo>
                  <a:pt x="4198620" y="0"/>
                </a:lnTo>
              </a:path>
            </a:pathLst>
          </a:custGeom>
          <a:ln w="53339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58469"/>
            <a:ext cx="4224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R</a:t>
            </a:r>
            <a:r>
              <a:rPr spc="-5" dirty="0">
                <a:latin typeface="Times New Roman"/>
                <a:cs typeface="Times New Roman"/>
              </a:rPr>
              <a:t>ISKS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z="4000" spc="-5" dirty="0">
                <a:latin typeface="Times New Roman"/>
                <a:cs typeface="Times New Roman"/>
              </a:rPr>
              <a:t>B</a:t>
            </a:r>
            <a:r>
              <a:rPr spc="-5" dirty="0">
                <a:latin typeface="Times New Roman"/>
                <a:cs typeface="Times New Roman"/>
              </a:rPr>
              <a:t>IG</a:t>
            </a:r>
            <a:r>
              <a:rPr spc="400" dirty="0">
                <a:latin typeface="Times New Roman"/>
                <a:cs typeface="Times New Roman"/>
              </a:rPr>
              <a:t> </a:t>
            </a:r>
            <a:r>
              <a:rPr sz="4000" spc="-125" dirty="0">
                <a:latin typeface="Times New Roman"/>
                <a:cs typeface="Times New Roman"/>
              </a:rPr>
              <a:t>D</a:t>
            </a:r>
            <a:r>
              <a:rPr spc="-125" dirty="0">
                <a:latin typeface="Times New Roman"/>
                <a:cs typeface="Times New Roman"/>
              </a:rPr>
              <a:t>ATA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552266"/>
            <a:ext cx="6628130" cy="41541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7ED13A"/>
              </a:buClr>
              <a:buSzPct val="68750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Will be so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overwhelmed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Char char="•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Need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right people and solve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right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problems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7ED13A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35"/>
              </a:spcBef>
              <a:buClr>
                <a:srgbClr val="7ED13A"/>
              </a:buClr>
              <a:buSzPct val="68750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Costs escalate </a:t>
            </a:r>
            <a:r>
              <a:rPr sz="2400" dirty="0">
                <a:latin typeface="Arial"/>
                <a:cs typeface="Arial"/>
              </a:rPr>
              <a:t>too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fast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Char char="•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Isn’t necessary </a:t>
            </a:r>
            <a:r>
              <a:rPr sz="2100" dirty="0">
                <a:latin typeface="Arial"/>
                <a:cs typeface="Arial"/>
              </a:rPr>
              <a:t>to capture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100%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7ED13A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86385" marR="2927350" indent="-286385">
              <a:lnSpc>
                <a:spcPct val="120800"/>
              </a:lnSpc>
              <a:buClr>
                <a:srgbClr val="7ED13A"/>
              </a:buClr>
              <a:buSzPct val="68750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Many sources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big data  is privacy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Char char="•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self-regulation (data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compression)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Char char="•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Legal regulation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5009" y="5899835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7111" y="2743200"/>
            <a:ext cx="3599688" cy="358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58469"/>
            <a:ext cx="66459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H</a:t>
            </a:r>
            <a:r>
              <a:rPr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OW </a:t>
            </a:r>
            <a:r>
              <a:rPr sz="4000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B</a:t>
            </a:r>
            <a:r>
              <a:rPr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IG </a:t>
            </a:r>
            <a:r>
              <a:rPr u="heavy" spc="-1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DATA </a:t>
            </a:r>
            <a:r>
              <a:rPr u="heavy" spc="-3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IMPACTS </a:t>
            </a:r>
            <a:r>
              <a:rPr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ON</a:t>
            </a:r>
            <a:r>
              <a:rPr u="heavy" spc="5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IT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068184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87325" indent="-27432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Big data is a troublesome force presenting  opportunities with challenges </a:t>
            </a:r>
            <a:r>
              <a:rPr sz="2400" dirty="0">
                <a:latin typeface="Arial"/>
                <a:cs typeface="Arial"/>
              </a:rPr>
              <a:t>to IT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organizations.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2015 </a:t>
            </a:r>
            <a:r>
              <a:rPr sz="2400" dirty="0">
                <a:latin typeface="Arial"/>
                <a:cs typeface="Arial"/>
              </a:rPr>
              <a:t>4.4 </a:t>
            </a:r>
            <a:r>
              <a:rPr sz="2400" spc="-5" dirty="0">
                <a:latin typeface="Arial"/>
                <a:cs typeface="Arial"/>
              </a:rPr>
              <a:t>million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jobs in Big Data </a:t>
            </a:r>
            <a:r>
              <a:rPr sz="2400" dirty="0">
                <a:latin typeface="Arial"/>
                <a:cs typeface="Arial"/>
              </a:rPr>
              <a:t>; 1.9 </a:t>
            </a:r>
            <a:r>
              <a:rPr sz="2400" spc="-5" dirty="0">
                <a:latin typeface="Arial"/>
                <a:cs typeface="Arial"/>
              </a:rPr>
              <a:t>million 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US </a:t>
            </a:r>
            <a:r>
              <a:rPr sz="2400" spc="-5" dirty="0">
                <a:latin typeface="Arial"/>
                <a:cs typeface="Arial"/>
              </a:rPr>
              <a:t>itself</a:t>
            </a:r>
            <a:endParaRPr sz="2400">
              <a:latin typeface="Arial"/>
              <a:cs typeface="Arial"/>
            </a:endParaRPr>
          </a:p>
          <a:p>
            <a:pPr marL="286385" marR="69596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2017,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spc="-10" dirty="0">
                <a:latin typeface="Arial"/>
                <a:cs typeface="Arial"/>
              </a:rPr>
              <a:t>scientist’s </a:t>
            </a:r>
            <a:r>
              <a:rPr sz="2400" spc="-5" dirty="0">
                <a:latin typeface="Arial"/>
                <a:cs typeface="Arial"/>
              </a:rPr>
              <a:t>was No. </a:t>
            </a:r>
            <a:r>
              <a:rPr sz="2400" dirty="0">
                <a:latin typeface="Arial"/>
                <a:cs typeface="Arial"/>
              </a:rPr>
              <a:t>1 Job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10" dirty="0">
                <a:latin typeface="Arial"/>
                <a:cs typeface="Arial"/>
              </a:rPr>
              <a:t>Harvard’s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ranking.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4669"/>
            <a:ext cx="3323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I</a:t>
            </a:r>
            <a:r>
              <a:rPr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NTRODUCTION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46760" y="1439925"/>
            <a:ext cx="7650479" cy="45318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035" indent="-352425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534670" algn="l"/>
                <a:tab pos="535305" algn="l"/>
              </a:tabLst>
            </a:pPr>
            <a:r>
              <a:rPr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Big Data may well be the Next Big Thing in the IT</a:t>
            </a:r>
            <a:r>
              <a:rPr spc="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world.</a:t>
            </a:r>
          </a:p>
          <a:p>
            <a:pPr marL="169545">
              <a:lnSpc>
                <a:spcPct val="100000"/>
              </a:lnSpc>
              <a:spcBef>
                <a:spcPts val="45"/>
              </a:spcBef>
              <a:buClr>
                <a:srgbClr val="7ED13A"/>
              </a:buClr>
              <a:buFont typeface="Wingdings"/>
              <a:buChar char=""/>
            </a:pPr>
            <a:endParaRPr sz="31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456565" marR="412115" indent="-274955">
              <a:lnSpc>
                <a:spcPts val="2380"/>
              </a:lnSpc>
              <a:buClr>
                <a:srgbClr val="7ED13A"/>
              </a:buClr>
              <a:buSzPct val="68181"/>
              <a:buFont typeface="Wingdings"/>
              <a:buChar char=""/>
              <a:tabLst>
                <a:tab pos="457834" algn="l"/>
              </a:tabLst>
            </a:pPr>
            <a:r>
              <a:rPr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Big data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burst </a:t>
            </a:r>
            <a:r>
              <a:rPr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upon the scene in the first decade of the  21st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century.</a:t>
            </a:r>
          </a:p>
          <a:p>
            <a:pPr marL="169545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Wingdings"/>
              <a:buChar char=""/>
            </a:pPr>
            <a:endParaRPr sz="31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456565" marR="191135" indent="-274955">
              <a:lnSpc>
                <a:spcPts val="2380"/>
              </a:lnSpc>
              <a:buClr>
                <a:srgbClr val="7ED13A"/>
              </a:buClr>
              <a:buSzPct val="68181"/>
              <a:buFont typeface="Wingdings"/>
              <a:buChar char=""/>
              <a:tabLst>
                <a:tab pos="457834" algn="l"/>
              </a:tabLst>
            </a:pPr>
            <a:r>
              <a:rPr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first organizations to embrace it were online and  startup firms. Firms like Google, </a:t>
            </a:r>
            <a:r>
              <a:rPr spc="-4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eBay, </a:t>
            </a:r>
            <a:r>
              <a:rPr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LinkedIn, and  Facebook were built around big data from the</a:t>
            </a:r>
            <a:r>
              <a:rPr spc="13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beginning.</a:t>
            </a:r>
          </a:p>
          <a:p>
            <a:pPr marL="169545">
              <a:lnSpc>
                <a:spcPct val="100000"/>
              </a:lnSpc>
              <a:spcBef>
                <a:spcPts val="25"/>
              </a:spcBef>
              <a:buClr>
                <a:srgbClr val="7ED13A"/>
              </a:buClr>
              <a:buFont typeface="Wingdings"/>
              <a:buChar char=""/>
            </a:pPr>
            <a:endParaRPr sz="305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456565" marR="5080" indent="-274955">
              <a:lnSpc>
                <a:spcPct val="90000"/>
              </a:lnSpc>
              <a:buClr>
                <a:srgbClr val="7ED13A"/>
              </a:buClr>
              <a:buSzPct val="68181"/>
              <a:buFont typeface="Wingdings"/>
              <a:buChar char=""/>
              <a:tabLst>
                <a:tab pos="457834" algn="l"/>
              </a:tabLst>
            </a:pPr>
            <a:r>
              <a:rPr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Like many new information technologies, big data can  bring about dramatic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 reductions, substantial  </a:t>
            </a:r>
            <a:r>
              <a:rPr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improvements in the time required to perform a computing  task, or new product and service</a:t>
            </a:r>
            <a:r>
              <a:rPr spc="3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offerings.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6069"/>
            <a:ext cx="5010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B</a:t>
            </a:r>
            <a:r>
              <a:rPr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ENEFITS OF </a:t>
            </a:r>
            <a:r>
              <a:rPr sz="4000" u="heavy" spc="-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B</a:t>
            </a:r>
            <a:r>
              <a:rPr u="heavy" spc="-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IG</a:t>
            </a:r>
            <a:r>
              <a:rPr u="heavy" spc="380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heavy" spc="-12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D</a:t>
            </a:r>
            <a:r>
              <a:rPr u="heavy" spc="-12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ATA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167129"/>
            <a:ext cx="849312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8780">
              <a:lnSpc>
                <a:spcPct val="100000"/>
              </a:lnSpc>
              <a:spcBef>
                <a:spcPts val="9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latin typeface="Arial"/>
                <a:cs typeface="Arial"/>
              </a:rPr>
              <a:t>Real-time big data isn’t </a:t>
            </a:r>
            <a:r>
              <a:rPr sz="2800" spc="-10" dirty="0">
                <a:latin typeface="Arial"/>
                <a:cs typeface="Arial"/>
              </a:rPr>
              <a:t>just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process </a:t>
            </a:r>
            <a:r>
              <a:rPr sz="2800" spc="-5" dirty="0">
                <a:latin typeface="Arial"/>
                <a:cs typeface="Arial"/>
              </a:rPr>
              <a:t>for storing  </a:t>
            </a:r>
            <a:r>
              <a:rPr sz="2800" dirty="0">
                <a:latin typeface="Arial"/>
                <a:cs typeface="Arial"/>
              </a:rPr>
              <a:t>petabytes or </a:t>
            </a:r>
            <a:r>
              <a:rPr sz="2800" spc="-5" dirty="0">
                <a:latin typeface="Arial"/>
                <a:cs typeface="Arial"/>
              </a:rPr>
              <a:t>exabytes of data in a data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warehouse,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Arial"/>
                <a:cs typeface="Arial"/>
              </a:rPr>
              <a:t>It’s </a:t>
            </a:r>
            <a:r>
              <a:rPr sz="2800" spc="-5" dirty="0">
                <a:latin typeface="Arial"/>
                <a:cs typeface="Arial"/>
              </a:rPr>
              <a:t>about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7DEA"/>
                </a:solidFill>
                <a:latin typeface="Arial"/>
                <a:cs typeface="Arial"/>
              </a:rPr>
              <a:t>ability to make </a:t>
            </a:r>
            <a:r>
              <a:rPr sz="2800" dirty="0">
                <a:solidFill>
                  <a:srgbClr val="007DEA"/>
                </a:solidFill>
                <a:latin typeface="Arial"/>
                <a:cs typeface="Arial"/>
              </a:rPr>
              <a:t>better decisions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007DEA"/>
                </a:solidFill>
                <a:latin typeface="Arial"/>
                <a:cs typeface="Arial"/>
              </a:rPr>
              <a:t>take  </a:t>
            </a:r>
            <a:r>
              <a:rPr sz="2800" spc="-5" dirty="0">
                <a:solidFill>
                  <a:srgbClr val="007DEA"/>
                </a:solidFill>
                <a:latin typeface="Arial"/>
                <a:cs typeface="Arial"/>
              </a:rPr>
              <a:t>meaningful actions </a:t>
            </a:r>
            <a:r>
              <a:rPr sz="2800" spc="-5" dirty="0">
                <a:latin typeface="Arial"/>
                <a:cs typeface="Arial"/>
              </a:rPr>
              <a:t>at the </a:t>
            </a:r>
            <a:r>
              <a:rPr sz="2800" dirty="0">
                <a:latin typeface="Arial"/>
                <a:cs typeface="Arial"/>
              </a:rPr>
              <a:t>right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7785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latin typeface="Arial"/>
                <a:cs typeface="Arial"/>
              </a:rPr>
              <a:t>Fast </a:t>
            </a:r>
            <a:r>
              <a:rPr sz="2800" dirty="0">
                <a:latin typeface="Arial"/>
                <a:cs typeface="Arial"/>
              </a:rPr>
              <a:t>forward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present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technologies like  </a:t>
            </a:r>
            <a:r>
              <a:rPr sz="2800" spc="-5" dirty="0">
                <a:latin typeface="Arial"/>
                <a:cs typeface="Arial"/>
              </a:rPr>
              <a:t>Hadoop give you the scale </a:t>
            </a:r>
            <a:r>
              <a:rPr sz="2800" dirty="0">
                <a:latin typeface="Arial"/>
                <a:cs typeface="Arial"/>
              </a:rPr>
              <a:t>and flexibility </a:t>
            </a:r>
            <a:r>
              <a:rPr sz="2800" spc="-5" dirty="0">
                <a:solidFill>
                  <a:srgbClr val="007DEA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007DEA"/>
                </a:solidFill>
                <a:latin typeface="Arial"/>
                <a:cs typeface="Arial"/>
              </a:rPr>
              <a:t>store data  before you </a:t>
            </a:r>
            <a:r>
              <a:rPr sz="2800" spc="-5" dirty="0">
                <a:solidFill>
                  <a:srgbClr val="007DEA"/>
                </a:solidFill>
                <a:latin typeface="Arial"/>
                <a:cs typeface="Arial"/>
              </a:rPr>
              <a:t>know how you </a:t>
            </a:r>
            <a:r>
              <a:rPr sz="2800" dirty="0">
                <a:solidFill>
                  <a:srgbClr val="007DEA"/>
                </a:solidFill>
                <a:latin typeface="Arial"/>
                <a:cs typeface="Arial"/>
              </a:rPr>
              <a:t>are going to process</a:t>
            </a:r>
            <a:r>
              <a:rPr sz="2800" spc="-20" dirty="0">
                <a:solidFill>
                  <a:srgbClr val="007DE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7DEA"/>
                </a:solidFill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2700" marR="249554" algn="just">
              <a:lnSpc>
                <a:spcPct val="100000"/>
              </a:lnSpc>
              <a:buSzPct val="96428"/>
              <a:buChar char="•"/>
              <a:tabLst>
                <a:tab pos="137795" algn="l"/>
              </a:tabLst>
            </a:pPr>
            <a:r>
              <a:rPr sz="2800" spc="-30" dirty="0">
                <a:latin typeface="Arial"/>
                <a:cs typeface="Arial"/>
              </a:rPr>
              <a:t>Technologies </a:t>
            </a:r>
            <a:r>
              <a:rPr sz="2800" dirty="0">
                <a:latin typeface="Arial"/>
                <a:cs typeface="Arial"/>
              </a:rPr>
              <a:t>such </a:t>
            </a:r>
            <a:r>
              <a:rPr sz="2800" spc="-5" dirty="0">
                <a:latin typeface="Arial"/>
                <a:cs typeface="Arial"/>
              </a:rPr>
              <a:t>as MapReduce,Hive and Impala  enable you </a:t>
            </a:r>
            <a:r>
              <a:rPr sz="2800" spc="-5" dirty="0">
                <a:solidFill>
                  <a:srgbClr val="007DEA"/>
                </a:solidFill>
                <a:latin typeface="Arial"/>
                <a:cs typeface="Arial"/>
              </a:rPr>
              <a:t>to run </a:t>
            </a:r>
            <a:r>
              <a:rPr sz="2800" dirty="0">
                <a:solidFill>
                  <a:srgbClr val="007DEA"/>
                </a:solidFill>
                <a:latin typeface="Arial"/>
                <a:cs typeface="Arial"/>
              </a:rPr>
              <a:t>queries </a:t>
            </a:r>
            <a:r>
              <a:rPr sz="2800" spc="-5" dirty="0">
                <a:solidFill>
                  <a:srgbClr val="007DEA"/>
                </a:solidFill>
                <a:latin typeface="Arial"/>
                <a:cs typeface="Arial"/>
              </a:rPr>
              <a:t>without </a:t>
            </a:r>
            <a:r>
              <a:rPr sz="2800" dirty="0">
                <a:solidFill>
                  <a:srgbClr val="007DEA"/>
                </a:solidFill>
                <a:latin typeface="Arial"/>
                <a:cs typeface="Arial"/>
              </a:rPr>
              <a:t>changing </a:t>
            </a:r>
            <a:r>
              <a:rPr sz="2800" spc="-5" dirty="0">
                <a:solidFill>
                  <a:srgbClr val="007DEA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7DEA"/>
                </a:solidFill>
                <a:latin typeface="Arial"/>
                <a:cs typeface="Arial"/>
              </a:rPr>
              <a:t>data  structures</a:t>
            </a:r>
            <a:r>
              <a:rPr sz="2800" spc="-10" dirty="0">
                <a:solidFill>
                  <a:srgbClr val="007DE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7DEA"/>
                </a:solidFill>
                <a:latin typeface="Arial"/>
                <a:cs typeface="Arial"/>
              </a:rPr>
              <a:t>underneath.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55341"/>
            <a:ext cx="64141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0" spc="15" dirty="0">
                <a:latin typeface="Arial"/>
                <a:cs typeface="Arial"/>
              </a:rPr>
              <a:t>T</a:t>
            </a:r>
            <a:r>
              <a:rPr sz="7650" b="0" spc="15" dirty="0">
                <a:latin typeface="Arial"/>
                <a:cs typeface="Arial"/>
              </a:rPr>
              <a:t>HANK</a:t>
            </a:r>
            <a:r>
              <a:rPr sz="7650" b="0" spc="290" dirty="0">
                <a:latin typeface="Arial"/>
                <a:cs typeface="Arial"/>
              </a:rPr>
              <a:t> </a:t>
            </a:r>
            <a:r>
              <a:rPr sz="9600" b="0" spc="10" dirty="0">
                <a:latin typeface="Arial"/>
                <a:cs typeface="Arial"/>
              </a:rPr>
              <a:t>Y</a:t>
            </a:r>
            <a:r>
              <a:rPr sz="7650" b="0" spc="10" dirty="0">
                <a:latin typeface="Arial"/>
                <a:cs typeface="Arial"/>
              </a:rPr>
              <a:t>OU</a:t>
            </a:r>
            <a:r>
              <a:rPr sz="9600" b="0" spc="10" dirty="0">
                <a:latin typeface="Arial"/>
                <a:cs typeface="Arial"/>
              </a:rPr>
              <a:t>.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58469"/>
            <a:ext cx="4687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60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W</a:t>
            </a:r>
            <a:r>
              <a:rPr u="heavy" spc="-60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HAT </a:t>
            </a:r>
            <a:r>
              <a:rPr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IS </a:t>
            </a:r>
            <a:r>
              <a:rPr sz="4000" u="heavy" spc="-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BIG</a:t>
            </a:r>
            <a:r>
              <a:rPr sz="4000" u="heavy" spc="32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heavy" spc="-130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DATA?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324102"/>
            <a:ext cx="7289165" cy="4518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‘Big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Data’ is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similar to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‘small data’, but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bigger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size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ED13A"/>
              </a:buClr>
              <a:buFont typeface="Wingdings"/>
              <a:buChar char=""/>
            </a:pPr>
            <a:endParaRPr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287020" marR="1371600" indent="-274955">
              <a:lnSpc>
                <a:spcPts val="2300"/>
              </a:lnSpc>
              <a:buClr>
                <a:srgbClr val="7ED13A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but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having data bigger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requires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different 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approaches: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25"/>
              </a:spcBef>
              <a:buClr>
                <a:srgbClr val="7ED13A"/>
              </a:buClr>
              <a:buSzPct val="79166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Techniques,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tools and</a:t>
            </a:r>
            <a:r>
              <a:rPr sz="24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architecture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7ED13A"/>
              </a:buClr>
              <a:buFont typeface="Wingdings 2"/>
              <a:buChar char=""/>
            </a:pPr>
            <a:endParaRPr sz="25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287020" indent="-274955">
              <a:lnSpc>
                <a:spcPts val="2595"/>
              </a:lnSpc>
              <a:buClr>
                <a:srgbClr val="7ED13A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an aim to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solve new problems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or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old problems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</a:t>
            </a:r>
            <a:r>
              <a:rPr sz="24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</a:t>
            </a:r>
          </a:p>
          <a:p>
            <a:pPr marL="287020">
              <a:lnSpc>
                <a:spcPts val="2595"/>
              </a:lnSpc>
            </a:pP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better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way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5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287020" marR="130810" indent="-274955">
              <a:lnSpc>
                <a:spcPct val="80000"/>
              </a:lnSpc>
              <a:buClr>
                <a:srgbClr val="7ED13A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Big Data generates value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from the storage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and  processing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very large quantities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digital  information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cannot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analyzed with traditional  computing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techniques.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" y="601218"/>
            <a:ext cx="4326890" cy="0"/>
          </a:xfrm>
          <a:custGeom>
            <a:avLst/>
            <a:gdLst/>
            <a:ahLst/>
            <a:cxnLst/>
            <a:rect l="l" t="t" r="r" b="b"/>
            <a:pathLst>
              <a:path w="4326890">
                <a:moveTo>
                  <a:pt x="0" y="0"/>
                </a:moveTo>
                <a:lnTo>
                  <a:pt x="4326636" y="0"/>
                </a:lnTo>
              </a:path>
            </a:pathLst>
          </a:custGeom>
          <a:ln w="53339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3759"/>
            <a:ext cx="4352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/>
              <a:t>W</a:t>
            </a:r>
            <a:r>
              <a:rPr spc="-60" dirty="0"/>
              <a:t>HAT </a:t>
            </a:r>
            <a:r>
              <a:rPr dirty="0"/>
              <a:t>IS </a:t>
            </a:r>
            <a:r>
              <a:rPr sz="4000" spc="-5" dirty="0"/>
              <a:t>BIG</a:t>
            </a:r>
            <a:r>
              <a:rPr sz="4000" spc="425" dirty="0"/>
              <a:t> </a:t>
            </a:r>
            <a:r>
              <a:rPr sz="4000" spc="-160" dirty="0"/>
              <a:t>DATA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8739" y="1014729"/>
            <a:ext cx="895731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334135" indent="-27432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Walmart </a:t>
            </a:r>
            <a:r>
              <a:rPr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handles more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than </a:t>
            </a:r>
            <a:r>
              <a:rPr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1 million customer 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transactions </a:t>
            </a:r>
            <a:r>
              <a:rPr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every</a:t>
            </a:r>
            <a:r>
              <a:rPr sz="28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hour.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605"/>
              </a:spcBef>
              <a:buChar char="•"/>
              <a:tabLst>
                <a:tab pos="235585" algn="l"/>
              </a:tabLst>
            </a:pPr>
            <a:r>
              <a:rPr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Facebook handles 40 billion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photos from </a:t>
            </a:r>
            <a:r>
              <a:rPr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its user</a:t>
            </a:r>
            <a:r>
              <a:rPr sz="2800" spc="11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base.</a:t>
            </a:r>
          </a:p>
          <a:p>
            <a:pPr marL="236220" marR="5080" indent="-236220">
              <a:lnSpc>
                <a:spcPct val="100000"/>
              </a:lnSpc>
              <a:spcBef>
                <a:spcPts val="600"/>
              </a:spcBef>
              <a:buChar char="•"/>
              <a:tabLst>
                <a:tab pos="236220" algn="l"/>
              </a:tabLst>
            </a:pPr>
            <a:r>
              <a:rPr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Decoding the human genome originally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took </a:t>
            </a:r>
            <a:r>
              <a:rPr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10years to 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process; now it can </a:t>
            </a:r>
            <a:r>
              <a:rPr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be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achieved in one</a:t>
            </a:r>
            <a:r>
              <a:rPr sz="2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week.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114799"/>
            <a:ext cx="8522208" cy="2743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584454"/>
            <a:ext cx="7600315" cy="0"/>
          </a:xfrm>
          <a:custGeom>
            <a:avLst/>
            <a:gdLst/>
            <a:ahLst/>
            <a:cxnLst/>
            <a:rect l="l" t="t" r="r" b="b"/>
            <a:pathLst>
              <a:path w="7600315">
                <a:moveTo>
                  <a:pt x="0" y="0"/>
                </a:moveTo>
                <a:lnTo>
                  <a:pt x="7600187" y="0"/>
                </a:lnTo>
              </a:path>
            </a:pathLst>
          </a:custGeom>
          <a:ln w="47243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51003"/>
            <a:ext cx="7641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T</a:t>
            </a:r>
            <a:r>
              <a:rPr sz="2850" spc="10" dirty="0"/>
              <a:t>HREE </a:t>
            </a:r>
            <a:r>
              <a:rPr sz="3600" spc="15" dirty="0"/>
              <a:t>C</a:t>
            </a:r>
            <a:r>
              <a:rPr sz="2850" spc="15" dirty="0"/>
              <a:t>HARACTERISTICS </a:t>
            </a:r>
            <a:r>
              <a:rPr sz="2850" spc="20" dirty="0"/>
              <a:t>OF </a:t>
            </a:r>
            <a:r>
              <a:rPr sz="3600" spc="10" dirty="0"/>
              <a:t>B</a:t>
            </a:r>
            <a:r>
              <a:rPr sz="2850" spc="10" dirty="0"/>
              <a:t>IG</a:t>
            </a:r>
            <a:r>
              <a:rPr sz="2850" spc="725" dirty="0"/>
              <a:t> </a:t>
            </a:r>
            <a:r>
              <a:rPr sz="3600" spc="-95" dirty="0"/>
              <a:t>D</a:t>
            </a:r>
            <a:r>
              <a:rPr sz="2850" spc="-95" dirty="0"/>
              <a:t>ATA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91439" y="1139189"/>
            <a:ext cx="803275" cy="0"/>
          </a:xfrm>
          <a:custGeom>
            <a:avLst/>
            <a:gdLst/>
            <a:ahLst/>
            <a:cxnLst/>
            <a:rect l="l" t="t" r="r" b="b"/>
            <a:pathLst>
              <a:path w="803275">
                <a:moveTo>
                  <a:pt x="0" y="0"/>
                </a:moveTo>
                <a:lnTo>
                  <a:pt x="803147" y="0"/>
                </a:lnTo>
              </a:path>
            </a:pathLst>
          </a:custGeom>
          <a:ln w="47244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600202"/>
            <a:ext cx="828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4E5B6E"/>
                </a:solidFill>
                <a:latin typeface="Arial"/>
                <a:cs typeface="Arial"/>
              </a:rPr>
              <a:t>V</a:t>
            </a:r>
            <a:r>
              <a:rPr sz="3600" b="1" spc="-5" dirty="0">
                <a:solidFill>
                  <a:srgbClr val="4E5B6E"/>
                </a:solidFill>
                <a:latin typeface="Arial"/>
                <a:cs typeface="Arial"/>
              </a:rPr>
              <a:t>3</a:t>
            </a:r>
            <a:r>
              <a:rPr sz="2850" b="1" spc="20" dirty="0">
                <a:solidFill>
                  <a:srgbClr val="4E5B6E"/>
                </a:solidFill>
                <a:latin typeface="Arial"/>
                <a:cs typeface="Arial"/>
              </a:rPr>
              <a:t>S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3286" y="1753361"/>
            <a:ext cx="2581910" cy="4267200"/>
          </a:xfrm>
          <a:custGeom>
            <a:avLst/>
            <a:gdLst/>
            <a:ahLst/>
            <a:cxnLst/>
            <a:rect l="l" t="t" r="r" b="b"/>
            <a:pathLst>
              <a:path w="2581910" h="4267200">
                <a:moveTo>
                  <a:pt x="0" y="0"/>
                </a:moveTo>
                <a:lnTo>
                  <a:pt x="0" y="4267200"/>
                </a:lnTo>
                <a:lnTo>
                  <a:pt x="2581656" y="3413760"/>
                </a:lnTo>
                <a:lnTo>
                  <a:pt x="2581656" y="853439"/>
                </a:lnTo>
                <a:lnTo>
                  <a:pt x="0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286" y="1753361"/>
            <a:ext cx="2581910" cy="4267200"/>
          </a:xfrm>
          <a:custGeom>
            <a:avLst/>
            <a:gdLst/>
            <a:ahLst/>
            <a:cxnLst/>
            <a:rect l="l" t="t" r="r" b="b"/>
            <a:pathLst>
              <a:path w="2581910" h="4267200">
                <a:moveTo>
                  <a:pt x="0" y="4267200"/>
                </a:moveTo>
                <a:lnTo>
                  <a:pt x="0" y="0"/>
                </a:lnTo>
                <a:lnTo>
                  <a:pt x="2581656" y="853439"/>
                </a:lnTo>
                <a:lnTo>
                  <a:pt x="2581656" y="3413760"/>
                </a:lnTo>
                <a:lnTo>
                  <a:pt x="0" y="4267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5116" y="2292329"/>
            <a:ext cx="1931035" cy="206375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4500" spc="-25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4500" spc="-5" dirty="0">
                <a:solidFill>
                  <a:srgbClr val="FFFFFF"/>
                </a:solidFill>
                <a:latin typeface="Arial"/>
                <a:cs typeface="Arial"/>
              </a:rPr>
              <a:t>olume</a:t>
            </a:r>
            <a:endParaRPr sz="4500">
              <a:latin typeface="Arial"/>
              <a:cs typeface="Arial"/>
            </a:endParaRPr>
          </a:p>
          <a:p>
            <a:pPr marL="299085" marR="67310" indent="-287020">
              <a:lnSpc>
                <a:spcPts val="3629"/>
              </a:lnSpc>
              <a:spcBef>
                <a:spcPts val="1840"/>
              </a:spcBef>
              <a:buChar char="•"/>
              <a:tabLst>
                <a:tab pos="299720" algn="l"/>
              </a:tabLst>
            </a:pP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Data  qu</a:t>
            </a:r>
            <a:r>
              <a:rPr sz="35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ntity</a:t>
            </a:r>
            <a:endParaRPr sz="3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58489" y="1753361"/>
            <a:ext cx="2581910" cy="4267200"/>
          </a:xfrm>
          <a:custGeom>
            <a:avLst/>
            <a:gdLst/>
            <a:ahLst/>
            <a:cxnLst/>
            <a:rect l="l" t="t" r="r" b="b"/>
            <a:pathLst>
              <a:path w="2581910" h="4267200">
                <a:moveTo>
                  <a:pt x="0" y="0"/>
                </a:moveTo>
                <a:lnTo>
                  <a:pt x="0" y="4267200"/>
                </a:lnTo>
                <a:lnTo>
                  <a:pt x="2581656" y="3413760"/>
                </a:lnTo>
                <a:lnTo>
                  <a:pt x="2581656" y="853439"/>
                </a:lnTo>
                <a:lnTo>
                  <a:pt x="0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8489" y="1753361"/>
            <a:ext cx="2581910" cy="4267200"/>
          </a:xfrm>
          <a:custGeom>
            <a:avLst/>
            <a:gdLst/>
            <a:ahLst/>
            <a:cxnLst/>
            <a:rect l="l" t="t" r="r" b="b"/>
            <a:pathLst>
              <a:path w="2581910" h="4267200">
                <a:moveTo>
                  <a:pt x="0" y="4267200"/>
                </a:moveTo>
                <a:lnTo>
                  <a:pt x="0" y="0"/>
                </a:lnTo>
                <a:lnTo>
                  <a:pt x="2581656" y="853439"/>
                </a:lnTo>
                <a:lnTo>
                  <a:pt x="2581656" y="3413760"/>
                </a:lnTo>
                <a:lnTo>
                  <a:pt x="0" y="4267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30904" y="2292329"/>
            <a:ext cx="1995805" cy="206375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4500" spc="-35" dirty="0">
                <a:solidFill>
                  <a:srgbClr val="FFFFFF"/>
                </a:solidFill>
                <a:latin typeface="Arial"/>
                <a:cs typeface="Arial"/>
              </a:rPr>
              <a:t>Velocity</a:t>
            </a:r>
            <a:endParaRPr sz="4500">
              <a:latin typeface="Arial"/>
              <a:cs typeface="Arial"/>
            </a:endParaRPr>
          </a:p>
          <a:p>
            <a:pPr marL="299085" marR="401955" indent="-287020">
              <a:lnSpc>
                <a:spcPts val="3629"/>
              </a:lnSpc>
              <a:spcBef>
                <a:spcPts val="1840"/>
              </a:spcBef>
              <a:buChar char="•"/>
              <a:tabLst>
                <a:tab pos="299720" algn="l"/>
              </a:tabLst>
            </a:pP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Data  Speed</a:t>
            </a:r>
            <a:endParaRPr sz="3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33694" y="1753361"/>
            <a:ext cx="2581910" cy="4267200"/>
          </a:xfrm>
          <a:custGeom>
            <a:avLst/>
            <a:gdLst/>
            <a:ahLst/>
            <a:cxnLst/>
            <a:rect l="l" t="t" r="r" b="b"/>
            <a:pathLst>
              <a:path w="2581909" h="4267200">
                <a:moveTo>
                  <a:pt x="0" y="0"/>
                </a:moveTo>
                <a:lnTo>
                  <a:pt x="0" y="4267200"/>
                </a:lnTo>
                <a:lnTo>
                  <a:pt x="2581655" y="3413760"/>
                </a:lnTo>
                <a:lnTo>
                  <a:pt x="2581655" y="853439"/>
                </a:lnTo>
                <a:lnTo>
                  <a:pt x="0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3694" y="1753361"/>
            <a:ext cx="2581910" cy="4267200"/>
          </a:xfrm>
          <a:custGeom>
            <a:avLst/>
            <a:gdLst/>
            <a:ahLst/>
            <a:cxnLst/>
            <a:rect l="l" t="t" r="r" b="b"/>
            <a:pathLst>
              <a:path w="2581909" h="4267200">
                <a:moveTo>
                  <a:pt x="0" y="4267200"/>
                </a:moveTo>
                <a:lnTo>
                  <a:pt x="0" y="0"/>
                </a:lnTo>
                <a:lnTo>
                  <a:pt x="2581655" y="853439"/>
                </a:lnTo>
                <a:lnTo>
                  <a:pt x="2581655" y="3413760"/>
                </a:lnTo>
                <a:lnTo>
                  <a:pt x="0" y="4267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06744" y="2292329"/>
            <a:ext cx="1761489" cy="206375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4500" spc="-3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4500" spc="-5" dirty="0">
                <a:solidFill>
                  <a:srgbClr val="FFFFFF"/>
                </a:solidFill>
                <a:latin typeface="Arial"/>
                <a:cs typeface="Arial"/>
              </a:rPr>
              <a:t>ariety</a:t>
            </a:r>
            <a:endParaRPr sz="4500">
              <a:latin typeface="Arial"/>
              <a:cs typeface="Arial"/>
            </a:endParaRPr>
          </a:p>
          <a:p>
            <a:pPr marL="299085" marR="267335" indent="-287020">
              <a:lnSpc>
                <a:spcPts val="3629"/>
              </a:lnSpc>
              <a:spcBef>
                <a:spcPts val="1840"/>
              </a:spcBef>
              <a:buChar char="•"/>
              <a:tabLst>
                <a:tab pos="299720" algn="l"/>
              </a:tabLst>
            </a:pP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3500" spc="-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500" dirty="0">
                <a:solidFill>
                  <a:srgbClr val="FFFFFF"/>
                </a:solidFill>
                <a:latin typeface="Arial"/>
                <a:cs typeface="Arial"/>
              </a:rPr>
              <a:t>ypes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" y="585977"/>
            <a:ext cx="5782310" cy="0"/>
          </a:xfrm>
          <a:custGeom>
            <a:avLst/>
            <a:gdLst/>
            <a:ahLst/>
            <a:cxnLst/>
            <a:rect l="l" t="t" r="r" b="b"/>
            <a:pathLst>
              <a:path w="5782310">
                <a:moveTo>
                  <a:pt x="0" y="0"/>
                </a:moveTo>
                <a:lnTo>
                  <a:pt x="5782056" y="0"/>
                </a:lnTo>
              </a:path>
            </a:pathLst>
          </a:custGeom>
          <a:ln w="47244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340" y="51003"/>
            <a:ext cx="58597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1</a:t>
            </a:r>
            <a:r>
              <a:rPr sz="3600" spc="-7" baseline="25462" dirty="0"/>
              <a:t>ST </a:t>
            </a:r>
            <a:r>
              <a:rPr sz="3600" spc="15" dirty="0"/>
              <a:t>C</a:t>
            </a:r>
            <a:r>
              <a:rPr sz="2850" spc="15" dirty="0"/>
              <a:t>HARACTER </a:t>
            </a:r>
            <a:r>
              <a:rPr sz="2850" spc="20" dirty="0"/>
              <a:t>OF </a:t>
            </a:r>
            <a:r>
              <a:rPr sz="3600" spc="10" dirty="0"/>
              <a:t>B</a:t>
            </a:r>
            <a:r>
              <a:rPr sz="2850" spc="10" dirty="0"/>
              <a:t>IG</a:t>
            </a:r>
            <a:r>
              <a:rPr sz="2850" spc="180" dirty="0"/>
              <a:t> </a:t>
            </a:r>
            <a:r>
              <a:rPr sz="3600" spc="-95" dirty="0"/>
              <a:t>D</a:t>
            </a:r>
            <a:r>
              <a:rPr sz="2850" spc="-95" dirty="0"/>
              <a:t>ATA</a:t>
            </a:r>
            <a:endParaRPr sz="2850"/>
          </a:p>
        </p:txBody>
      </p:sp>
      <p:sp>
        <p:nvSpPr>
          <p:cNvPr id="4" name="object 4"/>
          <p:cNvSpPr txBox="1"/>
          <p:nvPr/>
        </p:nvSpPr>
        <p:spPr>
          <a:xfrm>
            <a:off x="231140" y="600202"/>
            <a:ext cx="8368030" cy="364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u="heavy" spc="15" dirty="0">
                <a:solidFill>
                  <a:srgbClr val="007DEA"/>
                </a:solidFill>
                <a:uFill>
                  <a:solidFill>
                    <a:srgbClr val="007DEA"/>
                  </a:solidFill>
                </a:uFill>
                <a:latin typeface="Arial"/>
                <a:cs typeface="Arial"/>
              </a:rPr>
              <a:t>V</a:t>
            </a:r>
            <a:r>
              <a:rPr sz="2850" b="1" u="heavy" spc="15" dirty="0">
                <a:solidFill>
                  <a:srgbClr val="007DEA"/>
                </a:solidFill>
                <a:uFill>
                  <a:solidFill>
                    <a:srgbClr val="007DEA"/>
                  </a:solidFill>
                </a:uFill>
                <a:latin typeface="Arial"/>
                <a:cs typeface="Arial"/>
              </a:rPr>
              <a:t>OLUME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typical </a:t>
            </a:r>
            <a:r>
              <a:rPr sz="2400" dirty="0">
                <a:latin typeface="Arial"/>
                <a:cs typeface="Arial"/>
              </a:rPr>
              <a:t>PC </a:t>
            </a:r>
            <a:r>
              <a:rPr sz="2400" spc="-5" dirty="0">
                <a:latin typeface="Arial"/>
                <a:cs typeface="Arial"/>
              </a:rPr>
              <a:t>might have had </a:t>
            </a:r>
            <a:r>
              <a:rPr sz="2400" dirty="0">
                <a:latin typeface="Arial"/>
                <a:cs typeface="Arial"/>
              </a:rPr>
              <a:t>10 </a:t>
            </a:r>
            <a:r>
              <a:rPr sz="2400" spc="-5" dirty="0">
                <a:latin typeface="Arial"/>
                <a:cs typeface="Arial"/>
              </a:rPr>
              <a:t>gigabytes </a:t>
            </a:r>
            <a:r>
              <a:rPr sz="2400" dirty="0">
                <a:latin typeface="Arial"/>
                <a:cs typeface="Arial"/>
              </a:rPr>
              <a:t>of storage in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2000.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468630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spc="-80" dirty="0">
                <a:latin typeface="Arial"/>
                <a:cs typeface="Arial"/>
              </a:rPr>
              <a:t>Today, </a:t>
            </a:r>
            <a:r>
              <a:rPr sz="2400" spc="-5" dirty="0">
                <a:latin typeface="Arial"/>
                <a:cs typeface="Arial"/>
              </a:rPr>
              <a:t>Facebook ingests 500 </a:t>
            </a:r>
            <a:r>
              <a:rPr sz="2400" dirty="0">
                <a:latin typeface="Arial"/>
                <a:cs typeface="Arial"/>
              </a:rPr>
              <a:t>terabytes </a:t>
            </a:r>
            <a:r>
              <a:rPr sz="2400" spc="-5" dirty="0">
                <a:latin typeface="Arial"/>
                <a:cs typeface="Arial"/>
              </a:rPr>
              <a:t>of new data every  </a:t>
            </a:r>
            <a:r>
              <a:rPr sz="2400" spc="-50" dirty="0">
                <a:latin typeface="Arial"/>
                <a:cs typeface="Arial"/>
              </a:rPr>
              <a:t>day.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32384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Boeing 737 will generate 240 </a:t>
            </a:r>
            <a:r>
              <a:rPr sz="2400" dirty="0">
                <a:latin typeface="Arial"/>
                <a:cs typeface="Arial"/>
              </a:rPr>
              <a:t>terabytes of </a:t>
            </a:r>
            <a:r>
              <a:rPr sz="2400" spc="-5" dirty="0">
                <a:solidFill>
                  <a:srgbClr val="007DEA"/>
                </a:solidFill>
                <a:latin typeface="Arial"/>
                <a:cs typeface="Arial"/>
              </a:rPr>
              <a:t>flight data </a:t>
            </a:r>
            <a:r>
              <a:rPr sz="2400" spc="-5" dirty="0">
                <a:latin typeface="Arial"/>
                <a:cs typeface="Arial"/>
              </a:rPr>
              <a:t>during a  single flight across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518922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53339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6609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2</a:t>
            </a:r>
            <a:r>
              <a:rPr dirty="0"/>
              <a:t>ND </a:t>
            </a:r>
            <a:r>
              <a:rPr sz="4000" dirty="0"/>
              <a:t>C</a:t>
            </a:r>
            <a:r>
              <a:rPr dirty="0"/>
              <a:t>HARACTER </a:t>
            </a:r>
            <a:r>
              <a:rPr spc="5" dirty="0"/>
              <a:t>OF </a:t>
            </a:r>
            <a:r>
              <a:rPr sz="4000" spc="-5" dirty="0"/>
              <a:t>B</a:t>
            </a:r>
            <a:r>
              <a:rPr spc="-5" dirty="0"/>
              <a:t>IG</a:t>
            </a:r>
            <a:r>
              <a:rPr spc="790" dirty="0"/>
              <a:t> </a:t>
            </a:r>
            <a:r>
              <a:rPr sz="4000" spc="-125" dirty="0"/>
              <a:t>D</a:t>
            </a:r>
            <a:r>
              <a:rPr spc="-125" dirty="0"/>
              <a:t>ATA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548640" y="1125474"/>
            <a:ext cx="2101850" cy="0"/>
          </a:xfrm>
          <a:custGeom>
            <a:avLst/>
            <a:gdLst/>
            <a:ahLst/>
            <a:cxnLst/>
            <a:rect l="l" t="t" r="r" b="b"/>
            <a:pathLst>
              <a:path w="2101850">
                <a:moveTo>
                  <a:pt x="0" y="0"/>
                </a:moveTo>
                <a:lnTo>
                  <a:pt x="2101596" y="0"/>
                </a:lnTo>
              </a:path>
            </a:pathLst>
          </a:custGeom>
          <a:ln w="53340">
            <a:solidFill>
              <a:srgbClr val="007D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308330"/>
            <a:ext cx="7919720" cy="625729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4000" b="1" dirty="0">
                <a:solidFill>
                  <a:srgbClr val="007DEA"/>
                </a:solidFill>
                <a:latin typeface="Arial"/>
                <a:cs typeface="Arial"/>
              </a:rPr>
              <a:t>V</a:t>
            </a:r>
            <a:r>
              <a:rPr sz="3200" b="1" dirty="0">
                <a:solidFill>
                  <a:srgbClr val="007DEA"/>
                </a:solidFill>
                <a:latin typeface="Arial"/>
                <a:cs typeface="Arial"/>
              </a:rPr>
              <a:t>ELOCITY</a:t>
            </a:r>
            <a:endParaRPr sz="3200">
              <a:latin typeface="Arial"/>
              <a:cs typeface="Arial"/>
            </a:endParaRPr>
          </a:p>
          <a:p>
            <a:pPr marL="286385" marR="31750" indent="-274320">
              <a:lnSpc>
                <a:spcPts val="2590"/>
              </a:lnSpc>
              <a:spcBef>
                <a:spcPts val="141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370205" algn="l"/>
                <a:tab pos="370840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007DEA"/>
                </a:solidFill>
                <a:latin typeface="Arial"/>
                <a:cs typeface="Arial"/>
              </a:rPr>
              <a:t>Clickstreams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007DEA"/>
                </a:solidFill>
                <a:latin typeface="Arial"/>
                <a:cs typeface="Arial"/>
              </a:rPr>
              <a:t>ad impressions </a:t>
            </a:r>
            <a:r>
              <a:rPr sz="2400" spc="-5" dirty="0">
                <a:latin typeface="Arial"/>
                <a:cs typeface="Arial"/>
              </a:rPr>
              <a:t>capture user behavior 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millions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events per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second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7ED13A"/>
              </a:buClr>
              <a:buFont typeface="Wingdings"/>
              <a:buChar char=""/>
            </a:pPr>
            <a:endParaRPr sz="3300">
              <a:latin typeface="Times New Roman"/>
              <a:cs typeface="Times New Roman"/>
            </a:endParaRPr>
          </a:p>
          <a:p>
            <a:pPr marL="286385" marR="287020" indent="-274320">
              <a:lnSpc>
                <a:spcPts val="2590"/>
              </a:lnSpc>
              <a:buClr>
                <a:srgbClr val="7ED13A"/>
              </a:buClr>
              <a:buSzPct val="68750"/>
              <a:buFont typeface="Wingdings"/>
              <a:buChar char=""/>
              <a:tabLst>
                <a:tab pos="370205" algn="l"/>
                <a:tab pos="37084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high-frequency </a:t>
            </a:r>
            <a:r>
              <a:rPr sz="2400" dirty="0">
                <a:latin typeface="Arial"/>
                <a:cs typeface="Arial"/>
              </a:rPr>
              <a:t>stock </a:t>
            </a:r>
            <a:r>
              <a:rPr sz="2400" spc="-5" dirty="0">
                <a:latin typeface="Arial"/>
                <a:cs typeface="Arial"/>
              </a:rPr>
              <a:t>trading algorithms </a:t>
            </a:r>
            <a:r>
              <a:rPr sz="2400" dirty="0">
                <a:latin typeface="Arial"/>
                <a:cs typeface="Arial"/>
              </a:rPr>
              <a:t>reflect market  </a:t>
            </a:r>
            <a:r>
              <a:rPr sz="2400" spc="-5" dirty="0">
                <a:latin typeface="Arial"/>
                <a:cs typeface="Arial"/>
              </a:rPr>
              <a:t>changes within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microseconds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Wingdings"/>
              <a:buChar char=""/>
            </a:pPr>
            <a:endParaRPr sz="33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590"/>
              </a:lnSpc>
              <a:buClr>
                <a:srgbClr val="7ED13A"/>
              </a:buClr>
              <a:buSzPct val="68750"/>
              <a:buFont typeface="Wingdings"/>
              <a:buChar char=""/>
              <a:tabLst>
                <a:tab pos="370205" algn="l"/>
                <a:tab pos="37084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machine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machine processes exchange data between  billions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7ED13A"/>
              </a:buClr>
              <a:buFont typeface="Wingdings"/>
              <a:buChar char=""/>
            </a:pPr>
            <a:endParaRPr sz="3300">
              <a:latin typeface="Times New Roman"/>
              <a:cs typeface="Times New Roman"/>
            </a:endParaRPr>
          </a:p>
          <a:p>
            <a:pPr marL="286385" marR="24130" indent="-274320">
              <a:lnSpc>
                <a:spcPts val="2590"/>
              </a:lnSpc>
              <a:buClr>
                <a:srgbClr val="7ED13A"/>
              </a:buClr>
              <a:buSzPct val="68750"/>
              <a:buFont typeface="Wingdings"/>
              <a:buChar char=""/>
              <a:tabLst>
                <a:tab pos="370205" algn="l"/>
                <a:tab pos="370840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infrastructure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sensors generate </a:t>
            </a:r>
            <a:r>
              <a:rPr sz="2400" spc="-5" dirty="0">
                <a:latin typeface="Arial"/>
                <a:cs typeface="Arial"/>
              </a:rPr>
              <a:t>massive log data in  real-time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Wingdings"/>
              <a:buChar char=""/>
            </a:pPr>
            <a:endParaRPr sz="3300">
              <a:latin typeface="Times New Roman"/>
              <a:cs typeface="Times New Roman"/>
            </a:endParaRPr>
          </a:p>
          <a:p>
            <a:pPr marL="286385" marR="268605" indent="-274320">
              <a:lnSpc>
                <a:spcPts val="2590"/>
              </a:lnSpc>
              <a:buClr>
                <a:srgbClr val="7ED13A"/>
              </a:buClr>
              <a:buSzPct val="68750"/>
              <a:buFont typeface="Wingdings"/>
              <a:buChar char=""/>
              <a:tabLst>
                <a:tab pos="370205" algn="l"/>
                <a:tab pos="37084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on-line gaming </a:t>
            </a:r>
            <a:r>
              <a:rPr sz="2400" dirty="0">
                <a:latin typeface="Arial"/>
                <a:cs typeface="Arial"/>
              </a:rPr>
              <a:t>systems </a:t>
            </a:r>
            <a:r>
              <a:rPr sz="2400" spc="-5" dirty="0">
                <a:latin typeface="Arial"/>
                <a:cs typeface="Arial"/>
              </a:rPr>
              <a:t>support millions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concurrent  users, each producing multiple inputs per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second.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442722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53339">
            <a:solidFill>
              <a:srgbClr val="4E5B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3</a:t>
            </a:r>
            <a:r>
              <a:rPr dirty="0"/>
              <a:t>RD </a:t>
            </a:r>
            <a:r>
              <a:rPr sz="4000" dirty="0"/>
              <a:t>C</a:t>
            </a:r>
            <a:r>
              <a:rPr dirty="0"/>
              <a:t>HARACTER </a:t>
            </a:r>
            <a:r>
              <a:rPr spc="5" dirty="0"/>
              <a:t>OF </a:t>
            </a:r>
            <a:r>
              <a:rPr sz="4000" spc="-5" dirty="0"/>
              <a:t>B</a:t>
            </a:r>
            <a:r>
              <a:rPr spc="-5" dirty="0"/>
              <a:t>IG</a:t>
            </a:r>
            <a:r>
              <a:rPr spc="790" dirty="0"/>
              <a:t> </a:t>
            </a:r>
            <a:r>
              <a:rPr sz="4000" spc="-125" dirty="0"/>
              <a:t>D</a:t>
            </a:r>
            <a:r>
              <a:rPr spc="-125" dirty="0"/>
              <a:t>ATA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548640" y="1050797"/>
            <a:ext cx="1792605" cy="0"/>
          </a:xfrm>
          <a:custGeom>
            <a:avLst/>
            <a:gdLst/>
            <a:ahLst/>
            <a:cxnLst/>
            <a:rect l="l" t="t" r="r" b="b"/>
            <a:pathLst>
              <a:path w="1792605">
                <a:moveTo>
                  <a:pt x="0" y="0"/>
                </a:moveTo>
                <a:lnTo>
                  <a:pt x="1792224" y="0"/>
                </a:lnTo>
              </a:path>
            </a:pathLst>
          </a:custGeom>
          <a:ln w="53339">
            <a:solidFill>
              <a:srgbClr val="007D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461517"/>
            <a:ext cx="7967345" cy="556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45" dirty="0">
                <a:solidFill>
                  <a:srgbClr val="007DEA"/>
                </a:solidFill>
                <a:latin typeface="Arial"/>
                <a:cs typeface="Arial"/>
              </a:rPr>
              <a:t>V</a:t>
            </a:r>
            <a:r>
              <a:rPr sz="3200" b="1" spc="-45" dirty="0">
                <a:solidFill>
                  <a:srgbClr val="007DEA"/>
                </a:solidFill>
                <a:latin typeface="Arial"/>
                <a:cs typeface="Arial"/>
              </a:rPr>
              <a:t>ARIETY</a:t>
            </a:r>
            <a:endParaRPr sz="3200" dirty="0">
              <a:latin typeface="Arial"/>
              <a:cs typeface="Arial"/>
            </a:endParaRPr>
          </a:p>
          <a:p>
            <a:pPr marL="286385" marR="170180" indent="-274320">
              <a:lnSpc>
                <a:spcPct val="90000"/>
              </a:lnSpc>
              <a:spcBef>
                <a:spcPts val="315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Big Data isn't </a:t>
            </a:r>
            <a:r>
              <a:rPr sz="2800" dirty="0">
                <a:latin typeface="Arial"/>
                <a:cs typeface="Arial"/>
              </a:rPr>
              <a:t>just </a:t>
            </a:r>
            <a:r>
              <a:rPr sz="2800" spc="-5" dirty="0">
                <a:latin typeface="Arial"/>
                <a:cs typeface="Arial"/>
              </a:rPr>
              <a:t>numbers, </a:t>
            </a:r>
            <a:r>
              <a:rPr sz="2800" dirty="0">
                <a:latin typeface="Arial"/>
                <a:cs typeface="Arial"/>
              </a:rPr>
              <a:t>dates,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strings.  </a:t>
            </a:r>
            <a:r>
              <a:rPr sz="2800" spc="-5" dirty="0">
                <a:latin typeface="Arial"/>
                <a:cs typeface="Arial"/>
              </a:rPr>
              <a:t>Big Data is </a:t>
            </a:r>
            <a:r>
              <a:rPr sz="2800" dirty="0">
                <a:latin typeface="Arial"/>
                <a:cs typeface="Arial"/>
              </a:rPr>
              <a:t>also </a:t>
            </a:r>
            <a:r>
              <a:rPr sz="2800" dirty="0">
                <a:solidFill>
                  <a:srgbClr val="007DEA"/>
                </a:solidFill>
                <a:latin typeface="Arial"/>
                <a:cs typeface="Arial"/>
              </a:rPr>
              <a:t>geospatial </a:t>
            </a:r>
            <a:r>
              <a:rPr sz="2800" dirty="0">
                <a:latin typeface="Arial"/>
                <a:cs typeface="Arial"/>
              </a:rPr>
              <a:t>data, </a:t>
            </a:r>
            <a:r>
              <a:rPr sz="2800" spc="-5" dirty="0">
                <a:latin typeface="Arial"/>
                <a:cs typeface="Arial"/>
              </a:rPr>
              <a:t>3D </a:t>
            </a:r>
            <a:r>
              <a:rPr sz="2800" dirty="0">
                <a:latin typeface="Arial"/>
                <a:cs typeface="Arial"/>
              </a:rPr>
              <a:t>data, </a:t>
            </a:r>
            <a:r>
              <a:rPr sz="2800" spc="-5" dirty="0">
                <a:latin typeface="Arial"/>
                <a:cs typeface="Arial"/>
              </a:rPr>
              <a:t>audio  and </a:t>
            </a:r>
            <a:r>
              <a:rPr sz="2800" dirty="0">
                <a:latin typeface="Arial"/>
                <a:cs typeface="Arial"/>
              </a:rPr>
              <a:t>video,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unstructured text, including </a:t>
            </a:r>
            <a:r>
              <a:rPr sz="2800" spc="-5" dirty="0">
                <a:latin typeface="Arial"/>
                <a:cs typeface="Arial"/>
              </a:rPr>
              <a:t>log  files and </a:t>
            </a:r>
            <a:r>
              <a:rPr sz="2800" dirty="0">
                <a:latin typeface="Arial"/>
                <a:cs typeface="Arial"/>
              </a:rPr>
              <a:t>social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media.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ED13A"/>
              </a:buClr>
              <a:buFont typeface="Wingdings"/>
              <a:buChar char=""/>
            </a:pPr>
            <a:endParaRPr sz="3700" dirty="0">
              <a:latin typeface="Times New Roman"/>
              <a:cs typeface="Times New Roman"/>
            </a:endParaRPr>
          </a:p>
          <a:p>
            <a:pPr marL="286385" marR="245110" indent="-274320">
              <a:lnSpc>
                <a:spcPts val="3020"/>
              </a:lnSpc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15" dirty="0">
                <a:latin typeface="Arial"/>
                <a:cs typeface="Arial"/>
              </a:rPr>
              <a:t>Traditional </a:t>
            </a:r>
            <a:r>
              <a:rPr sz="2800" dirty="0">
                <a:latin typeface="Arial"/>
                <a:cs typeface="Arial"/>
              </a:rPr>
              <a:t>database systems </a:t>
            </a:r>
            <a:r>
              <a:rPr sz="2800" spc="-5" dirty="0">
                <a:latin typeface="Arial"/>
                <a:cs typeface="Arial"/>
              </a:rPr>
              <a:t>were </a:t>
            </a:r>
            <a:r>
              <a:rPr sz="2800" dirty="0">
                <a:latin typeface="Arial"/>
                <a:cs typeface="Arial"/>
              </a:rPr>
              <a:t>designed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address smaller volumes of structured data,  </a:t>
            </a:r>
            <a:r>
              <a:rPr sz="2800" spc="-5" dirty="0">
                <a:latin typeface="Arial"/>
                <a:cs typeface="Arial"/>
              </a:rPr>
              <a:t>fewer </a:t>
            </a:r>
            <a:r>
              <a:rPr sz="2800" dirty="0">
                <a:latin typeface="Arial"/>
                <a:cs typeface="Arial"/>
              </a:rPr>
              <a:t>updates </a:t>
            </a:r>
            <a:r>
              <a:rPr sz="2800" spc="-5" dirty="0">
                <a:latin typeface="Arial"/>
                <a:cs typeface="Arial"/>
              </a:rPr>
              <a:t>or a </a:t>
            </a:r>
            <a:r>
              <a:rPr sz="2800" dirty="0">
                <a:latin typeface="Arial"/>
                <a:cs typeface="Arial"/>
              </a:rPr>
              <a:t>predictable, consistent </a:t>
            </a:r>
            <a:r>
              <a:rPr sz="2800" spc="-5" dirty="0">
                <a:latin typeface="Arial"/>
                <a:cs typeface="Arial"/>
              </a:rPr>
              <a:t>data  </a:t>
            </a:r>
            <a:r>
              <a:rPr sz="2800" dirty="0">
                <a:latin typeface="Arial"/>
                <a:cs typeface="Arial"/>
              </a:rPr>
              <a:t>structure.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Font typeface="Wingdings"/>
              <a:buChar char=""/>
            </a:pPr>
            <a:endParaRPr sz="335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solidFill>
                  <a:srgbClr val="007DEA"/>
                </a:solidFill>
                <a:latin typeface="Arial"/>
                <a:cs typeface="Arial"/>
              </a:rPr>
              <a:t>Big Data analysis includes different </a:t>
            </a:r>
            <a:r>
              <a:rPr sz="2800" dirty="0">
                <a:solidFill>
                  <a:srgbClr val="007DEA"/>
                </a:solidFill>
                <a:latin typeface="Arial"/>
                <a:cs typeface="Arial"/>
              </a:rPr>
              <a:t>types </a:t>
            </a:r>
            <a:r>
              <a:rPr sz="2800" spc="-5" dirty="0">
                <a:solidFill>
                  <a:srgbClr val="007DEA"/>
                </a:solidFill>
                <a:latin typeface="Arial"/>
                <a:cs typeface="Arial"/>
              </a:rPr>
              <a:t>of</a:t>
            </a:r>
            <a:r>
              <a:rPr sz="2800" spc="45" dirty="0">
                <a:solidFill>
                  <a:srgbClr val="007DE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7DEA"/>
                </a:solidFill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182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S</a:t>
            </a:r>
            <a:r>
              <a:rPr u="heavy" spc="-10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TORING </a:t>
            </a:r>
            <a:r>
              <a:rPr sz="4000"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B</a:t>
            </a:r>
            <a:r>
              <a:rPr u="heavy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IG</a:t>
            </a:r>
            <a:r>
              <a:rPr u="heavy" spc="32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heavy" spc="-12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D</a:t>
            </a:r>
            <a:r>
              <a:rPr u="heavy" spc="-125" dirty="0">
                <a:uFill>
                  <a:solidFill>
                    <a:srgbClr val="4E5B6E"/>
                  </a:solidFill>
                </a:uFill>
                <a:latin typeface="Times New Roman"/>
                <a:cs typeface="Times New Roman"/>
              </a:rPr>
              <a:t>ATA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19184"/>
            <a:ext cx="7374890" cy="38150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7ED13A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Analyzing </a:t>
            </a:r>
            <a:r>
              <a:rPr sz="2400" b="1" spc="-10" dirty="0">
                <a:latin typeface="Arial"/>
                <a:cs typeface="Arial"/>
              </a:rPr>
              <a:t>your 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characteristics</a:t>
            </a:r>
            <a:endParaRPr sz="2400">
              <a:latin typeface="Arial"/>
              <a:cs typeface="Arial"/>
            </a:endParaRPr>
          </a:p>
          <a:p>
            <a:pPr marL="893444" lvl="1" indent="-516255">
              <a:lnSpc>
                <a:spcPct val="100000"/>
              </a:lnSpc>
              <a:spcBef>
                <a:spcPts val="595"/>
              </a:spcBef>
              <a:buClr>
                <a:srgbClr val="7ED13A"/>
              </a:buClr>
              <a:buSzPct val="80000"/>
              <a:buFont typeface="Wingdings 2"/>
              <a:buChar char=""/>
              <a:tabLst>
                <a:tab pos="893444" algn="l"/>
                <a:tab pos="894080" algn="l"/>
              </a:tabLst>
            </a:pPr>
            <a:r>
              <a:rPr sz="2500" spc="-5" dirty="0">
                <a:latin typeface="Arial"/>
                <a:cs typeface="Arial"/>
              </a:rPr>
              <a:t>Selecting data sources for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analysis</a:t>
            </a:r>
            <a:endParaRPr sz="2500">
              <a:latin typeface="Arial"/>
              <a:cs typeface="Arial"/>
            </a:endParaRPr>
          </a:p>
          <a:p>
            <a:pPr marL="919480" lvl="1" indent="-54229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80000"/>
              <a:buFont typeface="Wingdings 2"/>
              <a:buChar char=""/>
              <a:tabLst>
                <a:tab pos="919480" algn="l"/>
                <a:tab pos="920115" algn="l"/>
              </a:tabLst>
            </a:pPr>
            <a:r>
              <a:rPr sz="2500" spc="-5" dirty="0">
                <a:latin typeface="Arial"/>
                <a:cs typeface="Arial"/>
              </a:rPr>
              <a:t>Eliminating redundant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data</a:t>
            </a:r>
            <a:endParaRPr sz="2500">
              <a:latin typeface="Arial"/>
              <a:cs typeface="Arial"/>
            </a:endParaRPr>
          </a:p>
          <a:p>
            <a:pPr marL="919480" lvl="1" indent="-54229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80000"/>
              <a:buFont typeface="Wingdings 2"/>
              <a:buChar char=""/>
              <a:tabLst>
                <a:tab pos="919480" algn="l"/>
                <a:tab pos="920115" algn="l"/>
              </a:tabLst>
            </a:pPr>
            <a:r>
              <a:rPr sz="2500" spc="-5" dirty="0">
                <a:latin typeface="Arial"/>
                <a:cs typeface="Arial"/>
              </a:rPr>
              <a:t>Establishing the role </a:t>
            </a:r>
            <a:r>
              <a:rPr sz="2500" dirty="0">
                <a:latin typeface="Arial"/>
                <a:cs typeface="Arial"/>
              </a:rPr>
              <a:t>of </a:t>
            </a:r>
            <a:r>
              <a:rPr sz="2500" spc="-5" dirty="0">
                <a:latin typeface="Arial"/>
                <a:cs typeface="Arial"/>
              </a:rPr>
              <a:t>NoSQL</a:t>
            </a:r>
            <a:endParaRPr sz="25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8750"/>
              <a:buFont typeface="Wingdings"/>
              <a:buChar char="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Overview of </a:t>
            </a:r>
            <a:r>
              <a:rPr sz="2400" b="1" spc="-5" dirty="0">
                <a:latin typeface="Arial"/>
                <a:cs typeface="Arial"/>
              </a:rPr>
              <a:t>Big Data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stores</a:t>
            </a:r>
            <a:endParaRPr sz="2400">
              <a:latin typeface="Arial"/>
              <a:cs typeface="Arial"/>
            </a:endParaRPr>
          </a:p>
          <a:p>
            <a:pPr marL="652780" lvl="1" indent="-275590">
              <a:lnSpc>
                <a:spcPct val="100000"/>
              </a:lnSpc>
              <a:spcBef>
                <a:spcPts val="500"/>
              </a:spcBef>
              <a:buClr>
                <a:srgbClr val="7ED13A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Data models: </a:t>
            </a:r>
            <a:r>
              <a:rPr sz="2100" dirty="0">
                <a:latin typeface="Arial"/>
                <a:cs typeface="Arial"/>
              </a:rPr>
              <a:t>key </a:t>
            </a:r>
            <a:r>
              <a:rPr sz="2100" spc="-5" dirty="0">
                <a:latin typeface="Arial"/>
                <a:cs typeface="Arial"/>
              </a:rPr>
              <a:t>value, graph, document,</a:t>
            </a:r>
            <a:r>
              <a:rPr sz="2100" spc="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column-family</a:t>
            </a:r>
            <a:endParaRPr sz="2100">
              <a:latin typeface="Arial"/>
              <a:cs typeface="Arial"/>
            </a:endParaRPr>
          </a:p>
          <a:p>
            <a:pPr marL="652780" lvl="1" indent="-275590">
              <a:lnSpc>
                <a:spcPct val="100000"/>
              </a:lnSpc>
              <a:spcBef>
                <a:spcPts val="509"/>
              </a:spcBef>
              <a:buClr>
                <a:srgbClr val="7ED13A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Hadoop Distributed File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System</a:t>
            </a:r>
            <a:endParaRPr sz="2100">
              <a:latin typeface="Arial"/>
              <a:cs typeface="Arial"/>
            </a:endParaRPr>
          </a:p>
          <a:p>
            <a:pPr marL="652780" lvl="1" indent="-275590">
              <a:lnSpc>
                <a:spcPct val="100000"/>
              </a:lnSpc>
              <a:spcBef>
                <a:spcPts val="500"/>
              </a:spcBef>
              <a:buClr>
                <a:srgbClr val="7ED13A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HBase</a:t>
            </a:r>
            <a:endParaRPr sz="2100">
              <a:latin typeface="Arial"/>
              <a:cs typeface="Arial"/>
            </a:endParaRPr>
          </a:p>
          <a:p>
            <a:pPr marL="652780" lvl="1" indent="-275590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Font typeface="Wingdings 2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Hive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810</Words>
  <Application>Microsoft Office PowerPoint</Application>
  <PresentationFormat>On-screen Show (4:3)</PresentationFormat>
  <Paragraphs>160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INTRODUCTION</vt:lpstr>
      <vt:lpstr>WHAT IS BIG DATA?</vt:lpstr>
      <vt:lpstr>WHAT IS BIG DATA</vt:lpstr>
      <vt:lpstr>THREE CHARACTERISTICS OF BIG DATA</vt:lpstr>
      <vt:lpstr>1ST CHARACTER OF BIG DATA</vt:lpstr>
      <vt:lpstr>2ND CHARACTER OF BIG DATA</vt:lpstr>
      <vt:lpstr>3RD CHARACTER OF BIG DATA</vt:lpstr>
      <vt:lpstr>STORING BIG DATA</vt:lpstr>
      <vt:lpstr>THE STRUCTURE OF BIG DATA</vt:lpstr>
      <vt:lpstr>WHY BIG DATA</vt:lpstr>
      <vt:lpstr>WHY BIG DATA</vt:lpstr>
      <vt:lpstr>BIG DATA SOURCES</vt:lpstr>
      <vt:lpstr>DATA GENERATION POINTS EXAMPLES</vt:lpstr>
      <vt:lpstr>BIG DATA ANALYTICS</vt:lpstr>
      <vt:lpstr>TYPES OF TOOLS USED IN BIG-DATA</vt:lpstr>
      <vt:lpstr>Application Of Big Data analytics</vt:lpstr>
      <vt:lpstr>RISKS OF BIG DATA</vt:lpstr>
      <vt:lpstr>HOW BIG DATA IMPACTS ON IT</vt:lpstr>
      <vt:lpstr>BENEFITS OF BIG DATA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Windows User</cp:lastModifiedBy>
  <cp:revision>6</cp:revision>
  <dcterms:created xsi:type="dcterms:W3CDTF">2020-09-28T05:56:53Z</dcterms:created>
  <dcterms:modified xsi:type="dcterms:W3CDTF">2020-09-30T08:31:51Z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2020-09-28T00:00:00Z</vt:filetime>
  </property>
</Properties>
</file>