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7" r:id="rId5"/>
    <p:sldId id="278" r:id="rId6"/>
    <p:sldId id="291" r:id="rId7"/>
    <p:sldId id="283" r:id="rId8"/>
    <p:sldId id="295" r:id="rId9"/>
    <p:sldId id="296" r:id="rId10"/>
    <p:sldId id="287" r:id="rId11"/>
    <p:sldId id="292" r:id="rId12"/>
    <p:sldId id="279" r:id="rId13"/>
    <p:sldId id="297" r:id="rId14"/>
    <p:sldId id="298" r:id="rId15"/>
    <p:sldId id="293" r:id="rId16"/>
    <p:sldId id="288" r:id="rId17"/>
    <p:sldId id="299" r:id="rId18"/>
    <p:sldId id="300" r:id="rId19"/>
    <p:sldId id="290" r:id="rId20"/>
    <p:sldId id="301" r:id="rId21"/>
    <p:sldId id="302" r:id="rId22"/>
    <p:sldId id="306" r:id="rId23"/>
    <p:sldId id="305"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00" d="100"/>
          <a:sy n="100" d="100"/>
        </p:scale>
        <p:origin x="96" y="64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886200" y="4672584"/>
            <a:ext cx="7315200" cy="914400"/>
          </a:xfrm>
          <a:prstGeom prst="rect">
            <a:avLst/>
          </a:prstGeo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Demo title</a:t>
            </a:r>
          </a:p>
        </p:txBody>
      </p:sp>
      <p:sp>
        <p:nvSpPr>
          <p:cNvPr id="4" name="Date Placeholder 3"/>
          <p:cNvSpPr>
            <a:spLocks noGrp="1"/>
          </p:cNvSpPr>
          <p:nvPr>
            <p:ph type="dt" sz="half" idx="10"/>
          </p:nvPr>
        </p:nvSpPr>
        <p:spPr>
          <a:xfrm>
            <a:off x="262465" y="6356350"/>
            <a:ext cx="2743200" cy="365125"/>
          </a:xfrm>
          <a:prstGeom prst="rect">
            <a:avLst/>
          </a:prstGeom>
        </p:spPr>
        <p:txBody>
          <a:bodyPr/>
          <a:lstStyle/>
          <a:p>
            <a:fld id="{C6179893-613C-432E-9537-151564F52AA2}" type="datetimeFigureOut">
              <a:rPr lang="en-US" smtClean="0"/>
              <a:t>10/27/2015</a:t>
            </a:fld>
            <a:endParaRPr lang="en-US"/>
          </a:p>
        </p:txBody>
      </p:sp>
      <p:sp>
        <p:nvSpPr>
          <p:cNvPr id="5" name="Footer Placeholder 4"/>
          <p:cNvSpPr>
            <a:spLocks noGrp="1"/>
          </p:cNvSpPr>
          <p:nvPr>
            <p:ph type="ftr" sz="quarter" idx="11"/>
          </p:nvPr>
        </p:nvSpPr>
        <p:spPr>
          <a:xfrm>
            <a:off x="3869268" y="6356350"/>
            <a:ext cx="591151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34135" y="6356350"/>
            <a:ext cx="1530927" cy="365125"/>
          </a:xfrm>
          <a:prstGeom prst="rect">
            <a:avLst/>
          </a:prstGeom>
        </p:spPr>
        <p:txBody>
          <a:bodyPr/>
          <a:lstStyle/>
          <a:p>
            <a:fld id="{7D25766C-A300-45F7-8B4B-74A5478286D8}" type="slidenum">
              <a:rPr lang="en-US" smtClean="0"/>
              <a:t>‹#›</a:t>
            </a:fld>
            <a:endParaRPr lang="en-US"/>
          </a:p>
        </p:txBody>
      </p:sp>
      <p:sp>
        <p:nvSpPr>
          <p:cNvPr id="7" name="TextBox 6"/>
          <p:cNvSpPr txBox="1"/>
          <p:nvPr/>
        </p:nvSpPr>
        <p:spPr>
          <a:xfrm>
            <a:off x="3886200" y="3566174"/>
            <a:ext cx="7315199" cy="1000274"/>
          </a:xfrm>
          <a:prstGeom prst="rect">
            <a:avLst/>
          </a:prstGeom>
          <a:noFill/>
        </p:spPr>
        <p:txBody>
          <a:bodyPr wrap="square" rtlCol="0">
            <a:spAutoFit/>
          </a:bodyPr>
          <a:lstStyle/>
          <a:p>
            <a:r>
              <a:rPr lang="en-US" sz="5900" dirty="0" smtClean="0">
                <a:solidFill>
                  <a:schemeClr val="tx1">
                    <a:lumMod val="65000"/>
                    <a:lumOff val="35000"/>
                  </a:schemeClr>
                </a:solidFill>
                <a:latin typeface="Corbel (Headings)"/>
              </a:rPr>
              <a:t>Demo</a:t>
            </a:r>
            <a:endParaRPr lang="en-US" sz="5900" dirty="0">
              <a:solidFill>
                <a:schemeClr val="tx1">
                  <a:lumMod val="65000"/>
                  <a:lumOff val="35000"/>
                </a:schemeClr>
              </a:solidFill>
              <a:latin typeface="Corbel (Headings)"/>
            </a:endParaRPr>
          </a:p>
        </p:txBody>
      </p:sp>
    </p:spTree>
    <p:extLst>
      <p:ext uri="{BB962C8B-B14F-4D97-AF65-F5344CB8AC3E}">
        <p14:creationId xmlns:p14="http://schemas.microsoft.com/office/powerpoint/2010/main" val="2885930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Web Workers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support</a:t>
            </a:r>
            <a:endParaRPr lang="en-US" dirty="0"/>
          </a:p>
        </p:txBody>
      </p:sp>
      <p:sp>
        <p:nvSpPr>
          <p:cNvPr id="3" name="Content Placeholder 2"/>
          <p:cNvSpPr>
            <a:spLocks noGrp="1"/>
          </p:cNvSpPr>
          <p:nvPr>
            <p:ph sz="quarter" idx="10"/>
          </p:nvPr>
        </p:nvSpPr>
        <p:spPr/>
        <p:txBody>
          <a:bodyPr/>
          <a:lstStyle/>
          <a:p>
            <a:r>
              <a:rPr lang="en-US" dirty="0" smtClean="0"/>
              <a:t>jQuery (and other libraries) simplify making Ajax calls</a:t>
            </a:r>
          </a:p>
          <a:p>
            <a:pPr lvl="1"/>
            <a:r>
              <a:rPr lang="en-US" dirty="0" smtClean="0"/>
              <a:t>Still uses </a:t>
            </a:r>
            <a:r>
              <a:rPr lang="en-US" dirty="0" err="1" smtClean="0"/>
              <a:t>XMLHttpRequest</a:t>
            </a:r>
            <a:r>
              <a:rPr lang="en-US" dirty="0" smtClean="0"/>
              <a:t> behind the scenes</a:t>
            </a:r>
          </a:p>
          <a:p>
            <a:r>
              <a:rPr lang="en-US" dirty="0" smtClean="0"/>
              <a:t>Provides helper methods</a:t>
            </a:r>
          </a:p>
          <a:p>
            <a:pPr lvl="1"/>
            <a:r>
              <a:rPr lang="en-US" dirty="0" smtClean="0">
                <a:latin typeface="Consolas" panose="020B0609020204030204" pitchFamily="49" charset="0"/>
              </a:rPr>
              <a:t>$.get</a:t>
            </a:r>
            <a:r>
              <a:rPr lang="en-US" dirty="0" smtClean="0"/>
              <a:t> to retrieve text</a:t>
            </a:r>
          </a:p>
          <a:p>
            <a:pPr lvl="1"/>
            <a:r>
              <a:rPr lang="en-US" dirty="0" smtClean="0">
                <a:latin typeface="Consolas" panose="020B0609020204030204" pitchFamily="49" charset="0"/>
              </a:rPr>
              <a:t>$.</a:t>
            </a:r>
            <a:r>
              <a:rPr lang="en-US" dirty="0" err="1" smtClean="0">
                <a:latin typeface="Consolas" panose="020B0609020204030204" pitchFamily="49" charset="0"/>
              </a:rPr>
              <a:t>getJSON</a:t>
            </a:r>
            <a:r>
              <a:rPr lang="en-US" dirty="0" smtClean="0"/>
              <a:t> to retrieve a JSON object</a:t>
            </a:r>
            <a:endParaRPr lang="en-US" dirty="0"/>
          </a:p>
        </p:txBody>
      </p:sp>
    </p:spTree>
    <p:extLst>
      <p:ext uri="{BB962C8B-B14F-4D97-AF65-F5344CB8AC3E}">
        <p14:creationId xmlns:p14="http://schemas.microsoft.com/office/powerpoint/2010/main" val="83265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jQuery Ajax calls</a:t>
            </a:r>
            <a:endParaRPr lang="en-US" dirty="0"/>
          </a:p>
        </p:txBody>
      </p:sp>
    </p:spTree>
    <p:extLst>
      <p:ext uri="{BB962C8B-B14F-4D97-AF65-F5344CB8AC3E}">
        <p14:creationId xmlns:p14="http://schemas.microsoft.com/office/powerpoint/2010/main" val="194921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Web sockets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1724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about the server calling the client?</a:t>
            </a:r>
            <a:endParaRPr lang="en-US" dirty="0"/>
          </a:p>
        </p:txBody>
      </p:sp>
      <p:sp>
        <p:nvSpPr>
          <p:cNvPr id="4" name="Content Placeholder 3"/>
          <p:cNvSpPr>
            <a:spLocks noGrp="1"/>
          </p:cNvSpPr>
          <p:nvPr>
            <p:ph sz="quarter" idx="10"/>
          </p:nvPr>
        </p:nvSpPr>
        <p:spPr>
          <a:prstGeom prst="rect">
            <a:avLst/>
          </a:prstGeom>
        </p:spPr>
        <p:txBody>
          <a:bodyPr/>
          <a:lstStyle/>
          <a:p>
            <a:r>
              <a:rPr lang="en-US" dirty="0" smtClean="0"/>
              <a:t>If we're going to create a truly interactive site, the server needs to be able to update the client</a:t>
            </a:r>
          </a:p>
          <a:p>
            <a:r>
              <a:rPr lang="en-US" dirty="0" smtClean="0"/>
              <a:t>Several technologies exist</a:t>
            </a:r>
          </a:p>
          <a:p>
            <a:r>
              <a:rPr lang="en-US" dirty="0" smtClean="0"/>
              <a:t>W3C introduced Web Sockets as part of HTML5</a:t>
            </a:r>
            <a:endParaRPr lang="en-US" dirty="0"/>
          </a:p>
        </p:txBody>
      </p:sp>
    </p:spTree>
    <p:extLst>
      <p:ext uri="{BB962C8B-B14F-4D97-AF65-F5344CB8AC3E}">
        <p14:creationId xmlns:p14="http://schemas.microsoft.com/office/powerpoint/2010/main" val="1886384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Sockets</a:t>
            </a:r>
            <a:endParaRPr lang="en-US" dirty="0"/>
          </a:p>
        </p:txBody>
      </p:sp>
      <p:sp>
        <p:nvSpPr>
          <p:cNvPr id="3" name="Content Placeholder 2"/>
          <p:cNvSpPr>
            <a:spLocks noGrp="1"/>
          </p:cNvSpPr>
          <p:nvPr>
            <p:ph sz="quarter" idx="10"/>
          </p:nvPr>
        </p:nvSpPr>
        <p:spPr/>
        <p:txBody>
          <a:bodyPr/>
          <a:lstStyle/>
          <a:p>
            <a:r>
              <a:rPr lang="en-US" dirty="0" smtClean="0"/>
              <a:t>Similar to normal socket development</a:t>
            </a:r>
          </a:p>
          <a:p>
            <a:pPr lvl="1"/>
            <a:r>
              <a:rPr lang="en-US" dirty="0" smtClean="0"/>
              <a:t>Client can call server</a:t>
            </a:r>
          </a:p>
          <a:p>
            <a:pPr lvl="1"/>
            <a:r>
              <a:rPr lang="en-US" dirty="0" smtClean="0"/>
              <a:t>Server can call client</a:t>
            </a:r>
          </a:p>
          <a:p>
            <a:r>
              <a:rPr lang="en-US" dirty="0" smtClean="0"/>
              <a:t>Uses messaging system</a:t>
            </a:r>
          </a:p>
          <a:p>
            <a:pPr lvl="1"/>
            <a:r>
              <a:rPr lang="en-US" dirty="0" smtClean="0"/>
              <a:t>Similar to web workers</a:t>
            </a:r>
          </a:p>
          <a:p>
            <a:r>
              <a:rPr lang="en-US" dirty="0" smtClean="0"/>
              <a:t>Supported by most modern browsers</a:t>
            </a:r>
            <a:endParaRPr lang="en-US" dirty="0"/>
          </a:p>
        </p:txBody>
      </p:sp>
    </p:spTree>
    <p:extLst>
      <p:ext uri="{BB962C8B-B14F-4D97-AF65-F5344CB8AC3E}">
        <p14:creationId xmlns:p14="http://schemas.microsoft.com/office/powerpoint/2010/main" val="182733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web sockets</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1702126213"/>
                  </p:ext>
                </p:extLst>
              </p:nvPr>
            </p:nvGraphicFramePr>
            <p:xfrm>
              <a:off x="379514" y="876299"/>
              <a:ext cx="11524432" cy="598170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379514" y="876299"/>
                <a:ext cx="11524432" cy="5981701"/>
              </a:xfrm>
              <a:prstGeom prst="rect">
                <a:avLst/>
              </a:prstGeom>
            </p:spPr>
          </p:pic>
        </mc:Fallback>
      </mc:AlternateContent>
    </p:spTree>
    <p:extLst>
      <p:ext uri="{BB962C8B-B14F-4D97-AF65-F5344CB8AC3E}">
        <p14:creationId xmlns:p14="http://schemas.microsoft.com/office/powerpoint/2010/main" val="107094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sockets</a:t>
            </a:r>
            <a:endParaRPr lang="en-US" dirty="0"/>
          </a:p>
        </p:txBody>
      </p:sp>
    </p:spTree>
    <p:extLst>
      <p:ext uri="{BB962C8B-B14F-4D97-AF65-F5344CB8AC3E}">
        <p14:creationId xmlns:p14="http://schemas.microsoft.com/office/powerpoint/2010/main" val="606120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SignalR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69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sockets are pretty rudimentary</a:t>
            </a:r>
            <a:endParaRPr lang="en-US" dirty="0"/>
          </a:p>
        </p:txBody>
      </p:sp>
      <p:sp>
        <p:nvSpPr>
          <p:cNvPr id="4" name="Content Placeholder 3"/>
          <p:cNvSpPr>
            <a:spLocks noGrp="1"/>
          </p:cNvSpPr>
          <p:nvPr>
            <p:ph sz="quarter" idx="10"/>
          </p:nvPr>
        </p:nvSpPr>
        <p:spPr>
          <a:prstGeom prst="rect">
            <a:avLst/>
          </a:prstGeom>
        </p:spPr>
        <p:txBody>
          <a:bodyPr/>
          <a:lstStyle/>
          <a:p>
            <a:r>
              <a:rPr lang="en-US" dirty="0" smtClean="0"/>
              <a:t>One method (</a:t>
            </a:r>
            <a:r>
              <a:rPr lang="en-US" dirty="0" smtClean="0">
                <a:latin typeface="Consolas" panose="020B0609020204030204" pitchFamily="49" charset="0"/>
              </a:rPr>
              <a:t>send</a:t>
            </a:r>
            <a:r>
              <a:rPr lang="en-US" dirty="0" smtClean="0"/>
              <a:t>) to send messages</a:t>
            </a:r>
          </a:p>
          <a:p>
            <a:r>
              <a:rPr lang="en-US" dirty="0" smtClean="0"/>
              <a:t>One event (</a:t>
            </a:r>
            <a:r>
              <a:rPr lang="en-US" dirty="0" err="1">
                <a:latin typeface="Consolas" panose="020B0609020204030204" pitchFamily="49" charset="0"/>
              </a:rPr>
              <a:t>onmessage</a:t>
            </a:r>
            <a:r>
              <a:rPr lang="en-US" dirty="0" smtClean="0"/>
              <a:t>) to receive messages</a:t>
            </a:r>
          </a:p>
          <a:p>
            <a:r>
              <a:rPr lang="en-US" dirty="0" smtClean="0"/>
              <a:t>You're responsible for handling serialization if you're using objects</a:t>
            </a:r>
          </a:p>
          <a:p>
            <a:r>
              <a:rPr lang="en-US" dirty="0" smtClean="0"/>
              <a:t>No fallback if the browser doesn't support web sockets</a:t>
            </a:r>
            <a:endParaRPr lang="en-US" dirty="0"/>
          </a:p>
        </p:txBody>
      </p:sp>
    </p:spTree>
    <p:extLst>
      <p:ext uri="{BB962C8B-B14F-4D97-AF65-F5344CB8AC3E}">
        <p14:creationId xmlns:p14="http://schemas.microsoft.com/office/powerpoint/2010/main" val="149119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SignalR</a:t>
            </a:r>
            <a:endParaRPr lang="en-US" dirty="0"/>
          </a:p>
        </p:txBody>
      </p:sp>
      <p:sp>
        <p:nvSpPr>
          <p:cNvPr id="3" name="Content Placeholder 2"/>
          <p:cNvSpPr>
            <a:spLocks noGrp="1"/>
          </p:cNvSpPr>
          <p:nvPr>
            <p:ph sz="quarter" idx="10"/>
          </p:nvPr>
        </p:nvSpPr>
        <p:spPr/>
        <p:txBody>
          <a:bodyPr/>
          <a:lstStyle/>
          <a:p>
            <a:r>
              <a:rPr lang="en-US" dirty="0" smtClean="0"/>
              <a:t>ASP.NET technology</a:t>
            </a:r>
          </a:p>
          <a:p>
            <a:r>
              <a:rPr lang="en-US" dirty="0" smtClean="0"/>
              <a:t>Designed to abstract client/server interactions</a:t>
            </a:r>
          </a:p>
          <a:p>
            <a:r>
              <a:rPr lang="en-US" dirty="0" smtClean="0"/>
              <a:t>Built-in fallback mechanisms</a:t>
            </a:r>
          </a:p>
          <a:p>
            <a:r>
              <a:rPr lang="en-US" dirty="0" smtClean="0"/>
              <a:t>Built-in serialization</a:t>
            </a:r>
          </a:p>
          <a:p>
            <a:r>
              <a:rPr lang="en-US" dirty="0" smtClean="0"/>
              <a:t>Everything just looks like normal objects</a:t>
            </a:r>
            <a:endParaRPr lang="en-US" dirty="0"/>
          </a:p>
        </p:txBody>
      </p:sp>
    </p:spTree>
    <p:extLst>
      <p:ext uri="{BB962C8B-B14F-4D97-AF65-F5344CB8AC3E}">
        <p14:creationId xmlns:p14="http://schemas.microsoft.com/office/powerpoint/2010/main" val="321276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XML HTTP Request</a:t>
            </a:r>
          </a:p>
          <a:p>
            <a:r>
              <a:rPr lang="en-GB" dirty="0" smtClean="0"/>
              <a:t>Ajax</a:t>
            </a:r>
          </a:p>
          <a:p>
            <a:r>
              <a:rPr lang="en-GB" dirty="0" smtClean="0"/>
              <a:t>Web Sockets</a:t>
            </a:r>
          </a:p>
          <a:p>
            <a:r>
              <a:rPr lang="en-GB" dirty="0" smtClean="0"/>
              <a:t>SignalR</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a:t>
            </a:r>
            <a:r>
              <a:rPr lang="en-US" smtClean="0"/>
              <a:t>, SignalR!</a:t>
            </a:r>
            <a:endParaRPr lang="en-US" dirty="0"/>
          </a:p>
        </p:txBody>
      </p:sp>
    </p:spTree>
    <p:extLst>
      <p:ext uri="{BB962C8B-B14F-4D97-AF65-F5344CB8AC3E}">
        <p14:creationId xmlns:p14="http://schemas.microsoft.com/office/powerpoint/2010/main" val="2163061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XML HTTP Request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06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Calling the server</a:t>
            </a:r>
            <a:endParaRPr lang="en-US" dirty="0"/>
          </a:p>
        </p:txBody>
      </p:sp>
      <p:sp>
        <p:nvSpPr>
          <p:cNvPr id="4" name="Content Placeholder 3"/>
          <p:cNvSpPr>
            <a:spLocks noGrp="1"/>
          </p:cNvSpPr>
          <p:nvPr>
            <p:ph sz="quarter" idx="10"/>
          </p:nvPr>
        </p:nvSpPr>
        <p:spPr>
          <a:prstGeom prst="rect">
            <a:avLst/>
          </a:prstGeom>
        </p:spPr>
        <p:txBody>
          <a:bodyPr/>
          <a:lstStyle/>
          <a:p>
            <a:r>
              <a:rPr lang="en-US" dirty="0" smtClean="0"/>
              <a:t>One of the main goals of modern web applications is to mimic locally installed applications</a:t>
            </a:r>
          </a:p>
          <a:p>
            <a:r>
              <a:rPr lang="en-US" dirty="0" smtClean="0"/>
              <a:t>The catch? A lot of the data and resources you need are on the server</a:t>
            </a:r>
            <a:endParaRPr lang="en-US" dirty="0"/>
          </a:p>
        </p:txBody>
      </p:sp>
    </p:spTree>
    <p:extLst>
      <p:ext uri="{BB962C8B-B14F-4D97-AF65-F5344CB8AC3E}">
        <p14:creationId xmlns:p14="http://schemas.microsoft.com/office/powerpoint/2010/main" val="309998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XML HTTP Request object</a:t>
            </a:r>
            <a:endParaRPr lang="en-US" dirty="0"/>
          </a:p>
        </p:txBody>
      </p:sp>
      <p:sp>
        <p:nvSpPr>
          <p:cNvPr id="3" name="Content Placeholder 2"/>
          <p:cNvSpPr>
            <a:spLocks noGrp="1"/>
          </p:cNvSpPr>
          <p:nvPr>
            <p:ph sz="quarter" idx="10"/>
          </p:nvPr>
        </p:nvSpPr>
        <p:spPr/>
        <p:txBody>
          <a:bodyPr/>
          <a:lstStyle/>
          <a:p>
            <a:r>
              <a:rPr lang="en-US" dirty="0" smtClean="0"/>
              <a:t>Originally created to support Outlook Web Access</a:t>
            </a:r>
          </a:p>
          <a:p>
            <a:pPr lvl="1"/>
            <a:r>
              <a:rPr lang="en-US" dirty="0" smtClean="0"/>
              <a:t>Later added to Mozilla and became a de facto standard</a:t>
            </a:r>
          </a:p>
          <a:p>
            <a:r>
              <a:rPr lang="en-US" dirty="0" smtClean="0"/>
              <a:t>Allows for "raw" calls to the server</a:t>
            </a:r>
            <a:endParaRPr lang="en-US" dirty="0"/>
          </a:p>
        </p:txBody>
      </p:sp>
    </p:spTree>
    <p:extLst>
      <p:ext uri="{BB962C8B-B14F-4D97-AF65-F5344CB8AC3E}">
        <p14:creationId xmlns:p14="http://schemas.microsoft.com/office/powerpoint/2010/main" val="259806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call</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p:cNvGraphicFramePr>
                <a:graphicFrameLocks noGrp="1"/>
              </p:cNvGraphicFramePr>
              <p:nvPr>
                <p:ph sz="quarter" idx="10"/>
                <p:extLst>
                  <p:ext uri="{D42A27DB-BD31-4B8C-83A1-F6EECF244321}">
                    <p14:modId xmlns:p14="http://schemas.microsoft.com/office/powerpoint/2010/main" val="522238529"/>
                  </p:ext>
                </p:extLst>
              </p:nvPr>
            </p:nvGraphicFramePr>
            <p:xfrm>
              <a:off x="379413" y="1387475"/>
              <a:ext cx="11525250" cy="52911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p:cNvPicPr>
                <a:picLocks noGrp="1" noRot="1" noChangeAspect="1" noMove="1" noResize="1" noEditPoints="1" noAdjustHandles="1" noChangeArrowheads="1" noChangeShapeType="1"/>
              </p:cNvPicPr>
              <p:nvPr/>
            </p:nvPicPr>
            <p:blipFill>
              <a:blip r:embed="rId3"/>
              <a:stretch>
                <a:fillRect/>
              </a:stretch>
            </p:blipFill>
            <p:spPr>
              <a:xfrm>
                <a:off x="379413" y="1387475"/>
                <a:ext cx="11525250" cy="5291138"/>
              </a:xfrm>
              <a:prstGeom prst="rect">
                <a:avLst/>
              </a:prstGeom>
            </p:spPr>
          </p:pic>
        </mc:Fallback>
      </mc:AlternateContent>
    </p:spTree>
    <p:extLst>
      <p:ext uri="{BB962C8B-B14F-4D97-AF65-F5344CB8AC3E}">
        <p14:creationId xmlns:p14="http://schemas.microsoft.com/office/powerpoint/2010/main" val="419539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HTTP Request</a:t>
            </a:r>
            <a:endParaRPr lang="en-US" dirty="0"/>
          </a:p>
        </p:txBody>
      </p:sp>
    </p:spTree>
    <p:extLst>
      <p:ext uri="{BB962C8B-B14F-4D97-AF65-F5344CB8AC3E}">
        <p14:creationId xmlns:p14="http://schemas.microsoft.com/office/powerpoint/2010/main" val="3775584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Ajax calls with jQuery</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9900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Ajax</a:t>
            </a:r>
            <a:endParaRPr lang="en-US" dirty="0"/>
          </a:p>
        </p:txBody>
      </p:sp>
      <p:sp>
        <p:nvSpPr>
          <p:cNvPr id="5" name="Content Placeholder 4"/>
          <p:cNvSpPr>
            <a:spLocks noGrp="1"/>
          </p:cNvSpPr>
          <p:nvPr>
            <p:ph sz="quarter" idx="10"/>
          </p:nvPr>
        </p:nvSpPr>
        <p:spPr>
          <a:prstGeom prst="rect">
            <a:avLst/>
          </a:prstGeom>
        </p:spPr>
        <p:txBody>
          <a:bodyPr/>
          <a:lstStyle/>
          <a:p>
            <a:r>
              <a:rPr lang="en-US" dirty="0" smtClean="0"/>
              <a:t>"Asynchronous JavaScript and XML"</a:t>
            </a:r>
          </a:p>
          <a:p>
            <a:r>
              <a:rPr lang="en-US" dirty="0" smtClean="0"/>
              <a:t>Set of commonly used standards and technologies for making server calls</a:t>
            </a:r>
          </a:p>
        </p:txBody>
      </p:sp>
    </p:spTree>
    <p:extLst>
      <p:ext uri="{BB962C8B-B14F-4D97-AF65-F5344CB8AC3E}">
        <p14:creationId xmlns:p14="http://schemas.microsoft.com/office/powerpoint/2010/main" val="1291475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07E94807-473D-4CE8-A811-6B9AA20E037F}">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var result = null;\n\nvar xhr = new XMLHttpRequest();\n\nxhr.onreadystatechange = function() {\n    // see if the operation has completed and is successful\n    if(xhr.readyState == 4 &amp;&amp; xhr.status == 200) {\n        // retrieve result\n        result = xhr.resultText;\n    }\n}\n\n// Open the connection\nxhr.open(\&quot;GET\&quot;, \&quot;url\&quot;);\n\n// Send the request\nxhr.send();&quot;,&quot;ctags&quot;:{&quot;result&quot;:[{&quot;linenum&quot;:&quot;1&quot;,&quot;signature&quot;:&quot;var result = null;&quot;}],&quot;xhr.onreadystatechange&quot;:[{&quot;linenum&quot;:&quot;3&quot;,&quot;signature&quot;:&quot;var xhr = new XMLHttpReques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F7D979CC-045F-4538-8A85-F78909DA74CD}">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reate the socket\nvar socket = new WebSocket('url');\n\n// receive message from server\nsocket.onmessage = function(e) {\n    $('#output').append('&lt;li&gt;' + e.data + '&lt;/li&gt;');\n}\n\n// send a message to the server\nsocket.send('hello, world!');&quot;,&quot;ctags&quot;:{&quot;socket.onmessage&quot;:[{&quot;linenum&quot;:&quot;2&quot;,&quot;signature&quot;:&quot;var socket = new WebSocket('url');&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3296</TotalTime>
  <Words>285</Words>
  <Application>Microsoft Office PowerPoint</Application>
  <PresentationFormat>Widescreen</PresentationFormat>
  <Paragraphs>56</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Corbel (Headings)</vt:lpstr>
      <vt:lpstr>Segoe</vt:lpstr>
      <vt:lpstr>Segoe UI</vt:lpstr>
      <vt:lpstr>Segoe UI Light</vt:lpstr>
      <vt:lpstr>1_Office Theme</vt:lpstr>
      <vt:lpstr>PowerPoint Presentation</vt:lpstr>
      <vt:lpstr>Module Overview</vt:lpstr>
      <vt:lpstr>PowerPoint Presentation</vt:lpstr>
      <vt:lpstr>Calling the server</vt:lpstr>
      <vt:lpstr>Enter XML HTTP Request object</vt:lpstr>
      <vt:lpstr>Sample call</vt:lpstr>
      <vt:lpstr>XML HTTP Request</vt:lpstr>
      <vt:lpstr>PowerPoint Presentation</vt:lpstr>
      <vt:lpstr>What is Ajax</vt:lpstr>
      <vt:lpstr>jQuery support</vt:lpstr>
      <vt:lpstr>jQuery Ajax calls</vt:lpstr>
      <vt:lpstr>PowerPoint Presentation</vt:lpstr>
      <vt:lpstr>What about the server calling the client?</vt:lpstr>
      <vt:lpstr>Web Sockets</vt:lpstr>
      <vt:lpstr>Client web sockets</vt:lpstr>
      <vt:lpstr>Web sockets</vt:lpstr>
      <vt:lpstr>PowerPoint Presentation</vt:lpstr>
      <vt:lpstr>Web sockets are pretty rudimentary</vt:lpstr>
      <vt:lpstr>Introducing SignalR</vt:lpstr>
      <vt:lpstr>Hello, SignalR!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66</cp:revision>
  <dcterms:created xsi:type="dcterms:W3CDTF">2013-02-15T23:12:42Z</dcterms:created>
  <dcterms:modified xsi:type="dcterms:W3CDTF">2015-10-27T20:54:16Z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