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64" r:id="rId5"/>
    <p:sldId id="263" r:id="rId6"/>
    <p:sldId id="271" r:id="rId7"/>
    <p:sldId id="268" r:id="rId8"/>
    <p:sldId id="262" r:id="rId9"/>
    <p:sldId id="261" r:id="rId10"/>
    <p:sldId id="258" r:id="rId11"/>
    <p:sldId id="269" r:id="rId12"/>
    <p:sldId id="270" r:id="rId13"/>
    <p:sldId id="272" r:id="rId14"/>
    <p:sldId id="267"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72F4B-9C89-4942-AB7B-E78468853A71}" v="53" dt="2025-04-20T04:18:57.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09209F1-BC90-4699-828F-AF2B9434CED6}"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486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62696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43973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430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31564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2A2454-8F23-463B-BB32-9B59AFB1813D}"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2527394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2A2454-8F23-463B-BB32-9B59AFB1813D}"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561025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3992005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3786364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405420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400388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2454-8F23-463B-BB32-9B59AFB1813D}"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11952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173607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A2454-8F23-463B-BB32-9B59AFB1813D}"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354625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A2454-8F23-463B-BB32-9B59AFB1813D}"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312270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A2454-8F23-463B-BB32-9B59AFB1813D}"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234757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273548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A2454-8F23-463B-BB32-9B59AFB1813D}"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09F1-BC90-4699-828F-AF2B9434CED6}" type="slidenum">
              <a:rPr lang="en-US" smtClean="0"/>
              <a:t>‹#›</a:t>
            </a:fld>
            <a:endParaRPr lang="en-US"/>
          </a:p>
        </p:txBody>
      </p:sp>
    </p:spTree>
    <p:extLst>
      <p:ext uri="{BB962C8B-B14F-4D97-AF65-F5344CB8AC3E}">
        <p14:creationId xmlns:p14="http://schemas.microsoft.com/office/powerpoint/2010/main" val="47409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32A2454-8F23-463B-BB32-9B59AFB1813D}" type="datetimeFigureOut">
              <a:rPr lang="en-US" smtClean="0"/>
              <a:t>4/19/2025</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09209F1-BC90-4699-828F-AF2B9434CED6}" type="slidenum">
              <a:rPr lang="en-US" smtClean="0"/>
              <a:t>‹#›</a:t>
            </a:fld>
            <a:endParaRPr lang="en-US"/>
          </a:p>
        </p:txBody>
      </p:sp>
      <p:sp>
        <p:nvSpPr>
          <p:cNvPr id="8" name="TextBox 7">
            <a:extLst>
              <a:ext uri="{FF2B5EF4-FFF2-40B4-BE49-F238E27FC236}">
                <a16:creationId xmlns:a16="http://schemas.microsoft.com/office/drawing/2014/main" id="{598CAE84-2223-A52B-9A68-4E6B4D0D045D}"/>
              </a:ext>
            </a:extLst>
          </p:cNvPr>
          <p:cNvSpPr txBox="1"/>
          <p:nvPr userDrawn="1">
            <p:extLst>
              <p:ext uri="{1162E1C5-73C7-4A58-AE30-91384D911F3F}">
                <p184:classification xmlns:p184="http://schemas.microsoft.com/office/powerpoint/2018/4/main" val="ftr"/>
              </p:ext>
            </p:extLst>
          </p:nvPr>
        </p:nvSpPr>
        <p:spPr>
          <a:xfrm>
            <a:off x="11818938" y="6642100"/>
            <a:ext cx="338137"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33753792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DCE8-8CCC-8870-9095-3B7084ED510B}"/>
              </a:ext>
            </a:extLst>
          </p:cNvPr>
          <p:cNvSpPr>
            <a:spLocks noGrp="1"/>
          </p:cNvSpPr>
          <p:nvPr>
            <p:ph type="ctrTitle"/>
          </p:nvPr>
        </p:nvSpPr>
        <p:spPr/>
        <p:txBody>
          <a:bodyPr>
            <a:normAutofit/>
          </a:bodyPr>
          <a:lstStyle/>
          <a:p>
            <a:br>
              <a:rPr lang="en-US" sz="4000" dirty="0">
                <a:latin typeface="Abadi Extra Light" panose="020B0204020104020204" pitchFamily="34" charset="0"/>
              </a:rPr>
            </a:br>
            <a:r>
              <a:rPr lang="en-US" sz="4000" b="1" dirty="0">
                <a:effectLst/>
                <a:latin typeface="Abadi Extra Light" panose="020B0204020104020204" pitchFamily="34" charset="0"/>
                <a:cs typeface="Aptos" panose="020B0004020202020204" pitchFamily="34" charset="0"/>
              </a:rPr>
              <a:t>Heart Disease Prediction: A Machine Learning Approach</a:t>
            </a:r>
            <a:br>
              <a:rPr lang="en-US" sz="4000" b="1" dirty="0">
                <a:effectLst/>
                <a:latin typeface="Abadi Extra Light" panose="020B0204020104020204" pitchFamily="34" charset="0"/>
                <a:cs typeface="Aptos" panose="020B0004020202020204" pitchFamily="34" charset="0"/>
              </a:rPr>
            </a:br>
            <a:endParaRPr lang="en-US" sz="4000" dirty="0">
              <a:latin typeface="Abadi Extra Light" panose="020B0204020104020204" pitchFamily="34" charset="0"/>
            </a:endParaRPr>
          </a:p>
        </p:txBody>
      </p:sp>
      <p:sp>
        <p:nvSpPr>
          <p:cNvPr id="3" name="Subtitle 2">
            <a:extLst>
              <a:ext uri="{FF2B5EF4-FFF2-40B4-BE49-F238E27FC236}">
                <a16:creationId xmlns:a16="http://schemas.microsoft.com/office/drawing/2014/main" id="{EC51279E-0720-CAFF-01DC-E97C1A62390D}"/>
              </a:ext>
            </a:extLst>
          </p:cNvPr>
          <p:cNvSpPr>
            <a:spLocks noGrp="1"/>
          </p:cNvSpPr>
          <p:nvPr>
            <p:ph type="subTitle" idx="1"/>
          </p:nvPr>
        </p:nvSpPr>
        <p:spPr/>
        <p:txBody>
          <a:bodyPr/>
          <a:lstStyle/>
          <a:p>
            <a:r>
              <a:rPr lang="en-US" dirty="0"/>
              <a:t>Supervised Learning Final Project</a:t>
            </a:r>
            <a:endParaRPr lang="en-US" sz="1000" b="1" dirty="0">
              <a:effectLst/>
              <a:latin typeface="Aptos" panose="020B0004020202020204" pitchFamily="34" charset="0"/>
              <a:cs typeface="Aptos" panose="020B0004020202020204" pitchFamily="34" charset="0"/>
            </a:endParaRPr>
          </a:p>
          <a:p>
            <a:endParaRPr lang="en-US" dirty="0"/>
          </a:p>
        </p:txBody>
      </p:sp>
    </p:spTree>
    <p:extLst>
      <p:ext uri="{BB962C8B-B14F-4D97-AF65-F5344CB8AC3E}">
        <p14:creationId xmlns:p14="http://schemas.microsoft.com/office/powerpoint/2010/main" val="358121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964B-C9BE-B4E9-B91F-90B4E2ADDBFF}"/>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Feature Importance</a:t>
            </a:r>
          </a:p>
        </p:txBody>
      </p:sp>
      <p:sp>
        <p:nvSpPr>
          <p:cNvPr id="5" name="TextBox 4">
            <a:extLst>
              <a:ext uri="{FF2B5EF4-FFF2-40B4-BE49-F238E27FC236}">
                <a16:creationId xmlns:a16="http://schemas.microsoft.com/office/drawing/2014/main" id="{8485CCAA-F062-5821-6122-6B4737C8BE05}"/>
              </a:ext>
            </a:extLst>
          </p:cNvPr>
          <p:cNvSpPr txBox="1"/>
          <p:nvPr/>
        </p:nvSpPr>
        <p:spPr>
          <a:xfrm>
            <a:off x="838200" y="1837765"/>
            <a:ext cx="10515600" cy="2585323"/>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Our Random Forest model provided valuable insights into feature importance:</a:t>
            </a:r>
          </a:p>
          <a:p>
            <a:pPr marL="0" marR="0" algn="ctr"/>
            <a:endParaRPr lang="en-US" sz="1800" dirty="0">
              <a:effectLst/>
              <a:latin typeface="Segoe UI" panose="020B0502040204020203" pitchFamily="34" charset="0"/>
              <a:ea typeface="Aptos" panose="020B0004020202020204" pitchFamily="34" charset="0"/>
              <a:cs typeface="Segoe UI" panose="020B0502040204020203" pitchFamily="34" charset="0"/>
            </a:endParaRPr>
          </a:p>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Most predictive features:</a:t>
            </a:r>
          </a:p>
          <a:p>
            <a:pPr marL="342900" marR="0" lvl="0" indent="-342900">
              <a:buFont typeface="+mj-lt"/>
              <a:buAutoNum type="arabicPeriod"/>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Chest pain type (cp)</a:t>
            </a:r>
            <a:r>
              <a:rPr lang="en-US" sz="1800" dirty="0">
                <a:effectLst/>
                <a:latin typeface="Segoe UI" panose="020B0502040204020203" pitchFamily="34" charset="0"/>
                <a:ea typeface="Aptos" panose="020B0004020202020204" pitchFamily="34" charset="0"/>
                <a:cs typeface="Segoe UI" panose="020B0502040204020203" pitchFamily="34" charset="0"/>
              </a:rPr>
              <a:t> - 0.19</a:t>
            </a:r>
          </a:p>
          <a:p>
            <a:pPr marL="342900" marR="0" lvl="0" indent="-342900">
              <a:buFont typeface="+mj-lt"/>
              <a:buAutoNum type="arabicPeriod"/>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Number of major vessels (ca)</a:t>
            </a:r>
            <a:r>
              <a:rPr lang="en-US" sz="1800" dirty="0">
                <a:effectLst/>
                <a:latin typeface="Segoe UI" panose="020B0502040204020203" pitchFamily="34" charset="0"/>
                <a:ea typeface="Aptos" panose="020B0004020202020204" pitchFamily="34" charset="0"/>
                <a:cs typeface="Segoe UI" panose="020B0502040204020203" pitchFamily="34" charset="0"/>
              </a:rPr>
              <a:t> - 0.17</a:t>
            </a:r>
          </a:p>
          <a:p>
            <a:pPr marL="342900" marR="0" lvl="0" indent="-342900">
              <a:buFont typeface="+mj-lt"/>
              <a:buAutoNum type="arabicPeriod"/>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Maximum heart rate (</a:t>
            </a:r>
            <a:r>
              <a:rPr lang="en-US" sz="1800" b="1" dirty="0" err="1">
                <a:effectLst/>
                <a:latin typeface="Segoe UI" panose="020B0502040204020203" pitchFamily="34" charset="0"/>
                <a:ea typeface="Aptos" panose="020B0004020202020204" pitchFamily="34" charset="0"/>
                <a:cs typeface="Segoe UI" panose="020B0502040204020203" pitchFamily="34" charset="0"/>
              </a:rPr>
              <a:t>thalach</a:t>
            </a:r>
            <a:r>
              <a:rPr lang="en-US" sz="1800" b="1" dirty="0">
                <a:effectLst/>
                <a:latin typeface="Segoe UI" panose="020B0502040204020203" pitchFamily="34" charset="0"/>
                <a:ea typeface="Aptos" panose="020B0004020202020204" pitchFamily="34" charset="0"/>
                <a:cs typeface="Segoe UI" panose="020B0502040204020203" pitchFamily="34" charset="0"/>
              </a:rPr>
              <a:t>)</a:t>
            </a:r>
            <a:r>
              <a:rPr lang="en-US" sz="1800" dirty="0">
                <a:effectLst/>
                <a:latin typeface="Segoe UI" panose="020B0502040204020203" pitchFamily="34" charset="0"/>
                <a:ea typeface="Aptos" panose="020B0004020202020204" pitchFamily="34" charset="0"/>
                <a:cs typeface="Segoe UI" panose="020B0502040204020203" pitchFamily="34" charset="0"/>
              </a:rPr>
              <a:t> - 0.14</a:t>
            </a:r>
          </a:p>
          <a:p>
            <a:pPr marL="342900" marR="0" lvl="0" indent="-342900">
              <a:buFont typeface="+mj-lt"/>
              <a:buAutoNum type="arabicPeriod"/>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ST slope (slope)</a:t>
            </a:r>
            <a:r>
              <a:rPr lang="en-US" sz="1800" dirty="0">
                <a:effectLst/>
                <a:latin typeface="Segoe UI" panose="020B0502040204020203" pitchFamily="34" charset="0"/>
                <a:ea typeface="Aptos" panose="020B0004020202020204" pitchFamily="34" charset="0"/>
                <a:cs typeface="Segoe UI" panose="020B0502040204020203" pitchFamily="34" charset="0"/>
              </a:rPr>
              <a:t> - 0.11</a:t>
            </a:r>
          </a:p>
          <a:p>
            <a:pPr marL="342900" marR="0" lvl="0" indent="-342900">
              <a:buFont typeface="+mj-lt"/>
              <a:buAutoNum type="arabicPeriod"/>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Exercise-induced angina (</a:t>
            </a:r>
            <a:r>
              <a:rPr lang="en-US" sz="1800" b="1" dirty="0" err="1">
                <a:effectLst/>
                <a:latin typeface="Segoe UI" panose="020B0502040204020203" pitchFamily="34" charset="0"/>
                <a:ea typeface="Aptos" panose="020B0004020202020204" pitchFamily="34" charset="0"/>
                <a:cs typeface="Segoe UI" panose="020B0502040204020203" pitchFamily="34" charset="0"/>
              </a:rPr>
              <a:t>exang</a:t>
            </a:r>
            <a:r>
              <a:rPr lang="en-US" sz="1800" b="1" dirty="0">
                <a:effectLst/>
                <a:latin typeface="Segoe UI" panose="020B0502040204020203" pitchFamily="34" charset="0"/>
                <a:ea typeface="Aptos" panose="020B0004020202020204" pitchFamily="34" charset="0"/>
                <a:cs typeface="Segoe UI" panose="020B0502040204020203" pitchFamily="34" charset="0"/>
              </a:rPr>
              <a:t>)</a:t>
            </a:r>
            <a:r>
              <a:rPr lang="en-US" sz="1800" dirty="0">
                <a:effectLst/>
                <a:latin typeface="Segoe UI" panose="020B0502040204020203" pitchFamily="34" charset="0"/>
                <a:ea typeface="Aptos" panose="020B0004020202020204" pitchFamily="34" charset="0"/>
                <a:cs typeface="Segoe UI" panose="020B0502040204020203" pitchFamily="34" charset="0"/>
              </a:rPr>
              <a:t> - 0.10</a:t>
            </a:r>
          </a:p>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These findings align with clinical knowledge and provide interpretable results for healthcare providers.</a:t>
            </a:r>
          </a:p>
        </p:txBody>
      </p:sp>
    </p:spTree>
    <p:extLst>
      <p:ext uri="{BB962C8B-B14F-4D97-AF65-F5344CB8AC3E}">
        <p14:creationId xmlns:p14="http://schemas.microsoft.com/office/powerpoint/2010/main" val="317574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17CCD-0991-0F60-0F48-A073B388E6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10BE7F-DFCF-389B-D369-D41EAC8C7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213" y="260272"/>
            <a:ext cx="7709769" cy="5118250"/>
          </a:xfrm>
          <a:prstGeom prst="rect">
            <a:avLst/>
          </a:prstGeom>
        </p:spPr>
      </p:pic>
    </p:spTree>
    <p:extLst>
      <p:ext uri="{BB962C8B-B14F-4D97-AF65-F5344CB8AC3E}">
        <p14:creationId xmlns:p14="http://schemas.microsoft.com/office/powerpoint/2010/main" val="21342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948A0-0283-73CE-4412-AE65D9D28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75F18-FB0F-D1E9-0C96-D095C9DB11DD}"/>
              </a:ext>
            </a:extLst>
          </p:cNvPr>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MoDEL</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pERFORMANCE</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C40ADAD-3118-61D9-943F-C2036B0B250A}"/>
              </a:ext>
            </a:extLst>
          </p:cNvPr>
          <p:cNvSpPr txBox="1"/>
          <p:nvPr/>
        </p:nvSpPr>
        <p:spPr>
          <a:xfrm>
            <a:off x="767751" y="1821953"/>
            <a:ext cx="10601864" cy="1477328"/>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Our best-performing model, a tuned Support Vector Machine (SVM), achieved </a:t>
            </a:r>
            <a:r>
              <a:rPr lang="en-US" sz="1800" b="1" dirty="0">
                <a:effectLst/>
                <a:latin typeface="Segoe UI" panose="020B0502040204020203" pitchFamily="34" charset="0"/>
                <a:ea typeface="Aptos" panose="020B0004020202020204" pitchFamily="34" charset="0"/>
                <a:cs typeface="Segoe UI" panose="020B0502040204020203" pitchFamily="34" charset="0"/>
              </a:rPr>
              <a:t>89% accuracy</a:t>
            </a:r>
            <a:r>
              <a:rPr lang="en-US" sz="1800" dirty="0">
                <a:effectLst/>
                <a:latin typeface="Segoe UI" panose="020B0502040204020203" pitchFamily="34" charset="0"/>
                <a:ea typeface="Aptos" panose="020B0004020202020204" pitchFamily="34" charset="0"/>
                <a:cs typeface="Segoe UI" panose="020B0502040204020203" pitchFamily="34" charset="0"/>
              </a:rPr>
              <a:t>, </a:t>
            </a:r>
            <a:r>
              <a:rPr lang="en-US" sz="1800" b="1" dirty="0">
                <a:effectLst/>
                <a:latin typeface="Segoe UI" panose="020B0502040204020203" pitchFamily="34" charset="0"/>
                <a:ea typeface="Aptos" panose="020B0004020202020204" pitchFamily="34" charset="0"/>
                <a:cs typeface="Segoe UI" panose="020B0502040204020203" pitchFamily="34" charset="0"/>
              </a:rPr>
              <a:t>91% precision</a:t>
            </a:r>
            <a:r>
              <a:rPr lang="en-US" sz="1800" dirty="0">
                <a:effectLst/>
                <a:latin typeface="Segoe UI" panose="020B0502040204020203" pitchFamily="34" charset="0"/>
                <a:ea typeface="Aptos" panose="020B0004020202020204" pitchFamily="34" charset="0"/>
                <a:cs typeface="Segoe UI" panose="020B0502040204020203" pitchFamily="34" charset="0"/>
              </a:rPr>
              <a:t>, and an </a:t>
            </a:r>
            <a:r>
              <a:rPr lang="en-US" sz="1800" b="1" dirty="0">
                <a:effectLst/>
                <a:latin typeface="Segoe UI" panose="020B0502040204020203" pitchFamily="34" charset="0"/>
                <a:ea typeface="Aptos" panose="020B0004020202020204" pitchFamily="34" charset="0"/>
                <a:cs typeface="Segoe UI" panose="020B0502040204020203" pitchFamily="34" charset="0"/>
              </a:rPr>
              <a:t>AUC of 0.93</a:t>
            </a:r>
            <a:r>
              <a:rPr lang="en-US" sz="1800" dirty="0">
                <a:effectLst/>
                <a:latin typeface="Segoe UI" panose="020B0502040204020203" pitchFamily="34" charset="0"/>
                <a:ea typeface="Aptos" panose="020B0004020202020204" pitchFamily="34" charset="0"/>
                <a:cs typeface="Segoe UI" panose="020B0502040204020203" pitchFamily="34" charset="0"/>
              </a:rPr>
              <a:t>, outperforming baseline models like Logistic Regression and Decision Trees. This high level of performance demonstrates the model’s strong ability to correctly identify patients at risk of heart disease, making it a reliable tool for early screening and clinical decision support. </a:t>
            </a:r>
          </a:p>
        </p:txBody>
      </p:sp>
    </p:spTree>
    <p:extLst>
      <p:ext uri="{BB962C8B-B14F-4D97-AF65-F5344CB8AC3E}">
        <p14:creationId xmlns:p14="http://schemas.microsoft.com/office/powerpoint/2010/main" val="284601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1E7BB-20D2-9DB6-C9C3-2E11E153916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87D931B-FF1C-CC88-17B9-D90B4D891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568" y="466049"/>
            <a:ext cx="6852706" cy="4884218"/>
          </a:xfrm>
          <a:prstGeom prst="rect">
            <a:avLst/>
          </a:prstGeom>
        </p:spPr>
      </p:pic>
    </p:spTree>
    <p:extLst>
      <p:ext uri="{BB962C8B-B14F-4D97-AF65-F5344CB8AC3E}">
        <p14:creationId xmlns:p14="http://schemas.microsoft.com/office/powerpoint/2010/main" val="39874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347E-86A1-09EA-FC97-2A70123CE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E4C8F-4051-B36B-A080-746B8700B0D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Clinical Applications</a:t>
            </a:r>
          </a:p>
        </p:txBody>
      </p:sp>
      <p:sp>
        <p:nvSpPr>
          <p:cNvPr id="5" name="TextBox 4">
            <a:extLst>
              <a:ext uri="{FF2B5EF4-FFF2-40B4-BE49-F238E27FC236}">
                <a16:creationId xmlns:a16="http://schemas.microsoft.com/office/drawing/2014/main" id="{79CE0999-AD05-8D08-AEC7-EE68B37D37FD}"/>
              </a:ext>
            </a:extLst>
          </p:cNvPr>
          <p:cNvSpPr txBox="1"/>
          <p:nvPr/>
        </p:nvSpPr>
        <p:spPr>
          <a:xfrm>
            <a:off x="838200" y="1690688"/>
            <a:ext cx="10515600" cy="3693319"/>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Our model offers several potential applications in healthcare:</a:t>
            </a:r>
          </a:p>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Early Screening Tool</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Identify high-risk patients for further diagnostic testing</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Enable preventive interventions before symptoms worsen</a:t>
            </a:r>
          </a:p>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Resource Optimization</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Prioritize patients for specialized cardiac tests</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Reduce unnecessary testing for low-risk individuals</a:t>
            </a:r>
          </a:p>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Risk Stratification</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Quantify patient risk to guide treatment decisions</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Support evidence-based clinical protocols</a:t>
            </a:r>
          </a:p>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Patient Education</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Demonstrate impact of modifiable risk factors</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Motivate lifestyle changes with personalized risk assessment</a:t>
            </a:r>
          </a:p>
        </p:txBody>
      </p:sp>
    </p:spTree>
    <p:extLst>
      <p:ext uri="{BB962C8B-B14F-4D97-AF65-F5344CB8AC3E}">
        <p14:creationId xmlns:p14="http://schemas.microsoft.com/office/powerpoint/2010/main" val="411949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0C7B-72CD-D305-8260-7C1982AA6F82}"/>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Limitations</a:t>
            </a:r>
          </a:p>
        </p:txBody>
      </p:sp>
      <p:sp>
        <p:nvSpPr>
          <p:cNvPr id="5" name="TextBox 4">
            <a:extLst>
              <a:ext uri="{FF2B5EF4-FFF2-40B4-BE49-F238E27FC236}">
                <a16:creationId xmlns:a16="http://schemas.microsoft.com/office/drawing/2014/main" id="{BD6F79D2-2440-4551-4C2F-60C1849A8E27}"/>
              </a:ext>
            </a:extLst>
          </p:cNvPr>
          <p:cNvSpPr txBox="1"/>
          <p:nvPr/>
        </p:nvSpPr>
        <p:spPr>
          <a:xfrm>
            <a:off x="838200" y="2035205"/>
            <a:ext cx="8316582" cy="1200329"/>
          </a:xfrm>
          <a:prstGeom prst="rect">
            <a:avLst/>
          </a:prstGeom>
          <a:noFill/>
        </p:spPr>
        <p:txBody>
          <a:bodyPr wrap="square">
            <a:spAutoFit/>
          </a:bodyPr>
          <a:lstStyle/>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Modest dataset size (303 patients)</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Limited demographic diversity</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Lack of external validation</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No temporal data to assess disease progression</a:t>
            </a:r>
          </a:p>
        </p:txBody>
      </p:sp>
    </p:spTree>
    <p:extLst>
      <p:ext uri="{BB962C8B-B14F-4D97-AF65-F5344CB8AC3E}">
        <p14:creationId xmlns:p14="http://schemas.microsoft.com/office/powerpoint/2010/main" val="335219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34E5-A8C8-A129-F6FA-83901B507428}"/>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Conclusion</a:t>
            </a:r>
          </a:p>
        </p:txBody>
      </p:sp>
      <p:sp>
        <p:nvSpPr>
          <p:cNvPr id="5" name="TextBox 4">
            <a:extLst>
              <a:ext uri="{FF2B5EF4-FFF2-40B4-BE49-F238E27FC236}">
                <a16:creationId xmlns:a16="http://schemas.microsoft.com/office/drawing/2014/main" id="{6BB6B80C-1AB5-1F02-BEA7-9DC28D08BD84}"/>
              </a:ext>
            </a:extLst>
          </p:cNvPr>
          <p:cNvSpPr txBox="1"/>
          <p:nvPr/>
        </p:nvSpPr>
        <p:spPr>
          <a:xfrm>
            <a:off x="838200" y="1590967"/>
            <a:ext cx="10583173" cy="2308324"/>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Our heart disease prediction model demonstrates the potential of machine learning to transform preventive cardiology:</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Accurate</a:t>
            </a:r>
            <a:r>
              <a:rPr lang="en-US" sz="1800" dirty="0">
                <a:effectLst/>
                <a:latin typeface="Segoe UI" panose="020B0502040204020203" pitchFamily="34" charset="0"/>
                <a:ea typeface="Aptos" panose="020B0004020202020204" pitchFamily="34" charset="0"/>
                <a:cs typeface="Segoe UI" panose="020B0502040204020203" pitchFamily="34" charset="0"/>
              </a:rPr>
              <a:t>: High performance metrics across multiple evaluation criteria</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Interpretable</a:t>
            </a:r>
            <a:r>
              <a:rPr lang="en-US" sz="1800" dirty="0">
                <a:effectLst/>
                <a:latin typeface="Segoe UI" panose="020B0502040204020203" pitchFamily="34" charset="0"/>
                <a:ea typeface="Aptos" panose="020B0004020202020204" pitchFamily="34" charset="0"/>
                <a:cs typeface="Segoe UI" panose="020B0502040204020203" pitchFamily="34" charset="0"/>
              </a:rPr>
              <a:t>: Feature importance aligns with clinical knowledge</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Actionable</a:t>
            </a:r>
            <a:r>
              <a:rPr lang="en-US" sz="1800" dirty="0">
                <a:effectLst/>
                <a:latin typeface="Segoe UI" panose="020B0502040204020203" pitchFamily="34" charset="0"/>
                <a:ea typeface="Aptos" panose="020B0004020202020204" pitchFamily="34" charset="0"/>
                <a:cs typeface="Segoe UI" panose="020B0502040204020203" pitchFamily="34" charset="0"/>
              </a:rPr>
              <a:t>: Provides clear risk stratification for clinical decision-making</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Accessible</a:t>
            </a:r>
            <a:r>
              <a:rPr lang="en-US" sz="1800" dirty="0">
                <a:effectLst/>
                <a:latin typeface="Segoe UI" panose="020B0502040204020203" pitchFamily="34" charset="0"/>
                <a:ea typeface="Aptos" panose="020B0004020202020204" pitchFamily="34" charset="0"/>
                <a:cs typeface="Segoe UI" panose="020B0502040204020203" pitchFamily="34" charset="0"/>
              </a:rPr>
              <a:t>: Uses readily available clinical parameters</a:t>
            </a:r>
          </a:p>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By enabling earlier detection and more targeted interventions, this model could contribute to reducing the global burden of cardiovascular disease.</a:t>
            </a:r>
          </a:p>
        </p:txBody>
      </p:sp>
    </p:spTree>
    <p:extLst>
      <p:ext uri="{BB962C8B-B14F-4D97-AF65-F5344CB8AC3E}">
        <p14:creationId xmlns:p14="http://schemas.microsoft.com/office/powerpoint/2010/main" val="8610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E896-AA2A-8FD1-9EBC-B97DFDBE9EA7}"/>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The Problem</a:t>
            </a:r>
          </a:p>
        </p:txBody>
      </p:sp>
      <p:sp>
        <p:nvSpPr>
          <p:cNvPr id="7" name="TextBox 6">
            <a:extLst>
              <a:ext uri="{FF2B5EF4-FFF2-40B4-BE49-F238E27FC236}">
                <a16:creationId xmlns:a16="http://schemas.microsoft.com/office/drawing/2014/main" id="{AA2F31C3-C689-AAA3-C058-68E2279F7416}"/>
              </a:ext>
            </a:extLst>
          </p:cNvPr>
          <p:cNvSpPr txBox="1"/>
          <p:nvPr/>
        </p:nvSpPr>
        <p:spPr>
          <a:xfrm>
            <a:off x="920869" y="1835063"/>
            <a:ext cx="10319349" cy="2585323"/>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Cardiovascular diseases (CVDs) remain the number one cause of death globally, taking an estimated 17.9 million lives each year. Early detection and intervention can significantly improve outcomes, but traditional diagnostic approaches have limitations:</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Often reactive rather than preventive</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Expensive specialized tests with limited accessibility</a:t>
            </a:r>
          </a:p>
          <a:p>
            <a:pPr marL="342900" marR="0" lvl="0" indent="-342900">
              <a:buSzPts val="1000"/>
              <a:buFont typeface="Symbol" panose="05050102010706020507" pitchFamily="18" charset="2"/>
              <a:buChar char=""/>
              <a:tabLst>
                <a:tab pos="457200" algn="l"/>
              </a:tabLst>
            </a:pPr>
            <a:r>
              <a:rPr lang="en-US" sz="1800" dirty="0">
                <a:effectLst/>
                <a:latin typeface="Segoe UI" panose="020B0502040204020203" pitchFamily="34" charset="0"/>
                <a:ea typeface="Aptos" panose="020B0004020202020204" pitchFamily="34" charset="0"/>
                <a:cs typeface="Segoe UI" panose="020B0502040204020203" pitchFamily="34" charset="0"/>
              </a:rPr>
              <a:t>Difficulty in prioritizing patients for further evaluation</a:t>
            </a:r>
          </a:p>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My Goal</a:t>
            </a:r>
            <a:r>
              <a:rPr lang="en-US" sz="1800" dirty="0">
                <a:effectLst/>
                <a:latin typeface="Segoe UI" panose="020B0502040204020203" pitchFamily="34" charset="0"/>
                <a:ea typeface="Aptos" panose="020B0004020202020204" pitchFamily="34" charset="0"/>
                <a:cs typeface="Segoe UI" panose="020B0502040204020203" pitchFamily="34" charset="0"/>
              </a:rPr>
              <a:t>: Develop a machine learning model that can accurately predict the presence of heart disease using readily available clinical parameters, enabling earlier intervention and better resource allocation.</a:t>
            </a:r>
          </a:p>
        </p:txBody>
      </p:sp>
    </p:spTree>
    <p:extLst>
      <p:ext uri="{BB962C8B-B14F-4D97-AF65-F5344CB8AC3E}">
        <p14:creationId xmlns:p14="http://schemas.microsoft.com/office/powerpoint/2010/main" val="228673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3138A-5A79-E80D-E162-DC1D3DB9B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07FBD-967C-6A39-7843-039ECF71157B}"/>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Dataset Overview</a:t>
            </a:r>
          </a:p>
        </p:txBody>
      </p:sp>
      <p:sp>
        <p:nvSpPr>
          <p:cNvPr id="5" name="TextBox 4">
            <a:extLst>
              <a:ext uri="{FF2B5EF4-FFF2-40B4-BE49-F238E27FC236}">
                <a16:creationId xmlns:a16="http://schemas.microsoft.com/office/drawing/2014/main" id="{FEB66EF9-04E9-D4FD-47B2-B593B30E1743}"/>
              </a:ext>
            </a:extLst>
          </p:cNvPr>
          <p:cNvSpPr txBox="1"/>
          <p:nvPr/>
        </p:nvSpPr>
        <p:spPr>
          <a:xfrm>
            <a:off x="838199" y="1867966"/>
            <a:ext cx="10515599" cy="2308324"/>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I utilized the Heart Disease UCI dataset from Kaggle, containing records from 303 patients with various clinical measurements:</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Patient demographics</a:t>
            </a:r>
            <a:r>
              <a:rPr lang="en-US" sz="1800" dirty="0">
                <a:effectLst/>
                <a:latin typeface="Segoe UI" panose="020B0502040204020203" pitchFamily="34" charset="0"/>
                <a:ea typeface="Aptos" panose="020B0004020202020204" pitchFamily="34" charset="0"/>
                <a:cs typeface="Segoe UI" panose="020B0502040204020203" pitchFamily="34" charset="0"/>
              </a:rPr>
              <a:t>: Age, sex</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Symptoms</a:t>
            </a:r>
            <a:r>
              <a:rPr lang="en-US" sz="1800" dirty="0">
                <a:effectLst/>
                <a:latin typeface="Segoe UI" panose="020B0502040204020203" pitchFamily="34" charset="0"/>
                <a:ea typeface="Aptos" panose="020B0004020202020204" pitchFamily="34" charset="0"/>
                <a:cs typeface="Segoe UI" panose="020B0502040204020203" pitchFamily="34" charset="0"/>
              </a:rPr>
              <a:t>: Chest pain type, exercise-induced angina</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Clinical measurements</a:t>
            </a:r>
            <a:r>
              <a:rPr lang="en-US" sz="1800" dirty="0">
                <a:effectLst/>
                <a:latin typeface="Segoe UI" panose="020B0502040204020203" pitchFamily="34" charset="0"/>
                <a:ea typeface="Aptos" panose="020B0004020202020204" pitchFamily="34" charset="0"/>
                <a:cs typeface="Segoe UI" panose="020B0502040204020203" pitchFamily="34" charset="0"/>
              </a:rPr>
              <a:t>: Resting blood pressure, cholesterol, max heart rate</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Test results</a:t>
            </a:r>
            <a:r>
              <a:rPr lang="en-US" sz="1800" dirty="0">
                <a:effectLst/>
                <a:latin typeface="Segoe UI" panose="020B0502040204020203" pitchFamily="34" charset="0"/>
                <a:ea typeface="Aptos" panose="020B0004020202020204" pitchFamily="34" charset="0"/>
                <a:cs typeface="Segoe UI" panose="020B0502040204020203" pitchFamily="34" charset="0"/>
              </a:rPr>
              <a:t>: ECG results, fluoroscopy findings, thalassemia status</a:t>
            </a:r>
          </a:p>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My exploratory data analysis revealed significant correlations between several parameters and heart disease:</a:t>
            </a:r>
          </a:p>
        </p:txBody>
      </p:sp>
    </p:spTree>
    <p:extLst>
      <p:ext uri="{BB962C8B-B14F-4D97-AF65-F5344CB8AC3E}">
        <p14:creationId xmlns:p14="http://schemas.microsoft.com/office/powerpoint/2010/main" val="28011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6EBA3-3759-82F5-0729-3C5E7962C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04275-9916-5463-989F-56850ECED9CE}"/>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Key Insights from EDA</a:t>
            </a:r>
          </a:p>
        </p:txBody>
      </p:sp>
      <p:sp>
        <p:nvSpPr>
          <p:cNvPr id="5" name="TextBox 4">
            <a:extLst>
              <a:ext uri="{FF2B5EF4-FFF2-40B4-BE49-F238E27FC236}">
                <a16:creationId xmlns:a16="http://schemas.microsoft.com/office/drawing/2014/main" id="{F59C937B-E493-521B-79A7-01979D8C7873}"/>
              </a:ext>
            </a:extLst>
          </p:cNvPr>
          <p:cNvSpPr txBox="1"/>
          <p:nvPr/>
        </p:nvSpPr>
        <p:spPr>
          <a:xfrm>
            <a:off x="838200" y="2144965"/>
            <a:ext cx="10515600" cy="1477328"/>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My analysis uncovered important patterns in the data:</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Chest Pain Type</a:t>
            </a:r>
            <a:r>
              <a:rPr lang="en-US" sz="1800" dirty="0">
                <a:effectLst/>
                <a:latin typeface="Segoe UI" panose="020B0502040204020203" pitchFamily="34" charset="0"/>
                <a:ea typeface="Aptos" panose="020B0004020202020204" pitchFamily="34" charset="0"/>
                <a:cs typeface="Segoe UI" panose="020B0502040204020203" pitchFamily="34" charset="0"/>
              </a:rPr>
              <a:t>: Asymptomatic chest pain (type 3) strongly associated with heart disease</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Gender Distribution</a:t>
            </a:r>
            <a:r>
              <a:rPr lang="en-US" sz="1800" dirty="0">
                <a:effectLst/>
                <a:latin typeface="Segoe UI" panose="020B0502040204020203" pitchFamily="34" charset="0"/>
                <a:ea typeface="Aptos" panose="020B0004020202020204" pitchFamily="34" charset="0"/>
                <a:cs typeface="Segoe UI" panose="020B0502040204020203" pitchFamily="34" charset="0"/>
              </a:rPr>
              <a:t>: Men showed higher incidence of heart disease than women</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Vascular Health</a:t>
            </a:r>
            <a:r>
              <a:rPr lang="en-US" sz="1800" dirty="0">
                <a:effectLst/>
                <a:latin typeface="Segoe UI" panose="020B0502040204020203" pitchFamily="34" charset="0"/>
                <a:ea typeface="Aptos" panose="020B0004020202020204" pitchFamily="34" charset="0"/>
                <a:cs typeface="Segoe UI" panose="020B0502040204020203" pitchFamily="34" charset="0"/>
              </a:rPr>
              <a:t>: Number of colored major vessels inversely related to disease presence</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Exercise Response</a:t>
            </a:r>
            <a:r>
              <a:rPr lang="en-US" sz="1800" dirty="0">
                <a:effectLst/>
                <a:latin typeface="Segoe UI" panose="020B0502040204020203" pitchFamily="34" charset="0"/>
                <a:ea typeface="Aptos" panose="020B0004020202020204" pitchFamily="34" charset="0"/>
                <a:cs typeface="Segoe UI" panose="020B0502040204020203" pitchFamily="34" charset="0"/>
              </a:rPr>
              <a:t>: Higher ST depression during exercise correlated with disease</a:t>
            </a:r>
          </a:p>
        </p:txBody>
      </p:sp>
    </p:spTree>
    <p:extLst>
      <p:ext uri="{BB962C8B-B14F-4D97-AF65-F5344CB8AC3E}">
        <p14:creationId xmlns:p14="http://schemas.microsoft.com/office/powerpoint/2010/main" val="266484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AD60-1FEC-B15D-28C1-03D4E5959FC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59A1F1-0D53-2379-12CA-FFCA6A05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379" y="143838"/>
            <a:ext cx="6899866" cy="5162764"/>
          </a:xfrm>
          <a:prstGeom prst="rect">
            <a:avLst/>
          </a:prstGeom>
        </p:spPr>
      </p:pic>
    </p:spTree>
    <p:extLst>
      <p:ext uri="{BB962C8B-B14F-4D97-AF65-F5344CB8AC3E}">
        <p14:creationId xmlns:p14="http://schemas.microsoft.com/office/powerpoint/2010/main" val="215014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EA2F-8389-FE95-232E-E947E82A24F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E6A72B3-29E2-1F35-D6BB-40A5AFB11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424" y="285912"/>
            <a:ext cx="6233819" cy="5036635"/>
          </a:xfrm>
          <a:prstGeom prst="rect">
            <a:avLst/>
          </a:prstGeom>
        </p:spPr>
      </p:pic>
    </p:spTree>
    <p:extLst>
      <p:ext uri="{BB962C8B-B14F-4D97-AF65-F5344CB8AC3E}">
        <p14:creationId xmlns:p14="http://schemas.microsoft.com/office/powerpoint/2010/main" val="198248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C40F7-5C14-CC77-70FD-1DD5162BE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1A9BC-1E21-D16B-83FE-CD447AE3CD72}"/>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Machine Learning Approach</a:t>
            </a:r>
          </a:p>
        </p:txBody>
      </p:sp>
      <p:sp>
        <p:nvSpPr>
          <p:cNvPr id="11" name="TextBox 10">
            <a:extLst>
              <a:ext uri="{FF2B5EF4-FFF2-40B4-BE49-F238E27FC236}">
                <a16:creationId xmlns:a16="http://schemas.microsoft.com/office/drawing/2014/main" id="{C9E16E27-7CE4-1DE6-E41A-69770C820D6C}"/>
              </a:ext>
            </a:extLst>
          </p:cNvPr>
          <p:cNvSpPr txBox="1"/>
          <p:nvPr/>
        </p:nvSpPr>
        <p:spPr>
          <a:xfrm>
            <a:off x="621438" y="1690688"/>
            <a:ext cx="10625830" cy="369332"/>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We tackled this as a </a:t>
            </a:r>
            <a:r>
              <a:rPr lang="en-US" sz="1800" b="1" dirty="0">
                <a:effectLst/>
                <a:latin typeface="Segoe UI" panose="020B0502040204020203" pitchFamily="34" charset="0"/>
                <a:ea typeface="Aptos" panose="020B0004020202020204" pitchFamily="34" charset="0"/>
                <a:cs typeface="Segoe UI" panose="020B0502040204020203" pitchFamily="34" charset="0"/>
              </a:rPr>
              <a:t>supervised binary classification problem</a:t>
            </a:r>
            <a:r>
              <a:rPr lang="en-US" sz="1800" dirty="0">
                <a:effectLst/>
                <a:latin typeface="Segoe UI" panose="020B0502040204020203" pitchFamily="34" charset="0"/>
                <a:ea typeface="Aptos" panose="020B0004020202020204" pitchFamily="34" charset="0"/>
                <a:cs typeface="Segoe UI" panose="020B0502040204020203" pitchFamily="34" charset="0"/>
              </a:rPr>
              <a:t> using the following approach:</a:t>
            </a:r>
          </a:p>
        </p:txBody>
      </p:sp>
      <p:sp>
        <p:nvSpPr>
          <p:cNvPr id="13" name="TextBox 12">
            <a:extLst>
              <a:ext uri="{FF2B5EF4-FFF2-40B4-BE49-F238E27FC236}">
                <a16:creationId xmlns:a16="http://schemas.microsoft.com/office/drawing/2014/main" id="{BDD6211F-5CCB-43E1-9B5A-E090211FC749}"/>
              </a:ext>
            </a:extLst>
          </p:cNvPr>
          <p:cNvSpPr txBox="1"/>
          <p:nvPr/>
        </p:nvSpPr>
        <p:spPr>
          <a:xfrm>
            <a:off x="710214" y="2404607"/>
            <a:ext cx="10643586" cy="1231106"/>
          </a:xfrm>
          <a:prstGeom prst="rect">
            <a:avLst/>
          </a:prstGeom>
          <a:noFill/>
        </p:spPr>
        <p:txBody>
          <a:bodyPr wrap="square">
            <a:spAutoFit/>
          </a:bodyPr>
          <a:lstStyle/>
          <a:p>
            <a:pPr marL="0" marR="0"/>
            <a:r>
              <a:rPr lang="en-US" sz="2000" b="1" dirty="0">
                <a:effectLst/>
                <a:latin typeface="Segoe UI" panose="020B0502040204020203" pitchFamily="34" charset="0"/>
                <a:cs typeface="Segoe UI" panose="020B0502040204020203" pitchFamily="34" charset="0"/>
              </a:rPr>
              <a:t>Data Preparation</a:t>
            </a:r>
          </a:p>
          <a:p>
            <a:pPr marL="742950" lvl="1" indent="-285750">
              <a:buFont typeface="Arial" panose="020B0604020202020204" pitchFamily="34" charset="0"/>
              <a:buChar char="•"/>
            </a:pPr>
            <a:r>
              <a:rPr lang="en-US" b="1" dirty="0">
                <a:effectLst/>
                <a:latin typeface="Segoe UI" panose="020B0502040204020203" pitchFamily="34" charset="0"/>
                <a:ea typeface="Aptos" panose="020B0004020202020204" pitchFamily="34" charset="0"/>
                <a:cs typeface="Segoe UI" panose="020B0502040204020203" pitchFamily="34" charset="0"/>
              </a:rPr>
              <a:t>Feature Selection</a:t>
            </a:r>
            <a:r>
              <a:rPr lang="en-US" dirty="0">
                <a:effectLst/>
                <a:latin typeface="Segoe UI" panose="020B0502040204020203" pitchFamily="34" charset="0"/>
                <a:ea typeface="Aptos" panose="020B0004020202020204" pitchFamily="34" charset="0"/>
                <a:cs typeface="Segoe UI" panose="020B0502040204020203" pitchFamily="34" charset="0"/>
              </a:rPr>
              <a:t>: Retained all 13 clinical features after EDA</a:t>
            </a:r>
          </a:p>
          <a:p>
            <a:pPr marL="742950" lvl="1" indent="-285750">
              <a:buFont typeface="Arial" panose="020B0604020202020204" pitchFamily="34" charset="0"/>
              <a:buChar char="•"/>
            </a:pPr>
            <a:r>
              <a:rPr lang="en-US" sz="1800" b="1" dirty="0">
                <a:effectLst/>
                <a:latin typeface="Segoe UI" panose="020B0502040204020203" pitchFamily="34" charset="0"/>
                <a:ea typeface="Aptos" panose="020B0004020202020204" pitchFamily="34" charset="0"/>
                <a:cs typeface="Segoe UI" panose="020B0502040204020203" pitchFamily="34" charset="0"/>
              </a:rPr>
              <a:t>Data Splitting</a:t>
            </a:r>
            <a:r>
              <a:rPr lang="en-US" sz="1800" dirty="0">
                <a:effectLst/>
                <a:latin typeface="Segoe UI" panose="020B0502040204020203" pitchFamily="34" charset="0"/>
                <a:ea typeface="Aptos" panose="020B0004020202020204" pitchFamily="34" charset="0"/>
                <a:cs typeface="Segoe UI" panose="020B0502040204020203" pitchFamily="34" charset="0"/>
              </a:rPr>
              <a:t>: 80/20 train-test split with stratification to maintain class balance</a:t>
            </a:r>
          </a:p>
          <a:p>
            <a:pPr marL="742950" lvl="1" indent="-285750">
              <a:buFont typeface="Arial" panose="020B0604020202020204" pitchFamily="34" charset="0"/>
              <a:buChar char="•"/>
            </a:pPr>
            <a:r>
              <a:rPr lang="en-US" sz="1800" b="1" dirty="0">
                <a:effectLst/>
                <a:latin typeface="Segoe UI" panose="020B0502040204020203" pitchFamily="34" charset="0"/>
                <a:ea typeface="Aptos" panose="020B0004020202020204" pitchFamily="34" charset="0"/>
                <a:cs typeface="Segoe UI" panose="020B0502040204020203" pitchFamily="34" charset="0"/>
              </a:rPr>
              <a:t>Feature Scaling</a:t>
            </a:r>
            <a:r>
              <a:rPr lang="en-US" sz="1800" dirty="0">
                <a:effectLst/>
                <a:latin typeface="Segoe UI" panose="020B0502040204020203" pitchFamily="34" charset="0"/>
                <a:ea typeface="Aptos" panose="020B0004020202020204" pitchFamily="34" charset="0"/>
                <a:cs typeface="Segoe UI" panose="020B0502040204020203" pitchFamily="34" charset="0"/>
              </a:rPr>
              <a:t>: Standardized features using </a:t>
            </a:r>
            <a:r>
              <a:rPr lang="en-US" sz="1800" dirty="0" err="1">
                <a:effectLst/>
                <a:latin typeface="Segoe UI" panose="020B0502040204020203" pitchFamily="34" charset="0"/>
                <a:ea typeface="Aptos" panose="020B0004020202020204" pitchFamily="34" charset="0"/>
                <a:cs typeface="Segoe UI" panose="020B0502040204020203" pitchFamily="34" charset="0"/>
              </a:rPr>
              <a:t>StandardScaler</a:t>
            </a:r>
            <a:r>
              <a:rPr lang="en-US" sz="1800" dirty="0">
                <a:effectLst/>
                <a:latin typeface="Segoe UI" panose="020B0502040204020203" pitchFamily="34" charset="0"/>
                <a:ea typeface="Aptos" panose="020B0004020202020204" pitchFamily="34" charset="0"/>
                <a:cs typeface="Segoe UI" panose="020B0502040204020203" pitchFamily="34" charset="0"/>
              </a:rPr>
              <a:t> to normalize distributions</a:t>
            </a:r>
          </a:p>
        </p:txBody>
      </p:sp>
      <p:sp>
        <p:nvSpPr>
          <p:cNvPr id="15" name="TextBox 14">
            <a:extLst>
              <a:ext uri="{FF2B5EF4-FFF2-40B4-BE49-F238E27FC236}">
                <a16:creationId xmlns:a16="http://schemas.microsoft.com/office/drawing/2014/main" id="{1AB01816-F615-00B7-B47B-092C3349DA3F}"/>
              </a:ext>
            </a:extLst>
          </p:cNvPr>
          <p:cNvSpPr txBox="1"/>
          <p:nvPr/>
        </p:nvSpPr>
        <p:spPr>
          <a:xfrm>
            <a:off x="710214" y="3777761"/>
            <a:ext cx="10643586" cy="1508105"/>
          </a:xfrm>
          <a:prstGeom prst="rect">
            <a:avLst/>
          </a:prstGeom>
          <a:noFill/>
        </p:spPr>
        <p:txBody>
          <a:bodyPr wrap="square">
            <a:spAutoFit/>
          </a:bodyPr>
          <a:lstStyle/>
          <a:p>
            <a:pPr marL="0" marR="0"/>
            <a:r>
              <a:rPr lang="en-US" sz="2000" b="1" dirty="0">
                <a:effectLst/>
                <a:latin typeface="Segoe UI" panose="020B0502040204020203" pitchFamily="34" charset="0"/>
                <a:cs typeface="Segoe UI" panose="020B0502040204020203" pitchFamily="34" charset="0"/>
              </a:rPr>
              <a:t>Algorithms Implemented</a:t>
            </a:r>
          </a:p>
          <a:p>
            <a:pPr marL="742950" lvl="1" indent="-285750">
              <a:buFont typeface="Arial" panose="020B0604020202020204" pitchFamily="34" charset="0"/>
              <a:buChar char="•"/>
            </a:pPr>
            <a:r>
              <a:rPr lang="en-US" b="1" dirty="0">
                <a:effectLst/>
                <a:latin typeface="Segoe UI" panose="020B0502040204020203" pitchFamily="34" charset="0"/>
                <a:ea typeface="Aptos" panose="020B0004020202020204" pitchFamily="34" charset="0"/>
                <a:cs typeface="Segoe UI" panose="020B0502040204020203" pitchFamily="34" charset="0"/>
              </a:rPr>
              <a:t>Logistic Regression</a:t>
            </a:r>
            <a:r>
              <a:rPr lang="en-US" dirty="0">
                <a:effectLst/>
                <a:latin typeface="Segoe UI" panose="020B0502040204020203" pitchFamily="34" charset="0"/>
                <a:ea typeface="Aptos" panose="020B0004020202020204" pitchFamily="34" charset="0"/>
                <a:cs typeface="Segoe UI" panose="020B0502040204020203" pitchFamily="34" charset="0"/>
              </a:rPr>
              <a:t>: Linear classifier for baseline performance</a:t>
            </a:r>
          </a:p>
          <a:p>
            <a:pPr marL="742950" lvl="1" indent="-285750">
              <a:buFont typeface="Arial" panose="020B0604020202020204" pitchFamily="34" charset="0"/>
              <a:buChar char="•"/>
            </a:pPr>
            <a:r>
              <a:rPr lang="en-US" sz="1800" b="1" dirty="0">
                <a:effectLst/>
                <a:latin typeface="Segoe UI" panose="020B0502040204020203" pitchFamily="34" charset="0"/>
                <a:ea typeface="Aptos" panose="020B0004020202020204" pitchFamily="34" charset="0"/>
                <a:cs typeface="Segoe UI" panose="020B0502040204020203" pitchFamily="34" charset="0"/>
              </a:rPr>
              <a:t>Decision Tree</a:t>
            </a:r>
            <a:r>
              <a:rPr lang="en-US" sz="1800" dirty="0">
                <a:effectLst/>
                <a:latin typeface="Segoe UI" panose="020B0502040204020203" pitchFamily="34" charset="0"/>
                <a:ea typeface="Aptos" panose="020B0004020202020204" pitchFamily="34" charset="0"/>
                <a:cs typeface="Segoe UI" panose="020B0502040204020203" pitchFamily="34" charset="0"/>
              </a:rPr>
              <a:t>: Non-linear classifier with interpretable decision rules</a:t>
            </a:r>
          </a:p>
          <a:p>
            <a:pPr marL="742950" lvl="1" indent="-285750">
              <a:buFont typeface="Arial" panose="020B0604020202020204" pitchFamily="34" charset="0"/>
              <a:buChar char="•"/>
            </a:pPr>
            <a:r>
              <a:rPr lang="en-US" sz="1800" b="1" dirty="0">
                <a:effectLst/>
                <a:latin typeface="Segoe UI" panose="020B0502040204020203" pitchFamily="34" charset="0"/>
                <a:ea typeface="Aptos" panose="020B0004020202020204" pitchFamily="34" charset="0"/>
                <a:cs typeface="Segoe UI" panose="020B0502040204020203" pitchFamily="34" charset="0"/>
              </a:rPr>
              <a:t>Random Forest</a:t>
            </a:r>
            <a:r>
              <a:rPr lang="en-US" sz="1800" dirty="0">
                <a:effectLst/>
                <a:latin typeface="Segoe UI" panose="020B0502040204020203" pitchFamily="34" charset="0"/>
                <a:ea typeface="Aptos" panose="020B0004020202020204" pitchFamily="34" charset="0"/>
                <a:cs typeface="Segoe UI" panose="020B0502040204020203" pitchFamily="34" charset="0"/>
              </a:rPr>
              <a:t>: Ensemble method to reduce overfitting and improve generalization</a:t>
            </a:r>
          </a:p>
          <a:p>
            <a:pPr marL="742950" lvl="1" indent="-285750">
              <a:buFont typeface="Arial" panose="020B0604020202020204" pitchFamily="34" charset="0"/>
              <a:buChar char="•"/>
            </a:pPr>
            <a:r>
              <a:rPr lang="en-US" sz="1800" b="1" dirty="0">
                <a:effectLst/>
                <a:latin typeface="Segoe UI" panose="020B0502040204020203" pitchFamily="34" charset="0"/>
                <a:ea typeface="Aptos" panose="020B0004020202020204" pitchFamily="34" charset="0"/>
                <a:cs typeface="Segoe UI" panose="020B0502040204020203" pitchFamily="34" charset="0"/>
              </a:rPr>
              <a:t>Support Vector Machine</a:t>
            </a:r>
            <a:r>
              <a:rPr lang="en-US" sz="1800" dirty="0">
                <a:effectLst/>
                <a:latin typeface="Segoe UI" panose="020B0502040204020203" pitchFamily="34" charset="0"/>
                <a:ea typeface="Aptos" panose="020B0004020202020204" pitchFamily="34" charset="0"/>
                <a:cs typeface="Segoe UI" panose="020B0502040204020203" pitchFamily="34" charset="0"/>
              </a:rPr>
              <a:t>: Powerful classifier for handling complex decision boundaries</a:t>
            </a:r>
          </a:p>
        </p:txBody>
      </p:sp>
    </p:spTree>
    <p:extLst>
      <p:ext uri="{BB962C8B-B14F-4D97-AF65-F5344CB8AC3E}">
        <p14:creationId xmlns:p14="http://schemas.microsoft.com/office/powerpoint/2010/main" val="202686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EF80C-3D2B-450D-528D-1CAED2E40A89}"/>
            </a:ext>
          </a:extLst>
        </p:cNvPr>
        <p:cNvGrpSpPr/>
        <p:nvPr/>
      </p:nvGrpSpPr>
      <p:grpSpPr>
        <a:xfrm>
          <a:off x="0" y="0"/>
          <a:ext cx="0" cy="0"/>
          <a:chOff x="0" y="0"/>
          <a:chExt cx="0" cy="0"/>
        </a:xfrm>
      </p:grpSpPr>
      <p:sp>
        <p:nvSpPr>
          <p:cNvPr id="18" name="Rectangle 3">
            <a:extLst>
              <a:ext uri="{FF2B5EF4-FFF2-40B4-BE49-F238E27FC236}">
                <a16:creationId xmlns:a16="http://schemas.microsoft.com/office/drawing/2014/main" id="{02258531-FD1B-CDF3-237C-E5F799C2936E}"/>
              </a:ext>
            </a:extLst>
          </p:cNvPr>
          <p:cNvSpPr>
            <a:spLocks noChangeArrowheads="1"/>
          </p:cNvSpPr>
          <p:nvPr/>
        </p:nvSpPr>
        <p:spPr bwMode="auto">
          <a:xfrm>
            <a:off x="221941" y="384783"/>
            <a:ext cx="1131902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Hyperparameter Optimization</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Cross-Validation</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5-fold CV to ensure robust model evaluation</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GridSearchCV</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Systematic hyperparameter tuning for optimal performance</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Random Forest Parameters</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Tested various estimators, depths, and split criteria </a:t>
            </a:r>
            <a:endParaRPr lang="en-US" altLang="en-US" dirty="0">
              <a:latin typeface="Segoe UI" panose="020B0502040204020203" pitchFamily="34" charset="0"/>
              <a:cs typeface="Segoe UI" panose="020B0502040204020203"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param_grid_rf</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 {    '</a:t>
            </a: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n_estimators</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[50, 100, 200],    '</a:t>
            </a: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max_depth</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[None, 10, 20, 30],    '</a:t>
            </a: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min_samples_split</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[2, 5, 10],    '</a:t>
            </a: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min_samples_leaf</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[1, 2, 4]}</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lang="en-US" altLang="en-US" dirty="0">
              <a:latin typeface="Segoe UI" panose="020B0502040204020203" pitchFamily="34" charset="0"/>
              <a:cs typeface="Segoe UI" panose="020B0502040204020203"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SVM Parameters</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Explored different kernels, regularization, and gamma settings </a:t>
            </a:r>
            <a:endParaRPr lang="en-US" altLang="en-US" dirty="0">
              <a:latin typeface="Segoe UI" panose="020B0502040204020203" pitchFamily="34" charset="0"/>
              <a:cs typeface="Segoe UI" panose="020B0502040204020203"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param_grid_svm</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 {    'C': [0.1, 1, 10, 100],    'gamma': ['scale', 'auto', 0.01, 0.1, 1],    'kernel': ['</a:t>
            </a:r>
            <a:r>
              <a:rPr kumimoji="0" lang="en-US" altLang="en-US" b="0" i="0" u="none" strike="noStrike" cap="none" normalizeH="0" baseline="0" dirty="0" err="1">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rbf</a:t>
            </a:r>
            <a:r>
              <a:rPr kumimoji="0" lang="en-US" altLang="en-US" b="0" i="0" u="none" strike="noStrike" cap="none" normalizeH="0" baseline="0" dirty="0">
                <a:ln>
                  <a:noFill/>
                </a:ln>
                <a:solidFill>
                  <a:schemeClr val="tx1"/>
                </a:solidFill>
                <a:effectLst/>
                <a:latin typeface="Segoe UI" panose="020B0502040204020203" pitchFamily="34" charset="0"/>
                <a:ea typeface="Aptos" panose="020B0004020202020204" pitchFamily="34" charset="0"/>
                <a:cs typeface="Segoe UI" panose="020B0502040204020203" pitchFamily="34" charset="0"/>
              </a:rPr>
              <a:t>', 'linear', 'poly']}</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p:txBody>
      </p:sp>
      <p:sp>
        <p:nvSpPr>
          <p:cNvPr id="21" name="TextBox 20">
            <a:extLst>
              <a:ext uri="{FF2B5EF4-FFF2-40B4-BE49-F238E27FC236}">
                <a16:creationId xmlns:a16="http://schemas.microsoft.com/office/drawing/2014/main" id="{4D4FF218-93FD-ACE3-4634-BB11DE395954}"/>
              </a:ext>
            </a:extLst>
          </p:cNvPr>
          <p:cNvSpPr txBox="1"/>
          <p:nvPr/>
        </p:nvSpPr>
        <p:spPr>
          <a:xfrm>
            <a:off x="692458" y="3089988"/>
            <a:ext cx="10848512" cy="1508105"/>
          </a:xfrm>
          <a:prstGeom prst="rect">
            <a:avLst/>
          </a:prstGeom>
          <a:noFill/>
        </p:spPr>
        <p:txBody>
          <a:bodyPr wrap="square">
            <a:spAutoFit/>
          </a:bodyPr>
          <a:lstStyle/>
          <a:p>
            <a:pPr marL="0" marR="0"/>
            <a:r>
              <a:rPr lang="en-US" b="1" dirty="0">
                <a:effectLst/>
                <a:latin typeface="Segoe UI" panose="020B0502040204020203" pitchFamily="34" charset="0"/>
                <a:cs typeface="Segoe UI" panose="020B0502040204020203" pitchFamily="34" charset="0"/>
              </a:rPr>
              <a:t>Model Evaluation</a:t>
            </a:r>
          </a:p>
          <a:p>
            <a:pPr marL="742950" lvl="1" indent="-285750">
              <a:buSzPts val="1000"/>
              <a:buFont typeface="Arial" panose="020B0604020202020204" pitchFamily="34" charset="0"/>
              <a:buChar char="•"/>
              <a:tabLst>
                <a:tab pos="457200" algn="l"/>
              </a:tabLst>
            </a:pPr>
            <a:r>
              <a:rPr lang="en-US" b="1" dirty="0">
                <a:effectLst/>
                <a:latin typeface="Segoe UI" panose="020B0502040204020203" pitchFamily="34" charset="0"/>
                <a:ea typeface="Aptos" panose="020B0004020202020204" pitchFamily="34" charset="0"/>
                <a:cs typeface="Segoe UI" panose="020B0502040204020203" pitchFamily="34" charset="0"/>
              </a:rPr>
              <a:t>Metrics Focus</a:t>
            </a:r>
            <a:r>
              <a:rPr lang="en-US" dirty="0">
                <a:effectLst/>
                <a:latin typeface="Segoe UI" panose="020B0502040204020203" pitchFamily="34" charset="0"/>
                <a:ea typeface="Aptos" panose="020B0004020202020204" pitchFamily="34" charset="0"/>
                <a:cs typeface="Segoe UI" panose="020B0502040204020203" pitchFamily="34" charset="0"/>
              </a:rPr>
              <a:t>: Balanced accuracy, precision, recall, and F1-score</a:t>
            </a:r>
          </a:p>
          <a:p>
            <a:pPr marL="742950" lvl="1" indent="-285750">
              <a:buSzPts val="1000"/>
              <a:buFont typeface="Arial" panose="020B0604020202020204" pitchFamily="34" charset="0"/>
              <a:buChar char="•"/>
              <a:tabLst>
                <a:tab pos="457200" algn="l"/>
              </a:tabLst>
            </a:pPr>
            <a:r>
              <a:rPr lang="en-US" b="1" dirty="0">
                <a:effectLst/>
                <a:latin typeface="Segoe UI" panose="020B0502040204020203" pitchFamily="34" charset="0"/>
                <a:ea typeface="Aptos" panose="020B0004020202020204" pitchFamily="34" charset="0"/>
                <a:cs typeface="Segoe UI" panose="020B0502040204020203" pitchFamily="34" charset="0"/>
              </a:rPr>
              <a:t>Validation Strategy</a:t>
            </a:r>
            <a:r>
              <a:rPr lang="en-US" dirty="0">
                <a:effectLst/>
                <a:latin typeface="Segoe UI" panose="020B0502040204020203" pitchFamily="34" charset="0"/>
                <a:ea typeface="Aptos" panose="020B0004020202020204" pitchFamily="34" charset="0"/>
                <a:cs typeface="Segoe UI" panose="020B0502040204020203" pitchFamily="34" charset="0"/>
              </a:rPr>
              <a:t>: Hold-out test set evaluation after cross-validation</a:t>
            </a:r>
          </a:p>
          <a:p>
            <a:pPr marL="742950" lvl="1" indent="-285750">
              <a:buSzPts val="1000"/>
              <a:buFont typeface="Arial" panose="020B0604020202020204" pitchFamily="34" charset="0"/>
              <a:buChar char="•"/>
              <a:tabLst>
                <a:tab pos="457200" algn="l"/>
              </a:tabLst>
            </a:pPr>
            <a:r>
              <a:rPr lang="en-US" b="1" dirty="0">
                <a:effectLst/>
                <a:latin typeface="Segoe UI" panose="020B0502040204020203" pitchFamily="34" charset="0"/>
                <a:ea typeface="Aptos" panose="020B0004020202020204" pitchFamily="34" charset="0"/>
                <a:cs typeface="Segoe UI" panose="020B0502040204020203" pitchFamily="34" charset="0"/>
              </a:rPr>
              <a:t>Performance Analysis</a:t>
            </a:r>
            <a:r>
              <a:rPr lang="en-US" dirty="0">
                <a:effectLst/>
                <a:latin typeface="Segoe UI" panose="020B0502040204020203" pitchFamily="34" charset="0"/>
                <a:ea typeface="Aptos" panose="020B0004020202020204" pitchFamily="34" charset="0"/>
                <a:cs typeface="Segoe UI" panose="020B0502040204020203" pitchFamily="34" charset="0"/>
              </a:rPr>
              <a:t>: ROC curves, AUC scores, and confusion matrices</a:t>
            </a:r>
          </a:p>
          <a:p>
            <a:pPr marL="742950" lvl="1" indent="-285750">
              <a:buSzPts val="1000"/>
              <a:buFont typeface="Arial" panose="020B0604020202020204" pitchFamily="34" charset="0"/>
              <a:buChar char="•"/>
              <a:tabLst>
                <a:tab pos="457200" algn="l"/>
              </a:tabLst>
            </a:pPr>
            <a:r>
              <a:rPr lang="en-US" b="1" dirty="0">
                <a:effectLst/>
                <a:latin typeface="Segoe UI" panose="020B0502040204020203" pitchFamily="34" charset="0"/>
                <a:ea typeface="Aptos" panose="020B0004020202020204" pitchFamily="34" charset="0"/>
                <a:cs typeface="Segoe UI" panose="020B0502040204020203" pitchFamily="34" charset="0"/>
              </a:rPr>
              <a:t>Feature Importance</a:t>
            </a:r>
            <a:r>
              <a:rPr lang="en-US" dirty="0">
                <a:effectLst/>
                <a:latin typeface="Segoe UI" panose="020B0502040204020203" pitchFamily="34" charset="0"/>
                <a:ea typeface="Aptos" panose="020B0004020202020204" pitchFamily="34" charset="0"/>
                <a:cs typeface="Segoe UI" panose="020B0502040204020203" pitchFamily="34" charset="0"/>
              </a:rPr>
              <a:t>: Extracted feature rankings from Random Forest model</a:t>
            </a:r>
          </a:p>
        </p:txBody>
      </p:sp>
    </p:spTree>
    <p:extLst>
      <p:ext uri="{BB962C8B-B14F-4D97-AF65-F5344CB8AC3E}">
        <p14:creationId xmlns:p14="http://schemas.microsoft.com/office/powerpoint/2010/main" val="387721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C2BB9-B9A3-9420-CAE4-D61A7267A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0DDCA-AC7F-E758-614A-832BA45900A7}"/>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Results</a:t>
            </a:r>
          </a:p>
        </p:txBody>
      </p:sp>
      <p:sp>
        <p:nvSpPr>
          <p:cNvPr id="11" name="TextBox 10">
            <a:extLst>
              <a:ext uri="{FF2B5EF4-FFF2-40B4-BE49-F238E27FC236}">
                <a16:creationId xmlns:a16="http://schemas.microsoft.com/office/drawing/2014/main" id="{FCAB8B2E-CC10-34AF-541F-A74DB2AA4B98}"/>
              </a:ext>
            </a:extLst>
          </p:cNvPr>
          <p:cNvSpPr txBox="1"/>
          <p:nvPr/>
        </p:nvSpPr>
        <p:spPr>
          <a:xfrm>
            <a:off x="665672" y="3870275"/>
            <a:ext cx="10515600" cy="2031325"/>
          </a:xfrm>
          <a:prstGeom prst="rect">
            <a:avLst/>
          </a:prstGeom>
          <a:noFill/>
        </p:spPr>
        <p:txBody>
          <a:bodyPr wrap="square">
            <a:spAutoFit/>
          </a:bodyPr>
          <a:lstStyle/>
          <a:p>
            <a:pPr marL="0" marR="0"/>
            <a:r>
              <a:rPr lang="en-US" sz="1800" b="1" dirty="0">
                <a:effectLst/>
                <a:latin typeface="Segoe UI" panose="020B0502040204020203" pitchFamily="34" charset="0"/>
                <a:ea typeface="Aptos" panose="020B0004020202020204" pitchFamily="34" charset="0"/>
                <a:cs typeface="Segoe UI" panose="020B0502040204020203" pitchFamily="34" charset="0"/>
              </a:rPr>
              <a:t>Best Model Performance (Tuned SVM)</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Optimal parameters</a:t>
            </a:r>
            <a:r>
              <a:rPr lang="en-US" sz="1800" dirty="0">
                <a:effectLst/>
                <a:latin typeface="Segoe UI" panose="020B0502040204020203" pitchFamily="34" charset="0"/>
                <a:ea typeface="Aptos" panose="020B0004020202020204" pitchFamily="34" charset="0"/>
                <a:cs typeface="Segoe UI" panose="020B0502040204020203" pitchFamily="34" charset="0"/>
              </a:rPr>
              <a:t>: C=10, gamma=0.01, kernel='</a:t>
            </a:r>
            <a:r>
              <a:rPr lang="en-US" sz="1800" dirty="0" err="1">
                <a:effectLst/>
                <a:latin typeface="Segoe UI" panose="020B0502040204020203" pitchFamily="34" charset="0"/>
                <a:ea typeface="Aptos" panose="020B0004020202020204" pitchFamily="34" charset="0"/>
                <a:cs typeface="Segoe UI" panose="020B0502040204020203" pitchFamily="34" charset="0"/>
              </a:rPr>
              <a:t>rbf</a:t>
            </a:r>
            <a:r>
              <a:rPr lang="en-US" sz="1800" dirty="0">
                <a:effectLst/>
                <a:latin typeface="Segoe UI" panose="020B0502040204020203" pitchFamily="34" charset="0"/>
                <a:ea typeface="Aptos" panose="020B0004020202020204" pitchFamily="34" charset="0"/>
                <a:cs typeface="Segoe UI" panose="020B0502040204020203" pitchFamily="34" charset="0"/>
              </a:rPr>
              <a:t>'</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Accuracy</a:t>
            </a:r>
            <a:r>
              <a:rPr lang="en-US" sz="1800" dirty="0">
                <a:effectLst/>
                <a:latin typeface="Segoe UI" panose="020B0502040204020203" pitchFamily="34" charset="0"/>
                <a:ea typeface="Aptos" panose="020B0004020202020204" pitchFamily="34" charset="0"/>
                <a:cs typeface="Segoe UI" panose="020B0502040204020203" pitchFamily="34" charset="0"/>
              </a:rPr>
              <a:t>: 89%</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Precision</a:t>
            </a:r>
            <a:r>
              <a:rPr lang="en-US" sz="1800" dirty="0">
                <a:effectLst/>
                <a:latin typeface="Segoe UI" panose="020B0502040204020203" pitchFamily="34" charset="0"/>
                <a:ea typeface="Aptos" panose="020B0004020202020204" pitchFamily="34" charset="0"/>
                <a:cs typeface="Segoe UI" panose="020B0502040204020203" pitchFamily="34" charset="0"/>
              </a:rPr>
              <a:t>: 91%</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Recall</a:t>
            </a:r>
            <a:r>
              <a:rPr lang="en-US" sz="1800" dirty="0">
                <a:effectLst/>
                <a:latin typeface="Segoe UI" panose="020B0502040204020203" pitchFamily="34" charset="0"/>
                <a:ea typeface="Aptos" panose="020B0004020202020204" pitchFamily="34" charset="0"/>
                <a:cs typeface="Segoe UI" panose="020B0502040204020203" pitchFamily="34" charset="0"/>
              </a:rPr>
              <a:t>: 89%</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F1 Score</a:t>
            </a:r>
            <a:r>
              <a:rPr lang="en-US" sz="1800" dirty="0">
                <a:effectLst/>
                <a:latin typeface="Segoe UI" panose="020B0502040204020203" pitchFamily="34" charset="0"/>
                <a:ea typeface="Aptos" panose="020B0004020202020204" pitchFamily="34" charset="0"/>
                <a:cs typeface="Segoe UI" panose="020B0502040204020203" pitchFamily="34" charset="0"/>
              </a:rPr>
              <a:t>: 90%</a:t>
            </a:r>
          </a:p>
          <a:p>
            <a:pPr marL="342900" marR="0" lvl="0" indent="-342900">
              <a:buSzPts val="1000"/>
              <a:buFont typeface="Symbol" panose="05050102010706020507" pitchFamily="18" charset="2"/>
              <a:buChar char=""/>
              <a:tabLst>
                <a:tab pos="457200" algn="l"/>
              </a:tabLst>
            </a:pPr>
            <a:r>
              <a:rPr lang="en-US" sz="1800" b="1" dirty="0">
                <a:effectLst/>
                <a:latin typeface="Segoe UI" panose="020B0502040204020203" pitchFamily="34" charset="0"/>
                <a:ea typeface="Aptos" panose="020B0004020202020204" pitchFamily="34" charset="0"/>
                <a:cs typeface="Segoe UI" panose="020B0502040204020203" pitchFamily="34" charset="0"/>
              </a:rPr>
              <a:t>AUC</a:t>
            </a:r>
            <a:r>
              <a:rPr lang="en-US" sz="1800" dirty="0">
                <a:effectLst/>
                <a:latin typeface="Segoe UI" panose="020B0502040204020203" pitchFamily="34" charset="0"/>
                <a:ea typeface="Aptos" panose="020B0004020202020204" pitchFamily="34" charset="0"/>
                <a:cs typeface="Segoe UI" panose="020B0502040204020203" pitchFamily="34" charset="0"/>
              </a:rPr>
              <a:t>: 0.93</a:t>
            </a:r>
          </a:p>
        </p:txBody>
      </p:sp>
      <p:graphicFrame>
        <p:nvGraphicFramePr>
          <p:cNvPr id="12" name="Table 11">
            <a:extLst>
              <a:ext uri="{FF2B5EF4-FFF2-40B4-BE49-F238E27FC236}">
                <a16:creationId xmlns:a16="http://schemas.microsoft.com/office/drawing/2014/main" id="{0B573791-FDC2-1A98-73D6-B712ADEE282D}"/>
              </a:ext>
            </a:extLst>
          </p:cNvPr>
          <p:cNvGraphicFramePr>
            <a:graphicFrameLocks noGrp="1"/>
          </p:cNvGraphicFramePr>
          <p:nvPr>
            <p:extLst>
              <p:ext uri="{D42A27DB-BD31-4B8C-83A1-F6EECF244321}">
                <p14:modId xmlns:p14="http://schemas.microsoft.com/office/powerpoint/2010/main" val="1499463072"/>
              </p:ext>
            </p:extLst>
          </p:nvPr>
        </p:nvGraphicFramePr>
        <p:xfrm>
          <a:off x="743310" y="2203255"/>
          <a:ext cx="10515600" cy="1413510"/>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782648381"/>
                    </a:ext>
                  </a:extLst>
                </a:gridCol>
                <a:gridCol w="2103120">
                  <a:extLst>
                    <a:ext uri="{9D8B030D-6E8A-4147-A177-3AD203B41FA5}">
                      <a16:colId xmlns:a16="http://schemas.microsoft.com/office/drawing/2014/main" val="3058938443"/>
                    </a:ext>
                  </a:extLst>
                </a:gridCol>
                <a:gridCol w="2103120">
                  <a:extLst>
                    <a:ext uri="{9D8B030D-6E8A-4147-A177-3AD203B41FA5}">
                      <a16:colId xmlns:a16="http://schemas.microsoft.com/office/drawing/2014/main" val="1166942153"/>
                    </a:ext>
                  </a:extLst>
                </a:gridCol>
                <a:gridCol w="2103120">
                  <a:extLst>
                    <a:ext uri="{9D8B030D-6E8A-4147-A177-3AD203B41FA5}">
                      <a16:colId xmlns:a16="http://schemas.microsoft.com/office/drawing/2014/main" val="1061874964"/>
                    </a:ext>
                  </a:extLst>
                </a:gridCol>
                <a:gridCol w="2103120">
                  <a:extLst>
                    <a:ext uri="{9D8B030D-6E8A-4147-A177-3AD203B41FA5}">
                      <a16:colId xmlns:a16="http://schemas.microsoft.com/office/drawing/2014/main" val="2670942109"/>
                    </a:ext>
                  </a:extLst>
                </a:gridCol>
              </a:tblGrid>
              <a:tr h="106142">
                <a:tc>
                  <a:txBody>
                    <a:bodyPr/>
                    <a:lstStyle/>
                    <a:p>
                      <a:pPr marL="0" marR="0" algn="ctr"/>
                      <a:r>
                        <a:rPr lang="en-US" sz="1200" kern="100" dirty="0">
                          <a:effectLst/>
                          <a:latin typeface="Segoe UI" panose="020B0502040204020203" pitchFamily="34" charset="0"/>
                          <a:cs typeface="Segoe UI" panose="020B0502040204020203" pitchFamily="34" charset="0"/>
                        </a:rPr>
                        <a:t>Model</a:t>
                      </a:r>
                      <a:endParaRPr lang="en-US" sz="1200" kern="100" dirty="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lgn="ctr"/>
                      <a:r>
                        <a:rPr lang="en-US" sz="1200" kern="100">
                          <a:effectLst/>
                          <a:latin typeface="Segoe UI" panose="020B0502040204020203" pitchFamily="34" charset="0"/>
                          <a:cs typeface="Segoe UI" panose="020B0502040204020203" pitchFamily="34" charset="0"/>
                        </a:rPr>
                        <a:t>Accuracy</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lgn="ctr"/>
                      <a:r>
                        <a:rPr lang="en-US" sz="1200" kern="100" dirty="0">
                          <a:effectLst/>
                          <a:latin typeface="Segoe UI" panose="020B0502040204020203" pitchFamily="34" charset="0"/>
                          <a:cs typeface="Segoe UI" panose="020B0502040204020203" pitchFamily="34" charset="0"/>
                        </a:rPr>
                        <a:t>Precision</a:t>
                      </a:r>
                      <a:endParaRPr lang="en-US" sz="1200" kern="100" dirty="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lgn="ctr"/>
                      <a:r>
                        <a:rPr lang="en-US" sz="1200" kern="100">
                          <a:effectLst/>
                          <a:latin typeface="Segoe UI" panose="020B0502040204020203" pitchFamily="34" charset="0"/>
                          <a:cs typeface="Segoe UI" panose="020B0502040204020203" pitchFamily="34" charset="0"/>
                        </a:rPr>
                        <a:t>Recall</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lgn="ctr"/>
                      <a:r>
                        <a:rPr lang="en-US" sz="1200" kern="100">
                          <a:effectLst/>
                          <a:latin typeface="Segoe UI" panose="020B0502040204020203" pitchFamily="34" charset="0"/>
                          <a:cs typeface="Segoe UI" panose="020B0502040204020203" pitchFamily="34" charset="0"/>
                        </a:rPr>
                        <a:t>F1 Score</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2531162125"/>
                  </a:ext>
                </a:extLst>
              </a:tr>
              <a:tr h="0">
                <a:tc>
                  <a:txBody>
                    <a:bodyPr/>
                    <a:lstStyle/>
                    <a:p>
                      <a:pPr marL="0" marR="0"/>
                      <a:r>
                        <a:rPr lang="en-US" sz="1200" kern="100" dirty="0">
                          <a:effectLst/>
                          <a:latin typeface="Segoe UI" panose="020B0502040204020203" pitchFamily="34" charset="0"/>
                          <a:cs typeface="Segoe UI" panose="020B0502040204020203" pitchFamily="34" charset="0"/>
                        </a:rPr>
                        <a:t>Logistic Regression</a:t>
                      </a:r>
                      <a:endParaRPr lang="en-US" sz="1200" kern="100" dirty="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0.83</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0.85</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0.86</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0.85</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3965581145"/>
                  </a:ext>
                </a:extLst>
              </a:tr>
              <a:tr h="0">
                <a:tc>
                  <a:txBody>
                    <a:bodyPr/>
                    <a:lstStyle/>
                    <a:p>
                      <a:pPr marL="0" marR="0"/>
                      <a:r>
                        <a:rPr lang="en-US" sz="1200" kern="100" dirty="0">
                          <a:effectLst/>
                          <a:latin typeface="Segoe UI" panose="020B0502040204020203" pitchFamily="34" charset="0"/>
                          <a:cs typeface="Segoe UI" panose="020B0502040204020203" pitchFamily="34" charset="0"/>
                        </a:rPr>
                        <a:t>Decision Tree</a:t>
                      </a:r>
                      <a:endParaRPr lang="en-US" sz="1200" kern="100" dirty="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0.74</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0.77</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0.75</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0.76</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801611552"/>
                  </a:ext>
                </a:extLst>
              </a:tr>
              <a:tr h="0">
                <a:tc>
                  <a:txBody>
                    <a:bodyPr/>
                    <a:lstStyle/>
                    <a:p>
                      <a:pPr marL="0" marR="0"/>
                      <a:r>
                        <a:rPr lang="en-US" sz="1200" kern="100">
                          <a:effectLst/>
                          <a:latin typeface="Segoe UI" panose="020B0502040204020203" pitchFamily="34" charset="0"/>
                          <a:cs typeface="Segoe UI" panose="020B0502040204020203" pitchFamily="34" charset="0"/>
                        </a:rPr>
                        <a:t>Random Forest</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0.82</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0.83</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0.86</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0.84</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955065300"/>
                  </a:ext>
                </a:extLst>
              </a:tr>
              <a:tr h="0">
                <a:tc>
                  <a:txBody>
                    <a:bodyPr/>
                    <a:lstStyle/>
                    <a:p>
                      <a:pPr marL="0" marR="0"/>
                      <a:r>
                        <a:rPr lang="en-US" sz="1200" kern="100">
                          <a:effectLst/>
                          <a:latin typeface="Segoe UI" panose="020B0502040204020203" pitchFamily="34" charset="0"/>
                          <a:cs typeface="Segoe UI" panose="020B0502040204020203" pitchFamily="34" charset="0"/>
                        </a:rPr>
                        <a:t>SVM</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0.84</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0.85</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0.86</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0.85</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3333887700"/>
                  </a:ext>
                </a:extLst>
              </a:tr>
              <a:tr h="0">
                <a:tc>
                  <a:txBody>
                    <a:bodyPr/>
                    <a:lstStyle/>
                    <a:p>
                      <a:pPr marL="0" marR="0"/>
                      <a:r>
                        <a:rPr lang="en-US" sz="1200" kern="100">
                          <a:effectLst/>
                          <a:latin typeface="Segoe UI" panose="020B0502040204020203" pitchFamily="34" charset="0"/>
                          <a:cs typeface="Segoe UI" panose="020B0502040204020203" pitchFamily="34" charset="0"/>
                        </a:rPr>
                        <a:t>Tuned Random Forest</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0.87</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0.89</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0.88</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0.88</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3954913647"/>
                  </a:ext>
                </a:extLst>
              </a:tr>
              <a:tr h="0">
                <a:tc>
                  <a:txBody>
                    <a:bodyPr/>
                    <a:lstStyle/>
                    <a:p>
                      <a:pPr marL="0" marR="0"/>
                      <a:r>
                        <a:rPr lang="en-US" sz="1200" kern="100">
                          <a:effectLst/>
                          <a:latin typeface="Segoe UI" panose="020B0502040204020203" pitchFamily="34" charset="0"/>
                          <a:cs typeface="Segoe UI" panose="020B0502040204020203" pitchFamily="34" charset="0"/>
                        </a:rPr>
                        <a:t>Tuned SVM</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0.89</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0.91</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a:effectLst/>
                          <a:latin typeface="Segoe UI" panose="020B0502040204020203" pitchFamily="34" charset="0"/>
                          <a:cs typeface="Segoe UI" panose="020B0502040204020203" pitchFamily="34" charset="0"/>
                        </a:rPr>
                        <a:t>0.89</a:t>
                      </a:r>
                      <a:endParaRPr lang="en-US" sz="1200" kern="10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tc>
                  <a:txBody>
                    <a:bodyPr/>
                    <a:lstStyle/>
                    <a:p>
                      <a:pPr marL="0" marR="0"/>
                      <a:r>
                        <a:rPr lang="en-US" sz="1200" kern="100" dirty="0">
                          <a:effectLst/>
                          <a:latin typeface="Segoe UI" panose="020B0502040204020203" pitchFamily="34" charset="0"/>
                          <a:cs typeface="Segoe UI" panose="020B0502040204020203" pitchFamily="34" charset="0"/>
                        </a:rPr>
                        <a:t>0.90</a:t>
                      </a:r>
                      <a:endParaRPr lang="en-US" sz="1200" kern="100" dirty="0">
                        <a:effectLst/>
                        <a:latin typeface="Segoe UI" panose="020B0502040204020203" pitchFamily="34" charset="0"/>
                        <a:ea typeface="Aptos" panose="020B0004020202020204" pitchFamily="34" charset="0"/>
                        <a:cs typeface="Segoe UI" panose="020B0502040204020203" pitchFamily="34" charset="0"/>
                      </a:endParaRPr>
                    </a:p>
                  </a:txBody>
                  <a:tcPr marL="9525" marR="9525" marT="9525" marB="9525" anchor="ctr"/>
                </a:tc>
                <a:extLst>
                  <a:ext uri="{0D108BD9-81ED-4DB2-BD59-A6C34878D82A}">
                    <a16:rowId xmlns:a16="http://schemas.microsoft.com/office/drawing/2014/main" val="3574320889"/>
                  </a:ext>
                </a:extLst>
              </a:tr>
            </a:tbl>
          </a:graphicData>
        </a:graphic>
      </p:graphicFrame>
      <p:sp>
        <p:nvSpPr>
          <p:cNvPr id="14" name="TextBox 13">
            <a:extLst>
              <a:ext uri="{FF2B5EF4-FFF2-40B4-BE49-F238E27FC236}">
                <a16:creationId xmlns:a16="http://schemas.microsoft.com/office/drawing/2014/main" id="{8F3EC020-4400-3395-A2D6-71A7D6EE2789}"/>
              </a:ext>
            </a:extLst>
          </p:cNvPr>
          <p:cNvSpPr txBox="1"/>
          <p:nvPr/>
        </p:nvSpPr>
        <p:spPr>
          <a:xfrm>
            <a:off x="665672" y="1676977"/>
            <a:ext cx="6103188" cy="369332"/>
          </a:xfrm>
          <a:prstGeom prst="rect">
            <a:avLst/>
          </a:prstGeom>
          <a:noFill/>
        </p:spPr>
        <p:txBody>
          <a:bodyPr wrap="square">
            <a:spAutoFit/>
          </a:bodyPr>
          <a:lstStyle/>
          <a:p>
            <a:pPr marL="0" marR="0"/>
            <a:r>
              <a:rPr lang="en-US" sz="1800" dirty="0">
                <a:effectLst/>
                <a:latin typeface="Segoe UI" panose="020B0502040204020203" pitchFamily="34" charset="0"/>
                <a:ea typeface="Aptos" panose="020B0004020202020204" pitchFamily="34" charset="0"/>
                <a:cs typeface="Segoe UI" panose="020B0502040204020203" pitchFamily="34" charset="0"/>
              </a:rPr>
              <a:t>Our final model comparison showed:</a:t>
            </a:r>
          </a:p>
        </p:txBody>
      </p:sp>
    </p:spTree>
    <p:extLst>
      <p:ext uri="{BB962C8B-B14F-4D97-AF65-F5344CB8AC3E}">
        <p14:creationId xmlns:p14="http://schemas.microsoft.com/office/powerpoint/2010/main" val="10907105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915</TotalTime>
  <Words>920</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 Extra Light</vt:lpstr>
      <vt:lpstr>Aptos</vt:lpstr>
      <vt:lpstr>Arial</vt:lpstr>
      <vt:lpstr>Calibri</vt:lpstr>
      <vt:lpstr>Impact</vt:lpstr>
      <vt:lpstr>Segoe UI</vt:lpstr>
      <vt:lpstr>Symbol</vt:lpstr>
      <vt:lpstr>Main Event</vt:lpstr>
      <vt:lpstr> Heart Disease Prediction: A Machine Learning Approach </vt:lpstr>
      <vt:lpstr>The Problem</vt:lpstr>
      <vt:lpstr>Dataset Overview</vt:lpstr>
      <vt:lpstr>Key Insights from EDA</vt:lpstr>
      <vt:lpstr>PowerPoint Presentation</vt:lpstr>
      <vt:lpstr>PowerPoint Presentation</vt:lpstr>
      <vt:lpstr>Machine Learning Approach</vt:lpstr>
      <vt:lpstr>PowerPoint Presentation</vt:lpstr>
      <vt:lpstr>Results</vt:lpstr>
      <vt:lpstr>Feature Importance</vt:lpstr>
      <vt:lpstr>PowerPoint Presentation</vt:lpstr>
      <vt:lpstr>MoDEL pERFORMANCE</vt:lpstr>
      <vt:lpstr>PowerPoint Presentation</vt:lpstr>
      <vt:lpstr>Clinical Applications</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Leonardo Ribas</dc:creator>
  <cp:lastModifiedBy>Leonardo Ribas</cp:lastModifiedBy>
  <cp:revision>2</cp:revision>
  <dcterms:created xsi:type="dcterms:W3CDTF">2025-04-16T02:24:08Z</dcterms:created>
  <dcterms:modified xsi:type="dcterms:W3CDTF">2025-04-20T04:22:47Z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9374dd-2437-4816-8d63-bf9cc1b578e5_Enabled">
    <vt:lpwstr>true</vt:lpwstr>
  </property>
  <property fmtid="{D5CDD505-2E9C-101B-9397-08002B2CF9AE}" pid="3" name="MSIP_Label_029374dd-2437-4816-8d63-bf9cc1b578e5_SetDate">
    <vt:lpwstr>2025-04-16T02:25:18Z</vt:lpwstr>
  </property>
  <property fmtid="{D5CDD505-2E9C-101B-9397-08002B2CF9AE}" pid="4" name="MSIP_Label_029374dd-2437-4816-8d63-bf9cc1b578e5_Method">
    <vt:lpwstr>Privileged</vt:lpwstr>
  </property>
  <property fmtid="{D5CDD505-2E9C-101B-9397-08002B2CF9AE}" pid="5" name="MSIP_Label_029374dd-2437-4816-8d63-bf9cc1b578e5_Name">
    <vt:lpwstr>Public</vt:lpwstr>
  </property>
  <property fmtid="{D5CDD505-2E9C-101B-9397-08002B2CF9AE}" pid="6" name="MSIP_Label_029374dd-2437-4816-8d63-bf9cc1b578e5_SiteId">
    <vt:lpwstr>39b03722-b836-496a-85ec-850f0957ca6b</vt:lpwstr>
  </property>
  <property fmtid="{D5CDD505-2E9C-101B-9397-08002B2CF9AE}" pid="7" name="MSIP_Label_029374dd-2437-4816-8d63-bf9cc1b578e5_ActionId">
    <vt:lpwstr>3cff0376-f35c-417c-b3b7-bcd66e2c45cc</vt:lpwstr>
  </property>
  <property fmtid="{D5CDD505-2E9C-101B-9397-08002B2CF9AE}" pid="8" name="MSIP_Label_029374dd-2437-4816-8d63-bf9cc1b578e5_ContentBits">
    <vt:lpwstr>2</vt:lpwstr>
  </property>
  <property fmtid="{D5CDD505-2E9C-101B-9397-08002B2CF9AE}" pid="9" name="MSIP_Label_029374dd-2437-4816-8d63-bf9cc1b578e5_Tag">
    <vt:lpwstr>10, 0, 1, 1</vt:lpwstr>
  </property>
  <property fmtid="{D5CDD505-2E9C-101B-9397-08002B2CF9AE}" pid="10" name="ClassificationContentMarkingFooterLocations">
    <vt:lpwstr>Office Theme:8</vt:lpwstr>
  </property>
  <property fmtid="{D5CDD505-2E9C-101B-9397-08002B2CF9AE}" pid="11" name="ClassificationContentMarkingFooterText">
    <vt:lpwstr>Public</vt:lpwstr>
  </property>
</Properties>
</file>