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36576000" cy="27432000"/>
  <p:notesSz cx="6934200" cy="9220200"/>
  <p:defaultTextStyle>
    <a:defPPr>
      <a:defRPr lang="en-US"/>
    </a:defPPr>
    <a:lvl1pPr algn="l" rtl="0" fontAlgn="base">
      <a:spcBef>
        <a:spcPct val="0"/>
      </a:spcBef>
      <a:spcAft>
        <a:spcPct val="0"/>
      </a:spcAft>
      <a:defRPr sz="7259" kern="1200">
        <a:solidFill>
          <a:schemeClr val="tx1"/>
        </a:solidFill>
        <a:latin typeface="MS Gothic" pitchFamily="49" charset="-128"/>
        <a:ea typeface="ＭＳ Ｐゴシック" pitchFamily="-112" charset="-128"/>
        <a:cs typeface="+mn-cs"/>
      </a:defRPr>
    </a:lvl1pPr>
    <a:lvl2pPr marL="444467" indent="148156" algn="l" rtl="0" fontAlgn="base">
      <a:spcBef>
        <a:spcPct val="0"/>
      </a:spcBef>
      <a:spcAft>
        <a:spcPct val="0"/>
      </a:spcAft>
      <a:defRPr sz="7259" kern="1200">
        <a:solidFill>
          <a:schemeClr val="tx1"/>
        </a:solidFill>
        <a:latin typeface="MS Gothic" pitchFamily="49" charset="-128"/>
        <a:ea typeface="ＭＳ Ｐゴシック" pitchFamily="-112" charset="-128"/>
        <a:cs typeface="+mn-cs"/>
      </a:defRPr>
    </a:lvl2pPr>
    <a:lvl3pPr marL="888934" indent="296311" algn="l" rtl="0" fontAlgn="base">
      <a:spcBef>
        <a:spcPct val="0"/>
      </a:spcBef>
      <a:spcAft>
        <a:spcPct val="0"/>
      </a:spcAft>
      <a:defRPr sz="7259" kern="1200">
        <a:solidFill>
          <a:schemeClr val="tx1"/>
        </a:solidFill>
        <a:latin typeface="MS Gothic" pitchFamily="49" charset="-128"/>
        <a:ea typeface="ＭＳ Ｐゴシック" pitchFamily="-112" charset="-128"/>
        <a:cs typeface="+mn-cs"/>
      </a:defRPr>
    </a:lvl3pPr>
    <a:lvl4pPr marL="1333401" indent="444467" algn="l" rtl="0" fontAlgn="base">
      <a:spcBef>
        <a:spcPct val="0"/>
      </a:spcBef>
      <a:spcAft>
        <a:spcPct val="0"/>
      </a:spcAft>
      <a:defRPr sz="7259" kern="1200">
        <a:solidFill>
          <a:schemeClr val="tx1"/>
        </a:solidFill>
        <a:latin typeface="MS Gothic" pitchFamily="49" charset="-128"/>
        <a:ea typeface="ＭＳ Ｐゴシック" pitchFamily="-112" charset="-128"/>
        <a:cs typeface="+mn-cs"/>
      </a:defRPr>
    </a:lvl4pPr>
    <a:lvl5pPr marL="1777868" indent="592623" algn="l" rtl="0" fontAlgn="base">
      <a:spcBef>
        <a:spcPct val="0"/>
      </a:spcBef>
      <a:spcAft>
        <a:spcPct val="0"/>
      </a:spcAft>
      <a:defRPr sz="7259" kern="1200">
        <a:solidFill>
          <a:schemeClr val="tx1"/>
        </a:solidFill>
        <a:latin typeface="MS Gothic" pitchFamily="49" charset="-128"/>
        <a:ea typeface="ＭＳ Ｐゴシック" pitchFamily="-112" charset="-128"/>
        <a:cs typeface="+mn-cs"/>
      </a:defRPr>
    </a:lvl5pPr>
    <a:lvl6pPr marL="2963113" algn="l" defTabSz="1185245" rtl="0" eaLnBrk="1" latinLnBrk="0" hangingPunct="1">
      <a:defRPr sz="7259" kern="1200">
        <a:solidFill>
          <a:schemeClr val="tx1"/>
        </a:solidFill>
        <a:latin typeface="MS Gothic" pitchFamily="49" charset="-128"/>
        <a:ea typeface="ＭＳ Ｐゴシック" pitchFamily="-112" charset="-128"/>
        <a:cs typeface="+mn-cs"/>
      </a:defRPr>
    </a:lvl6pPr>
    <a:lvl7pPr marL="3555736" algn="l" defTabSz="1185245" rtl="0" eaLnBrk="1" latinLnBrk="0" hangingPunct="1">
      <a:defRPr sz="7259" kern="1200">
        <a:solidFill>
          <a:schemeClr val="tx1"/>
        </a:solidFill>
        <a:latin typeface="MS Gothic" pitchFamily="49" charset="-128"/>
        <a:ea typeface="ＭＳ Ｐゴシック" pitchFamily="-112" charset="-128"/>
        <a:cs typeface="+mn-cs"/>
      </a:defRPr>
    </a:lvl7pPr>
    <a:lvl8pPr marL="4148358" algn="l" defTabSz="1185245" rtl="0" eaLnBrk="1" latinLnBrk="0" hangingPunct="1">
      <a:defRPr sz="7259" kern="1200">
        <a:solidFill>
          <a:schemeClr val="tx1"/>
        </a:solidFill>
        <a:latin typeface="MS Gothic" pitchFamily="49" charset="-128"/>
        <a:ea typeface="ＭＳ Ｐゴシック" pitchFamily="-112" charset="-128"/>
        <a:cs typeface="+mn-cs"/>
      </a:defRPr>
    </a:lvl8pPr>
    <a:lvl9pPr marL="4740981" algn="l" defTabSz="1185245" rtl="0" eaLnBrk="1" latinLnBrk="0" hangingPunct="1">
      <a:defRPr sz="7259" kern="1200">
        <a:solidFill>
          <a:schemeClr val="tx1"/>
        </a:solidFill>
        <a:latin typeface="MS Gothic" pitchFamily="49" charset="-128"/>
        <a:ea typeface="ＭＳ Ｐゴシック" pitchFamily="-112" charset="-128"/>
        <a:cs typeface="+mn-cs"/>
      </a:defRPr>
    </a:lvl9pPr>
  </p:defaultTextStyle>
  <p:extLst>
    <p:ext uri="{EFAFB233-063F-42B5-8137-9DF3F51BA10A}">
      <p15:sldGuideLst xmlns:p15="http://schemas.microsoft.com/office/powerpoint/2012/main">
        <p15:guide id="1" orient="horz" pos="8592" userDrawn="1">
          <p15:clr>
            <a:srgbClr val="A4A3A4"/>
          </p15:clr>
        </p15:guide>
        <p15:guide id="2" pos="115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9444"/>
    <a:srgbClr val="E6E6E6"/>
    <a:srgbClr val="F9F9F9"/>
    <a:srgbClr val="FFFFFF"/>
    <a:srgbClr val="006435"/>
    <a:srgbClr val="00B5A3"/>
    <a:srgbClr val="2CB775"/>
    <a:srgbClr val="008D4A"/>
    <a:srgbClr val="004C52"/>
    <a:srgbClr val="0096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9928" autoAdjust="0"/>
  </p:normalViewPr>
  <p:slideViewPr>
    <p:cSldViewPr>
      <p:cViewPr>
        <p:scale>
          <a:sx n="44" d="100"/>
          <a:sy n="44" d="100"/>
        </p:scale>
        <p:origin x="54" y="-1812"/>
      </p:cViewPr>
      <p:guideLst>
        <p:guide orient="horz" pos="8592"/>
        <p:guide pos="1152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defRPr>
            </a:lvl1pPr>
          </a:lstStyle>
          <a:p>
            <a:pPr>
              <a:defRPr/>
            </a:pPr>
            <a:endParaRPr lang="en-US"/>
          </a:p>
        </p:txBody>
      </p:sp>
      <p:sp>
        <p:nvSpPr>
          <p:cNvPr id="5123" name="Rectangle 3"/>
          <p:cNvSpPr>
            <a:spLocks noGrp="1" noChangeArrowheads="1"/>
          </p:cNvSpPr>
          <p:nvPr>
            <p:ph type="dt" sz="quarter" idx="1"/>
          </p:nvPr>
        </p:nvSpPr>
        <p:spPr bwMode="auto">
          <a:xfrm>
            <a:off x="3927475" y="0"/>
            <a:ext cx="3005138"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defRPr>
            </a:lvl1pPr>
          </a:lstStyle>
          <a:p>
            <a:pPr>
              <a:defRPr/>
            </a:pPr>
            <a:endParaRPr lang="en-US"/>
          </a:p>
        </p:txBody>
      </p:sp>
      <p:sp>
        <p:nvSpPr>
          <p:cNvPr id="5124" name="Rectangle 4"/>
          <p:cNvSpPr>
            <a:spLocks noGrp="1" noChangeArrowheads="1"/>
          </p:cNvSpPr>
          <p:nvPr>
            <p:ph type="ftr" sz="quarter" idx="2"/>
          </p:nvPr>
        </p:nvSpPr>
        <p:spPr bwMode="auto">
          <a:xfrm>
            <a:off x="0" y="8758238"/>
            <a:ext cx="3005138"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defRPr>
            </a:lvl1pPr>
          </a:lstStyle>
          <a:p>
            <a:pPr>
              <a:defRPr/>
            </a:pPr>
            <a:endParaRPr lang="en-US"/>
          </a:p>
        </p:txBody>
      </p:sp>
      <p:sp>
        <p:nvSpPr>
          <p:cNvPr id="5125" name="Rectangle 5"/>
          <p:cNvSpPr>
            <a:spLocks noGrp="1" noChangeArrowheads="1"/>
          </p:cNvSpPr>
          <p:nvPr>
            <p:ph type="sldNum" sz="quarter" idx="3"/>
          </p:nvPr>
        </p:nvSpPr>
        <p:spPr bwMode="auto">
          <a:xfrm>
            <a:off x="3927475" y="8758238"/>
            <a:ext cx="3005138"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F2FB7F4D-EE63-4041-A616-6706DC445B10}" type="slidenum">
              <a:rPr lang="en-US"/>
              <a:pPr>
                <a:defRPr/>
              </a:pPr>
              <a:t>‹#›</a:t>
            </a:fld>
            <a:endParaRPr lang="en-US"/>
          </a:p>
        </p:txBody>
      </p:sp>
    </p:spTree>
    <p:extLst>
      <p:ext uri="{BB962C8B-B14F-4D97-AF65-F5344CB8AC3E}">
        <p14:creationId xmlns:p14="http://schemas.microsoft.com/office/powerpoint/2010/main" val="39540704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defRPr>
            </a:lvl1pPr>
          </a:lstStyle>
          <a:p>
            <a:pPr>
              <a:defRPr/>
            </a:pPr>
            <a:endParaRPr lang="en-US"/>
          </a:p>
        </p:txBody>
      </p:sp>
      <p:sp>
        <p:nvSpPr>
          <p:cNvPr id="3075" name="Rectangle 3"/>
          <p:cNvSpPr>
            <a:spLocks noGrp="1" noChangeArrowheads="1"/>
          </p:cNvSpPr>
          <p:nvPr>
            <p:ph type="dt" idx="1"/>
          </p:nvPr>
        </p:nvSpPr>
        <p:spPr bwMode="auto">
          <a:xfrm>
            <a:off x="3927475" y="0"/>
            <a:ext cx="3005138"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62050" y="692150"/>
            <a:ext cx="4610100" cy="3457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93738" y="4379913"/>
            <a:ext cx="5546725" cy="41481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758238"/>
            <a:ext cx="3005138"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defRPr>
            </a:lvl1pPr>
          </a:lstStyle>
          <a:p>
            <a:pPr>
              <a:defRPr/>
            </a:pPr>
            <a:endParaRPr lang="en-US"/>
          </a:p>
        </p:txBody>
      </p:sp>
      <p:sp>
        <p:nvSpPr>
          <p:cNvPr id="3079" name="Rectangle 7"/>
          <p:cNvSpPr>
            <a:spLocks noGrp="1" noChangeArrowheads="1"/>
          </p:cNvSpPr>
          <p:nvPr>
            <p:ph type="sldNum" sz="quarter" idx="5"/>
          </p:nvPr>
        </p:nvSpPr>
        <p:spPr bwMode="auto">
          <a:xfrm>
            <a:off x="3927475" y="8758238"/>
            <a:ext cx="3005138"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A618F274-943E-44A9-8F45-353F8C6788E2}" type="slidenum">
              <a:rPr lang="en-US"/>
              <a:pPr>
                <a:defRPr/>
              </a:pPr>
              <a:t>‹#›</a:t>
            </a:fld>
            <a:endParaRPr lang="en-US"/>
          </a:p>
        </p:txBody>
      </p:sp>
    </p:spTree>
    <p:extLst>
      <p:ext uri="{BB962C8B-B14F-4D97-AF65-F5344CB8AC3E}">
        <p14:creationId xmlns:p14="http://schemas.microsoft.com/office/powerpoint/2010/main" val="39856003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67" kern="1200">
        <a:solidFill>
          <a:schemeClr val="tx1"/>
        </a:solidFill>
        <a:latin typeface="Arial" charset="0"/>
        <a:ea typeface="ＭＳ Ｐゴシック" pitchFamily="-112" charset="-128"/>
        <a:cs typeface="+mn-cs"/>
      </a:defRPr>
    </a:lvl1pPr>
    <a:lvl2pPr marL="444467" algn="l" rtl="0" eaLnBrk="0" fontAlgn="base" hangingPunct="0">
      <a:spcBef>
        <a:spcPct val="30000"/>
      </a:spcBef>
      <a:spcAft>
        <a:spcPct val="0"/>
      </a:spcAft>
      <a:defRPr sz="1167" kern="1200">
        <a:solidFill>
          <a:schemeClr val="tx1"/>
        </a:solidFill>
        <a:latin typeface="Arial" charset="0"/>
        <a:ea typeface="ＭＳ Ｐゴシック" pitchFamily="-112" charset="-128"/>
        <a:cs typeface="+mn-cs"/>
      </a:defRPr>
    </a:lvl2pPr>
    <a:lvl3pPr marL="888934" algn="l" rtl="0" eaLnBrk="0" fontAlgn="base" hangingPunct="0">
      <a:spcBef>
        <a:spcPct val="30000"/>
      </a:spcBef>
      <a:spcAft>
        <a:spcPct val="0"/>
      </a:spcAft>
      <a:defRPr sz="1167" kern="1200">
        <a:solidFill>
          <a:schemeClr val="tx1"/>
        </a:solidFill>
        <a:latin typeface="Arial" charset="0"/>
        <a:ea typeface="ＭＳ Ｐゴシック" pitchFamily="-112" charset="-128"/>
        <a:cs typeface="+mn-cs"/>
      </a:defRPr>
    </a:lvl3pPr>
    <a:lvl4pPr marL="1333401" algn="l" rtl="0" eaLnBrk="0" fontAlgn="base" hangingPunct="0">
      <a:spcBef>
        <a:spcPct val="30000"/>
      </a:spcBef>
      <a:spcAft>
        <a:spcPct val="0"/>
      </a:spcAft>
      <a:defRPr sz="1167" kern="1200">
        <a:solidFill>
          <a:schemeClr val="tx1"/>
        </a:solidFill>
        <a:latin typeface="Arial" charset="0"/>
        <a:ea typeface="ＭＳ Ｐゴシック" pitchFamily="-112" charset="-128"/>
        <a:cs typeface="+mn-cs"/>
      </a:defRPr>
    </a:lvl4pPr>
    <a:lvl5pPr marL="1777868" algn="l" rtl="0" eaLnBrk="0" fontAlgn="base" hangingPunct="0">
      <a:spcBef>
        <a:spcPct val="30000"/>
      </a:spcBef>
      <a:spcAft>
        <a:spcPct val="0"/>
      </a:spcAft>
      <a:defRPr sz="1167" kern="1200">
        <a:solidFill>
          <a:schemeClr val="tx1"/>
        </a:solidFill>
        <a:latin typeface="Arial" charset="0"/>
        <a:ea typeface="ＭＳ Ｐゴシック" pitchFamily="-112" charset="-128"/>
        <a:cs typeface="+mn-cs"/>
      </a:defRPr>
    </a:lvl5pPr>
    <a:lvl6pPr marL="2222335" algn="l" defTabSz="888934" rtl="0" eaLnBrk="1" latinLnBrk="0" hangingPunct="1">
      <a:defRPr sz="1167" kern="1200">
        <a:solidFill>
          <a:schemeClr val="tx1"/>
        </a:solidFill>
        <a:latin typeface="+mn-lt"/>
        <a:ea typeface="+mn-ea"/>
        <a:cs typeface="+mn-cs"/>
      </a:defRPr>
    </a:lvl6pPr>
    <a:lvl7pPr marL="2666802" algn="l" defTabSz="888934" rtl="0" eaLnBrk="1" latinLnBrk="0" hangingPunct="1">
      <a:defRPr sz="1167" kern="1200">
        <a:solidFill>
          <a:schemeClr val="tx1"/>
        </a:solidFill>
        <a:latin typeface="+mn-lt"/>
        <a:ea typeface="+mn-ea"/>
        <a:cs typeface="+mn-cs"/>
      </a:defRPr>
    </a:lvl7pPr>
    <a:lvl8pPr marL="3111269" algn="l" defTabSz="888934" rtl="0" eaLnBrk="1" latinLnBrk="0" hangingPunct="1">
      <a:defRPr sz="1167" kern="1200">
        <a:solidFill>
          <a:schemeClr val="tx1"/>
        </a:solidFill>
        <a:latin typeface="+mn-lt"/>
        <a:ea typeface="+mn-ea"/>
        <a:cs typeface="+mn-cs"/>
      </a:defRPr>
    </a:lvl8pPr>
    <a:lvl9pPr marL="3555736" algn="l" defTabSz="888934" rtl="0" eaLnBrk="1" latinLnBrk="0" hangingPunct="1">
      <a:defRPr sz="116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5600">
                <a:solidFill>
                  <a:schemeClr val="tx1"/>
                </a:solidFill>
                <a:latin typeface="MS Gothic" pitchFamily="49" charset="-128"/>
                <a:ea typeface="ＭＳ Ｐゴシック" pitchFamily="-112" charset="-128"/>
              </a:defRPr>
            </a:lvl1pPr>
            <a:lvl2pPr marL="742950" indent="-285750" eaLnBrk="0" hangingPunct="0">
              <a:defRPr sz="5600">
                <a:solidFill>
                  <a:schemeClr val="tx1"/>
                </a:solidFill>
                <a:latin typeface="MS Gothic" pitchFamily="49" charset="-128"/>
                <a:ea typeface="ＭＳ Ｐゴシック" pitchFamily="-112" charset="-128"/>
              </a:defRPr>
            </a:lvl2pPr>
            <a:lvl3pPr marL="1143000" indent="-228600" eaLnBrk="0" hangingPunct="0">
              <a:defRPr sz="5600">
                <a:solidFill>
                  <a:schemeClr val="tx1"/>
                </a:solidFill>
                <a:latin typeface="MS Gothic" pitchFamily="49" charset="-128"/>
                <a:ea typeface="ＭＳ Ｐゴシック" pitchFamily="-112" charset="-128"/>
              </a:defRPr>
            </a:lvl3pPr>
            <a:lvl4pPr marL="1600200" indent="-228600" eaLnBrk="0" hangingPunct="0">
              <a:defRPr sz="5600">
                <a:solidFill>
                  <a:schemeClr val="tx1"/>
                </a:solidFill>
                <a:latin typeface="MS Gothic" pitchFamily="49" charset="-128"/>
                <a:ea typeface="ＭＳ Ｐゴシック" pitchFamily="-112" charset="-128"/>
              </a:defRPr>
            </a:lvl4pPr>
            <a:lvl5pPr marL="2057400" indent="-228600" eaLnBrk="0" hangingPunct="0">
              <a:defRPr sz="5600">
                <a:solidFill>
                  <a:schemeClr val="tx1"/>
                </a:solidFill>
                <a:latin typeface="MS Gothic" pitchFamily="49" charset="-128"/>
                <a:ea typeface="ＭＳ Ｐゴシック" pitchFamily="-112" charset="-128"/>
              </a:defRPr>
            </a:lvl5pPr>
            <a:lvl6pPr marL="2514600" indent="-228600" eaLnBrk="0" fontAlgn="base" hangingPunct="0">
              <a:spcBef>
                <a:spcPct val="0"/>
              </a:spcBef>
              <a:spcAft>
                <a:spcPct val="0"/>
              </a:spcAft>
              <a:defRPr sz="5600">
                <a:solidFill>
                  <a:schemeClr val="tx1"/>
                </a:solidFill>
                <a:latin typeface="MS Gothic" pitchFamily="49" charset="-128"/>
                <a:ea typeface="ＭＳ Ｐゴシック" pitchFamily="-112" charset="-128"/>
              </a:defRPr>
            </a:lvl6pPr>
            <a:lvl7pPr marL="2971800" indent="-228600" eaLnBrk="0" fontAlgn="base" hangingPunct="0">
              <a:spcBef>
                <a:spcPct val="0"/>
              </a:spcBef>
              <a:spcAft>
                <a:spcPct val="0"/>
              </a:spcAft>
              <a:defRPr sz="5600">
                <a:solidFill>
                  <a:schemeClr val="tx1"/>
                </a:solidFill>
                <a:latin typeface="MS Gothic" pitchFamily="49" charset="-128"/>
                <a:ea typeface="ＭＳ Ｐゴシック" pitchFamily="-112" charset="-128"/>
              </a:defRPr>
            </a:lvl7pPr>
            <a:lvl8pPr marL="3429000" indent="-228600" eaLnBrk="0" fontAlgn="base" hangingPunct="0">
              <a:spcBef>
                <a:spcPct val="0"/>
              </a:spcBef>
              <a:spcAft>
                <a:spcPct val="0"/>
              </a:spcAft>
              <a:defRPr sz="5600">
                <a:solidFill>
                  <a:schemeClr val="tx1"/>
                </a:solidFill>
                <a:latin typeface="MS Gothic" pitchFamily="49" charset="-128"/>
                <a:ea typeface="ＭＳ Ｐゴシック" pitchFamily="-112" charset="-128"/>
              </a:defRPr>
            </a:lvl8pPr>
            <a:lvl9pPr marL="3886200" indent="-228600" eaLnBrk="0" fontAlgn="base" hangingPunct="0">
              <a:spcBef>
                <a:spcPct val="0"/>
              </a:spcBef>
              <a:spcAft>
                <a:spcPct val="0"/>
              </a:spcAft>
              <a:defRPr sz="5600">
                <a:solidFill>
                  <a:schemeClr val="tx1"/>
                </a:solidFill>
                <a:latin typeface="MS Gothic" pitchFamily="49" charset="-128"/>
                <a:ea typeface="ＭＳ Ｐゴシック" pitchFamily="-112" charset="-128"/>
              </a:defRPr>
            </a:lvl9pPr>
          </a:lstStyle>
          <a:p>
            <a:pPr eaLnBrk="1" hangingPunct="1"/>
            <a:fld id="{3AF5F570-3F40-404F-ACED-279AE895A7BB}" type="slidenum">
              <a:rPr lang="en-US" sz="1200" smtClean="0">
                <a:latin typeface="Arial" charset="0"/>
              </a:rPr>
              <a:pPr eaLnBrk="1" hangingPunct="1"/>
              <a:t>1</a:t>
            </a:fld>
            <a:endParaRPr lang="en-US" sz="1200">
              <a:latin typeface="Arial" charset="0"/>
            </a:endParaRPr>
          </a:p>
        </p:txBody>
      </p:sp>
      <p:sp>
        <p:nvSpPr>
          <p:cNvPr id="4099" name="Rectangle 2"/>
          <p:cNvSpPr>
            <a:spLocks noGrp="1" noRot="1" noChangeAspect="1" noChangeArrowheads="1" noTextEdit="1"/>
          </p:cNvSpPr>
          <p:nvPr>
            <p:ph type="sldImg"/>
          </p:nvPr>
        </p:nvSpPr>
        <p:spPr>
          <a:xfrm>
            <a:off x="1162050" y="692150"/>
            <a:ext cx="4610100" cy="3457575"/>
          </a:xfrm>
          <a:ln/>
        </p:spPr>
      </p:sp>
      <p:sp>
        <p:nvSpPr>
          <p:cNvPr id="4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716672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486400" y="15545099"/>
            <a:ext cx="25603200" cy="7009805"/>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EC9E4657-0A72-4974-857E-90C2E4E7A5D6}" type="slidenum">
              <a:rPr lang="en-US"/>
              <a:pPr>
                <a:defRPr/>
              </a:pPr>
              <a:t>‹#›</a:t>
            </a:fld>
            <a:endParaRPr lang="en-US"/>
          </a:p>
        </p:txBody>
      </p:sp>
    </p:spTree>
    <p:extLst>
      <p:ext uri="{BB962C8B-B14F-4D97-AF65-F5344CB8AC3E}">
        <p14:creationId xmlns:p14="http://schemas.microsoft.com/office/powerpoint/2010/main" val="3576792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828800" y="1346417"/>
            <a:ext cx="32918400" cy="4572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1828800" y="6401594"/>
            <a:ext cx="32918400" cy="1810345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10FA62B5-AC34-4112-BE38-D5F844FD2BF0}" type="slidenum">
              <a:rPr lang="en-US"/>
              <a:pPr>
                <a:defRPr/>
              </a:pPr>
              <a:t>‹#›</a:t>
            </a:fld>
            <a:endParaRPr lang="en-US"/>
          </a:p>
        </p:txBody>
      </p:sp>
    </p:spTree>
    <p:extLst>
      <p:ext uri="{BB962C8B-B14F-4D97-AF65-F5344CB8AC3E}">
        <p14:creationId xmlns:p14="http://schemas.microsoft.com/office/powerpoint/2010/main" val="2175231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0" y="1099842"/>
            <a:ext cx="8229600" cy="23404711"/>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828800" y="1099842"/>
            <a:ext cx="24536400" cy="2340471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4EA038A1-7E72-4362-8181-9F9F39CF8765}" type="slidenum">
              <a:rPr lang="en-US"/>
              <a:pPr>
                <a:defRPr/>
              </a:pPr>
              <a:t>‹#›</a:t>
            </a:fld>
            <a:endParaRPr lang="en-US"/>
          </a:p>
        </p:txBody>
      </p:sp>
    </p:spTree>
    <p:extLst>
      <p:ext uri="{BB962C8B-B14F-4D97-AF65-F5344CB8AC3E}">
        <p14:creationId xmlns:p14="http://schemas.microsoft.com/office/powerpoint/2010/main" val="429687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8800" y="1346417"/>
            <a:ext cx="32918400" cy="4572000"/>
          </a:xfrm>
          <a:prstGeom prst="rect">
            <a:avLst/>
          </a:prstGeom>
        </p:spPr>
        <p:txBody>
          <a:bodyPr/>
          <a:lstStyle/>
          <a:p>
            <a:r>
              <a:rPr lang="en-US"/>
              <a:t>Click to edit Master title style</a:t>
            </a:r>
          </a:p>
        </p:txBody>
      </p:sp>
      <p:sp>
        <p:nvSpPr>
          <p:cNvPr id="4" name="Rectangle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9B5E2F9D-BD0E-486E-B111-32D88ED971D2}" type="slidenum">
              <a:rPr lang="en-US"/>
              <a:pPr>
                <a:defRPr/>
              </a:pPr>
              <a:t>‹#›</a:t>
            </a:fld>
            <a:endParaRPr lang="en-US"/>
          </a:p>
        </p:txBody>
      </p:sp>
    </p:spTree>
    <p:extLst>
      <p:ext uri="{BB962C8B-B14F-4D97-AF65-F5344CB8AC3E}">
        <p14:creationId xmlns:p14="http://schemas.microsoft.com/office/powerpoint/2010/main" val="2449568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49" y="17627203"/>
            <a:ext cx="31089600" cy="5448599"/>
          </a:xfrm>
          <a:prstGeom prst="rect">
            <a:avLst/>
          </a:prstGeo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2889249" y="11626454"/>
            <a:ext cx="31089600" cy="6000750"/>
          </a:xfrm>
          <a:prstGeom prst="rect">
            <a:avLst/>
          </a:prstGeom>
        </p:spPr>
        <p:txBody>
          <a:bodyPr anchor="b"/>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en-US"/>
              <a:t>Click to edit Master text styles</a:t>
            </a:r>
          </a:p>
        </p:txBody>
      </p:sp>
      <p:sp>
        <p:nvSpPr>
          <p:cNvPr id="4" name="Rectangle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CBD4BC3D-9E62-49C7-B73F-CC9966039008}" type="slidenum">
              <a:rPr lang="en-US"/>
              <a:pPr>
                <a:defRPr/>
              </a:pPr>
              <a:t>‹#›</a:t>
            </a:fld>
            <a:endParaRPr lang="en-US"/>
          </a:p>
        </p:txBody>
      </p:sp>
    </p:spTree>
    <p:extLst>
      <p:ext uri="{BB962C8B-B14F-4D97-AF65-F5344CB8AC3E}">
        <p14:creationId xmlns:p14="http://schemas.microsoft.com/office/powerpoint/2010/main" val="4163847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828800" y="1346417"/>
            <a:ext cx="32918400" cy="4572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828800" y="6401098"/>
            <a:ext cx="16383000" cy="18103454"/>
          </a:xfrm>
          <a:prstGeom prst="rect">
            <a:avLst/>
          </a:prstGeo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364200" y="6401098"/>
            <a:ext cx="16383000" cy="18103454"/>
          </a:xfrm>
          <a:prstGeom prst="rect">
            <a:avLst/>
          </a:prstGeo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F54B46B5-BABE-4F2F-8DF2-DB7EC5A34D55}" type="slidenum">
              <a:rPr lang="en-US"/>
              <a:pPr>
                <a:defRPr/>
              </a:pPr>
              <a:t>‹#›</a:t>
            </a:fld>
            <a:endParaRPr lang="en-US"/>
          </a:p>
        </p:txBody>
      </p:sp>
    </p:spTree>
    <p:extLst>
      <p:ext uri="{BB962C8B-B14F-4D97-AF65-F5344CB8AC3E}">
        <p14:creationId xmlns:p14="http://schemas.microsoft.com/office/powerpoint/2010/main" val="3081961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098351"/>
            <a:ext cx="32918400" cy="4572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801" y="6140649"/>
            <a:ext cx="16160751" cy="2558356"/>
          </a:xfrm>
          <a:prstGeom prst="rect">
            <a:avLst/>
          </a:prstGeo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828801" y="8699004"/>
            <a:ext cx="16160751" cy="15805548"/>
          </a:xfrm>
          <a:prstGeom prst="rect">
            <a:avLst/>
          </a:prstGeo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01" y="6140649"/>
            <a:ext cx="16167100" cy="2558356"/>
          </a:xfrm>
          <a:prstGeom prst="rect">
            <a:avLst/>
          </a:prstGeo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18580101" y="8699004"/>
            <a:ext cx="16167100" cy="15805548"/>
          </a:xfrm>
          <a:prstGeom prst="rect">
            <a:avLst/>
          </a:prstGeo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A3188381-BF0F-4D64-A930-CAFF3BFCCDE3}" type="slidenum">
              <a:rPr lang="en-US"/>
              <a:pPr>
                <a:defRPr/>
              </a:pPr>
              <a:t>‹#›</a:t>
            </a:fld>
            <a:endParaRPr lang="en-US"/>
          </a:p>
        </p:txBody>
      </p:sp>
    </p:spTree>
    <p:extLst>
      <p:ext uri="{BB962C8B-B14F-4D97-AF65-F5344CB8AC3E}">
        <p14:creationId xmlns:p14="http://schemas.microsoft.com/office/powerpoint/2010/main" val="3819575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28800" y="1346417"/>
            <a:ext cx="32918400" cy="4572000"/>
          </a:xfrm>
          <a:prstGeom prst="rect">
            <a:avLst/>
          </a:prstGeom>
        </p:spPr>
        <p:txBody>
          <a:bodyPr/>
          <a:lstStyle/>
          <a:p>
            <a:r>
              <a:rPr lang="en-US"/>
              <a:t>Click to edit Master title style</a:t>
            </a:r>
          </a:p>
        </p:txBody>
      </p:sp>
      <p:sp>
        <p:nvSpPr>
          <p:cNvPr id="3" name="Rectangle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FDCFB288-E178-4E20-B101-63A35DFE70D3}" type="slidenum">
              <a:rPr lang="en-US"/>
              <a:pPr>
                <a:defRPr/>
              </a:pPr>
              <a:t>‹#›</a:t>
            </a:fld>
            <a:endParaRPr lang="en-US"/>
          </a:p>
        </p:txBody>
      </p:sp>
    </p:spTree>
    <p:extLst>
      <p:ext uri="{BB962C8B-B14F-4D97-AF65-F5344CB8AC3E}">
        <p14:creationId xmlns:p14="http://schemas.microsoft.com/office/powerpoint/2010/main" val="117968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C86C289B-9606-45C0-9159-CA9489A180C7}" type="slidenum">
              <a:rPr lang="en-US"/>
              <a:pPr>
                <a:defRPr/>
              </a:pPr>
              <a:t>‹#›</a:t>
            </a:fld>
            <a:endParaRPr lang="en-US"/>
          </a:p>
        </p:txBody>
      </p:sp>
    </p:spTree>
    <p:extLst>
      <p:ext uri="{BB962C8B-B14F-4D97-AF65-F5344CB8AC3E}">
        <p14:creationId xmlns:p14="http://schemas.microsoft.com/office/powerpoint/2010/main" val="212424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092399"/>
            <a:ext cx="12033251" cy="4647903"/>
          </a:xfrm>
          <a:prstGeom prst="rect">
            <a:avLst/>
          </a:prstGeo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14300200" y="1092399"/>
            <a:ext cx="20447000" cy="2341215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00" y="5740301"/>
            <a:ext cx="12033251" cy="18764250"/>
          </a:xfrm>
          <a:prstGeom prst="rect">
            <a:avLst/>
          </a:prstGeo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a:t>Click to edit Master text styles</a:t>
            </a:r>
          </a:p>
        </p:txBody>
      </p:sp>
      <p:sp>
        <p:nvSpPr>
          <p:cNvPr id="5" name="Date Placeholder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BE209CAC-A756-4C7F-B220-63DFFB2E8F40}" type="slidenum">
              <a:rPr lang="en-US"/>
              <a:pPr>
                <a:defRPr/>
              </a:pPr>
              <a:t>‹#›</a:t>
            </a:fld>
            <a:endParaRPr lang="en-US"/>
          </a:p>
        </p:txBody>
      </p:sp>
    </p:spTree>
    <p:extLst>
      <p:ext uri="{BB962C8B-B14F-4D97-AF65-F5344CB8AC3E}">
        <p14:creationId xmlns:p14="http://schemas.microsoft.com/office/powerpoint/2010/main" val="702886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1" y="19201806"/>
            <a:ext cx="21945600" cy="2268141"/>
          </a:xfrm>
          <a:prstGeom prst="rect">
            <a:avLst/>
          </a:prstGeo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7169151" y="2451200"/>
            <a:ext cx="21945600" cy="16458903"/>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7169151" y="21469946"/>
            <a:ext cx="21945600" cy="3219153"/>
          </a:xfrm>
          <a:prstGeom prst="rect">
            <a:avLst/>
          </a:prstGeo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a:t>Click to edit Master text styles</a:t>
            </a:r>
          </a:p>
        </p:txBody>
      </p:sp>
      <p:sp>
        <p:nvSpPr>
          <p:cNvPr id="5" name="Date Placeholder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1FEE6994-04D6-4EBE-B49D-689EE0C7787B}" type="slidenum">
              <a:rPr lang="en-US"/>
              <a:pPr>
                <a:defRPr/>
              </a:pPr>
              <a:t>‹#›</a:t>
            </a:fld>
            <a:endParaRPr lang="en-US"/>
          </a:p>
        </p:txBody>
      </p:sp>
    </p:spTree>
    <p:extLst>
      <p:ext uri="{BB962C8B-B14F-4D97-AF65-F5344CB8AC3E}">
        <p14:creationId xmlns:p14="http://schemas.microsoft.com/office/powerpoint/2010/main" val="3015342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6E6E6"/>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510540" y="3276601"/>
            <a:ext cx="10789920" cy="23719686"/>
          </a:xfrm>
          <a:prstGeom prst="rect">
            <a:avLst/>
          </a:prstGeom>
          <a:solidFill>
            <a:schemeClr val="bg1"/>
          </a:solidFill>
          <a:ln w="76200" cap="flat" cmpd="sng" algn="ctr">
            <a:solidFill>
              <a:srgbClr val="0B9444"/>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0788" rtl="0" eaLnBrk="1" fontAlgn="base" latinLnBrk="0" hangingPunct="1">
              <a:lnSpc>
                <a:spcPct val="100000"/>
              </a:lnSpc>
              <a:spcBef>
                <a:spcPct val="0"/>
              </a:spcBef>
              <a:spcAft>
                <a:spcPct val="0"/>
              </a:spcAft>
              <a:buClrTx/>
              <a:buSzTx/>
              <a:buFontTx/>
              <a:buNone/>
              <a:tabLst/>
            </a:pPr>
            <a:endParaRPr kumimoji="0" lang="en-US" sz="7500" b="0" i="0" u="none" strike="noStrike" cap="none" normalizeH="0" baseline="0">
              <a:ln>
                <a:noFill/>
              </a:ln>
              <a:solidFill>
                <a:schemeClr val="tx1"/>
              </a:solidFill>
              <a:effectLst/>
              <a:latin typeface="MS Gothic" pitchFamily="49" charset="-128"/>
            </a:endParaRPr>
          </a:p>
        </p:txBody>
      </p:sp>
      <p:sp>
        <p:nvSpPr>
          <p:cNvPr id="12" name="Rectangle 11"/>
          <p:cNvSpPr/>
          <p:nvPr userDrawn="1"/>
        </p:nvSpPr>
        <p:spPr bwMode="auto">
          <a:xfrm>
            <a:off x="11937362" y="3276598"/>
            <a:ext cx="11155145" cy="10058401"/>
          </a:xfrm>
          <a:prstGeom prst="rect">
            <a:avLst/>
          </a:prstGeom>
          <a:solidFill>
            <a:schemeClr val="bg1"/>
          </a:solidFill>
          <a:ln w="76200" cap="flat" cmpd="sng" algn="ctr">
            <a:solidFill>
              <a:srgbClr val="0B9444"/>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0788" rtl="0" eaLnBrk="1" fontAlgn="base" latinLnBrk="0" hangingPunct="1">
              <a:lnSpc>
                <a:spcPct val="100000"/>
              </a:lnSpc>
              <a:spcBef>
                <a:spcPct val="0"/>
              </a:spcBef>
              <a:spcAft>
                <a:spcPct val="0"/>
              </a:spcAft>
              <a:buClrTx/>
              <a:buSzTx/>
              <a:buFontTx/>
              <a:buNone/>
              <a:tabLst/>
            </a:pPr>
            <a:endParaRPr kumimoji="0" lang="en-US" sz="7500" b="0" i="0" u="none" strike="noStrike" cap="none" normalizeH="0" baseline="0" dirty="0">
              <a:ln>
                <a:noFill/>
              </a:ln>
              <a:solidFill>
                <a:schemeClr val="tx1"/>
              </a:solidFill>
              <a:effectLst/>
              <a:latin typeface="MS Gothic" pitchFamily="49" charset="-128"/>
            </a:endParaRPr>
          </a:p>
        </p:txBody>
      </p:sp>
      <p:sp>
        <p:nvSpPr>
          <p:cNvPr id="13" name="Rectangle 12"/>
          <p:cNvSpPr/>
          <p:nvPr userDrawn="1"/>
        </p:nvSpPr>
        <p:spPr bwMode="auto">
          <a:xfrm>
            <a:off x="23729409" y="3276600"/>
            <a:ext cx="12336051" cy="10058399"/>
          </a:xfrm>
          <a:prstGeom prst="rect">
            <a:avLst/>
          </a:prstGeom>
          <a:solidFill>
            <a:schemeClr val="bg1"/>
          </a:solidFill>
          <a:ln w="76200" cap="flat" cmpd="sng" algn="ctr">
            <a:solidFill>
              <a:srgbClr val="0B9444"/>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0788" rtl="0" eaLnBrk="1" fontAlgn="base" latinLnBrk="0" hangingPunct="1">
              <a:lnSpc>
                <a:spcPct val="100000"/>
              </a:lnSpc>
              <a:spcBef>
                <a:spcPct val="0"/>
              </a:spcBef>
              <a:spcAft>
                <a:spcPct val="0"/>
              </a:spcAft>
              <a:buClrTx/>
              <a:buSzTx/>
              <a:buFontTx/>
              <a:buNone/>
              <a:tabLst/>
            </a:pPr>
            <a:endParaRPr kumimoji="0" lang="en-US" sz="7500" b="0" i="0" u="none" strike="noStrike" cap="none" normalizeH="0" baseline="0">
              <a:ln>
                <a:noFill/>
              </a:ln>
              <a:solidFill>
                <a:schemeClr val="tx1"/>
              </a:solidFill>
              <a:effectLst/>
              <a:latin typeface="MS Gothic" pitchFamily="49" charset="-128"/>
            </a:endParaRPr>
          </a:p>
        </p:txBody>
      </p:sp>
      <p:sp>
        <p:nvSpPr>
          <p:cNvPr id="3" name="Rectangle 2"/>
          <p:cNvSpPr/>
          <p:nvPr userDrawn="1"/>
        </p:nvSpPr>
        <p:spPr bwMode="auto">
          <a:xfrm>
            <a:off x="-76200" y="-24540"/>
            <a:ext cx="36728399" cy="2890131"/>
          </a:xfrm>
          <a:prstGeom prst="rect">
            <a:avLst/>
          </a:prstGeom>
          <a:gradFill flip="none" rotWithShape="1">
            <a:gsLst>
              <a:gs pos="0">
                <a:srgbClr val="006435"/>
              </a:gs>
              <a:gs pos="51000">
                <a:srgbClr val="0B9444"/>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0788" rtl="0" eaLnBrk="1" fontAlgn="base" latinLnBrk="0" hangingPunct="1">
              <a:lnSpc>
                <a:spcPct val="100000"/>
              </a:lnSpc>
              <a:spcBef>
                <a:spcPct val="0"/>
              </a:spcBef>
              <a:spcAft>
                <a:spcPct val="0"/>
              </a:spcAft>
              <a:buClrTx/>
              <a:buSzTx/>
              <a:buFontTx/>
              <a:buNone/>
              <a:tabLst/>
            </a:pPr>
            <a:endParaRPr kumimoji="0" lang="en-US" sz="7500" b="0" i="0" u="none" strike="noStrike" cap="none" normalizeH="0" baseline="0" dirty="0">
              <a:ln>
                <a:noFill/>
              </a:ln>
              <a:solidFill>
                <a:schemeClr val="tx1"/>
              </a:solidFill>
              <a:effectLst/>
              <a:latin typeface="MS Gothic" pitchFamily="49" charset="-128"/>
            </a:endParaRPr>
          </a:p>
        </p:txBody>
      </p:sp>
      <p:sp>
        <p:nvSpPr>
          <p:cNvPr id="11" name="Rectangle 16"/>
          <p:cNvSpPr/>
          <p:nvPr userDrawn="1"/>
        </p:nvSpPr>
        <p:spPr>
          <a:xfrm>
            <a:off x="-76201" y="-21000"/>
            <a:ext cx="36728399" cy="2075549"/>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54000">
                <a:srgbClr val="006435"/>
              </a:gs>
              <a:gs pos="100000">
                <a:srgbClr val="0B944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userDrawn="1"/>
        </p:nvSpPr>
        <p:spPr bwMode="auto">
          <a:xfrm>
            <a:off x="11937362" y="13944599"/>
            <a:ext cx="24128098" cy="13051688"/>
          </a:xfrm>
          <a:prstGeom prst="rect">
            <a:avLst/>
          </a:prstGeom>
          <a:solidFill>
            <a:schemeClr val="bg1"/>
          </a:solidFill>
          <a:ln w="76200" cap="flat" cmpd="sng" algn="ctr">
            <a:solidFill>
              <a:srgbClr val="0B9444"/>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0788" rtl="0" eaLnBrk="1" fontAlgn="base" latinLnBrk="0" hangingPunct="1">
              <a:lnSpc>
                <a:spcPct val="100000"/>
              </a:lnSpc>
              <a:spcBef>
                <a:spcPct val="0"/>
              </a:spcBef>
              <a:spcAft>
                <a:spcPct val="0"/>
              </a:spcAft>
              <a:buClrTx/>
              <a:buSzTx/>
              <a:buFontTx/>
              <a:buNone/>
              <a:tabLst/>
            </a:pPr>
            <a:endParaRPr kumimoji="0" lang="en-US" sz="7500" b="0" i="0" u="none" strike="noStrike" cap="none" normalizeH="0" baseline="0">
              <a:ln>
                <a:noFill/>
              </a:ln>
              <a:solidFill>
                <a:schemeClr val="tx1"/>
              </a:solidFill>
              <a:effectLst/>
              <a:latin typeface="MS Gothic" pitchFamily="49" charset="-128"/>
            </a:endParaRPr>
          </a:p>
        </p:txBody>
      </p:sp>
      <p:sp>
        <p:nvSpPr>
          <p:cNvPr id="22" name="Rectangle 21"/>
          <p:cNvSpPr/>
          <p:nvPr userDrawn="1"/>
        </p:nvSpPr>
        <p:spPr bwMode="auto">
          <a:xfrm>
            <a:off x="11985404" y="26517600"/>
            <a:ext cx="24080056" cy="494607"/>
          </a:xfrm>
          <a:prstGeom prst="rect">
            <a:avLst/>
          </a:prstGeom>
          <a:solidFill>
            <a:srgbClr val="0B9444"/>
          </a:solidFill>
          <a:ln w="76200" cap="flat" cmpd="sng" algn="ctr">
            <a:solidFill>
              <a:srgbClr val="0B9444"/>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3760788"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chemeClr val="bg1"/>
                </a:solidFill>
                <a:effectLst/>
                <a:latin typeface="+mj-lt"/>
              </a:rPr>
              <a:t>Figure</a:t>
            </a:r>
            <a:r>
              <a:rPr kumimoji="0" lang="en-US" sz="2800" b="1" i="0" u="none" strike="noStrike" cap="none" normalizeH="0" dirty="0">
                <a:ln>
                  <a:noFill/>
                </a:ln>
                <a:solidFill>
                  <a:schemeClr val="bg1"/>
                </a:solidFill>
                <a:effectLst/>
                <a:latin typeface="+mj-lt"/>
              </a:rPr>
              <a:t> 4: </a:t>
            </a:r>
            <a:r>
              <a:rPr kumimoji="0" lang="en-US" sz="2800" b="0" i="0" u="none" strike="noStrike" cap="none" normalizeH="0" dirty="0">
                <a:ln>
                  <a:noFill/>
                </a:ln>
                <a:solidFill>
                  <a:schemeClr val="bg1"/>
                </a:solidFill>
                <a:effectLst/>
                <a:latin typeface="+mj-lt"/>
              </a:rPr>
              <a:t>GFAU Block Schematic</a:t>
            </a:r>
            <a:endParaRPr kumimoji="0" lang="en-US" sz="2800" b="0" i="1" u="none" strike="noStrike" cap="none" normalizeH="0" baseline="0" dirty="0">
              <a:ln>
                <a:noFill/>
              </a:ln>
              <a:solidFill>
                <a:schemeClr val="bg1"/>
              </a:solidFill>
              <a:effectLst/>
              <a:latin typeface="+mj-lt"/>
            </a:endParaRPr>
          </a:p>
        </p:txBody>
      </p:sp>
      <p:sp>
        <p:nvSpPr>
          <p:cNvPr id="23" name="Rectangle 22"/>
          <p:cNvSpPr>
            <a:spLocks noChangeArrowheads="1"/>
          </p:cNvSpPr>
          <p:nvPr userDrawn="1"/>
        </p:nvSpPr>
        <p:spPr bwMode="auto">
          <a:xfrm>
            <a:off x="535238" y="21251412"/>
            <a:ext cx="10745733" cy="731520"/>
          </a:xfrm>
          <a:prstGeom prst="rect">
            <a:avLst/>
          </a:prstGeom>
          <a:solidFill>
            <a:srgbClr val="0B9444"/>
          </a:solidFill>
          <a:ln w="76200">
            <a:noFill/>
            <a:miter lim="800000"/>
            <a:headEnd/>
            <a:tailEnd/>
          </a:ln>
          <a:effectLst/>
        </p:spPr>
        <p:txBody>
          <a:bodyPr wrap="square" lIns="57149" tIns="23379" rIns="57149" bIns="23379">
            <a:spAutoFit/>
          </a:bodyPr>
          <a:lstStyle/>
          <a:p>
            <a:pPr algn="ctr"/>
            <a:endParaRPr lang="en-US" sz="3600" b="1" dirty="0">
              <a:solidFill>
                <a:schemeClr val="bg1"/>
              </a:solidFill>
              <a:latin typeface="+mj-lt"/>
              <a:cs typeface="Arial" panose="020B0604020202020204" pitchFamily="34" charset="0"/>
            </a:endParaRPr>
          </a:p>
        </p:txBody>
      </p:sp>
      <p:sp>
        <p:nvSpPr>
          <p:cNvPr id="24" name="Rectangle 22"/>
          <p:cNvSpPr>
            <a:spLocks noChangeArrowheads="1"/>
          </p:cNvSpPr>
          <p:nvPr userDrawn="1"/>
        </p:nvSpPr>
        <p:spPr bwMode="auto">
          <a:xfrm>
            <a:off x="542894" y="3276599"/>
            <a:ext cx="10738112" cy="731520"/>
          </a:xfrm>
          <a:prstGeom prst="rect">
            <a:avLst/>
          </a:prstGeom>
          <a:solidFill>
            <a:srgbClr val="0B9444"/>
          </a:solidFill>
          <a:ln w="76200">
            <a:noFill/>
            <a:miter lim="800000"/>
            <a:headEnd/>
            <a:tailEnd/>
          </a:ln>
          <a:effectLst/>
        </p:spPr>
        <p:txBody>
          <a:bodyPr wrap="square" lIns="57149" tIns="23379" rIns="57149" bIns="23379">
            <a:spAutoFit/>
          </a:bodyPr>
          <a:lstStyle/>
          <a:p>
            <a:pPr algn="ctr"/>
            <a:endParaRPr lang="en-US" sz="3600" b="1" dirty="0">
              <a:solidFill>
                <a:schemeClr val="bg1"/>
              </a:solidFill>
              <a:latin typeface="+mj-lt"/>
              <a:cs typeface="Arial" panose="020B0604020202020204" pitchFamily="34" charset="0"/>
            </a:endParaRPr>
          </a:p>
        </p:txBody>
      </p:sp>
      <p:sp>
        <p:nvSpPr>
          <p:cNvPr id="25" name="Rectangle 22"/>
          <p:cNvSpPr>
            <a:spLocks noChangeArrowheads="1"/>
          </p:cNvSpPr>
          <p:nvPr userDrawn="1"/>
        </p:nvSpPr>
        <p:spPr bwMode="auto">
          <a:xfrm>
            <a:off x="533400" y="17373600"/>
            <a:ext cx="10747571" cy="731520"/>
          </a:xfrm>
          <a:prstGeom prst="rect">
            <a:avLst/>
          </a:prstGeom>
          <a:solidFill>
            <a:srgbClr val="0B9444"/>
          </a:solidFill>
          <a:ln w="76200">
            <a:noFill/>
            <a:miter lim="800000"/>
            <a:headEnd/>
            <a:tailEnd/>
          </a:ln>
          <a:effectLst/>
        </p:spPr>
        <p:txBody>
          <a:bodyPr wrap="square" lIns="57149" tIns="23379" rIns="57149" bIns="23379">
            <a:spAutoFit/>
          </a:bodyPr>
          <a:lstStyle/>
          <a:p>
            <a:pPr algn="ctr"/>
            <a:endParaRPr lang="en-US" sz="3600" b="1" dirty="0">
              <a:solidFill>
                <a:schemeClr val="bg1"/>
              </a:solidFill>
              <a:latin typeface="+mj-lt"/>
              <a:cs typeface="Arial" panose="020B0604020202020204" pitchFamily="34" charset="0"/>
            </a:endParaRPr>
          </a:p>
        </p:txBody>
      </p:sp>
      <p:sp>
        <p:nvSpPr>
          <p:cNvPr id="26" name="Rectangle 22"/>
          <p:cNvSpPr>
            <a:spLocks noChangeArrowheads="1"/>
          </p:cNvSpPr>
          <p:nvPr userDrawn="1"/>
        </p:nvSpPr>
        <p:spPr bwMode="auto">
          <a:xfrm>
            <a:off x="543215" y="14257788"/>
            <a:ext cx="10737792" cy="731520"/>
          </a:xfrm>
          <a:prstGeom prst="rect">
            <a:avLst/>
          </a:prstGeom>
          <a:solidFill>
            <a:srgbClr val="0B9444"/>
          </a:solidFill>
          <a:ln w="76200">
            <a:noFill/>
            <a:miter lim="800000"/>
            <a:headEnd/>
            <a:tailEnd/>
          </a:ln>
          <a:effectLst/>
        </p:spPr>
        <p:txBody>
          <a:bodyPr wrap="square" lIns="57149" tIns="23379" rIns="57149" bIns="23379">
            <a:spAutoFit/>
          </a:bodyPr>
          <a:lstStyle/>
          <a:p>
            <a:pPr algn="ctr"/>
            <a:endParaRPr lang="en-US" sz="3600" b="1" dirty="0">
              <a:solidFill>
                <a:schemeClr val="bg1"/>
              </a:solidFill>
              <a:latin typeface="+mj-lt"/>
              <a:cs typeface="Arial" panose="020B0604020202020204" pitchFamily="34" charset="0"/>
            </a:endParaRPr>
          </a:p>
        </p:txBody>
      </p:sp>
      <p:sp>
        <p:nvSpPr>
          <p:cNvPr id="27" name="Rectangle 22"/>
          <p:cNvSpPr>
            <a:spLocks noChangeArrowheads="1"/>
          </p:cNvSpPr>
          <p:nvPr userDrawn="1"/>
        </p:nvSpPr>
        <p:spPr bwMode="auto">
          <a:xfrm>
            <a:off x="23748863" y="3281599"/>
            <a:ext cx="12293738" cy="731520"/>
          </a:xfrm>
          <a:prstGeom prst="rect">
            <a:avLst/>
          </a:prstGeom>
          <a:solidFill>
            <a:srgbClr val="0B9444"/>
          </a:solidFill>
          <a:ln w="76200">
            <a:noFill/>
            <a:miter lim="800000"/>
            <a:headEnd/>
            <a:tailEnd/>
          </a:ln>
          <a:effectLst/>
        </p:spPr>
        <p:txBody>
          <a:bodyPr wrap="square" lIns="57149" tIns="23379" rIns="57149" bIns="23379">
            <a:spAutoFit/>
          </a:bodyPr>
          <a:lstStyle/>
          <a:p>
            <a:pPr algn="ctr"/>
            <a:endParaRPr lang="en-US" sz="3600" b="1" dirty="0">
              <a:solidFill>
                <a:schemeClr val="bg1"/>
              </a:solidFill>
              <a:latin typeface="+mj-lt"/>
              <a:cs typeface="Arial" panose="020B0604020202020204" pitchFamily="34" charset="0"/>
            </a:endParaRPr>
          </a:p>
        </p:txBody>
      </p:sp>
      <p:sp>
        <p:nvSpPr>
          <p:cNvPr id="28" name="Rectangle 22"/>
          <p:cNvSpPr>
            <a:spLocks noChangeArrowheads="1"/>
          </p:cNvSpPr>
          <p:nvPr userDrawn="1"/>
        </p:nvSpPr>
        <p:spPr bwMode="auto">
          <a:xfrm>
            <a:off x="23765747" y="10241280"/>
            <a:ext cx="12276853" cy="731520"/>
          </a:xfrm>
          <a:prstGeom prst="rect">
            <a:avLst/>
          </a:prstGeom>
          <a:solidFill>
            <a:srgbClr val="0B9444"/>
          </a:solidFill>
          <a:ln w="76200">
            <a:noFill/>
            <a:miter lim="800000"/>
            <a:headEnd/>
            <a:tailEnd/>
          </a:ln>
          <a:effectLst/>
        </p:spPr>
        <p:txBody>
          <a:bodyPr wrap="square" lIns="57149" tIns="23379" rIns="57149" bIns="23379">
            <a:spAutoFit/>
          </a:bodyPr>
          <a:lstStyle/>
          <a:p>
            <a:pPr algn="ctr"/>
            <a:endParaRPr lang="en-US" sz="3600" b="1" dirty="0">
              <a:solidFill>
                <a:schemeClr val="bg1"/>
              </a:solidFill>
              <a:latin typeface="+mj-lt"/>
              <a:cs typeface="Arial" panose="020B0604020202020204" pitchFamily="34" charset="0"/>
            </a:endParaRPr>
          </a:p>
        </p:txBody>
      </p:sp>
      <p:sp>
        <p:nvSpPr>
          <p:cNvPr id="29" name="Rectangle 28"/>
          <p:cNvSpPr/>
          <p:nvPr userDrawn="1"/>
        </p:nvSpPr>
        <p:spPr bwMode="auto">
          <a:xfrm>
            <a:off x="11951355" y="3276599"/>
            <a:ext cx="3124200" cy="731520"/>
          </a:xfrm>
          <a:prstGeom prst="rect">
            <a:avLst/>
          </a:prstGeom>
          <a:solidFill>
            <a:srgbClr val="0B944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0788" rtl="0" eaLnBrk="1" fontAlgn="base" latinLnBrk="0" hangingPunct="1">
              <a:lnSpc>
                <a:spcPct val="100000"/>
              </a:lnSpc>
              <a:spcBef>
                <a:spcPct val="0"/>
              </a:spcBef>
              <a:spcAft>
                <a:spcPct val="0"/>
              </a:spcAft>
              <a:buClrTx/>
              <a:buSzTx/>
              <a:buFontTx/>
              <a:buNone/>
              <a:tabLst/>
            </a:pPr>
            <a:endParaRPr kumimoji="0" lang="en-US" sz="7500" b="0" i="0" u="none" strike="noStrike" cap="none" normalizeH="0" baseline="0">
              <a:ln>
                <a:noFill/>
              </a:ln>
              <a:solidFill>
                <a:schemeClr val="tx1"/>
              </a:solidFill>
              <a:effectLst/>
              <a:latin typeface="MS Gothic" pitchFamily="49" charset="-128"/>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819400" rtl="0" eaLnBrk="0" fontAlgn="base" hangingPunct="0">
        <a:spcBef>
          <a:spcPct val="0"/>
        </a:spcBef>
        <a:spcAft>
          <a:spcPct val="0"/>
        </a:spcAft>
        <a:defRPr sz="13600">
          <a:solidFill>
            <a:schemeClr val="tx2"/>
          </a:solidFill>
          <a:latin typeface="+mj-lt"/>
          <a:ea typeface="ＭＳ Ｐゴシック" pitchFamily="-112" charset="-128"/>
          <a:cs typeface="+mj-cs"/>
        </a:defRPr>
      </a:lvl1pPr>
      <a:lvl2pPr algn="ctr" defTabSz="2819400" rtl="0" eaLnBrk="0" fontAlgn="base" hangingPunct="0">
        <a:spcBef>
          <a:spcPct val="0"/>
        </a:spcBef>
        <a:spcAft>
          <a:spcPct val="0"/>
        </a:spcAft>
        <a:defRPr sz="13600">
          <a:solidFill>
            <a:schemeClr val="tx2"/>
          </a:solidFill>
          <a:latin typeface="Arial" charset="0"/>
          <a:ea typeface="ＭＳ Ｐゴシック" pitchFamily="-112" charset="-128"/>
        </a:defRPr>
      </a:lvl2pPr>
      <a:lvl3pPr algn="ctr" defTabSz="2819400" rtl="0" eaLnBrk="0" fontAlgn="base" hangingPunct="0">
        <a:spcBef>
          <a:spcPct val="0"/>
        </a:spcBef>
        <a:spcAft>
          <a:spcPct val="0"/>
        </a:spcAft>
        <a:defRPr sz="13600">
          <a:solidFill>
            <a:schemeClr val="tx2"/>
          </a:solidFill>
          <a:latin typeface="Arial" charset="0"/>
          <a:ea typeface="ＭＳ Ｐゴシック" pitchFamily="-112" charset="-128"/>
        </a:defRPr>
      </a:lvl3pPr>
      <a:lvl4pPr algn="ctr" defTabSz="2819400" rtl="0" eaLnBrk="0" fontAlgn="base" hangingPunct="0">
        <a:spcBef>
          <a:spcPct val="0"/>
        </a:spcBef>
        <a:spcAft>
          <a:spcPct val="0"/>
        </a:spcAft>
        <a:defRPr sz="13600">
          <a:solidFill>
            <a:schemeClr val="tx2"/>
          </a:solidFill>
          <a:latin typeface="Arial" charset="0"/>
          <a:ea typeface="ＭＳ Ｐゴシック" pitchFamily="-112" charset="-128"/>
        </a:defRPr>
      </a:lvl4pPr>
      <a:lvl5pPr algn="ctr" defTabSz="2819400" rtl="0" eaLnBrk="0" fontAlgn="base" hangingPunct="0">
        <a:spcBef>
          <a:spcPct val="0"/>
        </a:spcBef>
        <a:spcAft>
          <a:spcPct val="0"/>
        </a:spcAft>
        <a:defRPr sz="13600">
          <a:solidFill>
            <a:schemeClr val="tx2"/>
          </a:solidFill>
          <a:latin typeface="Arial" charset="0"/>
          <a:ea typeface="ＭＳ Ｐゴシック" pitchFamily="-112" charset="-128"/>
        </a:defRPr>
      </a:lvl5pPr>
      <a:lvl6pPr marL="342900" algn="ctr" defTabSz="2820591" rtl="0" fontAlgn="base">
        <a:spcBef>
          <a:spcPct val="0"/>
        </a:spcBef>
        <a:spcAft>
          <a:spcPct val="0"/>
        </a:spcAft>
        <a:defRPr sz="13600">
          <a:solidFill>
            <a:schemeClr val="tx2"/>
          </a:solidFill>
          <a:latin typeface="Arial" charset="0"/>
        </a:defRPr>
      </a:lvl6pPr>
      <a:lvl7pPr marL="685800" algn="ctr" defTabSz="2820591" rtl="0" fontAlgn="base">
        <a:spcBef>
          <a:spcPct val="0"/>
        </a:spcBef>
        <a:spcAft>
          <a:spcPct val="0"/>
        </a:spcAft>
        <a:defRPr sz="13600">
          <a:solidFill>
            <a:schemeClr val="tx2"/>
          </a:solidFill>
          <a:latin typeface="Arial" charset="0"/>
        </a:defRPr>
      </a:lvl7pPr>
      <a:lvl8pPr marL="1028700" algn="ctr" defTabSz="2820591" rtl="0" fontAlgn="base">
        <a:spcBef>
          <a:spcPct val="0"/>
        </a:spcBef>
        <a:spcAft>
          <a:spcPct val="0"/>
        </a:spcAft>
        <a:defRPr sz="13600">
          <a:solidFill>
            <a:schemeClr val="tx2"/>
          </a:solidFill>
          <a:latin typeface="Arial" charset="0"/>
        </a:defRPr>
      </a:lvl8pPr>
      <a:lvl9pPr marL="1371600" algn="ctr" defTabSz="2820591" rtl="0" fontAlgn="base">
        <a:spcBef>
          <a:spcPct val="0"/>
        </a:spcBef>
        <a:spcAft>
          <a:spcPct val="0"/>
        </a:spcAft>
        <a:defRPr sz="13600">
          <a:solidFill>
            <a:schemeClr val="tx2"/>
          </a:solidFill>
          <a:latin typeface="Arial" charset="0"/>
        </a:defRPr>
      </a:lvl9pPr>
    </p:titleStyle>
    <p:bodyStyle>
      <a:lvl1pPr marL="1057275" indent="-1057275" algn="l" defTabSz="2819400" rtl="0" eaLnBrk="0" fontAlgn="base" hangingPunct="0">
        <a:spcBef>
          <a:spcPct val="20000"/>
        </a:spcBef>
        <a:spcAft>
          <a:spcPct val="0"/>
        </a:spcAft>
        <a:buChar char="•"/>
        <a:defRPr sz="9900">
          <a:solidFill>
            <a:schemeClr val="tx1"/>
          </a:solidFill>
          <a:latin typeface="+mn-lt"/>
          <a:ea typeface="ＭＳ Ｐゴシック" pitchFamily="-112" charset="-128"/>
          <a:cs typeface="+mn-cs"/>
        </a:defRPr>
      </a:lvl1pPr>
      <a:lvl2pPr marL="2290763" indent="-881063" algn="l" defTabSz="2819400" rtl="0" eaLnBrk="0" fontAlgn="base" hangingPunct="0">
        <a:spcBef>
          <a:spcPct val="20000"/>
        </a:spcBef>
        <a:spcAft>
          <a:spcPct val="0"/>
        </a:spcAft>
        <a:buChar char="–"/>
        <a:defRPr sz="8600">
          <a:solidFill>
            <a:schemeClr val="tx1"/>
          </a:solidFill>
          <a:latin typeface="+mn-lt"/>
          <a:ea typeface="ＭＳ Ｐゴシック" pitchFamily="-112" charset="-128"/>
        </a:defRPr>
      </a:lvl2pPr>
      <a:lvl3pPr marL="3527425" indent="-706438" algn="l" defTabSz="2819400" rtl="0" eaLnBrk="0" fontAlgn="base" hangingPunct="0">
        <a:spcBef>
          <a:spcPct val="20000"/>
        </a:spcBef>
        <a:spcAft>
          <a:spcPct val="0"/>
        </a:spcAft>
        <a:buChar char="•"/>
        <a:defRPr sz="7400">
          <a:solidFill>
            <a:schemeClr val="tx1"/>
          </a:solidFill>
          <a:latin typeface="+mn-lt"/>
          <a:ea typeface="ＭＳ Ｐゴシック" pitchFamily="-112" charset="-128"/>
        </a:defRPr>
      </a:lvl3pPr>
      <a:lvl4pPr marL="4937125" indent="-704850" algn="l" defTabSz="2819400" rtl="0" eaLnBrk="0" fontAlgn="base" hangingPunct="0">
        <a:spcBef>
          <a:spcPct val="20000"/>
        </a:spcBef>
        <a:spcAft>
          <a:spcPct val="0"/>
        </a:spcAft>
        <a:buChar char="–"/>
        <a:defRPr sz="6200">
          <a:solidFill>
            <a:schemeClr val="tx1"/>
          </a:solidFill>
          <a:latin typeface="+mn-lt"/>
          <a:ea typeface="ＭＳ Ｐゴシック" pitchFamily="-112" charset="-128"/>
        </a:defRPr>
      </a:lvl4pPr>
      <a:lvl5pPr marL="6348413" indent="-704850" algn="l" defTabSz="2819400" rtl="0" eaLnBrk="0" fontAlgn="base" hangingPunct="0">
        <a:spcBef>
          <a:spcPct val="20000"/>
        </a:spcBef>
        <a:spcAft>
          <a:spcPct val="0"/>
        </a:spcAft>
        <a:buChar char="»"/>
        <a:defRPr sz="6200">
          <a:solidFill>
            <a:schemeClr val="tx1"/>
          </a:solidFill>
          <a:latin typeface="+mn-lt"/>
          <a:ea typeface="ＭＳ Ｐゴシック" pitchFamily="-112" charset="-128"/>
        </a:defRPr>
      </a:lvl5pPr>
      <a:lvl6pPr marL="6691313" indent="-704850" algn="l" defTabSz="2820591" rtl="0" fontAlgn="base">
        <a:spcBef>
          <a:spcPct val="20000"/>
        </a:spcBef>
        <a:spcAft>
          <a:spcPct val="0"/>
        </a:spcAft>
        <a:buChar char="»"/>
        <a:defRPr sz="6200">
          <a:solidFill>
            <a:schemeClr val="tx1"/>
          </a:solidFill>
          <a:latin typeface="+mn-lt"/>
        </a:defRPr>
      </a:lvl6pPr>
      <a:lvl7pPr marL="7034213" indent="-704850" algn="l" defTabSz="2820591" rtl="0" fontAlgn="base">
        <a:spcBef>
          <a:spcPct val="20000"/>
        </a:spcBef>
        <a:spcAft>
          <a:spcPct val="0"/>
        </a:spcAft>
        <a:buChar char="»"/>
        <a:defRPr sz="6200">
          <a:solidFill>
            <a:schemeClr val="tx1"/>
          </a:solidFill>
          <a:latin typeface="+mn-lt"/>
        </a:defRPr>
      </a:lvl7pPr>
      <a:lvl8pPr marL="7377113" indent="-704850" algn="l" defTabSz="2820591" rtl="0" fontAlgn="base">
        <a:spcBef>
          <a:spcPct val="20000"/>
        </a:spcBef>
        <a:spcAft>
          <a:spcPct val="0"/>
        </a:spcAft>
        <a:buChar char="»"/>
        <a:defRPr sz="6200">
          <a:solidFill>
            <a:schemeClr val="tx1"/>
          </a:solidFill>
          <a:latin typeface="+mn-lt"/>
        </a:defRPr>
      </a:lvl8pPr>
      <a:lvl9pPr marL="7720013" indent="-704850" algn="l" defTabSz="2820591" rtl="0" fontAlgn="base">
        <a:spcBef>
          <a:spcPct val="20000"/>
        </a:spcBef>
        <a:spcAft>
          <a:spcPct val="0"/>
        </a:spcAft>
        <a:buChar char="»"/>
        <a:defRPr sz="6200">
          <a:solidFill>
            <a:schemeClr val="tx1"/>
          </a:solidFill>
          <a:latin typeface="+mn-lt"/>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0.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26800" y="7101302"/>
            <a:ext cx="3491144" cy="2984365"/>
          </a:xfrm>
          <a:prstGeom prst="rect">
            <a:avLst/>
          </a:prstGeom>
          <a:ln w="38100">
            <a:solidFill>
              <a:schemeClr val="tx1"/>
            </a:solidFill>
          </a:ln>
        </p:spPr>
      </p:pic>
      <p:sp>
        <p:nvSpPr>
          <p:cNvPr id="38" name="Rectangle 37"/>
          <p:cNvSpPr/>
          <p:nvPr/>
        </p:nvSpPr>
        <p:spPr>
          <a:xfrm flipH="1">
            <a:off x="23850600" y="3352800"/>
            <a:ext cx="12106210" cy="10050990"/>
          </a:xfrm>
          <a:prstGeom prst="rect">
            <a:avLst/>
          </a:prstGeom>
          <a:noFill/>
          <a:ln w="76200">
            <a:noFill/>
          </a:ln>
          <a:effectLst/>
        </p:spPr>
        <p:style>
          <a:lnRef idx="2">
            <a:schemeClr val="accent6"/>
          </a:lnRef>
          <a:fillRef idx="1">
            <a:schemeClr val="lt1"/>
          </a:fillRef>
          <a:effectRef idx="0">
            <a:schemeClr val="accent6"/>
          </a:effectRef>
          <a:fontRef idx="minor">
            <a:schemeClr val="dk1"/>
          </a:fontRef>
        </p:style>
        <p:txBody>
          <a:bodyPr rtlCol="0" anchor="t"/>
          <a:lstStyle/>
          <a:p>
            <a:pPr algn="ctr"/>
            <a:r>
              <a:rPr lang="en-US" sz="3200" b="1" dirty="0" smtClean="0">
                <a:solidFill>
                  <a:schemeClr val="bg1"/>
                </a:solidFill>
              </a:rPr>
              <a:t>Results</a:t>
            </a:r>
          </a:p>
          <a:p>
            <a:pPr algn="ctr"/>
            <a:endParaRPr lang="en-US" sz="2790" dirty="0" smtClean="0"/>
          </a:p>
          <a:p>
            <a:pPr algn="ctr"/>
            <a:endParaRPr lang="en-US" sz="2790" dirty="0"/>
          </a:p>
          <a:p>
            <a:pPr algn="ctr"/>
            <a:endParaRPr lang="en-US" sz="2790" dirty="0" smtClean="0"/>
          </a:p>
          <a:p>
            <a:pPr algn="ctr"/>
            <a:endParaRPr lang="en-US" sz="2790" dirty="0"/>
          </a:p>
          <a:p>
            <a:pPr algn="ctr"/>
            <a:endParaRPr lang="en-US" sz="2790" dirty="0" smtClean="0"/>
          </a:p>
          <a:p>
            <a:pPr algn="ctr"/>
            <a:endParaRPr lang="en-US" sz="2790" dirty="0"/>
          </a:p>
          <a:p>
            <a:pPr algn="ctr"/>
            <a:endParaRPr lang="en-US" sz="2790" dirty="0" smtClean="0"/>
          </a:p>
          <a:p>
            <a:pPr algn="ctr"/>
            <a:endParaRPr lang="en-US" sz="2790" dirty="0"/>
          </a:p>
          <a:p>
            <a:pPr algn="ctr"/>
            <a:endParaRPr lang="en-US" sz="2790" dirty="0"/>
          </a:p>
          <a:p>
            <a:pPr algn="ctr"/>
            <a:endParaRPr lang="en-US" sz="2790" dirty="0"/>
          </a:p>
          <a:p>
            <a:pPr algn="ctr"/>
            <a:endParaRPr lang="en-US" sz="2790" b="1" dirty="0">
              <a:solidFill>
                <a:schemeClr val="bg1"/>
              </a:solidFill>
            </a:endParaRPr>
          </a:p>
          <a:p>
            <a:pPr algn="ctr"/>
            <a:endParaRPr lang="en-US" sz="2790" b="1" dirty="0">
              <a:solidFill>
                <a:schemeClr val="bg1"/>
              </a:solidFill>
            </a:endParaRPr>
          </a:p>
          <a:p>
            <a:pPr algn="ctr"/>
            <a:endParaRPr lang="en-US" sz="2790" b="1" dirty="0">
              <a:solidFill>
                <a:schemeClr val="bg1"/>
              </a:solidFill>
            </a:endParaRPr>
          </a:p>
          <a:p>
            <a:pPr algn="ctr"/>
            <a:endParaRPr lang="en-US" sz="2790" b="1" dirty="0" smtClean="0">
              <a:solidFill>
                <a:schemeClr val="bg1"/>
              </a:solidFill>
            </a:endParaRPr>
          </a:p>
          <a:p>
            <a:pPr algn="ctr"/>
            <a:endParaRPr lang="en-US" sz="500" b="1" dirty="0" smtClean="0">
              <a:solidFill>
                <a:schemeClr val="bg1"/>
              </a:solidFill>
            </a:endParaRPr>
          </a:p>
          <a:p>
            <a:pPr algn="ctr"/>
            <a:endParaRPr lang="en-US" sz="500" b="1" dirty="0">
              <a:solidFill>
                <a:schemeClr val="bg1"/>
              </a:solidFill>
            </a:endParaRPr>
          </a:p>
          <a:p>
            <a:pPr algn="ctr"/>
            <a:endParaRPr lang="en-US" sz="500" b="1" dirty="0" smtClean="0">
              <a:solidFill>
                <a:schemeClr val="bg1"/>
              </a:solidFill>
            </a:endParaRPr>
          </a:p>
          <a:p>
            <a:pPr algn="ctr"/>
            <a:endParaRPr lang="en-US" sz="500" b="1" dirty="0">
              <a:solidFill>
                <a:schemeClr val="bg1"/>
              </a:solidFill>
            </a:endParaRPr>
          </a:p>
          <a:p>
            <a:pPr algn="ctr"/>
            <a:endParaRPr lang="en-US" sz="500" b="1" dirty="0" smtClean="0">
              <a:solidFill>
                <a:schemeClr val="bg1"/>
              </a:solidFill>
            </a:endParaRPr>
          </a:p>
          <a:p>
            <a:pPr algn="ctr"/>
            <a:endParaRPr lang="en-US" sz="500" b="1" dirty="0">
              <a:solidFill>
                <a:schemeClr val="bg1"/>
              </a:solidFill>
            </a:endParaRPr>
          </a:p>
          <a:p>
            <a:pPr algn="ctr"/>
            <a:endParaRPr lang="en-US" sz="500" b="1" dirty="0" smtClean="0">
              <a:solidFill>
                <a:schemeClr val="bg1"/>
              </a:solidFill>
            </a:endParaRPr>
          </a:p>
          <a:p>
            <a:pPr algn="ctr"/>
            <a:r>
              <a:rPr lang="en-US" sz="3200" b="1" dirty="0" smtClean="0">
                <a:solidFill>
                  <a:schemeClr val="bg1"/>
                </a:solidFill>
              </a:rPr>
              <a:t>Conclusion</a:t>
            </a:r>
            <a:endParaRPr lang="en-US" sz="1000" b="1" dirty="0">
              <a:solidFill>
                <a:schemeClr val="bg1"/>
              </a:solidFill>
            </a:endParaRPr>
          </a:p>
          <a:p>
            <a:pPr algn="ctr"/>
            <a:endParaRPr lang="en-US" sz="500" b="1" dirty="0" smtClean="0">
              <a:solidFill>
                <a:schemeClr val="bg1"/>
              </a:solidFill>
            </a:endParaRPr>
          </a:p>
          <a:p>
            <a:pPr algn="ctr"/>
            <a:endParaRPr lang="en-US" sz="500" b="1" dirty="0">
              <a:solidFill>
                <a:schemeClr val="bg1"/>
              </a:solidFill>
            </a:endParaRPr>
          </a:p>
          <a:p>
            <a:pPr algn="ctr"/>
            <a:endParaRPr lang="en-US" sz="200" b="1" dirty="0">
              <a:solidFill>
                <a:schemeClr val="bg1"/>
              </a:solidFill>
            </a:endParaRPr>
          </a:p>
          <a:p>
            <a:pPr algn="ctr"/>
            <a:endParaRPr lang="en-US" sz="200" b="1" dirty="0" smtClean="0">
              <a:solidFill>
                <a:schemeClr val="bg1"/>
              </a:solidFill>
            </a:endParaRPr>
          </a:p>
          <a:p>
            <a:pPr algn="ctr"/>
            <a:endParaRPr lang="en-US" sz="200" b="1" dirty="0" smtClean="0">
              <a:solidFill>
                <a:schemeClr val="bg1"/>
              </a:solidFill>
            </a:endParaRPr>
          </a:p>
          <a:p>
            <a:pPr algn="just"/>
            <a:r>
              <a:rPr lang="en-US" sz="2700" dirty="0"/>
              <a:t>The GFAU </a:t>
            </a:r>
            <a:r>
              <a:rPr lang="en-US" sz="2700" dirty="0" smtClean="0"/>
              <a:t>achieved the objectives </a:t>
            </a:r>
            <a:r>
              <a:rPr lang="en-US" sz="2700" dirty="0"/>
              <a:t>with minimal hardware usage. The design was parameterized to be both </a:t>
            </a:r>
            <a:r>
              <a:rPr lang="en-US" sz="2700" dirty="0" smtClean="0"/>
              <a:t>scalable </a:t>
            </a:r>
            <a:r>
              <a:rPr lang="en-US" sz="2700" dirty="0"/>
              <a:t>and </a:t>
            </a:r>
            <a:r>
              <a:rPr lang="en-US" sz="2700" dirty="0" smtClean="0"/>
              <a:t>inexpensive </a:t>
            </a:r>
            <a:r>
              <a:rPr lang="en-US" sz="2700" dirty="0"/>
              <a:t>enough </a:t>
            </a:r>
            <a:r>
              <a:rPr lang="en-US" sz="2700" dirty="0" smtClean="0"/>
              <a:t>to interface </a:t>
            </a:r>
            <a:r>
              <a:rPr lang="en-US" sz="2700" dirty="0"/>
              <a:t>with microcontrollers. Future improvements may include: generate the multiplicative inverse of an element, check if input polynomials are primitive in linear time, and further optimize the overall hardware usage.</a:t>
            </a:r>
          </a:p>
        </p:txBody>
      </p:sp>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26800" y="4191000"/>
            <a:ext cx="4951713" cy="2699915"/>
          </a:xfrm>
          <a:prstGeom prst="rect">
            <a:avLst/>
          </a:prstGeom>
          <a:ln w="38100">
            <a:solidFill>
              <a:schemeClr val="tx1"/>
            </a:solidFill>
          </a:ln>
        </p:spPr>
      </p:pic>
      <p:sp>
        <p:nvSpPr>
          <p:cNvPr id="68" name="Rectangle 67"/>
          <p:cNvSpPr/>
          <p:nvPr/>
        </p:nvSpPr>
        <p:spPr bwMode="auto">
          <a:xfrm>
            <a:off x="26974800" y="7098475"/>
            <a:ext cx="455913" cy="432103"/>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3760788"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smtClean="0">
              <a:ln>
                <a:noFill/>
              </a:ln>
              <a:solidFill>
                <a:schemeClr val="bg1"/>
              </a:solidFill>
              <a:effectLst/>
            </a:endParaRPr>
          </a:p>
        </p:txBody>
      </p:sp>
      <mc:AlternateContent xmlns:mc="http://schemas.openxmlformats.org/markup-compatibility/2006" xmlns:a14="http://schemas.microsoft.com/office/drawing/2010/main">
        <mc:Choice Requires="a14">
          <p:sp>
            <p:nvSpPr>
              <p:cNvPr id="13" name="Rectangle 12"/>
              <p:cNvSpPr/>
              <p:nvPr/>
            </p:nvSpPr>
            <p:spPr>
              <a:xfrm>
                <a:off x="12135156" y="3352800"/>
                <a:ext cx="5543244" cy="9847311"/>
              </a:xfrm>
              <a:prstGeom prst="rect">
                <a:avLst/>
              </a:prstGeom>
              <a:ln>
                <a:noFill/>
              </a:ln>
            </p:spPr>
            <p:txBody>
              <a:bodyPr wrap="square" numCol="1">
                <a:spAutoFit/>
              </a:bodyPr>
              <a:lstStyle/>
              <a:p>
                <a:r>
                  <a:rPr lang="en-US" sz="3200" b="1" dirty="0">
                    <a:solidFill>
                      <a:schemeClr val="bg1"/>
                    </a:solidFill>
                    <a:latin typeface="+mn-lt"/>
                  </a:rPr>
                  <a:t>    </a:t>
                </a:r>
                <a:r>
                  <a:rPr lang="en-US" sz="3200" b="1" dirty="0" smtClean="0">
                    <a:solidFill>
                      <a:schemeClr val="bg1"/>
                    </a:solidFill>
                    <a:latin typeface="+mn-lt"/>
                  </a:rPr>
                  <a:t>Modules</a:t>
                </a:r>
                <a:endParaRPr lang="en-US" sz="500" b="1" dirty="0">
                  <a:solidFill>
                    <a:schemeClr val="bg1"/>
                  </a:solidFill>
                  <a:latin typeface="+mn-lt"/>
                </a:endParaRPr>
              </a:p>
              <a:p>
                <a:endParaRPr lang="en-US" sz="1800" b="1" dirty="0">
                  <a:solidFill>
                    <a:srgbClr val="006435"/>
                  </a:solidFill>
                  <a:latin typeface="+mn-lt"/>
                </a:endParaRPr>
              </a:p>
              <a:p>
                <a:pPr>
                  <a:spcBef>
                    <a:spcPts val="0"/>
                  </a:spcBef>
                  <a:spcAft>
                    <a:spcPts val="0"/>
                  </a:spcAft>
                </a:pPr>
                <a:r>
                  <a:rPr lang="en-US" sz="2790" b="1" dirty="0">
                    <a:solidFill>
                      <a:srgbClr val="000000"/>
                    </a:solidFill>
                    <a:latin typeface="+mn-lt"/>
                  </a:rPr>
                  <a:t>Global Registers</a:t>
                </a:r>
              </a:p>
              <a:p>
                <a:pPr marL="469933" indent="-457200">
                  <a:spcBef>
                    <a:spcPts val="0"/>
                  </a:spcBef>
                  <a:spcAft>
                    <a:spcPts val="0"/>
                  </a:spcAft>
                  <a:buFont typeface="Courier New" panose="02070309020205020404" pitchFamily="49" charset="0"/>
                  <a:buChar char="o"/>
                </a:pPr>
                <a:r>
                  <a:rPr lang="en-US" sz="2790" dirty="0">
                    <a:solidFill>
                      <a:srgbClr val="000000"/>
                    </a:solidFill>
                    <a:latin typeface="+mn-lt"/>
                  </a:rPr>
                  <a:t>Generated by </a:t>
                </a:r>
                <a:r>
                  <a:rPr lang="en-US" sz="2790" dirty="0" smtClean="0">
                    <a:solidFill>
                      <a:srgbClr val="000000"/>
                    </a:solidFill>
                    <a:latin typeface="+mn-lt"/>
                  </a:rPr>
                  <a:t>priority encoders</a:t>
                </a:r>
                <a:endParaRPr lang="en-US" sz="2790" dirty="0">
                  <a:solidFill>
                    <a:srgbClr val="000000"/>
                  </a:solidFill>
                  <a:latin typeface="+mn-lt"/>
                </a:endParaRPr>
              </a:p>
              <a:p>
                <a:pPr marL="469933" indent="-457200">
                  <a:spcBef>
                    <a:spcPts val="0"/>
                  </a:spcBef>
                  <a:spcAft>
                    <a:spcPts val="0"/>
                  </a:spcAft>
                  <a:buFont typeface="Courier New" panose="02070309020205020404" pitchFamily="49" charset="0"/>
                  <a:buChar char="o"/>
                </a:pPr>
                <a:r>
                  <a:rPr lang="en-US" sz="2790" dirty="0">
                    <a:solidFill>
                      <a:srgbClr val="000000"/>
                    </a:solidFill>
                    <a:latin typeface="+mn-lt"/>
                  </a:rPr>
                  <a:t>Size index, most significant bit index, and mask</a:t>
                </a:r>
              </a:p>
              <a:p>
                <a:pPr>
                  <a:spcBef>
                    <a:spcPts val="0"/>
                  </a:spcBef>
                  <a:spcAft>
                    <a:spcPts val="0"/>
                  </a:spcAft>
                </a:pPr>
                <a:r>
                  <a:rPr lang="en-US" sz="2790" b="1" dirty="0">
                    <a:solidFill>
                      <a:srgbClr val="000000"/>
                    </a:solidFill>
                    <a:latin typeface="+mn-lt"/>
                  </a:rPr>
                  <a:t>Generator</a:t>
                </a:r>
              </a:p>
              <a:p>
                <a:pPr marL="469933" indent="-457200">
                  <a:spcBef>
                    <a:spcPts val="0"/>
                  </a:spcBef>
                  <a:spcAft>
                    <a:spcPts val="0"/>
                  </a:spcAft>
                  <a:buFont typeface="Courier New" panose="02070309020205020404" pitchFamily="49" charset="0"/>
                  <a:buChar char="o"/>
                </a:pPr>
                <a:r>
                  <a:rPr lang="en-US" sz="2790" dirty="0">
                    <a:solidFill>
                      <a:srgbClr val="000000"/>
                    </a:solidFill>
                    <a:latin typeface="+mn-lt"/>
                  </a:rPr>
                  <a:t>Generates elements in their element and polynomial forms</a:t>
                </a:r>
              </a:p>
              <a:p>
                <a:pPr>
                  <a:spcBef>
                    <a:spcPts val="0"/>
                  </a:spcBef>
                  <a:spcAft>
                    <a:spcPts val="0"/>
                  </a:spcAft>
                </a:pPr>
                <a:r>
                  <a:rPr lang="en-US" sz="2790" b="1" dirty="0">
                    <a:solidFill>
                      <a:srgbClr val="000000"/>
                    </a:solidFill>
                    <a:latin typeface="+mn-lt"/>
                  </a:rPr>
                  <a:t>Operators</a:t>
                </a:r>
              </a:p>
              <a:p>
                <a:pPr marL="469933" indent="-457200">
                  <a:spcBef>
                    <a:spcPts val="0"/>
                  </a:spcBef>
                  <a:spcAft>
                    <a:spcPts val="0"/>
                  </a:spcAft>
                  <a:buFont typeface="Courier New" panose="02070309020205020404" pitchFamily="49" charset="0"/>
                  <a:buChar char="o"/>
                </a:pPr>
                <a:r>
                  <a:rPr lang="en-US" sz="2790" dirty="0">
                    <a:solidFill>
                      <a:srgbClr val="000000"/>
                    </a:solidFill>
                    <a:latin typeface="+mn-lt"/>
                  </a:rPr>
                  <a:t>Performs addition, subtraction, multiplication, division and logarithm of Galois operands</a:t>
                </a:r>
              </a:p>
              <a:p>
                <a:pPr marL="469933" indent="-457200">
                  <a:spcBef>
                    <a:spcPts val="0"/>
                  </a:spcBef>
                  <a:spcAft>
                    <a:spcPts val="0"/>
                  </a:spcAft>
                  <a:buFont typeface="Courier New" panose="02070309020205020404" pitchFamily="49" charset="0"/>
                  <a:buChar char="o"/>
                </a:pPr>
                <a:r>
                  <a:rPr lang="en-US" sz="2790" dirty="0">
                    <a:solidFill>
                      <a:srgbClr val="000000"/>
                    </a:solidFill>
                    <a:latin typeface="+mn-lt"/>
                  </a:rPr>
                  <a:t>Checks null errors</a:t>
                </a:r>
              </a:p>
              <a:p>
                <a:pPr>
                  <a:spcBef>
                    <a:spcPts val="0"/>
                  </a:spcBef>
                  <a:spcAft>
                    <a:spcPts val="0"/>
                  </a:spcAft>
                </a:pPr>
                <a:r>
                  <a:rPr lang="en-US" sz="2790" b="1" dirty="0">
                    <a:solidFill>
                      <a:srgbClr val="000000"/>
                    </a:solidFill>
                    <a:latin typeface="+mn-lt"/>
                  </a:rPr>
                  <a:t>Control unit</a:t>
                </a:r>
              </a:p>
              <a:p>
                <a:pPr marL="469933" indent="-457200">
                  <a:spcBef>
                    <a:spcPts val="0"/>
                  </a:spcBef>
                  <a:spcAft>
                    <a:spcPts val="0"/>
                  </a:spcAft>
                  <a:buFont typeface="Courier New" panose="02070309020205020404" pitchFamily="49" charset="0"/>
                  <a:buChar char="o"/>
                </a:pPr>
                <a:r>
                  <a:rPr lang="en-US" sz="2790" dirty="0">
                    <a:solidFill>
                      <a:srgbClr val="000000"/>
                    </a:solidFill>
                    <a:latin typeface="+mn-lt"/>
                  </a:rPr>
                  <a:t>Determines operations requested through 6-bit opcode</a:t>
                </a:r>
              </a:p>
              <a:p>
                <a:pPr marL="469933" indent="-457200">
                  <a:spcBef>
                    <a:spcPts val="0"/>
                  </a:spcBef>
                  <a:spcAft>
                    <a:spcPts val="0"/>
                  </a:spcAft>
                  <a:buFont typeface="Courier New" panose="02070309020205020404" pitchFamily="49" charset="0"/>
                  <a:buChar char="o"/>
                </a:pPr>
                <a:r>
                  <a:rPr lang="en-US" sz="2790" dirty="0">
                    <a:solidFill>
                      <a:srgbClr val="000000"/>
                    </a:solidFill>
                    <a:latin typeface="+mn-lt"/>
                  </a:rPr>
                  <a:t>Converts operands into their counterpart forms if necessary</a:t>
                </a:r>
              </a:p>
              <a:p>
                <a:pPr marL="469933" indent="-457200">
                  <a:spcBef>
                    <a:spcPts val="0"/>
                  </a:spcBef>
                  <a:spcAft>
                    <a:spcPts val="0"/>
                  </a:spcAft>
                  <a:buFont typeface="Courier New" panose="02070309020205020404" pitchFamily="49" charset="0"/>
                  <a:buChar char="o"/>
                </a:pPr>
                <a:r>
                  <a:rPr lang="en-US" sz="2790" dirty="0">
                    <a:solidFill>
                      <a:srgbClr val="000000"/>
                    </a:solidFill>
                    <a:latin typeface="+mn-lt"/>
                  </a:rPr>
                  <a:t>Checks operand memberships (</a:t>
                </a:r>
                <a14:m>
                  <m:oMath xmlns:m="http://schemas.openxmlformats.org/officeDocument/2006/math">
                    <m:r>
                      <a:rPr lang="en-US" sz="2790" b="0" i="1" dirty="0">
                        <a:solidFill>
                          <a:srgbClr val="000000"/>
                        </a:solidFill>
                        <a:latin typeface="Cambria Math" panose="02040503050406030204" pitchFamily="18" charset="0"/>
                      </a:rPr>
                      <m:t>𝑥</m:t>
                    </m:r>
                    <m:r>
                      <a:rPr lang="en-US" sz="2790" b="0" i="1" dirty="0">
                        <a:solidFill>
                          <a:srgbClr val="000000"/>
                        </a:solidFill>
                        <a:latin typeface="Cambria Math" panose="02040503050406030204" pitchFamily="18" charset="0"/>
                      </a:rPr>
                      <m:t>∈</m:t>
                    </m:r>
                    <m:r>
                      <a:rPr lang="en-US" sz="2790" b="0" i="1" dirty="0">
                        <a:solidFill>
                          <a:srgbClr val="000000"/>
                        </a:solidFill>
                        <a:latin typeface="Cambria Math" panose="02040503050406030204" pitchFamily="18" charset="0"/>
                      </a:rPr>
                      <m:t>𝐺𝐹</m:t>
                    </m:r>
                    <m:r>
                      <a:rPr lang="en-US" sz="2790" b="0" i="1" dirty="0">
                        <a:solidFill>
                          <a:srgbClr val="000000"/>
                        </a:solidFill>
                        <a:latin typeface="Cambria Math" panose="02040503050406030204" pitchFamily="18" charset="0"/>
                      </a:rPr>
                      <m:t>[</m:t>
                    </m:r>
                    <m:r>
                      <a:rPr lang="en-US" sz="2790" b="0" i="1" dirty="0">
                        <a:solidFill>
                          <a:srgbClr val="000000"/>
                        </a:solidFill>
                        <a:latin typeface="Cambria Math" panose="02040503050406030204" pitchFamily="18" charset="0"/>
                      </a:rPr>
                      <m:t>𝑥</m:t>
                    </m:r>
                    <m:r>
                      <a:rPr lang="en-US" sz="2790" b="0" i="1" dirty="0">
                        <a:solidFill>
                          <a:srgbClr val="000000"/>
                        </a:solidFill>
                        <a:latin typeface="Cambria Math" panose="02040503050406030204" pitchFamily="18" charset="0"/>
                      </a:rPr>
                      <m:t>](2)</m:t>
                    </m:r>
                  </m:oMath>
                </a14:m>
                <a:r>
                  <a:rPr lang="en-US" sz="2790" dirty="0">
                    <a:latin typeface="+mn-lt"/>
                  </a:rPr>
                  <a:t>) </a:t>
                </a:r>
                <a:r>
                  <a:rPr lang="en-US" sz="2790" dirty="0">
                    <a:solidFill>
                      <a:srgbClr val="000000"/>
                    </a:solidFill>
                    <a:latin typeface="+mn-lt"/>
                  </a:rPr>
                  <a:t>and null operands (</a:t>
                </a:r>
                <a14:m>
                  <m:oMath xmlns:m="http://schemas.openxmlformats.org/officeDocument/2006/math">
                    <m:r>
                      <a:rPr lang="en-US" sz="2790" b="0" i="1" smtClean="0">
                        <a:solidFill>
                          <a:srgbClr val="000000"/>
                        </a:solidFill>
                        <a:latin typeface="Cambria Math" panose="02040503050406030204" pitchFamily="18" charset="0"/>
                      </a:rPr>
                      <m:t>𝑥</m:t>
                    </m:r>
                    <m:r>
                      <a:rPr lang="en-US" sz="2790" b="0" i="1" smtClean="0">
                        <a:solidFill>
                          <a:srgbClr val="000000"/>
                        </a:solidFill>
                        <a:latin typeface="Cambria Math" panose="02040503050406030204" pitchFamily="18" charset="0"/>
                      </a:rPr>
                      <m:t>=∅</m:t>
                    </m:r>
                  </m:oMath>
                </a14:m>
                <a:r>
                  <a:rPr lang="en-US" sz="2790" dirty="0">
                    <a:latin typeface="+mn-lt"/>
                  </a:rPr>
                  <a:t>)</a:t>
                </a:r>
                <a:endParaRPr lang="en-US" sz="2790" dirty="0">
                  <a:solidFill>
                    <a:srgbClr val="000000"/>
                  </a:solidFill>
                  <a:latin typeface="+mn-lt"/>
                </a:endParaRPr>
              </a:p>
            </p:txBody>
          </p:sp>
        </mc:Choice>
        <mc:Fallback xmlns="">
          <p:sp>
            <p:nvSpPr>
              <p:cNvPr id="13" name="Rectangle 12"/>
              <p:cNvSpPr>
                <a:spLocks noRot="1" noChangeAspect="1" noMove="1" noResize="1" noEditPoints="1" noAdjustHandles="1" noChangeArrowheads="1" noChangeShapeType="1" noTextEdit="1"/>
              </p:cNvSpPr>
              <p:nvPr/>
            </p:nvSpPr>
            <p:spPr>
              <a:xfrm>
                <a:off x="12135156" y="3352800"/>
                <a:ext cx="5543244" cy="9847311"/>
              </a:xfrm>
              <a:prstGeom prst="rect">
                <a:avLst/>
              </a:prstGeom>
              <a:blipFill rotWithShape="0">
                <a:blip r:embed="rId5"/>
                <a:stretch>
                  <a:fillRect l="-2310" t="-805" r="-2420" b="-1115"/>
                </a:stretch>
              </a:blipFill>
              <a:ln>
                <a:noFill/>
              </a:ln>
            </p:spPr>
            <p:txBody>
              <a:bodyPr/>
              <a:lstStyle/>
              <a:p>
                <a:r>
                  <a:rPr lang="en-US">
                    <a:noFill/>
                  </a:rPr>
                  <a:t> </a:t>
                </a:r>
              </a:p>
            </p:txBody>
          </p:sp>
        </mc:Fallback>
      </mc:AlternateContent>
      <p:sp>
        <p:nvSpPr>
          <p:cNvPr id="6" name="Rounded Rectangle 5"/>
          <p:cNvSpPr/>
          <p:nvPr/>
        </p:nvSpPr>
        <p:spPr bwMode="auto">
          <a:xfrm>
            <a:off x="7848600" y="8314113"/>
            <a:ext cx="3048001" cy="3725487"/>
          </a:xfrm>
          <a:prstGeom prst="roundRect">
            <a:avLst/>
          </a:pr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0788" rtl="0" eaLnBrk="1" fontAlgn="base" latinLnBrk="0" hangingPunct="1">
              <a:lnSpc>
                <a:spcPct val="100000"/>
              </a:lnSpc>
              <a:spcBef>
                <a:spcPct val="0"/>
              </a:spcBef>
              <a:spcAft>
                <a:spcPct val="0"/>
              </a:spcAft>
              <a:buClrTx/>
              <a:buSzTx/>
              <a:buFontTx/>
              <a:buNone/>
              <a:tabLst/>
            </a:pPr>
            <a:endParaRPr kumimoji="0" lang="en-US" sz="7500" b="0" i="0" u="none" strike="noStrike" cap="none" normalizeH="0" baseline="0">
              <a:ln>
                <a:noFill/>
              </a:ln>
              <a:solidFill>
                <a:schemeClr val="tx1"/>
              </a:solidFill>
              <a:effectLst/>
              <a:latin typeface="MS Gothic" pitchFamily="49" charset="-128"/>
            </a:endParaRPr>
          </a:p>
        </p:txBody>
      </p:sp>
      <mc:AlternateContent xmlns:mc="http://schemas.openxmlformats.org/markup-compatibility/2006">
        <mc:Choice xmlns:a14="http://schemas.microsoft.com/office/drawing/2010/main" Requires="a14">
          <p:sp>
            <p:nvSpPr>
              <p:cNvPr id="20" name="Rectangle 19"/>
              <p:cNvSpPr/>
              <p:nvPr/>
            </p:nvSpPr>
            <p:spPr>
              <a:xfrm flipH="1">
                <a:off x="727187" y="3352800"/>
                <a:ext cx="10354942" cy="4229978"/>
              </a:xfrm>
              <a:prstGeom prst="rect">
                <a:avLst/>
              </a:prstGeom>
              <a:noFill/>
              <a:ln w="76200">
                <a:noFill/>
              </a:ln>
              <a:effectLst/>
            </p:spPr>
            <p:style>
              <a:lnRef idx="2">
                <a:schemeClr val="accent6"/>
              </a:lnRef>
              <a:fillRef idx="1">
                <a:schemeClr val="lt1"/>
              </a:fillRef>
              <a:effectRef idx="0">
                <a:schemeClr val="accent6"/>
              </a:effectRef>
              <a:fontRef idx="minor">
                <a:schemeClr val="dk1"/>
              </a:fontRef>
            </p:style>
            <p:txBody>
              <a:bodyPr rtlCol="0" anchor="t"/>
              <a:lstStyle/>
              <a:p>
                <a:pPr algn="ctr"/>
                <a:r>
                  <a:rPr lang="en-US" sz="3200" b="1" dirty="0" smtClean="0">
                    <a:solidFill>
                      <a:schemeClr val="bg1"/>
                    </a:solidFill>
                  </a:rPr>
                  <a:t>What are Galois Fields?</a:t>
                </a:r>
                <a:endParaRPr lang="en-US" sz="1000" b="1" dirty="0">
                  <a:solidFill>
                    <a:schemeClr val="bg1"/>
                  </a:solidFill>
                  <a:cs typeface="Arial" panose="020B0604020202020204" pitchFamily="34" charset="0"/>
                </a:endParaRPr>
              </a:p>
              <a:p>
                <a:pPr algn="ctr"/>
                <a:endParaRPr lang="en-US" sz="2800" dirty="0"/>
              </a:p>
              <a:p>
                <a:pPr algn="just"/>
                <a:r>
                  <a:rPr lang="en-US" sz="2800" dirty="0"/>
                  <a:t>Galois fields (pronounced “Gal-o-AH”) are sets with finite field orders where addition and multiplication are well defined. They </a:t>
                </a:r>
                <a:r>
                  <a:rPr lang="en-US" sz="2800" dirty="0" smtClean="0"/>
                  <a:t>are </a:t>
                </a:r>
                <a:r>
                  <a:rPr lang="en-US" sz="2800" dirty="0"/>
                  <a:t>a key part of number theory, abstract algebra, arithmetic algebraic geometry, and cryptography. In error detection and correction, Galois fields are utilized in cyclic redundancy check (CRC) which are used in digital networks and storage devices to detect accidental changes to raw data</a:t>
                </a:r>
                <a:r>
                  <a:rPr lang="en-US" sz="2800" dirty="0" smtClean="0"/>
                  <a:t>.</a:t>
                </a:r>
                <a:endParaRPr lang="en-US" sz="1000" dirty="0" smtClean="0"/>
              </a:p>
              <a:p>
                <a:pPr algn="just"/>
                <a:endParaRPr lang="en-US" sz="1000" dirty="0"/>
              </a:p>
              <a:p>
                <a:r>
                  <a:rPr lang="en-US" sz="2800" b="1" dirty="0"/>
                  <a:t>Table 1:</a:t>
                </a:r>
                <a:r>
                  <a:rPr lang="en-US" sz="2800" dirty="0"/>
                  <a:t> Elements of </a:t>
                </a:r>
                <a14:m>
                  <m:oMath xmlns:m="http://schemas.openxmlformats.org/officeDocument/2006/math">
                    <m:r>
                      <a:rPr lang="en-US" sz="2800" i="1" dirty="0">
                        <a:solidFill>
                          <a:srgbClr val="000000"/>
                        </a:solidFill>
                        <a:latin typeface="Cambria Math" panose="02040503050406030204" pitchFamily="18" charset="0"/>
                      </a:rPr>
                      <m:t>𝐺𝐹</m:t>
                    </m:r>
                    <m:d>
                      <m:dPr>
                        <m:begChr m:val="["/>
                        <m:endChr m:val="]"/>
                        <m:ctrlPr>
                          <a:rPr lang="en-US" sz="2800" i="1" dirty="0">
                            <a:solidFill>
                              <a:srgbClr val="000000"/>
                            </a:solidFill>
                            <a:latin typeface="Cambria Math" panose="02040503050406030204" pitchFamily="18" charset="0"/>
                          </a:rPr>
                        </m:ctrlPr>
                      </m:dPr>
                      <m:e>
                        <m:r>
                          <a:rPr lang="en-US" sz="2800" i="1" dirty="0">
                            <a:solidFill>
                              <a:srgbClr val="000000"/>
                            </a:solidFill>
                            <a:latin typeface="Cambria Math" panose="02040503050406030204" pitchFamily="18" charset="0"/>
                          </a:rPr>
                          <m:t>𝑥</m:t>
                        </m:r>
                      </m:e>
                    </m:d>
                    <m:d>
                      <m:dPr>
                        <m:ctrlPr>
                          <a:rPr lang="en-US" sz="2800" i="1" dirty="0">
                            <a:solidFill>
                              <a:srgbClr val="000000"/>
                            </a:solidFill>
                            <a:latin typeface="Cambria Math" panose="02040503050406030204" pitchFamily="18" charset="0"/>
                          </a:rPr>
                        </m:ctrlPr>
                      </m:dPr>
                      <m:e>
                        <m:r>
                          <a:rPr lang="en-US" sz="2800" i="1" dirty="0">
                            <a:solidFill>
                              <a:srgbClr val="000000"/>
                            </a:solidFill>
                            <a:latin typeface="Cambria Math" panose="02040503050406030204" pitchFamily="18" charset="0"/>
                          </a:rPr>
                          <m:t>2</m:t>
                        </m:r>
                      </m:e>
                    </m:d>
                    <m:r>
                      <a:rPr lang="en-US" sz="2800" b="0" i="1" dirty="0" smtClean="0">
                        <a:solidFill>
                          <a:srgbClr val="000000"/>
                        </a:solidFill>
                        <a:latin typeface="Cambria Math" panose="02040503050406030204" pitchFamily="18" charset="0"/>
                      </a:rPr>
                      <m:t>=</m:t>
                    </m:r>
                    <m:sSup>
                      <m:sSupPr>
                        <m:ctrlPr>
                          <a:rPr lang="en-US" sz="2800" b="0" i="1" dirty="0" smtClean="0">
                            <a:solidFill>
                              <a:srgbClr val="000000"/>
                            </a:solidFill>
                            <a:latin typeface="Cambria Math" panose="02040503050406030204" pitchFamily="18" charset="0"/>
                          </a:rPr>
                        </m:ctrlPr>
                      </m:sSupPr>
                      <m:e>
                        <m:r>
                          <a:rPr lang="en-US" sz="2800" b="0" i="1" dirty="0" smtClean="0">
                            <a:solidFill>
                              <a:srgbClr val="000000"/>
                            </a:solidFill>
                            <a:latin typeface="Cambria Math" panose="02040503050406030204" pitchFamily="18" charset="0"/>
                          </a:rPr>
                          <m:t>𝑥</m:t>
                        </m:r>
                      </m:e>
                      <m:sup>
                        <m:r>
                          <a:rPr lang="en-US" sz="2800" b="0" i="1" dirty="0" smtClean="0">
                            <a:solidFill>
                              <a:srgbClr val="000000"/>
                            </a:solidFill>
                            <a:latin typeface="Cambria Math" panose="02040503050406030204" pitchFamily="18" charset="0"/>
                          </a:rPr>
                          <m:t>3</m:t>
                        </m:r>
                      </m:sup>
                    </m:sSup>
                    <m:r>
                      <a:rPr lang="en-US" sz="2800" b="0" i="1" dirty="0" smtClean="0">
                        <a:solidFill>
                          <a:srgbClr val="000000"/>
                        </a:solidFill>
                        <a:latin typeface="Cambria Math" panose="02040503050406030204" pitchFamily="18" charset="0"/>
                      </a:rPr>
                      <m:t>+</m:t>
                    </m:r>
                    <m:sSup>
                      <m:sSupPr>
                        <m:ctrlPr>
                          <a:rPr lang="en-US" sz="2800" b="0" i="1" dirty="0" smtClean="0">
                            <a:solidFill>
                              <a:srgbClr val="000000"/>
                            </a:solidFill>
                            <a:latin typeface="Cambria Math" panose="02040503050406030204" pitchFamily="18" charset="0"/>
                          </a:rPr>
                        </m:ctrlPr>
                      </m:sSupPr>
                      <m:e>
                        <m:r>
                          <a:rPr lang="en-US" sz="2800" b="0" i="1" dirty="0" smtClean="0">
                            <a:solidFill>
                              <a:srgbClr val="000000"/>
                            </a:solidFill>
                            <a:latin typeface="Cambria Math" panose="02040503050406030204" pitchFamily="18" charset="0"/>
                          </a:rPr>
                          <m:t>𝑥</m:t>
                        </m:r>
                      </m:e>
                      <m:sup>
                        <m:r>
                          <a:rPr lang="en-US" sz="2800" b="0" i="1" dirty="0" smtClean="0">
                            <a:solidFill>
                              <a:srgbClr val="000000"/>
                            </a:solidFill>
                            <a:latin typeface="Cambria Math" panose="02040503050406030204" pitchFamily="18" charset="0"/>
                          </a:rPr>
                          <m:t>2</m:t>
                        </m:r>
                      </m:sup>
                    </m:sSup>
                    <m:r>
                      <a:rPr lang="en-US" sz="2800" b="0" i="1" dirty="0" smtClean="0">
                        <a:solidFill>
                          <a:srgbClr val="000000"/>
                        </a:solidFill>
                        <a:latin typeface="Cambria Math" panose="02040503050406030204" pitchFamily="18" charset="0"/>
                      </a:rPr>
                      <m:t>+</m:t>
                    </m:r>
                    <m:sSup>
                      <m:sSupPr>
                        <m:ctrlPr>
                          <a:rPr lang="en-US" sz="2800" b="0" i="1" dirty="0" smtClean="0">
                            <a:solidFill>
                              <a:srgbClr val="000000"/>
                            </a:solidFill>
                            <a:latin typeface="Cambria Math" panose="02040503050406030204" pitchFamily="18" charset="0"/>
                          </a:rPr>
                        </m:ctrlPr>
                      </m:sSupPr>
                      <m:e>
                        <m:r>
                          <a:rPr lang="en-US" sz="2800" b="0" i="1" dirty="0" smtClean="0">
                            <a:solidFill>
                              <a:srgbClr val="000000"/>
                            </a:solidFill>
                            <a:latin typeface="Cambria Math" panose="02040503050406030204" pitchFamily="18" charset="0"/>
                          </a:rPr>
                          <m:t>𝑥</m:t>
                        </m:r>
                      </m:e>
                      <m:sup>
                        <m:r>
                          <a:rPr lang="en-US" sz="2800" b="0" i="1" dirty="0" smtClean="0">
                            <a:solidFill>
                              <a:srgbClr val="000000"/>
                            </a:solidFill>
                            <a:latin typeface="Cambria Math" panose="02040503050406030204" pitchFamily="18" charset="0"/>
                          </a:rPr>
                          <m:t>0</m:t>
                        </m:r>
                      </m:sup>
                    </m:sSup>
                  </m:oMath>
                </a14:m>
                <a:r>
                  <a:rPr lang="en-US" sz="2800" b="0" dirty="0" smtClean="0">
                    <a:solidFill>
                      <a:srgbClr val="000000"/>
                    </a:solidFill>
                  </a:rPr>
                  <a:t> </a:t>
                </a:r>
              </a:p>
              <a:p>
                <a:pPr algn="r"/>
                <a:endParaRPr lang="en-US" sz="1400" dirty="0" smtClean="0">
                  <a:solidFill>
                    <a:srgbClr val="000000"/>
                  </a:solidFill>
                </a:endParaRPr>
              </a:p>
              <a:p>
                <a:pPr algn="r"/>
                <a:endParaRPr lang="en-US" sz="1400" dirty="0" smtClean="0">
                  <a:solidFill>
                    <a:srgbClr val="000000"/>
                  </a:solidFill>
                </a:endParaRPr>
              </a:p>
              <a:p>
                <a:pPr algn="r"/>
                <a:endParaRPr lang="en-US" sz="1400" dirty="0">
                  <a:solidFill>
                    <a:srgbClr val="000000"/>
                  </a:solidFill>
                </a:endParaRPr>
              </a:p>
              <a:p>
                <a:pPr algn="r"/>
                <a:endParaRPr lang="en-US" sz="700" dirty="0" smtClean="0">
                  <a:solidFill>
                    <a:srgbClr val="000000"/>
                  </a:solidFill>
                </a:endParaRPr>
              </a:p>
              <a:p>
                <a:pPr algn="ctr"/>
                <a:r>
                  <a:rPr lang="en-US" sz="2800" dirty="0" smtClean="0">
                    <a:solidFill>
                      <a:srgbClr val="000000"/>
                    </a:solidFill>
                  </a:rPr>
                  <a:t>                                                                       </a:t>
                </a:r>
                <a14:m>
                  <m:oMath xmlns:m="http://schemas.openxmlformats.org/officeDocument/2006/math">
                    <m:sSup>
                      <m:sSupPr>
                        <m:ctrlPr>
                          <a:rPr lang="en-US" sz="2800" i="1" dirty="0">
                            <a:solidFill>
                              <a:srgbClr val="000000"/>
                            </a:solidFill>
                            <a:latin typeface="Cambria Math" panose="02040503050406030204" pitchFamily="18" charset="0"/>
                          </a:rPr>
                        </m:ctrlPr>
                      </m:sSupPr>
                      <m:e>
                        <m:r>
                          <a:rPr lang="en-US" sz="2800" b="0" i="1" dirty="0" smtClean="0">
                            <a:solidFill>
                              <a:srgbClr val="000000"/>
                            </a:solidFill>
                            <a:latin typeface="Cambria Math" panose="02040503050406030204" pitchFamily="18" charset="0"/>
                          </a:rPr>
                          <m:t>𝛼</m:t>
                        </m:r>
                      </m:e>
                      <m:sup>
                        <m:r>
                          <a:rPr lang="en-US" sz="2800" b="0" i="1" dirty="0" smtClean="0">
                            <a:solidFill>
                              <a:srgbClr val="000000"/>
                            </a:solidFill>
                            <a:latin typeface="Cambria Math" panose="02040503050406030204" pitchFamily="18" charset="0"/>
                          </a:rPr>
                          <m:t>5</m:t>
                        </m:r>
                      </m:sup>
                    </m:sSup>
                    <m:r>
                      <a:rPr lang="en-US" sz="2800" i="1" dirty="0">
                        <a:solidFill>
                          <a:srgbClr val="000000"/>
                        </a:solidFill>
                        <a:latin typeface="Cambria Math" panose="02040503050406030204" pitchFamily="18" charset="0"/>
                      </a:rPr>
                      <m:t>+</m:t>
                    </m:r>
                    <m:sSup>
                      <m:sSupPr>
                        <m:ctrlPr>
                          <a:rPr lang="en-US" sz="2800" i="1" dirty="0">
                            <a:solidFill>
                              <a:srgbClr val="000000"/>
                            </a:solidFill>
                            <a:latin typeface="Cambria Math" panose="02040503050406030204" pitchFamily="18" charset="0"/>
                          </a:rPr>
                        </m:ctrlPr>
                      </m:sSupPr>
                      <m:e>
                        <m:r>
                          <a:rPr lang="en-US" sz="2800" b="0" i="1" dirty="0" smtClean="0">
                            <a:solidFill>
                              <a:srgbClr val="000000"/>
                            </a:solidFill>
                            <a:latin typeface="Cambria Math" panose="02040503050406030204" pitchFamily="18" charset="0"/>
                          </a:rPr>
                          <m:t>𝛼</m:t>
                        </m:r>
                      </m:e>
                      <m:sup>
                        <m:r>
                          <a:rPr lang="en-US" sz="2800" b="0" i="1" dirty="0" smtClean="0">
                            <a:solidFill>
                              <a:srgbClr val="000000"/>
                            </a:solidFill>
                            <a:latin typeface="Cambria Math" panose="02040503050406030204" pitchFamily="18" charset="0"/>
                          </a:rPr>
                          <m:t>3</m:t>
                        </m:r>
                      </m:sup>
                    </m:sSup>
                    <m:r>
                      <a:rPr lang="en-US" sz="2800" b="0" i="1" dirty="0" smtClean="0">
                        <a:solidFill>
                          <a:srgbClr val="000000"/>
                        </a:solidFill>
                        <a:latin typeface="Cambria Math" panose="02040503050406030204" pitchFamily="18" charset="0"/>
                      </a:rPr>
                      <m:t>=</m:t>
                    </m:r>
                    <m:sSup>
                      <m:sSupPr>
                        <m:ctrlPr>
                          <a:rPr lang="en-US" sz="2800" i="1" dirty="0">
                            <a:solidFill>
                              <a:srgbClr val="000000"/>
                            </a:solidFill>
                            <a:latin typeface="Cambria Math" panose="02040503050406030204" pitchFamily="18" charset="0"/>
                          </a:rPr>
                        </m:ctrlPr>
                      </m:sSupPr>
                      <m:e>
                        <m:r>
                          <a:rPr lang="en-US" sz="2800" b="0" i="1" dirty="0" smtClean="0">
                            <a:solidFill>
                              <a:srgbClr val="000000"/>
                            </a:solidFill>
                            <a:latin typeface="Cambria Math" panose="02040503050406030204" pitchFamily="18" charset="0"/>
                          </a:rPr>
                          <m:t>𝛼</m:t>
                        </m:r>
                      </m:e>
                      <m:sup>
                        <m:r>
                          <a:rPr lang="en-US" sz="2800" i="1" dirty="0">
                            <a:solidFill>
                              <a:srgbClr val="000000"/>
                            </a:solidFill>
                            <a:latin typeface="Cambria Math" panose="02040503050406030204" pitchFamily="18" charset="0"/>
                          </a:rPr>
                          <m:t>0</m:t>
                        </m:r>
                      </m:sup>
                    </m:sSup>
                  </m:oMath>
                </a14:m>
                <a:endParaRPr lang="en-US" sz="2800" b="0" dirty="0" smtClean="0">
                  <a:solidFill>
                    <a:srgbClr val="000000"/>
                  </a:solidFill>
                </a:endParaRPr>
              </a:p>
              <a:p>
                <a:pPr algn="r"/>
                <a:endParaRPr lang="en-US" sz="2800" b="0" dirty="0" smtClean="0">
                  <a:solidFill>
                    <a:srgbClr val="000000"/>
                  </a:solidFill>
                </a:endParaRPr>
              </a:p>
              <a:p>
                <a:pPr algn="ctr"/>
                <a:r>
                  <a:rPr lang="en-US" sz="2800" dirty="0" smtClean="0">
                    <a:solidFill>
                      <a:srgbClr val="000000"/>
                    </a:solidFill>
                  </a:rPr>
                  <a:t>	                                                              </a:t>
                </a:r>
                <a14:m>
                  <m:oMath xmlns:m="http://schemas.openxmlformats.org/officeDocument/2006/math">
                    <m:sSup>
                      <m:sSupPr>
                        <m:ctrlPr>
                          <a:rPr lang="en-US" sz="2800" i="1" dirty="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𝛼</m:t>
                        </m:r>
                      </m:e>
                      <m:sup>
                        <m:r>
                          <a:rPr lang="en-US" sz="2800" b="0" i="1" dirty="0" smtClean="0">
                            <a:solidFill>
                              <a:srgbClr val="000000"/>
                            </a:solidFill>
                            <a:latin typeface="Cambria Math" panose="02040503050406030204" pitchFamily="18" charset="0"/>
                          </a:rPr>
                          <m:t>5</m:t>
                        </m:r>
                      </m:sup>
                    </m:sSup>
                    <m:r>
                      <a:rPr lang="en-US" sz="2800" b="0" i="1" dirty="0" smtClean="0">
                        <a:solidFill>
                          <a:srgbClr val="000000"/>
                        </a:solidFill>
                        <a:latin typeface="Cambria Math" panose="02040503050406030204" pitchFamily="18" charset="0"/>
                      </a:rPr>
                      <m:t>×</m:t>
                    </m:r>
                    <m:sSup>
                      <m:sSupPr>
                        <m:ctrlPr>
                          <a:rPr lang="en-US" sz="2800" i="1" dirty="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𝛼</m:t>
                        </m:r>
                      </m:e>
                      <m:sup>
                        <m:r>
                          <a:rPr lang="en-US" sz="2800" b="0" i="1" dirty="0" smtClean="0">
                            <a:solidFill>
                              <a:srgbClr val="000000"/>
                            </a:solidFill>
                            <a:latin typeface="Cambria Math" panose="02040503050406030204" pitchFamily="18" charset="0"/>
                          </a:rPr>
                          <m:t>3</m:t>
                        </m:r>
                      </m:sup>
                    </m:sSup>
                    <m:r>
                      <a:rPr lang="en-US" sz="2800" i="1" dirty="0">
                        <a:solidFill>
                          <a:srgbClr val="000000"/>
                        </a:solidFill>
                        <a:latin typeface="Cambria Math" panose="02040503050406030204" pitchFamily="18" charset="0"/>
                      </a:rPr>
                      <m:t>=</m:t>
                    </m:r>
                    <m:sSup>
                      <m:sSupPr>
                        <m:ctrlPr>
                          <a:rPr lang="en-US" sz="2800" i="1" dirty="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𝛼</m:t>
                        </m:r>
                      </m:e>
                      <m:sup>
                        <m:r>
                          <a:rPr lang="en-US" sz="2800" b="0" i="1" dirty="0" smtClean="0">
                            <a:solidFill>
                              <a:srgbClr val="000000"/>
                            </a:solidFill>
                            <a:latin typeface="Cambria Math" panose="02040503050406030204" pitchFamily="18" charset="0"/>
                          </a:rPr>
                          <m:t>1</m:t>
                        </m:r>
                      </m:sup>
                    </m:sSup>
                  </m:oMath>
                </a14:m>
                <a:endParaRPr lang="en-US" sz="2800" dirty="0" smtClean="0">
                  <a:solidFill>
                    <a:srgbClr val="000000"/>
                  </a:solidFill>
                </a:endParaRPr>
              </a:p>
              <a:p>
                <a:pPr algn="ctr"/>
                <a:endParaRPr lang="en-US" sz="2800" dirty="0" smtClean="0">
                  <a:solidFill>
                    <a:srgbClr val="000000"/>
                  </a:solidFill>
                </a:endParaRPr>
              </a:p>
              <a:p>
                <a:pPr algn="ctr"/>
                <a:r>
                  <a:rPr lang="en-US" sz="2800" dirty="0" smtClean="0">
                    <a:solidFill>
                      <a:srgbClr val="000000"/>
                    </a:solidFill>
                  </a:rPr>
                  <a:t>	                                                              </a:t>
                </a:r>
                <a14:m>
                  <m:oMath xmlns:m="http://schemas.openxmlformats.org/officeDocument/2006/math">
                    <m:sSup>
                      <m:sSupPr>
                        <m:ctrlPr>
                          <a:rPr lang="en-US" sz="2800" i="1" dirty="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𝛼</m:t>
                        </m:r>
                      </m:e>
                      <m:sup>
                        <m:r>
                          <a:rPr lang="en-US" sz="2800" i="1" dirty="0">
                            <a:solidFill>
                              <a:srgbClr val="000000"/>
                            </a:solidFill>
                            <a:latin typeface="Cambria Math" panose="02040503050406030204" pitchFamily="18" charset="0"/>
                          </a:rPr>
                          <m:t>5</m:t>
                        </m:r>
                      </m:sup>
                    </m:sSup>
                    <m:r>
                      <a:rPr lang="en-US" sz="2800" b="0" i="1" dirty="0" smtClean="0">
                        <a:solidFill>
                          <a:srgbClr val="000000"/>
                        </a:solidFill>
                        <a:latin typeface="Cambria Math" panose="02040503050406030204" pitchFamily="18" charset="0"/>
                      </a:rPr>
                      <m:t>÷</m:t>
                    </m:r>
                    <m:sSup>
                      <m:sSupPr>
                        <m:ctrlPr>
                          <a:rPr lang="en-US" sz="2800" i="1" dirty="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𝛼</m:t>
                        </m:r>
                      </m:e>
                      <m:sup>
                        <m:r>
                          <a:rPr lang="en-US" sz="2800" i="1" dirty="0">
                            <a:solidFill>
                              <a:srgbClr val="000000"/>
                            </a:solidFill>
                            <a:latin typeface="Cambria Math" panose="02040503050406030204" pitchFamily="18" charset="0"/>
                          </a:rPr>
                          <m:t>3</m:t>
                        </m:r>
                      </m:sup>
                    </m:sSup>
                    <m:r>
                      <a:rPr lang="en-US" sz="2800" i="1" dirty="0">
                        <a:solidFill>
                          <a:srgbClr val="000000"/>
                        </a:solidFill>
                        <a:latin typeface="Cambria Math" panose="02040503050406030204" pitchFamily="18" charset="0"/>
                      </a:rPr>
                      <m:t>=</m:t>
                    </m:r>
                    <m:sSup>
                      <m:sSupPr>
                        <m:ctrlPr>
                          <a:rPr lang="en-US" sz="2800" i="1" dirty="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𝛼</m:t>
                        </m:r>
                      </m:e>
                      <m:sup>
                        <m:r>
                          <a:rPr lang="en-US" sz="2800" b="0" i="1" dirty="0" smtClean="0">
                            <a:solidFill>
                              <a:srgbClr val="000000"/>
                            </a:solidFill>
                            <a:latin typeface="Cambria Math" panose="02040503050406030204" pitchFamily="18" charset="0"/>
                          </a:rPr>
                          <m:t>2</m:t>
                        </m:r>
                      </m:sup>
                    </m:sSup>
                  </m:oMath>
                </a14:m>
                <a:endParaRPr lang="en-US" sz="2800" dirty="0" smtClean="0">
                  <a:solidFill>
                    <a:srgbClr val="000000"/>
                  </a:solidFill>
                </a:endParaRPr>
              </a:p>
              <a:p>
                <a:pPr algn="ctr"/>
                <a:endParaRPr lang="en-US" sz="2800" dirty="0">
                  <a:solidFill>
                    <a:srgbClr val="000000"/>
                  </a:solidFill>
                </a:endParaRPr>
              </a:p>
              <a:p>
                <a:pPr algn="ctr"/>
                <a:r>
                  <a:rPr lang="en-US" sz="2800" dirty="0" smtClean="0">
                    <a:solidFill>
                      <a:srgbClr val="000000"/>
                    </a:solidFill>
                  </a:rPr>
                  <a:t>	                                                            </a:t>
                </a:r>
                <a14:m>
                  <m:oMath xmlns:m="http://schemas.openxmlformats.org/officeDocument/2006/math">
                    <m:sSup>
                      <m:sSupPr>
                        <m:ctrlPr>
                          <a:rPr lang="en-US" sz="2800" i="1" dirty="0">
                            <a:solidFill>
                              <a:srgbClr val="000000"/>
                            </a:solidFill>
                            <a:latin typeface="Cambria Math" panose="02040503050406030204" pitchFamily="18" charset="0"/>
                          </a:rPr>
                        </m:ctrlPr>
                      </m:sSupPr>
                      <m:e>
                        <m:r>
                          <m:rPr>
                            <m:sty m:val="p"/>
                          </m:rPr>
                          <a:rPr lang="en-US" sz="2800" b="0" i="1" dirty="0" smtClean="0">
                            <a:solidFill>
                              <a:srgbClr val="000000"/>
                            </a:solidFill>
                            <a:latin typeface="Cambria Math" panose="02040503050406030204" pitchFamily="18" charset="0"/>
                          </a:rPr>
                          <m:t>log</m:t>
                        </m:r>
                        <m:r>
                          <a:rPr lang="en-US" sz="2800" b="0" i="1" dirty="0" smtClean="0">
                            <a:solidFill>
                              <a:srgbClr val="000000"/>
                            </a:solidFill>
                            <a:latin typeface="Cambria Math" panose="02040503050406030204" pitchFamily="18" charset="0"/>
                          </a:rPr>
                          <m:t>(</m:t>
                        </m:r>
                        <m:r>
                          <a:rPr lang="en-US" sz="2800" i="1" dirty="0">
                            <a:solidFill>
                              <a:srgbClr val="000000"/>
                            </a:solidFill>
                            <a:latin typeface="Cambria Math" panose="02040503050406030204" pitchFamily="18" charset="0"/>
                          </a:rPr>
                          <m:t>𝛼</m:t>
                        </m:r>
                      </m:e>
                      <m:sup>
                        <m:r>
                          <a:rPr lang="en-US" sz="2800" b="0" i="1" dirty="0" smtClean="0">
                            <a:solidFill>
                              <a:srgbClr val="000000"/>
                            </a:solidFill>
                            <a:latin typeface="Cambria Math" panose="02040503050406030204" pitchFamily="18" charset="0"/>
                          </a:rPr>
                          <m:t>5</m:t>
                        </m:r>
                      </m:sup>
                    </m:sSup>
                    <m:r>
                      <a:rPr lang="en-US" sz="2800" b="0" i="1" dirty="0" smtClean="0">
                        <a:solidFill>
                          <a:srgbClr val="000000"/>
                        </a:solidFill>
                        <a:latin typeface="Cambria Math" panose="02040503050406030204" pitchFamily="18" charset="0"/>
                      </a:rPr>
                      <m:t>)</m:t>
                    </m:r>
                    <m:r>
                      <a:rPr lang="en-US" sz="2800" i="1" dirty="0" smtClean="0">
                        <a:solidFill>
                          <a:srgbClr val="000000"/>
                        </a:solidFill>
                        <a:latin typeface="Cambria Math" panose="02040503050406030204" pitchFamily="18" charset="0"/>
                      </a:rPr>
                      <m:t>=</m:t>
                    </m:r>
                    <m:r>
                      <a:rPr lang="en-US" sz="2800" b="0" i="1" dirty="0" smtClean="0">
                        <a:solidFill>
                          <a:srgbClr val="000000"/>
                        </a:solidFill>
                        <a:latin typeface="Cambria Math" panose="02040503050406030204" pitchFamily="18" charset="0"/>
                      </a:rPr>
                      <m:t>5</m:t>
                    </m:r>
                  </m:oMath>
                </a14:m>
                <a:endParaRPr lang="en-US" sz="2800" b="0" dirty="0" smtClean="0">
                  <a:solidFill>
                    <a:srgbClr val="000000"/>
                  </a:solidFill>
                </a:endParaRPr>
              </a:p>
              <a:p>
                <a:endParaRPr lang="en-US" sz="2800" baseline="30000" dirty="0" smtClean="0">
                  <a:solidFill>
                    <a:srgbClr val="000000"/>
                  </a:solidFill>
                  <a:latin typeface="Arial" panose="020B0604020202020204" pitchFamily="34" charset="0"/>
                </a:endParaRPr>
              </a:p>
              <a:p>
                <a:r>
                  <a:rPr lang="en-US" sz="2800" baseline="30000" dirty="0" smtClean="0">
                    <a:solidFill>
                      <a:srgbClr val="000000"/>
                    </a:solidFill>
                    <a:latin typeface="Arial" panose="020B0604020202020204" pitchFamily="34" charset="0"/>
                  </a:rPr>
                  <a:t>   </a:t>
                </a:r>
                <a:endParaRPr lang="en-US" sz="2800" baseline="30000" dirty="0">
                  <a:solidFill>
                    <a:srgbClr val="000000"/>
                  </a:solidFill>
                  <a:latin typeface="Arial" panose="020B0604020202020204" pitchFamily="34" charset="0"/>
                </a:endParaRPr>
              </a:p>
              <a:p>
                <a:r>
                  <a:rPr lang="en-US" sz="2800" b="1" dirty="0">
                    <a:solidFill>
                      <a:srgbClr val="000000"/>
                    </a:solidFill>
                  </a:rPr>
                  <a:t>                                                                  </a:t>
                </a:r>
                <a:r>
                  <a:rPr lang="en-US" sz="2800" b="1" dirty="0" smtClean="0">
                    <a:solidFill>
                      <a:srgbClr val="000000"/>
                    </a:solidFill>
                  </a:rPr>
                  <a:t>    </a:t>
                </a:r>
                <a:r>
                  <a:rPr lang="en-US" sz="2800" b="1" dirty="0" smtClean="0">
                    <a:solidFill>
                      <a:srgbClr val="000000"/>
                    </a:solidFill>
                  </a:rPr>
                  <a:t>  Figure </a:t>
                </a:r>
                <a:r>
                  <a:rPr lang="en-US" sz="2800" b="1" dirty="0">
                    <a:solidFill>
                      <a:srgbClr val="000000"/>
                    </a:solidFill>
                  </a:rPr>
                  <a:t>1:</a:t>
                </a:r>
                <a:r>
                  <a:rPr lang="en-US" sz="2800" dirty="0">
                    <a:solidFill>
                      <a:srgbClr val="000000"/>
                    </a:solidFill>
                  </a:rPr>
                  <a:t> Example 							       </a:t>
                </a:r>
                <a:r>
                  <a:rPr lang="en-US" sz="2800" dirty="0" smtClean="0">
                    <a:solidFill>
                      <a:srgbClr val="000000"/>
                    </a:solidFill>
                  </a:rPr>
                  <a:t>Operations </a:t>
                </a:r>
                <a:r>
                  <a:rPr lang="en-US" sz="2800" dirty="0"/>
                  <a:t>in </a:t>
                </a:r>
                <a:r>
                  <a:rPr lang="en-US" sz="2800" dirty="0" smtClean="0"/>
                  <a:t>                    </a:t>
                </a:r>
              </a:p>
              <a:p>
                <a:r>
                  <a:rPr lang="en-US" sz="2800" dirty="0">
                    <a:solidFill>
                      <a:srgbClr val="000000"/>
                    </a:solidFill>
                  </a:rPr>
                  <a:t> </a:t>
                </a:r>
                <a:r>
                  <a:rPr lang="en-US" sz="2800" dirty="0" smtClean="0">
                    <a:solidFill>
                      <a:srgbClr val="000000"/>
                    </a:solidFill>
                  </a:rPr>
                  <a:t>                                                                     </a:t>
                </a:r>
                <a:r>
                  <a:rPr lang="en-US" sz="2800" dirty="0" smtClean="0">
                    <a:solidFill>
                      <a:srgbClr val="000000"/>
                    </a:solidFill>
                  </a:rPr>
                  <a:t>  </a:t>
                </a:r>
                <a14:m>
                  <m:oMath xmlns:m="http://schemas.openxmlformats.org/officeDocument/2006/math">
                    <m:r>
                      <a:rPr lang="en-US" sz="2800" i="1" dirty="0">
                        <a:solidFill>
                          <a:srgbClr val="000000"/>
                        </a:solidFill>
                        <a:latin typeface="Cambria Math" panose="02040503050406030204" pitchFamily="18" charset="0"/>
                      </a:rPr>
                      <m:t>𝐺𝐹</m:t>
                    </m:r>
                    <m:r>
                      <a:rPr lang="en-US" sz="2800" i="1" dirty="0">
                        <a:solidFill>
                          <a:srgbClr val="000000"/>
                        </a:solidFill>
                        <a:latin typeface="Cambria Math" panose="02040503050406030204" pitchFamily="18" charset="0"/>
                      </a:rPr>
                      <m:t>[</m:t>
                    </m:r>
                    <m:r>
                      <a:rPr lang="en-US" sz="2800" i="1" dirty="0">
                        <a:solidFill>
                          <a:srgbClr val="000000"/>
                        </a:solidFill>
                        <a:latin typeface="Cambria Math" panose="02040503050406030204" pitchFamily="18" charset="0"/>
                      </a:rPr>
                      <m:t>𝑥</m:t>
                    </m:r>
                    <m:r>
                      <a:rPr lang="en-US" sz="2800" i="1" dirty="0">
                        <a:solidFill>
                          <a:srgbClr val="000000"/>
                        </a:solidFill>
                        <a:latin typeface="Cambria Math" panose="02040503050406030204" pitchFamily="18" charset="0"/>
                      </a:rPr>
                      <m:t>](2)</m:t>
                    </m:r>
                  </m:oMath>
                </a14:m>
                <a:endParaRPr lang="en-US" sz="1000" b="1" dirty="0">
                  <a:solidFill>
                    <a:schemeClr val="bg1"/>
                  </a:solidFill>
                </a:endParaRPr>
              </a:p>
              <a:p>
                <a:pPr algn="ctr"/>
                <a:r>
                  <a:rPr lang="en-US" sz="1000" b="1" dirty="0" smtClean="0">
                    <a:solidFill>
                      <a:schemeClr val="bg1"/>
                    </a:solidFill>
                  </a:rPr>
                  <a:t> </a:t>
                </a:r>
                <a:endParaRPr lang="en-US" sz="1000" b="1" dirty="0">
                  <a:solidFill>
                    <a:schemeClr val="bg1"/>
                  </a:solidFill>
                </a:endParaRPr>
              </a:p>
              <a:p>
                <a:pPr algn="ctr"/>
                <a:endParaRPr lang="en-US" sz="1000" b="1" dirty="0">
                  <a:solidFill>
                    <a:schemeClr val="bg1"/>
                  </a:solidFill>
                </a:endParaRPr>
              </a:p>
              <a:p>
                <a:pPr algn="ctr"/>
                <a:endParaRPr lang="en-US" sz="1000" b="1" dirty="0" smtClean="0">
                  <a:solidFill>
                    <a:schemeClr val="bg1"/>
                  </a:solidFill>
                </a:endParaRPr>
              </a:p>
              <a:p>
                <a:pPr algn="ctr"/>
                <a:endParaRPr lang="en-US" sz="3200" b="1" dirty="0">
                  <a:solidFill>
                    <a:schemeClr val="bg1"/>
                  </a:solidFill>
                </a:endParaRPr>
              </a:p>
              <a:p>
                <a:pPr algn="ctr"/>
                <a:r>
                  <a:rPr lang="en-US" sz="3200" b="1" dirty="0">
                    <a:solidFill>
                      <a:schemeClr val="bg1"/>
                    </a:solidFill>
                  </a:rPr>
                  <a:t>Objective</a:t>
                </a:r>
                <a:endParaRPr lang="en-US" sz="3200" baseline="30000" dirty="0">
                  <a:solidFill>
                    <a:srgbClr val="000000"/>
                  </a:solidFill>
                  <a:latin typeface="Arial" panose="020B0604020202020204" pitchFamily="34" charset="0"/>
                </a:endParaRPr>
              </a:p>
              <a:p>
                <a:pPr algn="ctr"/>
                <a:endParaRPr lang="en-US" sz="2800" b="1" dirty="0">
                  <a:solidFill>
                    <a:schemeClr val="bg1"/>
                  </a:solidFill>
                  <a:latin typeface="Arial" panose="020B0604020202020204" pitchFamily="34" charset="0"/>
                </a:endParaRPr>
              </a:p>
              <a:p>
                <a:pPr algn="just"/>
                <a:r>
                  <a:rPr lang="en-US" sz="2800" dirty="0">
                    <a:solidFill>
                      <a:srgbClr val="000000"/>
                    </a:solidFill>
                    <a:latin typeface="Arial" panose="020B0604020202020204" pitchFamily="34" charset="0"/>
                  </a:rPr>
                  <a:t>To design a scalable arithmetic logic unit (ALU) capable of generating elements in the Galois field of an irreducible polynomial and perform addition, subtraction, multiplication, division and logarithm for low powered devices.</a:t>
                </a:r>
              </a:p>
              <a:p>
                <a:pPr algn="just"/>
                <a:endParaRPr lang="en-US" sz="2800" dirty="0">
                  <a:solidFill>
                    <a:srgbClr val="000000"/>
                  </a:solidFill>
                  <a:latin typeface="Arial" panose="020B0604020202020204" pitchFamily="34" charset="0"/>
                </a:endParaRPr>
              </a:p>
              <a:p>
                <a:pPr algn="ctr"/>
                <a:r>
                  <a:rPr lang="en-US" sz="3200" b="1" dirty="0">
                    <a:solidFill>
                      <a:schemeClr val="bg1"/>
                    </a:solidFill>
                  </a:rPr>
                  <a:t>Design Approach</a:t>
                </a:r>
              </a:p>
              <a:p>
                <a:pPr algn="ctr"/>
                <a:endParaRPr lang="en-US" sz="2800" b="1" dirty="0">
                  <a:solidFill>
                    <a:schemeClr val="bg1"/>
                  </a:solidFill>
                  <a:latin typeface="Arial" panose="020B0604020202020204" pitchFamily="34" charset="0"/>
                </a:endParaRPr>
              </a:p>
              <a:p>
                <a:pPr marL="457200" indent="-457200">
                  <a:buFont typeface="Wingdings" panose="05000000000000000000" pitchFamily="2" charset="2"/>
                  <a:buChar char="§"/>
                </a:pPr>
                <a:r>
                  <a:rPr lang="en-US" sz="2800" dirty="0">
                    <a:solidFill>
                      <a:srgbClr val="000000"/>
                    </a:solidFill>
                    <a:latin typeface="Arial" panose="020B0604020202020204" pitchFamily="34" charset="0"/>
                  </a:rPr>
                  <a:t>Scalable, parameterized and efficient design prioritized over specific platform hardware requirements</a:t>
                </a:r>
              </a:p>
              <a:p>
                <a:pPr marL="457200" indent="-457200">
                  <a:spcBef>
                    <a:spcPts val="0"/>
                  </a:spcBef>
                  <a:spcAft>
                    <a:spcPts val="0"/>
                  </a:spcAft>
                  <a:buFont typeface="Wingdings" panose="05000000000000000000" pitchFamily="2" charset="2"/>
                  <a:buChar char="§"/>
                </a:pPr>
                <a:r>
                  <a:rPr lang="en-US" sz="2800" dirty="0">
                    <a:solidFill>
                      <a:srgbClr val="000000"/>
                    </a:solidFill>
                    <a:latin typeface="Arial" panose="020B0604020202020204" pitchFamily="34" charset="0"/>
                  </a:rPr>
                  <a:t>Designed entirely in VHSIC Hardware Description Language (VHDL) modules and packages</a:t>
                </a:r>
              </a:p>
              <a:p>
                <a:pPr marL="457200" indent="-457200">
                  <a:spcBef>
                    <a:spcPts val="0"/>
                  </a:spcBef>
                  <a:spcAft>
                    <a:spcPts val="0"/>
                  </a:spcAft>
                  <a:buFont typeface="Wingdings" panose="05000000000000000000" pitchFamily="2" charset="2"/>
                  <a:buChar char="§"/>
                </a:pPr>
                <a:r>
                  <a:rPr lang="en-US" sz="2800" dirty="0">
                    <a:solidFill>
                      <a:srgbClr val="000000"/>
                    </a:solidFill>
                    <a:latin typeface="Arial" panose="020B0604020202020204" pitchFamily="34" charset="0"/>
                  </a:rPr>
                  <a:t>Capability of design limited only by external memory capacity</a:t>
                </a:r>
              </a:p>
              <a:p>
                <a:pPr marL="457200" indent="-457200">
                  <a:buFont typeface="Wingdings" panose="05000000000000000000" pitchFamily="2" charset="2"/>
                  <a:buChar char="§"/>
                </a:pPr>
                <a:r>
                  <a:rPr lang="en-US" sz="2800" dirty="0">
                    <a:solidFill>
                      <a:srgbClr val="000000"/>
                    </a:solidFill>
                    <a:latin typeface="Arial" panose="020B0604020202020204" pitchFamily="34" charset="0"/>
                  </a:rPr>
                  <a:t>Simple scalable interface for speed and flexibility.</a:t>
                </a:r>
              </a:p>
              <a:p>
                <a:pPr marL="457200" indent="-457200">
                  <a:buFont typeface="Wingdings" panose="05000000000000000000" pitchFamily="2" charset="2"/>
                  <a:buChar char="§"/>
                </a:pPr>
                <a:endParaRPr lang="en-US" sz="2800" b="1" dirty="0">
                  <a:solidFill>
                    <a:srgbClr val="000000"/>
                  </a:solidFill>
                  <a:latin typeface="Arial" panose="020B0604020202020204" pitchFamily="34" charset="0"/>
                </a:endParaRPr>
              </a:p>
              <a:p>
                <a:pPr algn="ctr"/>
                <a:r>
                  <a:rPr lang="en-US" sz="3200" b="1" dirty="0">
                    <a:solidFill>
                      <a:schemeClr val="bg1"/>
                    </a:solidFill>
                  </a:rPr>
                  <a:t>Design Overview</a:t>
                </a:r>
                <a:endParaRPr lang="en-US" sz="3200" b="1" dirty="0">
                  <a:solidFill>
                    <a:schemeClr val="bg1"/>
                  </a:solidFill>
                  <a:cs typeface="Arial" panose="020B0604020202020204" pitchFamily="34" charset="0"/>
                </a:endParaRPr>
              </a:p>
              <a:p>
                <a:endParaRPr lang="en-US" sz="2800" b="1" dirty="0">
                  <a:solidFill>
                    <a:srgbClr val="000000"/>
                  </a:solidFill>
                  <a:latin typeface="Arial" panose="020B0604020202020204" pitchFamily="34" charset="0"/>
                </a:endParaRPr>
              </a:p>
              <a:p>
                <a:pPr marL="457200" indent="-457200">
                  <a:buFont typeface="Wingdings" panose="05000000000000000000" pitchFamily="2" charset="2"/>
                  <a:buChar char="§"/>
                </a:pPr>
                <a:endParaRPr lang="en-US" sz="2800" b="1" dirty="0">
                  <a:solidFill>
                    <a:srgbClr val="000000"/>
                  </a:solidFill>
                  <a:latin typeface="Arial" panose="020B0604020202020204" pitchFamily="34" charset="0"/>
                </a:endParaRPr>
              </a:p>
              <a:p>
                <a:pPr marL="457200" indent="-457200">
                  <a:buFont typeface="Wingdings" panose="05000000000000000000" pitchFamily="2" charset="2"/>
                  <a:buChar char="§"/>
                </a:pPr>
                <a:endParaRPr lang="en-US" sz="2800" b="1" dirty="0">
                  <a:solidFill>
                    <a:srgbClr val="000000"/>
                  </a:solidFill>
                  <a:latin typeface="Arial" panose="020B0604020202020204" pitchFamily="34" charset="0"/>
                </a:endParaRPr>
              </a:p>
              <a:p>
                <a:pPr marL="457200" indent="-457200">
                  <a:buFont typeface="Wingdings" panose="05000000000000000000" pitchFamily="2" charset="2"/>
                  <a:buChar char="§"/>
                </a:pPr>
                <a:endParaRPr lang="en-US" sz="2800" b="1" dirty="0">
                  <a:solidFill>
                    <a:srgbClr val="000000"/>
                  </a:solidFill>
                  <a:latin typeface="Arial" panose="020B0604020202020204" pitchFamily="34" charset="0"/>
                </a:endParaRPr>
              </a:p>
              <a:p>
                <a:pPr marL="457200" indent="-457200">
                  <a:buFont typeface="Wingdings" panose="05000000000000000000" pitchFamily="2" charset="2"/>
                  <a:buChar char="§"/>
                </a:pPr>
                <a:endParaRPr lang="en-US" sz="2800" b="1" dirty="0">
                  <a:solidFill>
                    <a:srgbClr val="000000"/>
                  </a:solidFill>
                  <a:latin typeface="Arial" panose="020B0604020202020204" pitchFamily="34" charset="0"/>
                </a:endParaRPr>
              </a:p>
              <a:p>
                <a:pPr marL="457200" indent="-457200">
                  <a:buFont typeface="Wingdings" panose="05000000000000000000" pitchFamily="2" charset="2"/>
                  <a:buChar char="§"/>
                </a:pPr>
                <a:endParaRPr lang="en-US" sz="2800" b="1" dirty="0">
                  <a:solidFill>
                    <a:srgbClr val="000000"/>
                  </a:solidFill>
                  <a:latin typeface="Arial" panose="020B0604020202020204" pitchFamily="34" charset="0"/>
                </a:endParaRPr>
              </a:p>
              <a:p>
                <a:pPr marL="457200" indent="-457200">
                  <a:buFont typeface="Wingdings" panose="05000000000000000000" pitchFamily="2" charset="2"/>
                  <a:buChar char="§"/>
                </a:pPr>
                <a:endParaRPr lang="en-US" sz="2800" b="1" dirty="0">
                  <a:solidFill>
                    <a:srgbClr val="000000"/>
                  </a:solidFill>
                  <a:latin typeface="Arial" panose="020B0604020202020204" pitchFamily="34" charset="0"/>
                </a:endParaRPr>
              </a:p>
              <a:p>
                <a:pPr marL="457200" indent="-457200">
                  <a:buFont typeface="Wingdings" panose="05000000000000000000" pitchFamily="2" charset="2"/>
                  <a:buChar char="§"/>
                </a:pPr>
                <a:endParaRPr lang="en-US" sz="2800" b="1" dirty="0">
                  <a:solidFill>
                    <a:srgbClr val="000000"/>
                  </a:solidFill>
                  <a:latin typeface="Arial" panose="020B0604020202020204" pitchFamily="34" charset="0"/>
                </a:endParaRPr>
              </a:p>
              <a:p>
                <a:endParaRPr lang="en-US" sz="2800" b="1" dirty="0">
                  <a:solidFill>
                    <a:srgbClr val="000000"/>
                  </a:solidFill>
                  <a:latin typeface="Arial" panose="020B0604020202020204" pitchFamily="34" charset="0"/>
                </a:endParaRPr>
              </a:p>
              <a:p>
                <a:endParaRPr lang="en-US" sz="2800" b="1" dirty="0">
                  <a:solidFill>
                    <a:srgbClr val="000000"/>
                  </a:solidFill>
                  <a:latin typeface="Arial" panose="020B0604020202020204" pitchFamily="34" charset="0"/>
                </a:endParaRPr>
              </a:p>
              <a:p>
                <a:pPr algn="ctr"/>
                <a:r>
                  <a:rPr lang="en-US" sz="2800" b="1" dirty="0">
                    <a:latin typeface="Arial" panose="020B0604020202020204" pitchFamily="34" charset="0"/>
                    <a:cs typeface="Arial" panose="020B0604020202020204" pitchFamily="34" charset="0"/>
                  </a:rPr>
                  <a:t>Figure </a:t>
                </a:r>
                <a:r>
                  <a:rPr lang="en-US" sz="2800" b="1" dirty="0" smtClean="0">
                    <a:latin typeface="Arial" panose="020B0604020202020204" pitchFamily="34" charset="0"/>
                    <a:cs typeface="Arial" panose="020B0604020202020204" pitchFamily="34" charset="0"/>
                  </a:rPr>
                  <a:t>2: </a:t>
                </a:r>
                <a:r>
                  <a:rPr lang="en-US" sz="2800" dirty="0">
                    <a:latin typeface="Arial" panose="020B0604020202020204" pitchFamily="34" charset="0"/>
                    <a:cs typeface="Arial" panose="020B0604020202020204" pitchFamily="34" charset="0"/>
                  </a:rPr>
                  <a:t>Functional Flow Diagram</a:t>
                </a:r>
                <a:r>
                  <a:rPr lang="en-US" sz="2800" b="1" dirty="0">
                    <a:solidFill>
                      <a:schemeClr val="bg1"/>
                    </a:solidFill>
                    <a:latin typeface="Arial" panose="020B0604020202020204" pitchFamily="34" charset="0"/>
                    <a:cs typeface="Arial" panose="020B0604020202020204" pitchFamily="34" charset="0"/>
                  </a:rPr>
                  <a:t> </a:t>
                </a:r>
                <a:endParaRPr lang="en-US" sz="2800" b="1" dirty="0">
                  <a:solidFill>
                    <a:srgbClr val="000000"/>
                  </a:solidFill>
                  <a:latin typeface="Arial" panose="020B0604020202020204" pitchFamily="34" charset="0"/>
                </a:endParaRPr>
              </a:p>
            </p:txBody>
          </p:sp>
        </mc:Choice>
        <mc:Fallback>
          <p:sp>
            <p:nvSpPr>
              <p:cNvPr id="20" name="Rectangle 19"/>
              <p:cNvSpPr>
                <a:spLocks noRot="1" noChangeAspect="1" noMove="1" noResize="1" noEditPoints="1" noAdjustHandles="1" noChangeArrowheads="1" noChangeShapeType="1" noTextEdit="1"/>
              </p:cNvSpPr>
              <p:nvPr/>
            </p:nvSpPr>
            <p:spPr>
              <a:xfrm flipH="1">
                <a:off x="727187" y="3352800"/>
                <a:ext cx="10354942" cy="4229978"/>
              </a:xfrm>
              <a:prstGeom prst="rect">
                <a:avLst/>
              </a:prstGeom>
              <a:blipFill rotWithShape="0">
                <a:blip r:embed="rId6"/>
                <a:stretch>
                  <a:fillRect l="-1177" t="-1873" r="-1236" b="-453602"/>
                </a:stretch>
              </a:blipFill>
              <a:ln w="76200">
                <a:noFill/>
              </a:ln>
              <a:effectLst/>
            </p:spPr>
            <p:txBody>
              <a:bodyPr/>
              <a:lstStyle/>
              <a:p>
                <a:r>
                  <a:rPr lang="en-US">
                    <a:noFill/>
                  </a:rPr>
                  <a:t> </a:t>
                </a:r>
              </a:p>
            </p:txBody>
          </p:sp>
        </mc:Fallback>
      </mc:AlternateContent>
      <p:sp>
        <p:nvSpPr>
          <p:cNvPr id="34" name="Rectangle 33"/>
          <p:cNvSpPr/>
          <p:nvPr/>
        </p:nvSpPr>
        <p:spPr>
          <a:xfrm>
            <a:off x="17830800" y="3581400"/>
            <a:ext cx="5334000" cy="9571851"/>
          </a:xfrm>
          <a:prstGeom prst="rect">
            <a:avLst/>
          </a:prstGeom>
          <a:ln>
            <a:noFill/>
          </a:ln>
        </p:spPr>
        <p:txBody>
          <a:bodyPr wrap="square" numCol="1" anchor="ctr">
            <a:spAutoFit/>
          </a:bodyPr>
          <a:lstStyle/>
          <a:p>
            <a:pPr marL="12733">
              <a:spcBef>
                <a:spcPts val="0"/>
              </a:spcBef>
              <a:spcAft>
                <a:spcPts val="0"/>
              </a:spcAft>
            </a:pPr>
            <a:r>
              <a:rPr lang="en-US" sz="2790" b="1" dirty="0" smtClean="0">
                <a:latin typeface="+mn-lt"/>
              </a:rPr>
              <a:t>IO Handler</a:t>
            </a:r>
          </a:p>
          <a:p>
            <a:pPr marL="469933" indent="-457200">
              <a:spcBef>
                <a:spcPts val="0"/>
              </a:spcBef>
              <a:spcAft>
                <a:spcPts val="0"/>
              </a:spcAft>
              <a:buFont typeface="Courier New" panose="02070309020205020404" pitchFamily="49" charset="0"/>
              <a:buChar char="o"/>
            </a:pPr>
            <a:r>
              <a:rPr lang="en-US" sz="2790" dirty="0" smtClean="0">
                <a:latin typeface="+mn-lt"/>
              </a:rPr>
              <a:t>Handles all communication between GFAU and external device</a:t>
            </a:r>
          </a:p>
          <a:p>
            <a:pPr marL="469933" indent="-457200">
              <a:spcBef>
                <a:spcPts val="0"/>
              </a:spcBef>
              <a:spcAft>
                <a:spcPts val="0"/>
              </a:spcAft>
              <a:buFont typeface="Courier New" panose="02070309020205020404" pitchFamily="49" charset="0"/>
              <a:buChar char="o"/>
            </a:pPr>
            <a:r>
              <a:rPr lang="en-US" sz="2790" dirty="0" smtClean="0">
                <a:latin typeface="+mn-lt"/>
              </a:rPr>
              <a:t>Simple parallel protocol and scalable IO bus make communication fast and flexible</a:t>
            </a:r>
          </a:p>
          <a:p>
            <a:pPr marL="914400" lvl="1" indent="-457200">
              <a:spcBef>
                <a:spcPts val="0"/>
              </a:spcBef>
              <a:spcAft>
                <a:spcPts val="0"/>
              </a:spcAft>
              <a:buFont typeface="Courier New" panose="02070309020205020404" pitchFamily="49" charset="0"/>
              <a:buChar char="o"/>
            </a:pPr>
            <a:endParaRPr lang="en-US" sz="2790" dirty="0" smtClean="0">
              <a:latin typeface="+mn-lt"/>
            </a:endParaRPr>
          </a:p>
          <a:p>
            <a:pPr marL="914400" lvl="1" indent="-457200">
              <a:spcBef>
                <a:spcPts val="0"/>
              </a:spcBef>
              <a:spcAft>
                <a:spcPts val="0"/>
              </a:spcAft>
              <a:buFont typeface="Wingdings" panose="05000000000000000000" pitchFamily="2" charset="2"/>
              <a:buChar char="§"/>
            </a:pPr>
            <a:endParaRPr lang="en-US" sz="2790" dirty="0" smtClean="0">
              <a:latin typeface="+mn-lt"/>
            </a:endParaRPr>
          </a:p>
          <a:p>
            <a:pPr marL="914400" lvl="1" indent="-457200">
              <a:spcBef>
                <a:spcPts val="0"/>
              </a:spcBef>
              <a:spcAft>
                <a:spcPts val="0"/>
              </a:spcAft>
              <a:buFont typeface="Wingdings" panose="05000000000000000000" pitchFamily="2" charset="2"/>
              <a:buChar char="§"/>
            </a:pPr>
            <a:endParaRPr lang="en-US" sz="2790" dirty="0" smtClean="0">
              <a:latin typeface="+mn-lt"/>
            </a:endParaRPr>
          </a:p>
          <a:p>
            <a:pPr marL="914400" lvl="1" indent="-457200">
              <a:spcBef>
                <a:spcPts val="0"/>
              </a:spcBef>
              <a:spcAft>
                <a:spcPts val="0"/>
              </a:spcAft>
              <a:buFont typeface="Wingdings" panose="05000000000000000000" pitchFamily="2" charset="2"/>
              <a:buChar char="§"/>
            </a:pPr>
            <a:endParaRPr lang="en-US" sz="2790" dirty="0" smtClean="0">
              <a:latin typeface="+mn-lt"/>
            </a:endParaRPr>
          </a:p>
          <a:p>
            <a:pPr marL="914400" lvl="1" indent="-457200">
              <a:spcBef>
                <a:spcPts val="0"/>
              </a:spcBef>
              <a:spcAft>
                <a:spcPts val="0"/>
              </a:spcAft>
              <a:buFont typeface="Wingdings" panose="05000000000000000000" pitchFamily="2" charset="2"/>
              <a:buChar char="§"/>
            </a:pPr>
            <a:endParaRPr lang="en-US" sz="2790" dirty="0" smtClean="0">
              <a:latin typeface="+mn-lt"/>
            </a:endParaRPr>
          </a:p>
          <a:p>
            <a:pPr marL="914400" lvl="1" indent="-457200">
              <a:spcBef>
                <a:spcPts val="0"/>
              </a:spcBef>
              <a:spcAft>
                <a:spcPts val="0"/>
              </a:spcAft>
              <a:buFont typeface="Wingdings" panose="05000000000000000000" pitchFamily="2" charset="2"/>
              <a:buChar char="§"/>
            </a:pPr>
            <a:endParaRPr lang="en-US" sz="2790" dirty="0" smtClean="0">
              <a:latin typeface="+mn-lt"/>
            </a:endParaRPr>
          </a:p>
          <a:p>
            <a:pPr marL="914400" lvl="1" indent="-457200">
              <a:spcBef>
                <a:spcPts val="0"/>
              </a:spcBef>
              <a:spcAft>
                <a:spcPts val="0"/>
              </a:spcAft>
              <a:buFont typeface="Wingdings" panose="05000000000000000000" pitchFamily="2" charset="2"/>
              <a:buChar char="§"/>
            </a:pPr>
            <a:endParaRPr lang="en-US" sz="2790" dirty="0" smtClean="0">
              <a:latin typeface="+mn-lt"/>
            </a:endParaRPr>
          </a:p>
          <a:p>
            <a:pPr marL="457200" lvl="1" indent="0">
              <a:spcBef>
                <a:spcPts val="0"/>
              </a:spcBef>
              <a:spcAft>
                <a:spcPts val="0"/>
              </a:spcAft>
            </a:pPr>
            <a:r>
              <a:rPr lang="en-US" sz="2790" b="1" dirty="0" smtClean="0">
                <a:latin typeface="+mn-lt"/>
              </a:rPr>
              <a:t>  Figure 3: </a:t>
            </a:r>
            <a:r>
              <a:rPr lang="en-US" sz="2790" dirty="0" smtClean="0">
                <a:latin typeface="+mn-lt"/>
              </a:rPr>
              <a:t>IO Interface</a:t>
            </a:r>
            <a:r>
              <a:rPr lang="en-US" sz="2790" dirty="0" smtClean="0">
                <a:latin typeface="+mn-lt"/>
              </a:rPr>
              <a:t> </a:t>
            </a:r>
            <a:endParaRPr lang="en-US" sz="2790" dirty="0" smtClean="0">
              <a:latin typeface="+mn-lt"/>
            </a:endParaRPr>
          </a:p>
          <a:p>
            <a:pPr marL="457200" lvl="1" indent="0">
              <a:spcBef>
                <a:spcPts val="0"/>
              </a:spcBef>
              <a:spcAft>
                <a:spcPts val="0"/>
              </a:spcAft>
            </a:pPr>
            <a:endParaRPr lang="en-US" sz="2790" dirty="0" smtClean="0">
              <a:latin typeface="+mn-lt"/>
            </a:endParaRPr>
          </a:p>
          <a:p>
            <a:pPr marL="12733">
              <a:spcBef>
                <a:spcPts val="0"/>
              </a:spcBef>
              <a:spcAft>
                <a:spcPts val="0"/>
              </a:spcAft>
            </a:pPr>
            <a:r>
              <a:rPr lang="en-US" sz="2790" b="1" dirty="0" smtClean="0">
                <a:solidFill>
                  <a:srgbClr val="000000"/>
                </a:solidFill>
                <a:latin typeface="+mn-lt"/>
              </a:rPr>
              <a:t>Memory wrapper</a:t>
            </a:r>
          </a:p>
          <a:p>
            <a:pPr marL="469933" indent="-457200">
              <a:spcBef>
                <a:spcPts val="0"/>
              </a:spcBef>
              <a:spcAft>
                <a:spcPts val="0"/>
              </a:spcAft>
              <a:buFont typeface="Courier New" panose="02070309020205020404" pitchFamily="49" charset="0"/>
              <a:buChar char="o"/>
            </a:pPr>
            <a:r>
              <a:rPr lang="en-US" sz="2790" dirty="0" smtClean="0">
                <a:solidFill>
                  <a:srgbClr val="000000"/>
                </a:solidFill>
                <a:latin typeface="+mn-lt"/>
              </a:rPr>
              <a:t>Handle memory read and write requests from the generator, operators and control unit</a:t>
            </a:r>
            <a:endParaRPr lang="en-US" sz="2790" dirty="0">
              <a:solidFill>
                <a:srgbClr val="000000"/>
              </a:solidFill>
              <a:latin typeface="+mn-lt"/>
            </a:endParaRPr>
          </a:p>
        </p:txBody>
      </p:sp>
      <p:sp>
        <p:nvSpPr>
          <p:cNvPr id="2" name="AutoShape 2" descr="Image result for uscis office of policy and strategy"/>
          <p:cNvSpPr>
            <a:spLocks noChangeAspect="1" noChangeArrowheads="1"/>
          </p:cNvSpPr>
          <p:nvPr/>
        </p:nvSpPr>
        <p:spPr bwMode="auto">
          <a:xfrm>
            <a:off x="4727575" y="209991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Image result for uscis office of policy and strategy"/>
          <p:cNvSpPr>
            <a:spLocks noChangeAspect="1" noChangeArrowheads="1"/>
          </p:cNvSpPr>
          <p:nvPr/>
        </p:nvSpPr>
        <p:spPr bwMode="auto">
          <a:xfrm>
            <a:off x="4879975" y="225231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uscis office of policy and strategy"/>
          <p:cNvSpPr>
            <a:spLocks noChangeAspect="1" noChangeArrowheads="1"/>
          </p:cNvSpPr>
          <p:nvPr/>
        </p:nvSpPr>
        <p:spPr bwMode="auto">
          <a:xfrm>
            <a:off x="5032375" y="240471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1801660237"/>
                  </p:ext>
                </p:extLst>
              </p:nvPr>
            </p:nvGraphicFramePr>
            <p:xfrm>
              <a:off x="862886" y="8064548"/>
              <a:ext cx="6583178" cy="5727652"/>
            </p:xfrm>
            <a:graphic>
              <a:graphicData uri="http://schemas.openxmlformats.org/drawingml/2006/table">
                <a:tbl>
                  <a:tblPr/>
                  <a:tblGrid>
                    <a:gridCol w="1424283">
                      <a:extLst>
                        <a:ext uri="{9D8B030D-6E8A-4147-A177-3AD203B41FA5}">
                          <a16:colId xmlns="" xmlns:a16="http://schemas.microsoft.com/office/drawing/2014/main" val="20000"/>
                        </a:ext>
                      </a:extLst>
                    </a:gridCol>
                    <a:gridCol w="1371600">
                      <a:extLst>
                        <a:ext uri="{9D8B030D-6E8A-4147-A177-3AD203B41FA5}">
                          <a16:colId xmlns="" xmlns:a16="http://schemas.microsoft.com/office/drawing/2014/main" val="20001"/>
                        </a:ext>
                      </a:extLst>
                    </a:gridCol>
                    <a:gridCol w="2415695">
                      <a:extLst>
                        <a:ext uri="{9D8B030D-6E8A-4147-A177-3AD203B41FA5}">
                          <a16:colId xmlns="" xmlns:a16="http://schemas.microsoft.com/office/drawing/2014/main" val="20002"/>
                        </a:ext>
                      </a:extLst>
                    </a:gridCol>
                    <a:gridCol w="1371600">
                      <a:extLst>
                        <a:ext uri="{9D8B030D-6E8A-4147-A177-3AD203B41FA5}">
                          <a16:colId xmlns="" xmlns:a16="http://schemas.microsoft.com/office/drawing/2014/main" val="20003"/>
                        </a:ext>
                      </a:extLst>
                    </a:gridCol>
                  </a:tblGrid>
                  <a:tr h="628890">
                    <a:tc>
                      <a:txBody>
                        <a:bodyPr/>
                        <a:lstStyle/>
                        <a:p>
                          <a:pPr algn="ctr" rtl="0" fontAlgn="t">
                            <a:spcBef>
                              <a:spcPts val="0"/>
                            </a:spcBef>
                            <a:spcAft>
                              <a:spcPts val="0"/>
                            </a:spcAft>
                          </a:pPr>
                          <a:r>
                            <a:rPr lang="en-US" sz="2600" b="0" i="0" u="none" strike="noStrike" dirty="0">
                              <a:solidFill>
                                <a:srgbClr val="FFFFFF"/>
                              </a:solidFill>
                              <a:effectLst/>
                              <a:latin typeface="+mn-lt"/>
                              <a:cs typeface="Arial" panose="020B0604020202020204" pitchFamily="34" charset="0"/>
                            </a:rPr>
                            <a:t>Element</a:t>
                          </a:r>
                          <a:endParaRPr lang="en-US" sz="2600" b="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B9444"/>
                        </a:solidFill>
                      </a:tcPr>
                    </a:tc>
                    <a:tc>
                      <a:txBody>
                        <a:bodyPr/>
                        <a:lstStyle/>
                        <a:p>
                          <a:pPr algn="ctr" rtl="0" fontAlgn="t">
                            <a:spcBef>
                              <a:spcPts val="0"/>
                            </a:spcBef>
                            <a:spcAft>
                              <a:spcPts val="0"/>
                            </a:spcAft>
                          </a:pPr>
                          <a:r>
                            <a:rPr lang="en-US" sz="2600" b="0" i="0" u="none" strike="noStrike" dirty="0">
                              <a:solidFill>
                                <a:srgbClr val="FFFFFF"/>
                              </a:solidFill>
                              <a:effectLst/>
                              <a:latin typeface="+mn-lt"/>
                              <a:cs typeface="Arial" panose="020B0604020202020204" pitchFamily="34" charset="0"/>
                            </a:rPr>
                            <a:t>Symbol</a:t>
                          </a:r>
                          <a:endParaRPr lang="en-US" sz="2600" b="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B9444"/>
                        </a:solidFill>
                      </a:tcPr>
                    </a:tc>
                    <a:tc>
                      <a:txBody>
                        <a:bodyPr/>
                        <a:lstStyle/>
                        <a:p>
                          <a:pPr algn="ctr" rtl="0" fontAlgn="t">
                            <a:spcBef>
                              <a:spcPts val="0"/>
                            </a:spcBef>
                            <a:spcAft>
                              <a:spcPts val="0"/>
                            </a:spcAft>
                          </a:pPr>
                          <a:r>
                            <a:rPr lang="en-US" sz="2600" b="0" i="0" u="none" strike="noStrike" dirty="0">
                              <a:solidFill>
                                <a:srgbClr val="FFFFFF"/>
                              </a:solidFill>
                              <a:effectLst/>
                              <a:latin typeface="+mn-lt"/>
                              <a:cs typeface="Arial" panose="020B0604020202020204" pitchFamily="34" charset="0"/>
                            </a:rPr>
                            <a:t>Polynomial</a:t>
                          </a:r>
                          <a:endParaRPr lang="en-US" sz="2600" b="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B9444"/>
                        </a:solidFill>
                      </a:tcPr>
                    </a:tc>
                    <a:tc>
                      <a:txBody>
                        <a:bodyPr/>
                        <a:lstStyle/>
                        <a:p>
                          <a:pPr algn="ctr" rtl="0" fontAlgn="t">
                            <a:spcBef>
                              <a:spcPts val="0"/>
                            </a:spcBef>
                            <a:spcAft>
                              <a:spcPts val="0"/>
                            </a:spcAft>
                          </a:pPr>
                          <a:r>
                            <a:rPr lang="en-US" sz="2600" b="0" i="0" u="none" strike="noStrike" dirty="0">
                              <a:solidFill>
                                <a:srgbClr val="FFFFFF"/>
                              </a:solidFill>
                              <a:effectLst/>
                              <a:latin typeface="+mn-lt"/>
                              <a:cs typeface="Arial" panose="020B0604020202020204" pitchFamily="34" charset="0"/>
                            </a:rPr>
                            <a:t>Symbol</a:t>
                          </a:r>
                          <a:endParaRPr lang="en-US" sz="2600" b="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B9444"/>
                        </a:solidFill>
                      </a:tcPr>
                    </a:tc>
                    <a:extLst>
                      <a:ext uri="{0D108BD9-81ED-4DB2-BD59-A6C34878D82A}">
                        <a16:rowId xmlns="" xmlns:a16="http://schemas.microsoft.com/office/drawing/2014/main" val="10000"/>
                      </a:ext>
                    </a:extLst>
                  </a:tr>
                  <a:tr h="598156">
                    <a:tc>
                      <a:txBody>
                        <a:bodyPr/>
                        <a:lstStyle/>
                        <a:p>
                          <a:pPr algn="ctr" rtl="0" fontAlgn="t">
                            <a:spcBef>
                              <a:spcPts val="0"/>
                            </a:spcBef>
                            <a:spcAft>
                              <a:spcPts val="0"/>
                            </a:spcAft>
                          </a:pPr>
                          <a14:m>
                            <m:oMathPara xmlns:m="http://schemas.openxmlformats.org/officeDocument/2006/math">
                              <m:oMathParaPr>
                                <m:jc m:val="centerGroup"/>
                              </m:oMathParaPr>
                              <m:oMath xmlns:m="http://schemas.openxmlformats.org/officeDocument/2006/math">
                                <m:r>
                                  <a:rPr lang="en-US" sz="2800" b="0" i="1" u="none" strike="noStrike" dirty="0" smtClean="0">
                                    <a:solidFill>
                                      <a:srgbClr val="000000"/>
                                    </a:solidFill>
                                    <a:effectLst/>
                                    <a:latin typeface="Cambria Math" panose="02040503050406030204" pitchFamily="18" charset="0"/>
                                    <a:cs typeface="Arial" panose="020B0604020202020204" pitchFamily="34" charset="0"/>
                                  </a:rPr>
                                  <m:t>0</m:t>
                                </m:r>
                              </m:oMath>
                            </m:oMathPara>
                          </a14:m>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14:m>
                            <m:oMathPara xmlns:m="http://schemas.openxmlformats.org/officeDocument/2006/math">
                              <m:oMathParaPr>
                                <m:jc m:val="centerGroup"/>
                              </m:oMathParaPr>
                              <m:oMath xmlns:m="http://schemas.openxmlformats.org/officeDocument/2006/math">
                                <m:r>
                                  <m:rPr>
                                    <m:sty m:val="p"/>
                                  </m:rPr>
                                  <a:rPr lang="en-US" sz="2800" b="0" i="0" smtClean="0">
                                    <a:effectLst/>
                                    <a:latin typeface="Cambria Math" panose="02040503050406030204" pitchFamily="18" charset="0"/>
                                    <a:cs typeface="Arial" panose="020B0604020202020204" pitchFamily="34" charset="0"/>
                                  </a:rPr>
                                  <m:t>NULL</m:t>
                                </m:r>
                              </m:oMath>
                            </m:oMathPara>
                          </a14:m>
                          <a:endParaRPr lang="en-US" sz="2800" i="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spcBef>
                              <a:spcPts val="0"/>
                            </a:spcBef>
                            <a:spcAft>
                              <a:spcPts val="0"/>
                            </a:spcAft>
                          </a:pPr>
                          <a14:m>
                            <m:oMathPara xmlns:m="http://schemas.openxmlformats.org/officeDocument/2006/math">
                              <m:oMathParaPr>
                                <m:jc m:val="centerGroup"/>
                              </m:oMathParaPr>
                              <m:oMath xmlns:m="http://schemas.openxmlformats.org/officeDocument/2006/math">
                                <m:r>
                                  <a:rPr lang="en-US" sz="2800" b="0" i="1" u="none" strike="noStrike" dirty="0" smtClean="0">
                                    <a:solidFill>
                                      <a:srgbClr val="000000"/>
                                    </a:solidFill>
                                    <a:effectLst/>
                                    <a:latin typeface="Cambria Math" panose="02040503050406030204" pitchFamily="18" charset="0"/>
                                    <a:cs typeface="Arial" panose="020B0604020202020204" pitchFamily="34" charset="0"/>
                                  </a:rPr>
                                  <m:t>0+0+ 0</m:t>
                                </m:r>
                              </m:oMath>
                            </m:oMathPara>
                          </a14:m>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14:m>
                            <m:oMathPara xmlns:m="http://schemas.openxmlformats.org/officeDocument/2006/math">
                              <m:oMathParaPr>
                                <m:jc m:val="centerGroup"/>
                              </m:oMathParaPr>
                              <m:oMath xmlns:m="http://schemas.openxmlformats.org/officeDocument/2006/math">
                                <m:r>
                                  <a:rPr lang="en-US" sz="2800" b="0" i="1" u="none" strike="noStrike" dirty="0" smtClean="0">
                                    <a:solidFill>
                                      <a:srgbClr val="000000"/>
                                    </a:solidFill>
                                    <a:effectLst/>
                                    <a:latin typeface="Cambria Math" panose="02040503050406030204" pitchFamily="18" charset="0"/>
                                    <a:cs typeface="Arial" panose="020B0604020202020204" pitchFamily="34" charset="0"/>
                                  </a:rPr>
                                  <m:t>000</m:t>
                                </m:r>
                              </m:oMath>
                            </m:oMathPara>
                          </a14:m>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517448">
                    <a:tc>
                      <a:txBody>
                        <a:bodyPr/>
                        <a:lstStyle/>
                        <a:p>
                          <a:pPr algn="ctr" rtl="0" fontAlgn="t">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2800" i="1" dirty="0" smtClean="0">
                                        <a:solidFill>
                                          <a:srgbClr val="000000"/>
                                        </a:solidFill>
                                        <a:latin typeface="Cambria Math" panose="02040503050406030204" pitchFamily="18" charset="0"/>
                                      </a:rPr>
                                    </m:ctrlPr>
                                  </m:sSupPr>
                                  <m:e>
                                    <m:r>
                                      <a:rPr lang="en-US" sz="2800" b="0" i="1" dirty="0" smtClean="0">
                                        <a:solidFill>
                                          <a:srgbClr val="000000"/>
                                        </a:solidFill>
                                        <a:latin typeface="Cambria Math" panose="02040503050406030204" pitchFamily="18" charset="0"/>
                                      </a:rPr>
                                      <m:t>𝛼</m:t>
                                    </m:r>
                                  </m:e>
                                  <m:sup>
                                    <m:r>
                                      <a:rPr lang="en-US" sz="2800" b="0" i="1" dirty="0" smtClean="0">
                                        <a:solidFill>
                                          <a:srgbClr val="000000"/>
                                        </a:solidFill>
                                        <a:latin typeface="Cambria Math" panose="02040503050406030204" pitchFamily="18" charset="0"/>
                                      </a:rPr>
                                      <m:t>0</m:t>
                                    </m:r>
                                  </m:sup>
                                </m:sSup>
                              </m:oMath>
                            </m:oMathPara>
                          </a14:m>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14:m>
                            <m:oMathPara xmlns:m="http://schemas.openxmlformats.org/officeDocument/2006/math">
                              <m:oMathParaPr>
                                <m:jc m:val="centerGroup"/>
                              </m:oMathParaPr>
                              <m:oMath xmlns:m="http://schemas.openxmlformats.org/officeDocument/2006/math">
                                <m:r>
                                  <a:rPr lang="en-US" sz="2800" b="0" i="1" u="none" strike="noStrike" dirty="0" smtClean="0">
                                    <a:solidFill>
                                      <a:srgbClr val="000000"/>
                                    </a:solidFill>
                                    <a:effectLst/>
                                    <a:latin typeface="Cambria Math" panose="02040503050406030204" pitchFamily="18" charset="0"/>
                                    <a:cs typeface="Arial" panose="020B0604020202020204" pitchFamily="34" charset="0"/>
                                  </a:rPr>
                                  <m:t>000</m:t>
                                </m:r>
                              </m:oMath>
                            </m:oMathPara>
                          </a14:m>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spcBef>
                              <a:spcPts val="0"/>
                            </a:spcBef>
                            <a:spcAft>
                              <a:spcPts val="0"/>
                            </a:spcAft>
                          </a:pPr>
                          <a14:m>
                            <m:oMathPara xmlns:m="http://schemas.openxmlformats.org/officeDocument/2006/math">
                              <m:oMathParaPr>
                                <m:jc m:val="centerGroup"/>
                              </m:oMathParaPr>
                              <m:oMath xmlns:m="http://schemas.openxmlformats.org/officeDocument/2006/math">
                                <m:r>
                                  <a:rPr lang="en-US" sz="2800" b="0" i="1" dirty="0" smtClean="0">
                                    <a:solidFill>
                                      <a:srgbClr val="000000"/>
                                    </a:solidFill>
                                    <a:latin typeface="Cambria Math" panose="02040503050406030204" pitchFamily="18" charset="0"/>
                                  </a:rPr>
                                  <m:t>0</m:t>
                                </m:r>
                                <m:r>
                                  <a:rPr lang="en-US" sz="2800" i="1" dirty="0">
                                    <a:solidFill>
                                      <a:srgbClr val="000000"/>
                                    </a:solidFill>
                                    <a:latin typeface="Cambria Math" panose="02040503050406030204" pitchFamily="18" charset="0"/>
                                  </a:rPr>
                                  <m:t>+</m:t>
                                </m:r>
                                <m:r>
                                  <a:rPr lang="en-US" sz="2800" b="0" i="1" dirty="0" smtClean="0">
                                    <a:solidFill>
                                      <a:srgbClr val="000000"/>
                                    </a:solidFill>
                                    <a:latin typeface="Cambria Math" panose="02040503050406030204" pitchFamily="18" charset="0"/>
                                  </a:rPr>
                                  <m:t>0+</m:t>
                                </m:r>
                                <m:sSup>
                                  <m:sSupPr>
                                    <m:ctrlPr>
                                      <a:rPr lang="en-US" sz="2800" i="1" dirty="0">
                                        <a:solidFill>
                                          <a:srgbClr val="000000"/>
                                        </a:solidFill>
                                        <a:latin typeface="Cambria Math" panose="02040503050406030204" pitchFamily="18" charset="0"/>
                                      </a:rPr>
                                    </m:ctrlPr>
                                  </m:sSupPr>
                                  <m:e>
                                    <m:r>
                                      <a:rPr lang="en-US" sz="2800" b="0" i="1" dirty="0" smtClean="0">
                                        <a:solidFill>
                                          <a:srgbClr val="000000"/>
                                        </a:solidFill>
                                        <a:latin typeface="Cambria Math" panose="02040503050406030204" pitchFamily="18" charset="0"/>
                                      </a:rPr>
                                      <m:t>𝛼</m:t>
                                    </m:r>
                                  </m:e>
                                  <m:sup>
                                    <m:r>
                                      <a:rPr lang="en-US" sz="2800" i="1" dirty="0">
                                        <a:solidFill>
                                          <a:srgbClr val="000000"/>
                                        </a:solidFill>
                                        <a:latin typeface="Cambria Math" panose="02040503050406030204" pitchFamily="18" charset="0"/>
                                      </a:rPr>
                                      <m:t>0</m:t>
                                    </m:r>
                                  </m:sup>
                                </m:sSup>
                              </m:oMath>
                            </m:oMathPara>
                          </a14:m>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14:m>
                            <m:oMathPara xmlns:m="http://schemas.openxmlformats.org/officeDocument/2006/math">
                              <m:oMathParaPr>
                                <m:jc m:val="centerGroup"/>
                              </m:oMathParaPr>
                              <m:oMath xmlns:m="http://schemas.openxmlformats.org/officeDocument/2006/math">
                                <m:r>
                                  <a:rPr lang="en-US" sz="2800" b="0" i="1" u="none" strike="noStrike" dirty="0" smtClean="0">
                                    <a:solidFill>
                                      <a:srgbClr val="000000"/>
                                    </a:solidFill>
                                    <a:effectLst/>
                                    <a:latin typeface="Cambria Math" panose="02040503050406030204" pitchFamily="18" charset="0"/>
                                    <a:cs typeface="Arial" panose="020B0604020202020204" pitchFamily="34" charset="0"/>
                                  </a:rPr>
                                  <m:t>0</m:t>
                                </m:r>
                                <m:r>
                                  <a:rPr lang="en-US" sz="2800" b="0" i="0" u="none" strike="noStrike" dirty="0" smtClean="0">
                                    <a:solidFill>
                                      <a:srgbClr val="000000"/>
                                    </a:solidFill>
                                    <a:effectLst/>
                                    <a:latin typeface="Cambria Math" panose="02040503050406030204" pitchFamily="18" charset="0"/>
                                    <a:cs typeface="Arial" panose="020B0604020202020204" pitchFamily="34" charset="0"/>
                                  </a:rPr>
                                  <m:t>01</m:t>
                                </m:r>
                              </m:oMath>
                            </m:oMathPara>
                          </a14:m>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444586">
                    <a:tc>
                      <a:txBody>
                        <a:bodyPr/>
                        <a:lstStyle/>
                        <a:p>
                          <a:pPr algn="ctr" rtl="0" fontAlgn="t">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2800" i="1" dirty="0" smtClean="0">
                                        <a:solidFill>
                                          <a:srgbClr val="000000"/>
                                        </a:solidFill>
                                        <a:latin typeface="Cambria Math" panose="02040503050406030204" pitchFamily="18" charset="0"/>
                                      </a:rPr>
                                    </m:ctrlPr>
                                  </m:sSupPr>
                                  <m:e>
                                    <m:r>
                                      <a:rPr lang="en-US" sz="2800" b="0" i="1" dirty="0" smtClean="0">
                                        <a:solidFill>
                                          <a:srgbClr val="000000"/>
                                        </a:solidFill>
                                        <a:latin typeface="Cambria Math" panose="02040503050406030204" pitchFamily="18" charset="0"/>
                                      </a:rPr>
                                      <m:t>𝛼</m:t>
                                    </m:r>
                                  </m:e>
                                  <m:sup>
                                    <m:r>
                                      <a:rPr lang="en-US" sz="2800" b="0" i="1" dirty="0" smtClean="0">
                                        <a:solidFill>
                                          <a:srgbClr val="000000"/>
                                        </a:solidFill>
                                        <a:latin typeface="Cambria Math" panose="02040503050406030204" pitchFamily="18" charset="0"/>
                                      </a:rPr>
                                      <m:t>1</m:t>
                                    </m:r>
                                  </m:sup>
                                </m:sSup>
                              </m:oMath>
                            </m:oMathPara>
                          </a14:m>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14:m>
                            <m:oMathPara xmlns:m="http://schemas.openxmlformats.org/officeDocument/2006/math">
                              <m:oMathParaPr>
                                <m:jc m:val="centerGroup"/>
                              </m:oMathParaPr>
                              <m:oMath xmlns:m="http://schemas.openxmlformats.org/officeDocument/2006/math">
                                <m:r>
                                  <a:rPr lang="en-US" sz="2800" b="0" i="1" u="none" strike="noStrike" dirty="0" smtClean="0">
                                    <a:solidFill>
                                      <a:srgbClr val="000000"/>
                                    </a:solidFill>
                                    <a:effectLst/>
                                    <a:latin typeface="Cambria Math" panose="02040503050406030204" pitchFamily="18" charset="0"/>
                                    <a:cs typeface="Arial" panose="020B0604020202020204" pitchFamily="34" charset="0"/>
                                  </a:rPr>
                                  <m:t>0</m:t>
                                </m:r>
                                <m:r>
                                  <a:rPr lang="en-US" sz="2800" b="0" i="0" u="none" strike="noStrike" dirty="0" smtClean="0">
                                    <a:solidFill>
                                      <a:srgbClr val="000000"/>
                                    </a:solidFill>
                                    <a:effectLst/>
                                    <a:latin typeface="Cambria Math" panose="02040503050406030204" pitchFamily="18" charset="0"/>
                                    <a:cs typeface="Arial" panose="020B0604020202020204" pitchFamily="34" charset="0"/>
                                  </a:rPr>
                                  <m:t>01</m:t>
                                </m:r>
                              </m:oMath>
                            </m:oMathPara>
                          </a14:m>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spcBef>
                              <a:spcPts val="0"/>
                            </a:spcBef>
                            <a:spcAft>
                              <a:spcPts val="0"/>
                            </a:spcAft>
                          </a:pPr>
                          <a14:m>
                            <m:oMathPara xmlns:m="http://schemas.openxmlformats.org/officeDocument/2006/math">
                              <m:oMathParaPr>
                                <m:jc m:val="centerGroup"/>
                              </m:oMathParaPr>
                              <m:oMath xmlns:m="http://schemas.openxmlformats.org/officeDocument/2006/math">
                                <m:r>
                                  <a:rPr lang="en-US" sz="2800" b="0" i="1" u="none" strike="noStrike" dirty="0" smtClean="0">
                                    <a:solidFill>
                                      <a:srgbClr val="000000"/>
                                    </a:solidFill>
                                    <a:effectLst/>
                                    <a:latin typeface="Cambria Math" panose="02040503050406030204" pitchFamily="18" charset="0"/>
                                    <a:cs typeface="Arial" panose="020B0604020202020204" pitchFamily="34" charset="0"/>
                                  </a:rPr>
                                  <m:t>0+</m:t>
                                </m:r>
                                <m:sSup>
                                  <m:sSupPr>
                                    <m:ctrlPr>
                                      <a:rPr lang="en-US" sz="2800" i="1" dirty="0" smtClean="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𝛼</m:t>
                                    </m:r>
                                  </m:e>
                                  <m:sup>
                                    <m:r>
                                      <a:rPr lang="en-US" sz="2800" b="0" i="1" dirty="0" smtClean="0">
                                        <a:solidFill>
                                          <a:srgbClr val="000000"/>
                                        </a:solidFill>
                                        <a:latin typeface="Cambria Math" panose="02040503050406030204" pitchFamily="18" charset="0"/>
                                      </a:rPr>
                                      <m:t>1</m:t>
                                    </m:r>
                                  </m:sup>
                                </m:sSup>
                                <m:r>
                                  <a:rPr lang="en-US" sz="2800" b="0" i="1" u="none" strike="noStrike" dirty="0" smtClean="0">
                                    <a:solidFill>
                                      <a:srgbClr val="000000"/>
                                    </a:solidFill>
                                    <a:effectLst/>
                                    <a:latin typeface="Cambria Math" panose="02040503050406030204" pitchFamily="18" charset="0"/>
                                    <a:cs typeface="Arial" panose="020B0604020202020204" pitchFamily="34" charset="0"/>
                                  </a:rPr>
                                  <m:t>+ 0</m:t>
                                </m:r>
                              </m:oMath>
                            </m:oMathPara>
                          </a14:m>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14:m>
                            <m:oMathPara xmlns:m="http://schemas.openxmlformats.org/officeDocument/2006/math">
                              <m:oMathParaPr>
                                <m:jc m:val="centerGroup"/>
                              </m:oMathParaPr>
                              <m:oMath xmlns:m="http://schemas.openxmlformats.org/officeDocument/2006/math">
                                <m:r>
                                  <a:rPr lang="en-US" sz="2800" b="0" i="1" u="none" strike="noStrike" dirty="0" smtClean="0">
                                    <a:solidFill>
                                      <a:srgbClr val="000000"/>
                                    </a:solidFill>
                                    <a:effectLst/>
                                    <a:latin typeface="Cambria Math" panose="02040503050406030204" pitchFamily="18" charset="0"/>
                                    <a:cs typeface="Arial" panose="020B0604020202020204" pitchFamily="34" charset="0"/>
                                  </a:rPr>
                                  <m:t>0</m:t>
                                </m:r>
                                <m:r>
                                  <a:rPr lang="en-US" sz="2800" b="0" i="0" u="none" strike="noStrike" dirty="0" smtClean="0">
                                    <a:solidFill>
                                      <a:srgbClr val="000000"/>
                                    </a:solidFill>
                                    <a:effectLst/>
                                    <a:latin typeface="Cambria Math" panose="02040503050406030204" pitchFamily="18" charset="0"/>
                                    <a:cs typeface="Arial" panose="020B0604020202020204" pitchFamily="34" charset="0"/>
                                  </a:rPr>
                                  <m:t>10</m:t>
                                </m:r>
                              </m:oMath>
                            </m:oMathPara>
                          </a14:m>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598156">
                    <a:tc>
                      <a:txBody>
                        <a:bodyPr/>
                        <a:lstStyle/>
                        <a:p>
                          <a:pPr algn="ctr" rtl="0" fontAlgn="t">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2800" i="1" dirty="0" smtClean="0">
                                        <a:solidFill>
                                          <a:srgbClr val="000000"/>
                                        </a:solidFill>
                                        <a:latin typeface="Cambria Math" panose="02040503050406030204" pitchFamily="18" charset="0"/>
                                      </a:rPr>
                                    </m:ctrlPr>
                                  </m:sSupPr>
                                  <m:e>
                                    <m:r>
                                      <a:rPr lang="en-US" sz="2800" b="0" i="1" dirty="0" smtClean="0">
                                        <a:solidFill>
                                          <a:srgbClr val="000000"/>
                                        </a:solidFill>
                                        <a:latin typeface="Cambria Math" panose="02040503050406030204" pitchFamily="18" charset="0"/>
                                      </a:rPr>
                                      <m:t>𝛼</m:t>
                                    </m:r>
                                  </m:e>
                                  <m:sup>
                                    <m:r>
                                      <a:rPr lang="en-US" sz="2800" b="0" i="1" dirty="0" smtClean="0">
                                        <a:solidFill>
                                          <a:srgbClr val="000000"/>
                                        </a:solidFill>
                                        <a:latin typeface="Cambria Math" panose="02040503050406030204" pitchFamily="18" charset="0"/>
                                      </a:rPr>
                                      <m:t>2</m:t>
                                    </m:r>
                                  </m:sup>
                                </m:sSup>
                              </m:oMath>
                            </m:oMathPara>
                          </a14:m>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14:m>
                            <m:oMathPara xmlns:m="http://schemas.openxmlformats.org/officeDocument/2006/math">
                              <m:oMathParaPr>
                                <m:jc m:val="centerGroup"/>
                              </m:oMathParaPr>
                              <m:oMath xmlns:m="http://schemas.openxmlformats.org/officeDocument/2006/math">
                                <m:r>
                                  <a:rPr lang="en-US" sz="2800" b="0" i="1" u="none" strike="noStrike" dirty="0" smtClean="0">
                                    <a:solidFill>
                                      <a:srgbClr val="000000"/>
                                    </a:solidFill>
                                    <a:effectLst/>
                                    <a:latin typeface="Cambria Math" panose="02040503050406030204" pitchFamily="18" charset="0"/>
                                    <a:cs typeface="Arial" panose="020B0604020202020204" pitchFamily="34" charset="0"/>
                                  </a:rPr>
                                  <m:t>0</m:t>
                                </m:r>
                                <m:r>
                                  <a:rPr lang="en-US" sz="2800" b="0" i="0" u="none" strike="noStrike" dirty="0" smtClean="0">
                                    <a:solidFill>
                                      <a:srgbClr val="000000"/>
                                    </a:solidFill>
                                    <a:effectLst/>
                                    <a:latin typeface="Cambria Math" panose="02040503050406030204" pitchFamily="18" charset="0"/>
                                    <a:cs typeface="Arial" panose="020B0604020202020204" pitchFamily="34" charset="0"/>
                                  </a:rPr>
                                  <m:t>10</m:t>
                                </m:r>
                              </m:oMath>
                            </m:oMathPara>
                          </a14:m>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2800" i="1" dirty="0" smtClean="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𝛼</m:t>
                                    </m:r>
                                  </m:e>
                                  <m:sup>
                                    <m:r>
                                      <a:rPr lang="en-US" sz="2800" b="0" i="1" dirty="0" smtClean="0">
                                        <a:solidFill>
                                          <a:srgbClr val="000000"/>
                                        </a:solidFill>
                                        <a:latin typeface="Cambria Math" panose="02040503050406030204" pitchFamily="18" charset="0"/>
                                      </a:rPr>
                                      <m:t>2</m:t>
                                    </m:r>
                                  </m:sup>
                                </m:sSup>
                                <m:r>
                                  <a:rPr lang="en-US" sz="2800" b="0" i="1" u="none" strike="noStrike" dirty="0" smtClean="0">
                                    <a:solidFill>
                                      <a:srgbClr val="000000"/>
                                    </a:solidFill>
                                    <a:effectLst/>
                                    <a:latin typeface="Cambria Math" panose="02040503050406030204" pitchFamily="18" charset="0"/>
                                    <a:cs typeface="Arial" panose="020B0604020202020204" pitchFamily="34" charset="0"/>
                                  </a:rPr>
                                  <m:t>+0+ 0</m:t>
                                </m:r>
                              </m:oMath>
                            </m:oMathPara>
                          </a14:m>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14:m>
                            <m:oMathPara xmlns:m="http://schemas.openxmlformats.org/officeDocument/2006/math">
                              <m:oMathParaPr>
                                <m:jc m:val="centerGroup"/>
                              </m:oMathParaPr>
                              <m:oMath xmlns:m="http://schemas.openxmlformats.org/officeDocument/2006/math">
                                <m:r>
                                  <a:rPr lang="en-US" sz="2800" b="0" i="0" u="none" strike="noStrike" dirty="0" smtClean="0">
                                    <a:solidFill>
                                      <a:srgbClr val="000000"/>
                                    </a:solidFill>
                                    <a:effectLst/>
                                    <a:latin typeface="Cambria Math" panose="02040503050406030204" pitchFamily="18" charset="0"/>
                                    <a:cs typeface="Arial" panose="020B0604020202020204" pitchFamily="34" charset="0"/>
                                  </a:rPr>
                                  <m:t>100</m:t>
                                </m:r>
                              </m:oMath>
                            </m:oMathPara>
                          </a14:m>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598156">
                    <a:tc>
                      <a:txBody>
                        <a:bodyPr/>
                        <a:lstStyle/>
                        <a:p>
                          <a:pPr algn="ctr" rtl="0" fontAlgn="t">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2800" i="1" dirty="0" smtClean="0">
                                        <a:solidFill>
                                          <a:srgbClr val="000000"/>
                                        </a:solidFill>
                                        <a:latin typeface="Cambria Math" panose="02040503050406030204" pitchFamily="18" charset="0"/>
                                      </a:rPr>
                                    </m:ctrlPr>
                                  </m:sSupPr>
                                  <m:e>
                                    <m:r>
                                      <a:rPr lang="en-US" sz="2800" b="0" i="1" dirty="0" smtClean="0">
                                        <a:solidFill>
                                          <a:srgbClr val="000000"/>
                                        </a:solidFill>
                                        <a:latin typeface="Cambria Math" panose="02040503050406030204" pitchFamily="18" charset="0"/>
                                      </a:rPr>
                                      <m:t>𝛼</m:t>
                                    </m:r>
                                  </m:e>
                                  <m:sup>
                                    <m:r>
                                      <a:rPr lang="en-US" sz="2800" b="0" i="1" dirty="0" smtClean="0">
                                        <a:solidFill>
                                          <a:srgbClr val="000000"/>
                                        </a:solidFill>
                                        <a:latin typeface="Cambria Math" panose="02040503050406030204" pitchFamily="18" charset="0"/>
                                      </a:rPr>
                                      <m:t>3</m:t>
                                    </m:r>
                                  </m:sup>
                                </m:sSup>
                              </m:oMath>
                            </m:oMathPara>
                          </a14:m>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14:m>
                            <m:oMathPara xmlns:m="http://schemas.openxmlformats.org/officeDocument/2006/math">
                              <m:oMathParaPr>
                                <m:jc m:val="centerGroup"/>
                              </m:oMathParaPr>
                              <m:oMath xmlns:m="http://schemas.openxmlformats.org/officeDocument/2006/math">
                                <m:r>
                                  <a:rPr lang="en-US" sz="2800" b="0" i="1" u="none" strike="noStrike" dirty="0" smtClean="0">
                                    <a:solidFill>
                                      <a:srgbClr val="000000"/>
                                    </a:solidFill>
                                    <a:effectLst/>
                                    <a:latin typeface="Cambria Math" panose="02040503050406030204" pitchFamily="18" charset="0"/>
                                    <a:cs typeface="Arial" panose="020B0604020202020204" pitchFamily="34" charset="0"/>
                                  </a:rPr>
                                  <m:t>0</m:t>
                                </m:r>
                                <m:r>
                                  <a:rPr lang="en-US" sz="2800" b="0" i="0" u="none" strike="noStrike" dirty="0" smtClean="0">
                                    <a:solidFill>
                                      <a:srgbClr val="000000"/>
                                    </a:solidFill>
                                    <a:effectLst/>
                                    <a:latin typeface="Cambria Math" panose="02040503050406030204" pitchFamily="18" charset="0"/>
                                    <a:cs typeface="Arial" panose="020B0604020202020204" pitchFamily="34" charset="0"/>
                                  </a:rPr>
                                  <m:t>11</m:t>
                                </m:r>
                              </m:oMath>
                            </m:oMathPara>
                          </a14:m>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2800" i="1" dirty="0" smtClean="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𝛼</m:t>
                                    </m:r>
                                  </m:e>
                                  <m:sup>
                                    <m:r>
                                      <a:rPr lang="en-US" sz="2800" b="0" i="1" dirty="0" smtClean="0">
                                        <a:solidFill>
                                          <a:srgbClr val="000000"/>
                                        </a:solidFill>
                                        <a:latin typeface="Cambria Math" panose="02040503050406030204" pitchFamily="18" charset="0"/>
                                      </a:rPr>
                                      <m:t>2</m:t>
                                    </m:r>
                                  </m:sup>
                                </m:sSup>
                                <m:r>
                                  <a:rPr lang="en-US" sz="2800" b="0" i="1" u="none" strike="noStrike" dirty="0" smtClean="0">
                                    <a:solidFill>
                                      <a:srgbClr val="000000"/>
                                    </a:solidFill>
                                    <a:effectLst/>
                                    <a:latin typeface="Cambria Math" panose="02040503050406030204" pitchFamily="18" charset="0"/>
                                    <a:cs typeface="Arial" panose="020B0604020202020204" pitchFamily="34" charset="0"/>
                                  </a:rPr>
                                  <m:t>+0+</m:t>
                                </m:r>
                                <m:sSup>
                                  <m:sSupPr>
                                    <m:ctrlPr>
                                      <a:rPr lang="en-US" sz="2800" i="1" dirty="0" smtClean="0">
                                        <a:solidFill>
                                          <a:srgbClr val="000000"/>
                                        </a:solidFill>
                                        <a:latin typeface="Cambria Math" panose="02040503050406030204" pitchFamily="18" charset="0"/>
                                      </a:rPr>
                                    </m:ctrlPr>
                                  </m:sSupPr>
                                  <m:e>
                                    <m:r>
                                      <a:rPr lang="en-US" sz="2800" b="0" i="1" dirty="0" smtClean="0">
                                        <a:solidFill>
                                          <a:srgbClr val="000000"/>
                                        </a:solidFill>
                                        <a:latin typeface="Cambria Math" panose="02040503050406030204" pitchFamily="18" charset="0"/>
                                      </a:rPr>
                                      <m:t>𝛼</m:t>
                                    </m:r>
                                  </m:e>
                                  <m:sup>
                                    <m:r>
                                      <a:rPr lang="en-US" sz="2800" i="1" dirty="0">
                                        <a:solidFill>
                                          <a:srgbClr val="000000"/>
                                        </a:solidFill>
                                        <a:latin typeface="Cambria Math" panose="02040503050406030204" pitchFamily="18" charset="0"/>
                                      </a:rPr>
                                      <m:t>0</m:t>
                                    </m:r>
                                  </m:sup>
                                </m:sSup>
                              </m:oMath>
                            </m:oMathPara>
                          </a14:m>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14:m>
                            <m:oMathPara xmlns:m="http://schemas.openxmlformats.org/officeDocument/2006/math">
                              <m:oMathParaPr>
                                <m:jc m:val="centerGroup"/>
                              </m:oMathParaPr>
                              <m:oMath xmlns:m="http://schemas.openxmlformats.org/officeDocument/2006/math">
                                <m:r>
                                  <a:rPr lang="en-US" sz="2800" b="0" i="0" u="none" strike="noStrike" dirty="0" smtClean="0">
                                    <a:solidFill>
                                      <a:srgbClr val="000000"/>
                                    </a:solidFill>
                                    <a:effectLst/>
                                    <a:latin typeface="Cambria Math" panose="02040503050406030204" pitchFamily="18" charset="0"/>
                                    <a:cs typeface="Arial" panose="020B0604020202020204" pitchFamily="34" charset="0"/>
                                  </a:rPr>
                                  <m:t>101</m:t>
                                </m:r>
                              </m:oMath>
                            </m:oMathPara>
                          </a14:m>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602747">
                    <a:tc>
                      <a:txBody>
                        <a:bodyPr/>
                        <a:lstStyle/>
                        <a:p>
                          <a:pPr algn="ctr" rtl="0" fontAlgn="t">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2800" i="1" dirty="0" smtClean="0">
                                        <a:solidFill>
                                          <a:srgbClr val="000000"/>
                                        </a:solidFill>
                                        <a:latin typeface="Cambria Math" panose="02040503050406030204" pitchFamily="18" charset="0"/>
                                      </a:rPr>
                                    </m:ctrlPr>
                                  </m:sSupPr>
                                  <m:e>
                                    <m:r>
                                      <a:rPr lang="en-US" sz="2800" b="0" i="1" dirty="0" smtClean="0">
                                        <a:solidFill>
                                          <a:srgbClr val="000000"/>
                                        </a:solidFill>
                                        <a:latin typeface="Cambria Math" panose="02040503050406030204" pitchFamily="18" charset="0"/>
                                      </a:rPr>
                                      <m:t>𝛼</m:t>
                                    </m:r>
                                  </m:e>
                                  <m:sup>
                                    <m:r>
                                      <a:rPr lang="en-US" sz="2800" b="0" i="1" dirty="0" smtClean="0">
                                        <a:solidFill>
                                          <a:srgbClr val="000000"/>
                                        </a:solidFill>
                                        <a:latin typeface="Cambria Math" panose="02040503050406030204" pitchFamily="18" charset="0"/>
                                      </a:rPr>
                                      <m:t>4</m:t>
                                    </m:r>
                                  </m:sup>
                                </m:sSup>
                              </m:oMath>
                            </m:oMathPara>
                          </a14:m>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14:m>
                            <m:oMathPara xmlns:m="http://schemas.openxmlformats.org/officeDocument/2006/math">
                              <m:oMathParaPr>
                                <m:jc m:val="centerGroup"/>
                              </m:oMathParaPr>
                              <m:oMath xmlns:m="http://schemas.openxmlformats.org/officeDocument/2006/math">
                                <m:r>
                                  <a:rPr lang="en-US" sz="2800" b="0" i="0" u="none" strike="noStrike" dirty="0" smtClean="0">
                                    <a:solidFill>
                                      <a:srgbClr val="000000"/>
                                    </a:solidFill>
                                    <a:effectLst/>
                                    <a:latin typeface="Cambria Math" panose="02040503050406030204" pitchFamily="18" charset="0"/>
                                    <a:cs typeface="Arial" panose="020B0604020202020204" pitchFamily="34" charset="0"/>
                                  </a:rPr>
                                  <m:t>100</m:t>
                                </m:r>
                              </m:oMath>
                            </m:oMathPara>
                          </a14:m>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spcBef>
                              <a:spcPts val="0"/>
                            </a:spcBef>
                            <a:spcAft>
                              <a:spcPts val="0"/>
                            </a:spcAft>
                          </a:pPr>
                          <a14:m>
                            <m:oMathPara xmlns:m="http://schemas.openxmlformats.org/officeDocument/2006/math">
                              <m:oMathParaPr>
                                <m:jc m:val="center"/>
                              </m:oMathParaPr>
                              <m:oMath xmlns:m="http://schemas.openxmlformats.org/officeDocument/2006/math">
                                <m:sSup>
                                  <m:sSupPr>
                                    <m:ctrlPr>
                                      <a:rPr lang="en-US" sz="2800" i="1" dirty="0" smtClean="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𝛼</m:t>
                                    </m:r>
                                  </m:e>
                                  <m:sup>
                                    <m:r>
                                      <a:rPr lang="en-US" sz="2800" b="0" i="1" dirty="0" smtClean="0">
                                        <a:solidFill>
                                          <a:srgbClr val="000000"/>
                                        </a:solidFill>
                                        <a:latin typeface="Cambria Math" panose="02040503050406030204" pitchFamily="18" charset="0"/>
                                      </a:rPr>
                                      <m:t>2</m:t>
                                    </m:r>
                                  </m:sup>
                                </m:sSup>
                                <m:r>
                                  <a:rPr lang="en-US" sz="2800" b="0" i="1" u="none" strike="noStrike" dirty="0" smtClean="0">
                                    <a:solidFill>
                                      <a:srgbClr val="000000"/>
                                    </a:solidFill>
                                    <a:effectLst/>
                                    <a:latin typeface="Cambria Math" panose="02040503050406030204" pitchFamily="18" charset="0"/>
                                    <a:cs typeface="Arial" panose="020B0604020202020204" pitchFamily="34" charset="0"/>
                                  </a:rPr>
                                  <m:t>+</m:t>
                                </m:r>
                                <m:sSup>
                                  <m:sSupPr>
                                    <m:ctrlPr>
                                      <a:rPr lang="en-US" sz="2800" i="1" dirty="0" smtClean="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𝛼</m:t>
                                    </m:r>
                                  </m:e>
                                  <m:sup>
                                    <m:r>
                                      <a:rPr lang="en-US" sz="2800" b="0" i="1" dirty="0" smtClean="0">
                                        <a:solidFill>
                                          <a:srgbClr val="000000"/>
                                        </a:solidFill>
                                        <a:latin typeface="Cambria Math" panose="02040503050406030204" pitchFamily="18" charset="0"/>
                                      </a:rPr>
                                      <m:t>1</m:t>
                                    </m:r>
                                  </m:sup>
                                </m:sSup>
                                <m:r>
                                  <a:rPr lang="en-US" sz="2800" b="0" i="1" u="none" strike="noStrike" dirty="0" smtClean="0">
                                    <a:solidFill>
                                      <a:srgbClr val="000000"/>
                                    </a:solidFill>
                                    <a:effectLst/>
                                    <a:latin typeface="Cambria Math" panose="02040503050406030204" pitchFamily="18" charset="0"/>
                                    <a:cs typeface="Arial" panose="020B0604020202020204" pitchFamily="34" charset="0"/>
                                  </a:rPr>
                                  <m:t>+</m:t>
                                </m:r>
                                <m:sSup>
                                  <m:sSupPr>
                                    <m:ctrlPr>
                                      <a:rPr lang="en-US" sz="2800" i="1" dirty="0" smtClean="0">
                                        <a:solidFill>
                                          <a:srgbClr val="000000"/>
                                        </a:solidFill>
                                        <a:latin typeface="Cambria Math" panose="02040503050406030204" pitchFamily="18" charset="0"/>
                                      </a:rPr>
                                    </m:ctrlPr>
                                  </m:sSupPr>
                                  <m:e>
                                    <m:r>
                                      <a:rPr lang="en-US" sz="2800" b="0" i="1" dirty="0" smtClean="0">
                                        <a:solidFill>
                                          <a:srgbClr val="000000"/>
                                        </a:solidFill>
                                        <a:latin typeface="Cambria Math" panose="02040503050406030204" pitchFamily="18" charset="0"/>
                                      </a:rPr>
                                      <m:t>𝛼</m:t>
                                    </m:r>
                                  </m:e>
                                  <m:sup>
                                    <m:r>
                                      <a:rPr lang="en-US" sz="2800" i="1" dirty="0">
                                        <a:solidFill>
                                          <a:srgbClr val="000000"/>
                                        </a:solidFill>
                                        <a:latin typeface="Cambria Math" panose="02040503050406030204" pitchFamily="18" charset="0"/>
                                      </a:rPr>
                                      <m:t>0</m:t>
                                    </m:r>
                                  </m:sup>
                                </m:sSup>
                              </m:oMath>
                            </m:oMathPara>
                          </a14:m>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14:m>
                            <m:oMathPara xmlns:m="http://schemas.openxmlformats.org/officeDocument/2006/math">
                              <m:oMathParaPr>
                                <m:jc m:val="centerGroup"/>
                              </m:oMathParaPr>
                              <m:oMath xmlns:m="http://schemas.openxmlformats.org/officeDocument/2006/math">
                                <m:r>
                                  <a:rPr lang="en-US" sz="2800" b="0" i="0" u="none" strike="noStrike" dirty="0" smtClean="0">
                                    <a:solidFill>
                                      <a:srgbClr val="000000"/>
                                    </a:solidFill>
                                    <a:effectLst/>
                                    <a:latin typeface="Cambria Math" panose="02040503050406030204" pitchFamily="18" charset="0"/>
                                    <a:cs typeface="Arial" panose="020B0604020202020204" pitchFamily="34" charset="0"/>
                                  </a:rPr>
                                  <m:t>111</m:t>
                                </m:r>
                              </m:oMath>
                            </m:oMathPara>
                          </a14:m>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r h="598156">
                    <a:tc>
                      <a:txBody>
                        <a:bodyPr/>
                        <a:lstStyle/>
                        <a:p>
                          <a:pPr algn="ctr" rtl="0" fontAlgn="t">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2800" i="1" dirty="0" smtClean="0">
                                        <a:solidFill>
                                          <a:srgbClr val="000000"/>
                                        </a:solidFill>
                                        <a:latin typeface="Cambria Math" panose="02040503050406030204" pitchFamily="18" charset="0"/>
                                      </a:rPr>
                                    </m:ctrlPr>
                                  </m:sSupPr>
                                  <m:e>
                                    <m:r>
                                      <a:rPr lang="en-US" sz="2800" b="0" i="1" dirty="0" smtClean="0">
                                        <a:solidFill>
                                          <a:srgbClr val="000000"/>
                                        </a:solidFill>
                                        <a:latin typeface="Cambria Math" panose="02040503050406030204" pitchFamily="18" charset="0"/>
                                      </a:rPr>
                                      <m:t>𝛼</m:t>
                                    </m:r>
                                  </m:e>
                                  <m:sup>
                                    <m:r>
                                      <a:rPr lang="en-US" sz="2800" b="0" i="1" dirty="0" smtClean="0">
                                        <a:solidFill>
                                          <a:srgbClr val="000000"/>
                                        </a:solidFill>
                                        <a:latin typeface="Cambria Math" panose="02040503050406030204" pitchFamily="18" charset="0"/>
                                      </a:rPr>
                                      <m:t>5</m:t>
                                    </m:r>
                                  </m:sup>
                                </m:sSup>
                              </m:oMath>
                            </m:oMathPara>
                          </a14:m>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14:m>
                            <m:oMathPara xmlns:m="http://schemas.openxmlformats.org/officeDocument/2006/math">
                              <m:oMathParaPr>
                                <m:jc m:val="centerGroup"/>
                              </m:oMathParaPr>
                              <m:oMath xmlns:m="http://schemas.openxmlformats.org/officeDocument/2006/math">
                                <m:r>
                                  <a:rPr lang="en-US" sz="2800" b="0" i="0" u="none" strike="noStrike" dirty="0" smtClean="0">
                                    <a:solidFill>
                                      <a:srgbClr val="000000"/>
                                    </a:solidFill>
                                    <a:effectLst/>
                                    <a:latin typeface="Cambria Math" panose="02040503050406030204" pitchFamily="18" charset="0"/>
                                    <a:cs typeface="Arial" panose="020B0604020202020204" pitchFamily="34" charset="0"/>
                                  </a:rPr>
                                  <m:t>101</m:t>
                                </m:r>
                              </m:oMath>
                            </m:oMathPara>
                          </a14:m>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spcBef>
                              <a:spcPts val="0"/>
                            </a:spcBef>
                            <a:spcAft>
                              <a:spcPts val="0"/>
                            </a:spcAft>
                          </a:pPr>
                          <a14:m>
                            <m:oMathPara xmlns:m="http://schemas.openxmlformats.org/officeDocument/2006/math">
                              <m:oMathParaPr>
                                <m:jc m:val="centerGroup"/>
                              </m:oMathParaPr>
                              <m:oMath xmlns:m="http://schemas.openxmlformats.org/officeDocument/2006/math">
                                <m:r>
                                  <a:rPr lang="en-US" sz="2800" b="0" i="1" u="none" strike="noStrike" dirty="0" smtClean="0">
                                    <a:solidFill>
                                      <a:srgbClr val="000000"/>
                                    </a:solidFill>
                                    <a:effectLst/>
                                    <a:latin typeface="Cambria Math" panose="02040503050406030204" pitchFamily="18" charset="0"/>
                                    <a:cs typeface="Arial" panose="020B0604020202020204" pitchFamily="34" charset="0"/>
                                  </a:rPr>
                                  <m:t>0+</m:t>
                                </m:r>
                                <m:sSup>
                                  <m:sSupPr>
                                    <m:ctrlPr>
                                      <a:rPr lang="en-US" sz="2800" i="1" dirty="0" smtClean="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𝛼</m:t>
                                    </m:r>
                                  </m:e>
                                  <m:sup>
                                    <m:r>
                                      <a:rPr lang="en-US" sz="2800" b="0" i="1" dirty="0" smtClean="0">
                                        <a:solidFill>
                                          <a:srgbClr val="000000"/>
                                        </a:solidFill>
                                        <a:latin typeface="Cambria Math" panose="02040503050406030204" pitchFamily="18" charset="0"/>
                                      </a:rPr>
                                      <m:t>1</m:t>
                                    </m:r>
                                  </m:sup>
                                </m:sSup>
                                <m:r>
                                  <a:rPr lang="en-US" sz="2800" b="0" i="1" u="none" strike="noStrike" dirty="0" smtClean="0">
                                    <a:solidFill>
                                      <a:srgbClr val="000000"/>
                                    </a:solidFill>
                                    <a:effectLst/>
                                    <a:latin typeface="Cambria Math" panose="02040503050406030204" pitchFamily="18" charset="0"/>
                                    <a:cs typeface="Arial" panose="020B0604020202020204" pitchFamily="34" charset="0"/>
                                  </a:rPr>
                                  <m:t>+</m:t>
                                </m:r>
                                <m:sSup>
                                  <m:sSupPr>
                                    <m:ctrlPr>
                                      <a:rPr lang="en-US" sz="2800" i="1" dirty="0" smtClean="0">
                                        <a:solidFill>
                                          <a:srgbClr val="000000"/>
                                        </a:solidFill>
                                        <a:latin typeface="Cambria Math" panose="02040503050406030204" pitchFamily="18" charset="0"/>
                                      </a:rPr>
                                    </m:ctrlPr>
                                  </m:sSupPr>
                                  <m:e>
                                    <m:r>
                                      <a:rPr lang="en-US" sz="2800" b="0" i="1" dirty="0" smtClean="0">
                                        <a:solidFill>
                                          <a:srgbClr val="000000"/>
                                        </a:solidFill>
                                        <a:latin typeface="Cambria Math" panose="02040503050406030204" pitchFamily="18" charset="0"/>
                                      </a:rPr>
                                      <m:t>𝛼</m:t>
                                    </m:r>
                                  </m:e>
                                  <m:sup>
                                    <m:r>
                                      <a:rPr lang="en-US" sz="2800" i="1" dirty="0">
                                        <a:solidFill>
                                          <a:srgbClr val="000000"/>
                                        </a:solidFill>
                                        <a:latin typeface="Cambria Math" panose="02040503050406030204" pitchFamily="18" charset="0"/>
                                      </a:rPr>
                                      <m:t>0</m:t>
                                    </m:r>
                                  </m:sup>
                                </m:sSup>
                              </m:oMath>
                            </m:oMathPara>
                          </a14:m>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14:m>
                            <m:oMathPara xmlns:m="http://schemas.openxmlformats.org/officeDocument/2006/math">
                              <m:oMathParaPr>
                                <m:jc m:val="centerGroup"/>
                              </m:oMathParaPr>
                              <m:oMath xmlns:m="http://schemas.openxmlformats.org/officeDocument/2006/math">
                                <m:r>
                                  <a:rPr lang="en-US" sz="2800" b="0" i="1" u="none" strike="noStrike" dirty="0" smtClean="0">
                                    <a:solidFill>
                                      <a:srgbClr val="000000"/>
                                    </a:solidFill>
                                    <a:effectLst/>
                                    <a:latin typeface="Cambria Math" panose="02040503050406030204" pitchFamily="18" charset="0"/>
                                    <a:cs typeface="Arial" panose="020B0604020202020204" pitchFamily="34" charset="0"/>
                                  </a:rPr>
                                  <m:t>0</m:t>
                                </m:r>
                                <m:r>
                                  <a:rPr lang="en-US" sz="2800" b="0" i="0" u="none" strike="noStrike" dirty="0" smtClean="0">
                                    <a:solidFill>
                                      <a:srgbClr val="000000"/>
                                    </a:solidFill>
                                    <a:effectLst/>
                                    <a:latin typeface="Cambria Math" panose="02040503050406030204" pitchFamily="18" charset="0"/>
                                    <a:cs typeface="Arial" panose="020B0604020202020204" pitchFamily="34" charset="0"/>
                                  </a:rPr>
                                  <m:t>11</m:t>
                                </m:r>
                              </m:oMath>
                            </m:oMathPara>
                          </a14:m>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r h="598156">
                    <a:tc>
                      <a:txBody>
                        <a:bodyPr/>
                        <a:lstStyle/>
                        <a:p>
                          <a:pPr algn="ctr" rtl="0" fontAlgn="t">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2800" i="1" dirty="0" smtClean="0">
                                        <a:solidFill>
                                          <a:srgbClr val="000000"/>
                                        </a:solidFill>
                                        <a:latin typeface="Cambria Math" panose="02040503050406030204" pitchFamily="18" charset="0"/>
                                      </a:rPr>
                                    </m:ctrlPr>
                                  </m:sSupPr>
                                  <m:e>
                                    <m:r>
                                      <a:rPr lang="en-US" sz="2800" b="0" i="1" dirty="0" smtClean="0">
                                        <a:solidFill>
                                          <a:srgbClr val="000000"/>
                                        </a:solidFill>
                                        <a:latin typeface="Cambria Math" panose="02040503050406030204" pitchFamily="18" charset="0"/>
                                      </a:rPr>
                                      <m:t>𝛼</m:t>
                                    </m:r>
                                  </m:e>
                                  <m:sup>
                                    <m:r>
                                      <a:rPr lang="en-US" sz="2800" b="0" i="1" dirty="0" smtClean="0">
                                        <a:solidFill>
                                          <a:srgbClr val="000000"/>
                                        </a:solidFill>
                                        <a:latin typeface="Cambria Math" panose="02040503050406030204" pitchFamily="18" charset="0"/>
                                      </a:rPr>
                                      <m:t>6</m:t>
                                    </m:r>
                                  </m:sup>
                                </m:sSup>
                              </m:oMath>
                            </m:oMathPara>
                          </a14:m>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14:m>
                            <m:oMathPara xmlns:m="http://schemas.openxmlformats.org/officeDocument/2006/math">
                              <m:oMathParaPr>
                                <m:jc m:val="centerGroup"/>
                              </m:oMathParaPr>
                              <m:oMath xmlns:m="http://schemas.openxmlformats.org/officeDocument/2006/math">
                                <m:r>
                                  <a:rPr lang="en-US" sz="2800" b="0" i="0" u="none" strike="noStrike" dirty="0" smtClean="0">
                                    <a:solidFill>
                                      <a:srgbClr val="000000"/>
                                    </a:solidFill>
                                    <a:effectLst/>
                                    <a:latin typeface="Cambria Math" panose="02040503050406030204" pitchFamily="18" charset="0"/>
                                    <a:cs typeface="Arial" panose="020B0604020202020204" pitchFamily="34" charset="0"/>
                                  </a:rPr>
                                  <m:t>110</m:t>
                                </m:r>
                              </m:oMath>
                            </m:oMathPara>
                          </a14:m>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5800" rtl="0" eaLnBrk="1" fontAlgn="t"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2800" i="1" dirty="0" smtClean="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𝛼</m:t>
                                    </m:r>
                                  </m:e>
                                  <m:sup>
                                    <m:r>
                                      <a:rPr lang="en-US" sz="2800" b="0" i="1" dirty="0" smtClean="0">
                                        <a:solidFill>
                                          <a:srgbClr val="000000"/>
                                        </a:solidFill>
                                        <a:latin typeface="Cambria Math" panose="02040503050406030204" pitchFamily="18" charset="0"/>
                                      </a:rPr>
                                      <m:t>2</m:t>
                                    </m:r>
                                  </m:sup>
                                </m:sSup>
                                <m:r>
                                  <a:rPr lang="en-US" sz="2800" b="0" i="1" u="none" strike="noStrike" dirty="0" smtClean="0">
                                    <a:solidFill>
                                      <a:srgbClr val="000000"/>
                                    </a:solidFill>
                                    <a:effectLst/>
                                    <a:latin typeface="Cambria Math" panose="02040503050406030204" pitchFamily="18" charset="0"/>
                                    <a:cs typeface="Arial" panose="020B0604020202020204" pitchFamily="34" charset="0"/>
                                  </a:rPr>
                                  <m:t>+</m:t>
                                </m:r>
                                <m:sSup>
                                  <m:sSupPr>
                                    <m:ctrlPr>
                                      <a:rPr lang="en-US" sz="2800" i="1" dirty="0" smtClean="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𝛼</m:t>
                                    </m:r>
                                  </m:e>
                                  <m:sup>
                                    <m:r>
                                      <a:rPr lang="en-US" sz="2800" b="0" i="1" dirty="0" smtClean="0">
                                        <a:solidFill>
                                          <a:srgbClr val="000000"/>
                                        </a:solidFill>
                                        <a:latin typeface="Cambria Math" panose="02040503050406030204" pitchFamily="18" charset="0"/>
                                      </a:rPr>
                                      <m:t>1</m:t>
                                    </m:r>
                                  </m:sup>
                                </m:sSup>
                                <m:r>
                                  <a:rPr lang="en-US" sz="2800" b="0" i="1" u="none" strike="noStrike" dirty="0" smtClean="0">
                                    <a:solidFill>
                                      <a:srgbClr val="000000"/>
                                    </a:solidFill>
                                    <a:effectLst/>
                                    <a:latin typeface="Cambria Math" panose="02040503050406030204" pitchFamily="18" charset="0"/>
                                    <a:cs typeface="Arial" panose="020B0604020202020204" pitchFamily="34" charset="0"/>
                                  </a:rPr>
                                  <m:t>+0</m:t>
                                </m:r>
                              </m:oMath>
                            </m:oMathPara>
                          </a14:m>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14:m>
                            <m:oMathPara xmlns:m="http://schemas.openxmlformats.org/officeDocument/2006/math">
                              <m:oMathParaPr>
                                <m:jc m:val="centerGroup"/>
                              </m:oMathParaPr>
                              <m:oMath xmlns:m="http://schemas.openxmlformats.org/officeDocument/2006/math">
                                <m:r>
                                  <a:rPr lang="en-US" sz="2800" b="0" i="0" u="none" strike="noStrike" dirty="0" smtClean="0">
                                    <a:solidFill>
                                      <a:srgbClr val="000000"/>
                                    </a:solidFill>
                                    <a:effectLst/>
                                    <a:latin typeface="Cambria Math" panose="02040503050406030204" pitchFamily="18" charset="0"/>
                                    <a:cs typeface="Arial" panose="020B0604020202020204" pitchFamily="34" charset="0"/>
                                  </a:rPr>
                                  <m:t>110</m:t>
                                </m:r>
                              </m:oMath>
                            </m:oMathPara>
                          </a14:m>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8"/>
                      </a:ext>
                    </a:extLst>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1801660237"/>
                  </p:ext>
                </p:extLst>
              </p:nvPr>
            </p:nvGraphicFramePr>
            <p:xfrm>
              <a:off x="862886" y="8064548"/>
              <a:ext cx="6583178" cy="5727652"/>
            </p:xfrm>
            <a:graphic>
              <a:graphicData uri="http://schemas.openxmlformats.org/drawingml/2006/table">
                <a:tbl>
                  <a:tblPr/>
                  <a:tblGrid>
                    <a:gridCol w="1424283">
                      <a:extLst>
                        <a:ext uri="{9D8B030D-6E8A-4147-A177-3AD203B41FA5}">
                          <a16:colId xmlns:a16="http://schemas.microsoft.com/office/drawing/2014/main" xmlns="" xmlns:a14="http://schemas.microsoft.com/office/drawing/2010/main" val="20000"/>
                        </a:ext>
                      </a:extLst>
                    </a:gridCol>
                    <a:gridCol w="1371600">
                      <a:extLst>
                        <a:ext uri="{9D8B030D-6E8A-4147-A177-3AD203B41FA5}">
                          <a16:colId xmlns:a16="http://schemas.microsoft.com/office/drawing/2014/main" xmlns="" xmlns:a14="http://schemas.microsoft.com/office/drawing/2010/main" val="20001"/>
                        </a:ext>
                      </a:extLst>
                    </a:gridCol>
                    <a:gridCol w="2415695">
                      <a:extLst>
                        <a:ext uri="{9D8B030D-6E8A-4147-A177-3AD203B41FA5}">
                          <a16:colId xmlns:a16="http://schemas.microsoft.com/office/drawing/2014/main" xmlns="" xmlns:a14="http://schemas.microsoft.com/office/drawing/2010/main" val="20002"/>
                        </a:ext>
                      </a:extLst>
                    </a:gridCol>
                    <a:gridCol w="1371600">
                      <a:extLst>
                        <a:ext uri="{9D8B030D-6E8A-4147-A177-3AD203B41FA5}">
                          <a16:colId xmlns:a16="http://schemas.microsoft.com/office/drawing/2014/main" xmlns="" xmlns:a14="http://schemas.microsoft.com/office/drawing/2010/main" val="20003"/>
                        </a:ext>
                      </a:extLst>
                    </a:gridCol>
                  </a:tblGrid>
                  <a:tr h="628890">
                    <a:tc>
                      <a:txBody>
                        <a:bodyPr/>
                        <a:lstStyle/>
                        <a:p>
                          <a:pPr algn="ctr" rtl="0" fontAlgn="t">
                            <a:spcBef>
                              <a:spcPts val="0"/>
                            </a:spcBef>
                            <a:spcAft>
                              <a:spcPts val="0"/>
                            </a:spcAft>
                          </a:pPr>
                          <a:r>
                            <a:rPr lang="en-US" sz="2600" b="0" i="0" u="none" strike="noStrike" dirty="0">
                              <a:solidFill>
                                <a:srgbClr val="FFFFFF"/>
                              </a:solidFill>
                              <a:effectLst/>
                              <a:latin typeface="+mn-lt"/>
                              <a:cs typeface="Arial" panose="020B0604020202020204" pitchFamily="34" charset="0"/>
                            </a:rPr>
                            <a:t>Element</a:t>
                          </a:r>
                          <a:endParaRPr lang="en-US" sz="2600" b="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B9444"/>
                        </a:solidFill>
                      </a:tcPr>
                    </a:tc>
                    <a:tc>
                      <a:txBody>
                        <a:bodyPr/>
                        <a:lstStyle/>
                        <a:p>
                          <a:pPr algn="ctr" rtl="0" fontAlgn="t">
                            <a:spcBef>
                              <a:spcPts val="0"/>
                            </a:spcBef>
                            <a:spcAft>
                              <a:spcPts val="0"/>
                            </a:spcAft>
                          </a:pPr>
                          <a:r>
                            <a:rPr lang="en-US" sz="2600" b="0" i="0" u="none" strike="noStrike" dirty="0">
                              <a:solidFill>
                                <a:srgbClr val="FFFFFF"/>
                              </a:solidFill>
                              <a:effectLst/>
                              <a:latin typeface="+mn-lt"/>
                              <a:cs typeface="Arial" panose="020B0604020202020204" pitchFamily="34" charset="0"/>
                            </a:rPr>
                            <a:t>Symbol</a:t>
                          </a:r>
                          <a:endParaRPr lang="en-US" sz="2600" b="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B9444"/>
                        </a:solidFill>
                      </a:tcPr>
                    </a:tc>
                    <a:tc>
                      <a:txBody>
                        <a:bodyPr/>
                        <a:lstStyle/>
                        <a:p>
                          <a:pPr algn="ctr" rtl="0" fontAlgn="t">
                            <a:spcBef>
                              <a:spcPts val="0"/>
                            </a:spcBef>
                            <a:spcAft>
                              <a:spcPts val="0"/>
                            </a:spcAft>
                          </a:pPr>
                          <a:r>
                            <a:rPr lang="en-US" sz="2600" b="0" i="0" u="none" strike="noStrike" dirty="0">
                              <a:solidFill>
                                <a:srgbClr val="FFFFFF"/>
                              </a:solidFill>
                              <a:effectLst/>
                              <a:latin typeface="+mn-lt"/>
                              <a:cs typeface="Arial" panose="020B0604020202020204" pitchFamily="34" charset="0"/>
                            </a:rPr>
                            <a:t>Polynomial</a:t>
                          </a:r>
                          <a:endParaRPr lang="en-US" sz="2600" b="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B9444"/>
                        </a:solidFill>
                      </a:tcPr>
                    </a:tc>
                    <a:tc>
                      <a:txBody>
                        <a:bodyPr/>
                        <a:lstStyle/>
                        <a:p>
                          <a:pPr algn="ctr" rtl="0" fontAlgn="t">
                            <a:spcBef>
                              <a:spcPts val="0"/>
                            </a:spcBef>
                            <a:spcAft>
                              <a:spcPts val="0"/>
                            </a:spcAft>
                          </a:pPr>
                          <a:r>
                            <a:rPr lang="en-US" sz="2600" b="0" i="0" u="none" strike="noStrike" dirty="0">
                              <a:solidFill>
                                <a:srgbClr val="FFFFFF"/>
                              </a:solidFill>
                              <a:effectLst/>
                              <a:latin typeface="+mn-lt"/>
                              <a:cs typeface="Arial" panose="020B0604020202020204" pitchFamily="34" charset="0"/>
                            </a:rPr>
                            <a:t>Symbol</a:t>
                          </a:r>
                          <a:endParaRPr lang="en-US" sz="2600" b="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B9444"/>
                        </a:solidFill>
                      </a:tcPr>
                    </a:tc>
                    <a:extLst>
                      <a:ext uri="{0D108BD9-81ED-4DB2-BD59-A6C34878D82A}">
                        <a16:rowId xmlns:a16="http://schemas.microsoft.com/office/drawing/2014/main" xmlns="" xmlns:a14="http://schemas.microsoft.com/office/drawing/2010/main" val="10000"/>
                      </a:ext>
                    </a:extLst>
                  </a:tr>
                  <a:tr h="636742">
                    <a:tc>
                      <a:txBody>
                        <a:bodyPr/>
                        <a:lstStyle/>
                        <a:p>
                          <a:endParaRPr lang="en-US"/>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7"/>
                          <a:stretch>
                            <a:fillRect l="-855" t="-100000" r="-364103" b="-702857"/>
                          </a:stretch>
                        </a:blipFill>
                      </a:tcPr>
                    </a:tc>
                    <a:tc>
                      <a:txBody>
                        <a:bodyPr/>
                        <a:lstStyle/>
                        <a:p>
                          <a:endParaRPr lang="en-US"/>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7"/>
                          <a:stretch>
                            <a:fillRect l="-104889" t="-100000" r="-278667" b="-702857"/>
                          </a:stretch>
                        </a:blipFill>
                      </a:tcPr>
                    </a:tc>
                    <a:tc>
                      <a:txBody>
                        <a:bodyPr/>
                        <a:lstStyle/>
                        <a:p>
                          <a:endParaRPr lang="en-US"/>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7"/>
                          <a:stretch>
                            <a:fillRect l="-116121" t="-100000" r="-57935" b="-702857"/>
                          </a:stretch>
                        </a:blipFill>
                      </a:tcPr>
                    </a:tc>
                    <a:tc>
                      <a:txBody>
                        <a:bodyPr/>
                        <a:lstStyle/>
                        <a:p>
                          <a:endParaRPr lang="en-US"/>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7"/>
                          <a:stretch>
                            <a:fillRect l="-381333" t="-100000" r="-2222" b="-702857"/>
                          </a:stretch>
                        </a:blipFill>
                      </a:tcPr>
                    </a:tc>
                    <a:extLst>
                      <a:ext uri="{0D108BD9-81ED-4DB2-BD59-A6C34878D82A}">
                        <a16:rowId xmlns:a16="http://schemas.microsoft.com/office/drawing/2014/main" xmlns="" xmlns:a14="http://schemas.microsoft.com/office/drawing/2010/main" val="10001"/>
                      </a:ext>
                    </a:extLst>
                  </a:tr>
                  <a:tr h="636742">
                    <a:tc>
                      <a:txBody>
                        <a:bodyPr/>
                        <a:lstStyle/>
                        <a:p>
                          <a:endParaRPr lang="en-US"/>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7"/>
                          <a:stretch>
                            <a:fillRect l="-855" t="-200000" r="-364103" b="-602857"/>
                          </a:stretch>
                        </a:blipFill>
                      </a:tcPr>
                    </a:tc>
                    <a:tc>
                      <a:txBody>
                        <a:bodyPr/>
                        <a:lstStyle/>
                        <a:p>
                          <a:endParaRPr lang="en-US"/>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7"/>
                          <a:stretch>
                            <a:fillRect l="-104889" t="-200000" r="-278667" b="-602857"/>
                          </a:stretch>
                        </a:blipFill>
                      </a:tcPr>
                    </a:tc>
                    <a:tc>
                      <a:txBody>
                        <a:bodyPr/>
                        <a:lstStyle/>
                        <a:p>
                          <a:endParaRPr lang="en-US"/>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7"/>
                          <a:stretch>
                            <a:fillRect l="-116121" t="-200000" r="-57935" b="-602857"/>
                          </a:stretch>
                        </a:blipFill>
                      </a:tcPr>
                    </a:tc>
                    <a:tc>
                      <a:txBody>
                        <a:bodyPr/>
                        <a:lstStyle/>
                        <a:p>
                          <a:endParaRPr lang="en-US"/>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7"/>
                          <a:stretch>
                            <a:fillRect l="-381333" t="-200000" r="-2222" b="-602857"/>
                          </a:stretch>
                        </a:blipFill>
                      </a:tcPr>
                    </a:tc>
                    <a:extLst>
                      <a:ext uri="{0D108BD9-81ED-4DB2-BD59-A6C34878D82A}">
                        <a16:rowId xmlns:a16="http://schemas.microsoft.com/office/drawing/2014/main" xmlns="" xmlns:a14="http://schemas.microsoft.com/office/drawing/2010/main" val="10002"/>
                      </a:ext>
                    </a:extLst>
                  </a:tr>
                  <a:tr h="636742">
                    <a:tc>
                      <a:txBody>
                        <a:bodyPr/>
                        <a:lstStyle/>
                        <a:p>
                          <a:endParaRPr lang="en-US"/>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7"/>
                          <a:stretch>
                            <a:fillRect l="-855" t="-302885" r="-364103" b="-508654"/>
                          </a:stretch>
                        </a:blipFill>
                      </a:tcPr>
                    </a:tc>
                    <a:tc>
                      <a:txBody>
                        <a:bodyPr/>
                        <a:lstStyle/>
                        <a:p>
                          <a:endParaRPr lang="en-US"/>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7"/>
                          <a:stretch>
                            <a:fillRect l="-104889" t="-302885" r="-278667" b="-508654"/>
                          </a:stretch>
                        </a:blipFill>
                      </a:tcPr>
                    </a:tc>
                    <a:tc>
                      <a:txBody>
                        <a:bodyPr/>
                        <a:lstStyle/>
                        <a:p>
                          <a:endParaRPr lang="en-US"/>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7"/>
                          <a:stretch>
                            <a:fillRect l="-116121" t="-302885" r="-57935" b="-508654"/>
                          </a:stretch>
                        </a:blipFill>
                      </a:tcPr>
                    </a:tc>
                    <a:tc>
                      <a:txBody>
                        <a:bodyPr/>
                        <a:lstStyle/>
                        <a:p>
                          <a:endParaRPr lang="en-US"/>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7"/>
                          <a:stretch>
                            <a:fillRect l="-381333" t="-302885" r="-2222" b="-508654"/>
                          </a:stretch>
                        </a:blipFill>
                      </a:tcPr>
                    </a:tc>
                    <a:extLst>
                      <a:ext uri="{0D108BD9-81ED-4DB2-BD59-A6C34878D82A}">
                        <a16:rowId xmlns:a16="http://schemas.microsoft.com/office/drawing/2014/main" xmlns="" xmlns:a14="http://schemas.microsoft.com/office/drawing/2010/main" val="10003"/>
                      </a:ext>
                    </a:extLst>
                  </a:tr>
                  <a:tr h="636742">
                    <a:tc>
                      <a:txBody>
                        <a:bodyPr/>
                        <a:lstStyle/>
                        <a:p>
                          <a:endParaRPr lang="en-US"/>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7"/>
                          <a:stretch>
                            <a:fillRect l="-855" t="-399048" r="-364103" b="-403810"/>
                          </a:stretch>
                        </a:blipFill>
                      </a:tcPr>
                    </a:tc>
                    <a:tc>
                      <a:txBody>
                        <a:bodyPr/>
                        <a:lstStyle/>
                        <a:p>
                          <a:endParaRPr lang="en-US"/>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7"/>
                          <a:stretch>
                            <a:fillRect l="-104889" t="-399048" r="-278667" b="-403810"/>
                          </a:stretch>
                        </a:blipFill>
                      </a:tcPr>
                    </a:tc>
                    <a:tc>
                      <a:txBody>
                        <a:bodyPr/>
                        <a:lstStyle/>
                        <a:p>
                          <a:endParaRPr lang="en-US"/>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7"/>
                          <a:stretch>
                            <a:fillRect l="-116121" t="-399048" r="-57935" b="-403810"/>
                          </a:stretch>
                        </a:blipFill>
                      </a:tcPr>
                    </a:tc>
                    <a:tc>
                      <a:txBody>
                        <a:bodyPr/>
                        <a:lstStyle/>
                        <a:p>
                          <a:endParaRPr lang="en-US"/>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7"/>
                          <a:stretch>
                            <a:fillRect l="-381333" t="-399048" r="-2222" b="-403810"/>
                          </a:stretch>
                        </a:blipFill>
                      </a:tcPr>
                    </a:tc>
                    <a:extLst>
                      <a:ext uri="{0D108BD9-81ED-4DB2-BD59-A6C34878D82A}">
                        <a16:rowId xmlns:a16="http://schemas.microsoft.com/office/drawing/2014/main" xmlns="" xmlns:a14="http://schemas.microsoft.com/office/drawing/2010/main" val="10004"/>
                      </a:ext>
                    </a:extLst>
                  </a:tr>
                  <a:tr h="636742">
                    <a:tc>
                      <a:txBody>
                        <a:bodyPr/>
                        <a:lstStyle/>
                        <a:p>
                          <a:endParaRPr lang="en-US"/>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7"/>
                          <a:stretch>
                            <a:fillRect l="-855" t="-503846" r="-364103" b="-307692"/>
                          </a:stretch>
                        </a:blipFill>
                      </a:tcPr>
                    </a:tc>
                    <a:tc>
                      <a:txBody>
                        <a:bodyPr/>
                        <a:lstStyle/>
                        <a:p>
                          <a:endParaRPr lang="en-US"/>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7"/>
                          <a:stretch>
                            <a:fillRect l="-104889" t="-503846" r="-278667" b="-307692"/>
                          </a:stretch>
                        </a:blipFill>
                      </a:tcPr>
                    </a:tc>
                    <a:tc>
                      <a:txBody>
                        <a:bodyPr/>
                        <a:lstStyle/>
                        <a:p>
                          <a:endParaRPr lang="en-US"/>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7"/>
                          <a:stretch>
                            <a:fillRect l="-116121" t="-503846" r="-57935" b="-307692"/>
                          </a:stretch>
                        </a:blipFill>
                      </a:tcPr>
                    </a:tc>
                    <a:tc>
                      <a:txBody>
                        <a:bodyPr/>
                        <a:lstStyle/>
                        <a:p>
                          <a:endParaRPr lang="en-US"/>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7"/>
                          <a:stretch>
                            <a:fillRect l="-381333" t="-503846" r="-2222" b="-307692"/>
                          </a:stretch>
                        </a:blipFill>
                      </a:tcPr>
                    </a:tc>
                    <a:extLst>
                      <a:ext uri="{0D108BD9-81ED-4DB2-BD59-A6C34878D82A}">
                        <a16:rowId xmlns:a16="http://schemas.microsoft.com/office/drawing/2014/main" xmlns="" xmlns:a14="http://schemas.microsoft.com/office/drawing/2010/main" val="10005"/>
                      </a:ext>
                    </a:extLst>
                  </a:tr>
                  <a:tr h="636742">
                    <a:tc>
                      <a:txBody>
                        <a:bodyPr/>
                        <a:lstStyle/>
                        <a:p>
                          <a:endParaRPr lang="en-US"/>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7"/>
                          <a:stretch>
                            <a:fillRect l="-855" t="-598095" r="-364103" b="-204762"/>
                          </a:stretch>
                        </a:blipFill>
                      </a:tcPr>
                    </a:tc>
                    <a:tc>
                      <a:txBody>
                        <a:bodyPr/>
                        <a:lstStyle/>
                        <a:p>
                          <a:endParaRPr lang="en-US"/>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7"/>
                          <a:stretch>
                            <a:fillRect l="-104889" t="-598095" r="-278667" b="-204762"/>
                          </a:stretch>
                        </a:blipFill>
                      </a:tcPr>
                    </a:tc>
                    <a:tc>
                      <a:txBody>
                        <a:bodyPr/>
                        <a:lstStyle/>
                        <a:p>
                          <a:endParaRPr lang="en-US"/>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7"/>
                          <a:stretch>
                            <a:fillRect l="-116121" t="-598095" r="-57935" b="-204762"/>
                          </a:stretch>
                        </a:blipFill>
                      </a:tcPr>
                    </a:tc>
                    <a:tc>
                      <a:txBody>
                        <a:bodyPr/>
                        <a:lstStyle/>
                        <a:p>
                          <a:endParaRPr lang="en-US"/>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7"/>
                          <a:stretch>
                            <a:fillRect l="-381333" t="-598095" r="-2222" b="-204762"/>
                          </a:stretch>
                        </a:blipFill>
                      </a:tcPr>
                    </a:tc>
                    <a:extLst>
                      <a:ext uri="{0D108BD9-81ED-4DB2-BD59-A6C34878D82A}">
                        <a16:rowId xmlns:a16="http://schemas.microsoft.com/office/drawing/2014/main" xmlns="" xmlns:a14="http://schemas.microsoft.com/office/drawing/2010/main" val="10006"/>
                      </a:ext>
                    </a:extLst>
                  </a:tr>
                  <a:tr h="641568">
                    <a:tc>
                      <a:txBody>
                        <a:bodyPr/>
                        <a:lstStyle/>
                        <a:p>
                          <a:endParaRPr lang="en-US"/>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7"/>
                          <a:stretch>
                            <a:fillRect l="-855" t="-698095" r="-364103" b="-104762"/>
                          </a:stretch>
                        </a:blipFill>
                      </a:tcPr>
                    </a:tc>
                    <a:tc>
                      <a:txBody>
                        <a:bodyPr/>
                        <a:lstStyle/>
                        <a:p>
                          <a:endParaRPr lang="en-US"/>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7"/>
                          <a:stretch>
                            <a:fillRect l="-104889" t="-698095" r="-278667" b="-104762"/>
                          </a:stretch>
                        </a:blipFill>
                      </a:tcPr>
                    </a:tc>
                    <a:tc>
                      <a:txBody>
                        <a:bodyPr/>
                        <a:lstStyle/>
                        <a:p>
                          <a:endParaRPr lang="en-US"/>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7"/>
                          <a:stretch>
                            <a:fillRect l="-116121" t="-698095" r="-57935" b="-104762"/>
                          </a:stretch>
                        </a:blipFill>
                      </a:tcPr>
                    </a:tc>
                    <a:tc>
                      <a:txBody>
                        <a:bodyPr/>
                        <a:lstStyle/>
                        <a:p>
                          <a:endParaRPr lang="en-US"/>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7"/>
                          <a:stretch>
                            <a:fillRect l="-381333" t="-698095" r="-2222" b="-104762"/>
                          </a:stretch>
                        </a:blipFill>
                      </a:tcPr>
                    </a:tc>
                    <a:extLst>
                      <a:ext uri="{0D108BD9-81ED-4DB2-BD59-A6C34878D82A}">
                        <a16:rowId xmlns:a16="http://schemas.microsoft.com/office/drawing/2014/main" xmlns="" xmlns:a14="http://schemas.microsoft.com/office/drawing/2010/main" val="10007"/>
                      </a:ext>
                    </a:extLst>
                  </a:tr>
                  <a:tr h="636742">
                    <a:tc>
                      <a:txBody>
                        <a:bodyPr/>
                        <a:lstStyle/>
                        <a:p>
                          <a:endParaRPr lang="en-US"/>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7"/>
                          <a:stretch>
                            <a:fillRect l="-855" t="-798095" r="-364103" b="-4762"/>
                          </a:stretch>
                        </a:blipFill>
                      </a:tcPr>
                    </a:tc>
                    <a:tc>
                      <a:txBody>
                        <a:bodyPr/>
                        <a:lstStyle/>
                        <a:p>
                          <a:endParaRPr lang="en-US"/>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7"/>
                          <a:stretch>
                            <a:fillRect l="-104889" t="-798095" r="-278667" b="-4762"/>
                          </a:stretch>
                        </a:blipFill>
                      </a:tcPr>
                    </a:tc>
                    <a:tc>
                      <a:txBody>
                        <a:bodyPr/>
                        <a:lstStyle/>
                        <a:p>
                          <a:endParaRPr lang="en-US"/>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7"/>
                          <a:stretch>
                            <a:fillRect l="-116121" t="-798095" r="-57935" b="-4762"/>
                          </a:stretch>
                        </a:blipFill>
                      </a:tcPr>
                    </a:tc>
                    <a:tc>
                      <a:txBody>
                        <a:bodyPr/>
                        <a:lstStyle/>
                        <a:p>
                          <a:endParaRPr lang="en-US"/>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7"/>
                          <a:stretch>
                            <a:fillRect l="-381333" t="-798095" r="-2222" b="-4762"/>
                          </a:stretch>
                        </a:blipFill>
                      </a:tcPr>
                    </a:tc>
                    <a:extLst>
                      <a:ext uri="{0D108BD9-81ED-4DB2-BD59-A6C34878D82A}">
                        <a16:rowId xmlns:a16="http://schemas.microsoft.com/office/drawing/2014/main" xmlns="" xmlns:a14="http://schemas.microsoft.com/office/drawing/2010/main" val="10008"/>
                      </a:ext>
                    </a:extLst>
                  </a:tr>
                </a:tbl>
              </a:graphicData>
            </a:graphic>
          </p:graphicFrame>
        </mc:Fallback>
      </mc:AlternateContent>
      <p:pic>
        <p:nvPicPr>
          <p:cNvPr id="1108" name="Picture 84" descr="https://lh3.googleusercontent.com/hirWeZPpTW3JSU8t2ZEciFTJecjhN545DjPiLO7AvdCYXt9-Fc3nb0h3tPFPZk_eh36qvLvmiUc-IHuioHspDzrsrwTocV_pih5epDNdE-g44myI_rBU618ZRZt0eCcm7tpfBq5J"/>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8029845" y="7409636"/>
            <a:ext cx="4664453" cy="2496364"/>
          </a:xfrm>
          <a:prstGeom prst="rect">
            <a:avLst/>
          </a:prstGeom>
          <a:noFill/>
          <a:ln w="57150">
            <a:noFill/>
          </a:ln>
          <a:extLst>
            <a:ext uri="{909E8E84-426E-40DD-AFC4-6F175D3DCCD1}">
              <a14:hiddenFill xmlns:a14="http://schemas.microsoft.com/office/drawing/2010/main">
                <a:solidFill>
                  <a:srgbClr val="FFFFFF"/>
                </a:solidFill>
              </a14:hiddenFill>
            </a:ext>
          </a:extLst>
        </p:spPr>
      </p:pic>
      <p:pic>
        <p:nvPicPr>
          <p:cNvPr id="1113" name="Picture 89" descr="https://scontent-mxp1-1.xx.fbcdn.net/v/t1.15752-0/p280x280/30652785_1796136467117485_6815788828721152000_n.png?_nc_cat=0&amp;_nc_ad=z-m&amp;_nc_cid=0&amp;oh=fd45fc814522a281d1bd8fb8de0de416&amp;oe=5B5F007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800775" y="609600"/>
            <a:ext cx="4165625" cy="1530676"/>
          </a:xfrm>
          <a:prstGeom prst="rect">
            <a:avLst/>
          </a:prstGeom>
          <a:ln w="76200">
            <a:solidFill>
              <a:schemeClr val="bg1"/>
            </a:solidFill>
          </a:ln>
          <a:effectLst>
            <a:outerShdw blurRad="368300" dist="114300" dir="2700000" sx="103000" sy="103000" algn="tl" rotWithShape="0">
              <a:prstClr val="black">
                <a:alpha val="36000"/>
              </a:prstClr>
            </a:outerShdw>
          </a:effectLst>
          <a:extLst>
            <a:ext uri="{909E8E84-426E-40DD-AFC4-6F175D3DCCD1}">
              <a14:hiddenFill xmlns:a14="http://schemas.microsoft.com/office/drawing/2010/main">
                <a:solidFill>
                  <a:srgbClr val="FFFFFF"/>
                </a:solidFill>
              </a14:hiddenFill>
            </a:ext>
          </a:extLst>
        </p:spPr>
      </p:pic>
      <p:sp>
        <p:nvSpPr>
          <p:cNvPr id="23" name="Rectangle 22"/>
          <p:cNvSpPr/>
          <p:nvPr/>
        </p:nvSpPr>
        <p:spPr>
          <a:xfrm>
            <a:off x="152401" y="163350"/>
            <a:ext cx="36575998" cy="2554545"/>
          </a:xfrm>
          <a:prstGeom prst="rect">
            <a:avLst/>
          </a:prstGeom>
        </p:spPr>
        <p:txBody>
          <a:bodyPr wrap="square">
            <a:spAutoFit/>
          </a:bodyPr>
          <a:lstStyle/>
          <a:p>
            <a:pPr algn="ctr"/>
            <a:r>
              <a:rPr lang="en-US" sz="5500" b="1" dirty="0">
                <a:solidFill>
                  <a:schemeClr val="bg1"/>
                </a:solidFill>
                <a:latin typeface="+mn-lt"/>
                <a:cs typeface="Times New Roman" panose="02020603050405020304" pitchFamily="18" charset="0"/>
              </a:rPr>
              <a:t>Galois Field Arithmetic Unit (GFAU)</a:t>
            </a:r>
          </a:p>
          <a:p>
            <a:pPr algn="ctr"/>
            <a:r>
              <a:rPr lang="en-US" sz="1000" b="1" dirty="0">
                <a:solidFill>
                  <a:schemeClr val="bg1"/>
                </a:solidFill>
                <a:latin typeface="+mn-lt"/>
                <a:cs typeface="Times New Roman" panose="02020603050405020304" pitchFamily="18" charset="0"/>
              </a:rPr>
              <a:t>   </a:t>
            </a:r>
            <a:endParaRPr lang="en-US" sz="500" b="1" dirty="0">
              <a:solidFill>
                <a:schemeClr val="bg1"/>
              </a:solidFill>
              <a:latin typeface="+mn-lt"/>
              <a:cs typeface="Times New Roman" panose="02020603050405020304" pitchFamily="18" charset="0"/>
            </a:endParaRPr>
          </a:p>
          <a:p>
            <a:pPr algn="ctr"/>
            <a:endParaRPr lang="en-US" sz="500" b="1" dirty="0">
              <a:solidFill>
                <a:schemeClr val="bg1"/>
              </a:solidFill>
              <a:latin typeface="+mn-lt"/>
              <a:cs typeface="Times New Roman" panose="02020603050405020304" pitchFamily="18" charset="0"/>
            </a:endParaRPr>
          </a:p>
          <a:p>
            <a:pPr algn="ctr"/>
            <a:endParaRPr lang="en-US" sz="500" b="1" dirty="0">
              <a:solidFill>
                <a:schemeClr val="bg1"/>
              </a:solidFill>
              <a:latin typeface="+mn-lt"/>
              <a:cs typeface="Times New Roman" panose="02020603050405020304" pitchFamily="18" charset="0"/>
            </a:endParaRPr>
          </a:p>
          <a:p>
            <a:pPr algn="ctr"/>
            <a:endParaRPr lang="en-US" sz="500" dirty="0">
              <a:solidFill>
                <a:schemeClr val="bg1"/>
              </a:solidFill>
              <a:latin typeface="+mn-lt"/>
              <a:cs typeface="Times New Roman" panose="02020603050405020304" pitchFamily="18" charset="0"/>
            </a:endParaRPr>
          </a:p>
          <a:p>
            <a:pPr algn="ctr"/>
            <a:r>
              <a:rPr lang="en-US" sz="4000" b="1" dirty="0" err="1">
                <a:solidFill>
                  <a:schemeClr val="bg1"/>
                </a:solidFill>
                <a:latin typeface="+mn-lt"/>
                <a:cs typeface="Times New Roman" panose="02020603050405020304" pitchFamily="18" charset="0"/>
              </a:rPr>
              <a:t>Sabbir</a:t>
            </a:r>
            <a:r>
              <a:rPr lang="en-US" sz="4000" b="1" dirty="0">
                <a:solidFill>
                  <a:schemeClr val="bg1"/>
                </a:solidFill>
                <a:latin typeface="+mn-lt"/>
                <a:cs typeface="Times New Roman" panose="02020603050405020304" pitchFamily="18" charset="0"/>
              </a:rPr>
              <a:t> Ahmed, Jeffrey </a:t>
            </a:r>
            <a:r>
              <a:rPr lang="en-US" sz="4000" b="1" dirty="0" err="1">
                <a:solidFill>
                  <a:schemeClr val="bg1"/>
                </a:solidFill>
                <a:latin typeface="+mn-lt"/>
                <a:cs typeface="Times New Roman" panose="02020603050405020304" pitchFamily="18" charset="0"/>
              </a:rPr>
              <a:t>Osazuwa</a:t>
            </a:r>
            <a:r>
              <a:rPr lang="en-US" sz="4000" b="1" dirty="0">
                <a:solidFill>
                  <a:schemeClr val="bg1"/>
                </a:solidFill>
                <a:latin typeface="+mn-lt"/>
                <a:cs typeface="Times New Roman" panose="02020603050405020304" pitchFamily="18" charset="0"/>
              </a:rPr>
              <a:t>, Howard To, Brian Weber, Dr. E.F. Charles </a:t>
            </a:r>
            <a:r>
              <a:rPr lang="en-US" sz="4000" b="1" dirty="0" err="1">
                <a:solidFill>
                  <a:schemeClr val="bg1"/>
                </a:solidFill>
                <a:latin typeface="+mn-lt"/>
                <a:cs typeface="Times New Roman" panose="02020603050405020304" pitchFamily="18" charset="0"/>
              </a:rPr>
              <a:t>LaBerge</a:t>
            </a:r>
            <a:endParaRPr lang="en-US" sz="4000" b="1" dirty="0">
              <a:solidFill>
                <a:schemeClr val="bg1"/>
              </a:solidFill>
              <a:latin typeface="+mn-lt"/>
              <a:cs typeface="Times New Roman" panose="02020603050405020304" pitchFamily="18" charset="0"/>
            </a:endParaRPr>
          </a:p>
          <a:p>
            <a:pPr algn="ctr"/>
            <a:r>
              <a:rPr lang="en-US" sz="4000" dirty="0">
                <a:solidFill>
                  <a:schemeClr val="bg1"/>
                </a:solidFill>
                <a:latin typeface="+mj-lt"/>
                <a:cs typeface="Times New Roman" panose="02020603050405020304" pitchFamily="18" charset="0"/>
              </a:rPr>
              <a:t>Department of Computer Science and Electrical Engineering, University of Maryland, Baltimore County</a:t>
            </a:r>
          </a:p>
        </p:txBody>
      </p:sp>
      <p:pic>
        <p:nvPicPr>
          <p:cNvPr id="1140" name="Picture 116" descr="https://lh6.googleusercontent.com/XZ0SwwhYcolsa5S2ZaeAE86bptuBaJID6IDLxROXZHjGmPITLmr9sH4Vpl6KgWpySKRDYSitKWw5lOr5rDVgbktyfMTGaEVReR7AumSeV7bHTBMe7ecSAW_2Lqw10VXd1RQz_YoP"/>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 y="22250400"/>
            <a:ext cx="10486913" cy="368562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2496800" y="14132905"/>
            <a:ext cx="23148667" cy="12232295"/>
          </a:xfrm>
          <a:prstGeom prst="rect">
            <a:avLst/>
          </a:prstGeom>
        </p:spPr>
      </p:pic>
      <p:sp>
        <p:nvSpPr>
          <p:cNvPr id="11" name="Rectangle 10"/>
          <p:cNvSpPr/>
          <p:nvPr/>
        </p:nvSpPr>
        <p:spPr>
          <a:xfrm>
            <a:off x="28040881" y="13981409"/>
            <a:ext cx="7519788" cy="507831"/>
          </a:xfrm>
          <a:prstGeom prst="rect">
            <a:avLst/>
          </a:prstGeom>
        </p:spPr>
        <p:txBody>
          <a:bodyPr wrap="square">
            <a:spAutoFit/>
          </a:bodyPr>
          <a:lstStyle/>
          <a:p>
            <a:pPr algn="r"/>
            <a:r>
              <a:rPr lang="en-US" sz="2700" b="1" i="1" dirty="0">
                <a:latin typeface="+mj-lt"/>
              </a:rPr>
              <a:t>n</a:t>
            </a:r>
            <a:r>
              <a:rPr lang="en-US" sz="2700" i="1" dirty="0">
                <a:latin typeface="+mj-lt"/>
              </a:rPr>
              <a:t> </a:t>
            </a:r>
            <a:r>
              <a:rPr lang="en-US" sz="2700" dirty="0">
                <a:latin typeface="+mj-lt"/>
              </a:rPr>
              <a:t>is the Maximum Number of Degrees</a:t>
            </a:r>
          </a:p>
        </p:txBody>
      </p:sp>
      <p:pic>
        <p:nvPicPr>
          <p:cNvPr id="1026" name="Picture 2" descr="https://styleguide.umbc.edu/files/2014/02/UMBC-horizontal-color.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7825" y="612622"/>
            <a:ext cx="4171950" cy="1419226"/>
          </a:xfrm>
          <a:prstGeom prst="rect">
            <a:avLst/>
          </a:prstGeom>
          <a:solidFill>
            <a:schemeClr val="bg1"/>
          </a:solidFill>
          <a:ln w="76200">
            <a:solidFill>
              <a:schemeClr val="bg1"/>
            </a:solidFill>
          </a:ln>
          <a:effectLst>
            <a:outerShdw blurRad="368300" dist="114300" dir="2700000" sx="103000" sy="103000" algn="tl" rotWithShape="0">
              <a:prstClr val="black">
                <a:alpha val="36000"/>
              </a:prstClr>
            </a:outerShdw>
          </a:effectLst>
        </p:spPr>
      </p:pic>
      <p:cxnSp>
        <p:nvCxnSpPr>
          <p:cNvPr id="30" name="Straight Connector 29"/>
          <p:cNvCxnSpPr/>
          <p:nvPr/>
        </p:nvCxnSpPr>
        <p:spPr bwMode="auto">
          <a:xfrm>
            <a:off x="17678400" y="3709735"/>
            <a:ext cx="0" cy="8887330"/>
          </a:xfrm>
          <a:prstGeom prst="line">
            <a:avLst/>
          </a:prstGeom>
          <a:solidFill>
            <a:schemeClr val="accent1"/>
          </a:solidFill>
          <a:ln w="57150" cap="flat" cmpd="sng" algn="ctr">
            <a:solidFill>
              <a:srgbClr val="0B9444"/>
            </a:solidFill>
            <a:prstDash val="solid"/>
            <a:round/>
            <a:headEnd type="none" w="med" len="med"/>
            <a:tailEnd type="none" w="med" len="med"/>
          </a:ln>
          <a:effectLst/>
        </p:spPr>
      </p:cxnSp>
      <p:pic>
        <p:nvPicPr>
          <p:cNvPr id="39" name="Picture 3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9108400" y="4191000"/>
            <a:ext cx="6752033" cy="2689370"/>
          </a:xfrm>
          <a:prstGeom prst="rect">
            <a:avLst/>
          </a:prstGeom>
          <a:ln w="38100">
            <a:solidFill>
              <a:schemeClr val="tx1"/>
            </a:solidFill>
          </a:ln>
        </p:spPr>
      </p:pic>
      <p:sp>
        <p:nvSpPr>
          <p:cNvPr id="52" name="Rectangle 7"/>
          <p:cNvSpPr>
            <a:spLocks noChangeArrowheads="1"/>
          </p:cNvSpPr>
          <p:nvPr/>
        </p:nvSpPr>
        <p:spPr bwMode="auto">
          <a:xfrm>
            <a:off x="27598726" y="7254656"/>
            <a:ext cx="8291474"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just"/>
            <a:r>
              <a:rPr lang="en-US" sz="2800" b="1" dirty="0"/>
              <a:t>Figure </a:t>
            </a:r>
            <a:r>
              <a:rPr lang="en-US" sz="2800" b="1" dirty="0" smtClean="0"/>
              <a:t>5: </a:t>
            </a:r>
            <a:r>
              <a:rPr lang="en-US" sz="2800" dirty="0"/>
              <a:t>Waveforms generated by the high-level modules. (a) The elements and their corresponding memory addresses. (b) The addition, multiplication, division and logarithm of the operands. </a:t>
            </a:r>
            <a:r>
              <a:rPr lang="en-US" sz="2800" dirty="0" smtClean="0"/>
              <a:t>(</a:t>
            </a:r>
            <a:r>
              <a:rPr lang="en-US" sz="2800" dirty="0"/>
              <a:t>c) </a:t>
            </a:r>
            <a:r>
              <a:rPr lang="en-US" sz="2800" dirty="0" smtClean="0"/>
              <a:t>The </a:t>
            </a:r>
            <a:r>
              <a:rPr lang="en-US" sz="2800" dirty="0"/>
              <a:t>opcode determined the operation selected and checked for nulls and conversions.</a:t>
            </a:r>
            <a:endParaRPr lang="en-US" sz="2700" dirty="0">
              <a:latin typeface="+mn-lt"/>
            </a:endParaRPr>
          </a:p>
        </p:txBody>
      </p:sp>
      <p:sp>
        <p:nvSpPr>
          <p:cNvPr id="55" name="Rectangle 54"/>
          <p:cNvSpPr/>
          <p:nvPr/>
        </p:nvSpPr>
        <p:spPr>
          <a:xfrm>
            <a:off x="27026609" y="7007079"/>
            <a:ext cx="365806" cy="523220"/>
          </a:xfrm>
          <a:prstGeom prst="rect">
            <a:avLst/>
          </a:prstGeom>
        </p:spPr>
        <p:txBody>
          <a:bodyPr wrap="none">
            <a:spAutoFit/>
          </a:bodyPr>
          <a:lstStyle/>
          <a:p>
            <a:r>
              <a:rPr lang="en-US" sz="2800" b="1" dirty="0" smtClean="0">
                <a:solidFill>
                  <a:schemeClr val="bg1"/>
                </a:solidFill>
              </a:rPr>
              <a:t>c</a:t>
            </a:r>
            <a:endParaRPr lang="en-US" sz="2800" dirty="0">
              <a:solidFill>
                <a:schemeClr val="bg1"/>
              </a:solidFill>
            </a:endParaRPr>
          </a:p>
        </p:txBody>
      </p:sp>
      <p:sp>
        <p:nvSpPr>
          <p:cNvPr id="63" name="Rectangle 62"/>
          <p:cNvSpPr/>
          <p:nvPr/>
        </p:nvSpPr>
        <p:spPr bwMode="auto">
          <a:xfrm>
            <a:off x="35434287" y="4184851"/>
            <a:ext cx="455913" cy="432103"/>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3760788"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smtClean="0">
              <a:ln>
                <a:noFill/>
              </a:ln>
              <a:solidFill>
                <a:schemeClr val="bg1"/>
              </a:solidFill>
              <a:effectLst/>
            </a:endParaRPr>
          </a:p>
        </p:txBody>
      </p:sp>
      <p:sp>
        <p:nvSpPr>
          <p:cNvPr id="64" name="Rectangle 63"/>
          <p:cNvSpPr/>
          <p:nvPr/>
        </p:nvSpPr>
        <p:spPr>
          <a:xfrm>
            <a:off x="35509200" y="4114800"/>
            <a:ext cx="365806" cy="523220"/>
          </a:xfrm>
          <a:prstGeom prst="rect">
            <a:avLst/>
          </a:prstGeom>
        </p:spPr>
        <p:txBody>
          <a:bodyPr wrap="none">
            <a:spAutoFit/>
          </a:bodyPr>
          <a:lstStyle/>
          <a:p>
            <a:r>
              <a:rPr lang="en-US" sz="2800" b="1" dirty="0">
                <a:solidFill>
                  <a:schemeClr val="bg1"/>
                </a:solidFill>
              </a:rPr>
              <a:t>b</a:t>
            </a:r>
            <a:endParaRPr lang="en-US" sz="2800" dirty="0">
              <a:solidFill>
                <a:schemeClr val="bg1"/>
              </a:solidFill>
            </a:endParaRPr>
          </a:p>
        </p:txBody>
      </p:sp>
      <p:sp>
        <p:nvSpPr>
          <p:cNvPr id="65" name="Rectangle 64"/>
          <p:cNvSpPr/>
          <p:nvPr/>
        </p:nvSpPr>
        <p:spPr bwMode="auto">
          <a:xfrm>
            <a:off x="28422600" y="4191000"/>
            <a:ext cx="455913" cy="432103"/>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3760788"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smtClean="0">
              <a:ln>
                <a:noFill/>
              </a:ln>
              <a:solidFill>
                <a:schemeClr val="bg1"/>
              </a:solidFill>
              <a:effectLst/>
            </a:endParaRPr>
          </a:p>
        </p:txBody>
      </p:sp>
      <p:sp>
        <p:nvSpPr>
          <p:cNvPr id="66" name="Rectangle 65"/>
          <p:cNvSpPr/>
          <p:nvPr/>
        </p:nvSpPr>
        <p:spPr>
          <a:xfrm>
            <a:off x="28467653" y="4090482"/>
            <a:ext cx="365806" cy="523220"/>
          </a:xfrm>
          <a:prstGeom prst="rect">
            <a:avLst/>
          </a:prstGeom>
        </p:spPr>
        <p:txBody>
          <a:bodyPr wrap="none">
            <a:spAutoFit/>
          </a:bodyPr>
          <a:lstStyle/>
          <a:p>
            <a:r>
              <a:rPr lang="en-US" sz="2800" b="1" dirty="0">
                <a:solidFill>
                  <a:schemeClr val="bg1"/>
                </a:solidFill>
              </a:rPr>
              <a:t>a</a:t>
            </a:r>
            <a:endParaRPr lang="en-US" sz="2800"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760788" rtl="0" eaLnBrk="1" fontAlgn="base" latinLnBrk="0" hangingPunct="1">
          <a:lnSpc>
            <a:spcPct val="100000"/>
          </a:lnSpc>
          <a:spcBef>
            <a:spcPct val="0"/>
          </a:spcBef>
          <a:spcAft>
            <a:spcPct val="0"/>
          </a:spcAft>
          <a:buClrTx/>
          <a:buSzTx/>
          <a:buFontTx/>
          <a:buNone/>
          <a:tabLst/>
          <a:defRPr kumimoji="0" lang="en-US" sz="7500" b="0" i="0" u="none" strike="noStrike" cap="none" normalizeH="0" baseline="0" smtClean="0">
            <a:ln>
              <a:noFill/>
            </a:ln>
            <a:solidFill>
              <a:schemeClr val="tx1"/>
            </a:solidFill>
            <a:effectLst/>
            <a:latin typeface="MS Gothic" pitchFamily="4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760788" rtl="0" eaLnBrk="1" fontAlgn="base" latinLnBrk="0" hangingPunct="1">
          <a:lnSpc>
            <a:spcPct val="100000"/>
          </a:lnSpc>
          <a:spcBef>
            <a:spcPct val="0"/>
          </a:spcBef>
          <a:spcAft>
            <a:spcPct val="0"/>
          </a:spcAft>
          <a:buClrTx/>
          <a:buSzTx/>
          <a:buFontTx/>
          <a:buNone/>
          <a:tabLst/>
          <a:defRPr kumimoji="0" lang="en-US" sz="7500" b="0" i="0" u="none" strike="noStrike" cap="none" normalizeH="0" baseline="0" smtClean="0">
            <a:ln>
              <a:noFill/>
            </a:ln>
            <a:solidFill>
              <a:schemeClr val="tx1"/>
            </a:solidFill>
            <a:effectLst/>
            <a:latin typeface="MS Gothic" pitchFamily="49" charset="-128"/>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1801</TotalTime>
  <Words>407</Words>
  <Application>Microsoft Office PowerPoint</Application>
  <PresentationFormat>Custom</PresentationFormat>
  <Paragraphs>153</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MS Gothic</vt:lpstr>
      <vt:lpstr>ＭＳ Ｐゴシック</vt:lpstr>
      <vt:lpstr>Arial</vt:lpstr>
      <vt:lpstr>Cambria Math</vt:lpstr>
      <vt:lpstr>Courier New</vt:lpstr>
      <vt:lpstr>Times New Roman</vt:lpstr>
      <vt:lpstr>Wingdings</vt:lpstr>
      <vt:lpstr>Default Design</vt:lpstr>
      <vt:lpstr>PowerPoint Presentation</vt:lpstr>
    </vt:vector>
  </TitlesOfParts>
  <Company>University of Marylandddd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aguilava</dc:creator>
  <cp:lastModifiedBy>Ana Ortez-Rivera</cp:lastModifiedBy>
  <cp:revision>185</cp:revision>
  <dcterms:created xsi:type="dcterms:W3CDTF">2003-01-13T18:47:08Z</dcterms:created>
  <dcterms:modified xsi:type="dcterms:W3CDTF">2018-04-22T04:31:20Z</dcterms:modified>
</cp:coreProperties>
</file>