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27432000"/>
  <p:notesSz cx="6934200" cy="9220200"/>
  <p:defaultTextStyle>
    <a:defPPr>
      <a:defRPr lang="en-US"/>
    </a:defPPr>
    <a:lvl1pPr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1pPr>
    <a:lvl2pPr marL="444467" indent="148156"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2pPr>
    <a:lvl3pPr marL="888934" indent="296311"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3pPr>
    <a:lvl4pPr marL="1333401" indent="444467"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4pPr>
    <a:lvl5pPr marL="1777868" indent="592623"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5pPr>
    <a:lvl6pPr marL="2963113" algn="l" defTabSz="1185245" rtl="0" eaLnBrk="1" latinLnBrk="0" hangingPunct="1">
      <a:defRPr sz="7259" kern="1200">
        <a:solidFill>
          <a:schemeClr val="tx1"/>
        </a:solidFill>
        <a:latin typeface="MS Gothic" pitchFamily="49" charset="-128"/>
        <a:ea typeface="ＭＳ Ｐゴシック" pitchFamily="-112" charset="-128"/>
        <a:cs typeface="+mn-cs"/>
      </a:defRPr>
    </a:lvl6pPr>
    <a:lvl7pPr marL="3555736" algn="l" defTabSz="1185245" rtl="0" eaLnBrk="1" latinLnBrk="0" hangingPunct="1">
      <a:defRPr sz="7259" kern="1200">
        <a:solidFill>
          <a:schemeClr val="tx1"/>
        </a:solidFill>
        <a:latin typeface="MS Gothic" pitchFamily="49" charset="-128"/>
        <a:ea typeface="ＭＳ Ｐゴシック" pitchFamily="-112" charset="-128"/>
        <a:cs typeface="+mn-cs"/>
      </a:defRPr>
    </a:lvl7pPr>
    <a:lvl8pPr marL="4148358" algn="l" defTabSz="1185245" rtl="0" eaLnBrk="1" latinLnBrk="0" hangingPunct="1">
      <a:defRPr sz="7259" kern="1200">
        <a:solidFill>
          <a:schemeClr val="tx1"/>
        </a:solidFill>
        <a:latin typeface="MS Gothic" pitchFamily="49" charset="-128"/>
        <a:ea typeface="ＭＳ Ｐゴシック" pitchFamily="-112" charset="-128"/>
        <a:cs typeface="+mn-cs"/>
      </a:defRPr>
    </a:lvl8pPr>
    <a:lvl9pPr marL="4740981" algn="l" defTabSz="1185245" rtl="0" eaLnBrk="1" latinLnBrk="0" hangingPunct="1">
      <a:defRPr sz="7259" kern="1200">
        <a:solidFill>
          <a:schemeClr val="tx1"/>
        </a:solidFill>
        <a:latin typeface="MS Gothic" pitchFamily="49" charset="-128"/>
        <a:ea typeface="ＭＳ Ｐゴシック" pitchFamily="-112" charset="-128"/>
        <a:cs typeface="+mn-cs"/>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444"/>
    <a:srgbClr val="FFFFFF"/>
    <a:srgbClr val="006435"/>
    <a:srgbClr val="00B5A3"/>
    <a:srgbClr val="2CB775"/>
    <a:srgbClr val="008D4A"/>
    <a:srgbClr val="004C52"/>
    <a:srgbClr val="00964F"/>
    <a:srgbClr val="00C86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28" autoAdjust="0"/>
  </p:normalViewPr>
  <p:slideViewPr>
    <p:cSldViewPr>
      <p:cViewPr varScale="1">
        <p:scale>
          <a:sx n="33" d="100"/>
          <a:sy n="33" d="100"/>
        </p:scale>
        <p:origin x="1378" y="96"/>
      </p:cViewPr>
      <p:guideLst>
        <p:guide orient="horz" pos="8592"/>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1pPr>
    <a:lvl2pPr marL="444467"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2pPr>
    <a:lvl3pPr marL="888934"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3pPr>
    <a:lvl4pPr marL="1333401"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4pPr>
    <a:lvl5pPr marL="1777868"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5pPr>
    <a:lvl6pPr marL="2222335" algn="l" defTabSz="888934" rtl="0" eaLnBrk="1" latinLnBrk="0" hangingPunct="1">
      <a:defRPr sz="1167" kern="1200">
        <a:solidFill>
          <a:schemeClr val="tx1"/>
        </a:solidFill>
        <a:latin typeface="+mn-lt"/>
        <a:ea typeface="+mn-ea"/>
        <a:cs typeface="+mn-cs"/>
      </a:defRPr>
    </a:lvl6pPr>
    <a:lvl7pPr marL="2666802" algn="l" defTabSz="888934" rtl="0" eaLnBrk="1" latinLnBrk="0" hangingPunct="1">
      <a:defRPr sz="1167" kern="1200">
        <a:solidFill>
          <a:schemeClr val="tx1"/>
        </a:solidFill>
        <a:latin typeface="+mn-lt"/>
        <a:ea typeface="+mn-ea"/>
        <a:cs typeface="+mn-cs"/>
      </a:defRPr>
    </a:lvl7pPr>
    <a:lvl8pPr marL="3111269" algn="l" defTabSz="888934" rtl="0" eaLnBrk="1" latinLnBrk="0" hangingPunct="1">
      <a:defRPr sz="1167" kern="1200">
        <a:solidFill>
          <a:schemeClr val="tx1"/>
        </a:solidFill>
        <a:latin typeface="+mn-lt"/>
        <a:ea typeface="+mn-ea"/>
        <a:cs typeface="+mn-cs"/>
      </a:defRPr>
    </a:lvl8pPr>
    <a:lvl9pPr marL="3555736" algn="l" defTabSz="888934" rtl="0" eaLnBrk="1" latinLnBrk="0" hangingPunct="1">
      <a:defRPr sz="11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15545099"/>
            <a:ext cx="25603200" cy="7009805"/>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EC9E4657-0A72-4974-857E-90C2E4E7A5D6}" type="slidenum">
              <a:rPr lang="en-US"/>
              <a:pPr>
                <a:defRPr/>
              </a:pPr>
              <a:t>‹#›</a:t>
            </a:fld>
            <a:endParaRPr lang="en-US"/>
          </a:p>
        </p:txBody>
      </p:sp>
    </p:spTree>
    <p:extLst>
      <p:ext uri="{BB962C8B-B14F-4D97-AF65-F5344CB8AC3E}">
        <p14:creationId xmlns:p14="http://schemas.microsoft.com/office/powerpoint/2010/main" val="357679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828800" y="6401594"/>
            <a:ext cx="32918400" cy="1810345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0FA62B5-AC34-4112-BE38-D5F844FD2BF0}" type="slidenum">
              <a:rPr lang="en-US"/>
              <a:pPr>
                <a:defRPr/>
              </a:pPr>
              <a:t>‹#›</a:t>
            </a:fld>
            <a:endParaRPr lang="en-US"/>
          </a:p>
        </p:txBody>
      </p:sp>
    </p:spTree>
    <p:extLst>
      <p:ext uri="{BB962C8B-B14F-4D97-AF65-F5344CB8AC3E}">
        <p14:creationId xmlns:p14="http://schemas.microsoft.com/office/powerpoint/2010/main" val="21752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9842"/>
            <a:ext cx="8229600" cy="2340471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9842"/>
            <a:ext cx="24536400" cy="2340471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4EA038A1-7E72-4362-8181-9F9F39CF8765}" type="slidenum">
              <a:rPr lang="en-US"/>
              <a:pPr>
                <a:defRPr/>
              </a:pPr>
              <a:t>‹#›</a:t>
            </a:fld>
            <a:endParaRPr lang="en-US"/>
          </a:p>
        </p:txBody>
      </p:sp>
    </p:spTree>
    <p:extLst>
      <p:ext uri="{BB962C8B-B14F-4D97-AF65-F5344CB8AC3E}">
        <p14:creationId xmlns:p14="http://schemas.microsoft.com/office/powerpoint/2010/main" val="4296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49" y="17627203"/>
            <a:ext cx="31089600" cy="5448599"/>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889249" y="11626454"/>
            <a:ext cx="31089600" cy="6000750"/>
          </a:xfrm>
          <a:prstGeom prst="rect">
            <a:avLst/>
          </a:prstGeo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BD4BC3D-9E62-49C7-B73F-CC9966039008}" type="slidenum">
              <a:rPr lang="en-US"/>
              <a:pPr>
                <a:defRPr/>
              </a:pPr>
              <a:t>‹#›</a:t>
            </a:fld>
            <a:endParaRPr lang="en-US"/>
          </a:p>
        </p:txBody>
      </p:sp>
    </p:spTree>
    <p:extLst>
      <p:ext uri="{BB962C8B-B14F-4D97-AF65-F5344CB8AC3E}">
        <p14:creationId xmlns:p14="http://schemas.microsoft.com/office/powerpoint/2010/main" val="416384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8288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54B46B5-BABE-4F2F-8DF2-DB7EC5A34D55}" type="slidenum">
              <a:rPr lang="en-US"/>
              <a:pPr>
                <a:defRPr/>
              </a:pPr>
              <a:t>‹#›</a:t>
            </a:fld>
            <a:endParaRPr lang="en-US"/>
          </a:p>
        </p:txBody>
      </p:sp>
    </p:spTree>
    <p:extLst>
      <p:ext uri="{BB962C8B-B14F-4D97-AF65-F5344CB8AC3E}">
        <p14:creationId xmlns:p14="http://schemas.microsoft.com/office/powerpoint/2010/main" val="308196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1"/>
            <a:ext cx="32918400" cy="457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649"/>
            <a:ext cx="16160751"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828801" y="8699004"/>
            <a:ext cx="16160751"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1" y="6140649"/>
            <a:ext cx="16167100"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8580101" y="8699004"/>
            <a:ext cx="16167100"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A3188381-BF0F-4D64-A930-CAFF3BFCCDE3}" type="slidenum">
              <a:rPr lang="en-US"/>
              <a:pPr>
                <a:defRPr/>
              </a:pPr>
              <a:t>‹#›</a:t>
            </a:fld>
            <a:endParaRPr lang="en-US"/>
          </a:p>
        </p:txBody>
      </p:sp>
    </p:spTree>
    <p:extLst>
      <p:ext uri="{BB962C8B-B14F-4D97-AF65-F5344CB8AC3E}">
        <p14:creationId xmlns:p14="http://schemas.microsoft.com/office/powerpoint/2010/main" val="381957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DCFB288-E178-4E20-B101-63A35DFE70D3}" type="slidenum">
              <a:rPr lang="en-US"/>
              <a:pPr>
                <a:defRPr/>
              </a:pPr>
              <a:t>‹#›</a:t>
            </a:fld>
            <a:endParaRPr lang="en-US"/>
          </a:p>
        </p:txBody>
      </p:sp>
    </p:spTree>
    <p:extLst>
      <p:ext uri="{BB962C8B-B14F-4D97-AF65-F5344CB8AC3E}">
        <p14:creationId xmlns:p14="http://schemas.microsoft.com/office/powerpoint/2010/main" val="1179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86C289B-9606-45C0-9159-CA9489A180C7}" type="slidenum">
              <a:rPr lang="en-US"/>
              <a:pPr>
                <a:defRPr/>
              </a:pPr>
              <a:t>‹#›</a:t>
            </a:fld>
            <a:endParaRPr lang="en-US"/>
          </a:p>
        </p:txBody>
      </p:sp>
    </p:spTree>
    <p:extLst>
      <p:ext uri="{BB962C8B-B14F-4D97-AF65-F5344CB8AC3E}">
        <p14:creationId xmlns:p14="http://schemas.microsoft.com/office/powerpoint/2010/main" val="2124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1" cy="4647903"/>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4300200" y="1092399"/>
            <a:ext cx="20447000" cy="2341215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301"/>
            <a:ext cx="12033251" cy="18764250"/>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BE209CAC-A756-4C7F-B220-63DFFB2E8F40}" type="slidenum">
              <a:rPr lang="en-US"/>
              <a:pPr>
                <a:defRPr/>
              </a:pPr>
              <a:t>‹#›</a:t>
            </a:fld>
            <a:endParaRPr lang="en-US"/>
          </a:p>
        </p:txBody>
      </p:sp>
    </p:spTree>
    <p:extLst>
      <p:ext uri="{BB962C8B-B14F-4D97-AF65-F5344CB8AC3E}">
        <p14:creationId xmlns:p14="http://schemas.microsoft.com/office/powerpoint/2010/main" val="702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1806"/>
            <a:ext cx="21945600" cy="2268141"/>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7169151" y="2451200"/>
            <a:ext cx="21945600" cy="16458903"/>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7169151" y="21469946"/>
            <a:ext cx="21945600" cy="3219153"/>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FEE6994-04D6-4EBE-B49D-689EE0C7787B}" type="slidenum">
              <a:rPr lang="en-US"/>
              <a:pPr>
                <a:defRPr/>
              </a:pPr>
              <a:t>‹#›</a:t>
            </a:fld>
            <a:endParaRPr lang="en-US"/>
          </a:p>
        </p:txBody>
      </p:sp>
    </p:spTree>
    <p:extLst>
      <p:ext uri="{BB962C8B-B14F-4D97-AF65-F5344CB8AC3E}">
        <p14:creationId xmlns:p14="http://schemas.microsoft.com/office/powerpoint/2010/main" val="30153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12142245" y="3200400"/>
            <a:ext cx="137160" cy="2423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5" name="Rectangle 14"/>
          <p:cNvSpPr/>
          <p:nvPr userDrawn="1"/>
        </p:nvSpPr>
        <p:spPr bwMode="auto">
          <a:xfrm>
            <a:off x="24380761" y="3200400"/>
            <a:ext cx="137160" cy="914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8" name="Rectangle 17"/>
          <p:cNvSpPr/>
          <p:nvPr userDrawn="1"/>
        </p:nvSpPr>
        <p:spPr bwMode="auto">
          <a:xfrm>
            <a:off x="23772114" y="3528820"/>
            <a:ext cx="1371600" cy="75963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7" name="Rectangle 16"/>
          <p:cNvSpPr/>
          <p:nvPr userDrawn="1"/>
        </p:nvSpPr>
        <p:spPr bwMode="auto">
          <a:xfrm>
            <a:off x="11533598" y="3546561"/>
            <a:ext cx="1371600" cy="239031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6" name="Rectangle 15"/>
          <p:cNvSpPr/>
          <p:nvPr userDrawn="1"/>
        </p:nvSpPr>
        <p:spPr bwMode="auto">
          <a:xfrm>
            <a:off x="0" y="3581032"/>
            <a:ext cx="685800" cy="239031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9" name="Rectangle 18"/>
          <p:cNvSpPr/>
          <p:nvPr userDrawn="1"/>
        </p:nvSpPr>
        <p:spPr bwMode="auto">
          <a:xfrm>
            <a:off x="35890199" y="3546561"/>
            <a:ext cx="685800" cy="2390318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21" name="Rectangle 20"/>
          <p:cNvSpPr/>
          <p:nvPr userDrawn="1"/>
        </p:nvSpPr>
        <p:spPr bwMode="auto">
          <a:xfrm>
            <a:off x="0" y="2566813"/>
            <a:ext cx="36575999" cy="2531209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4" name="Rectangle 3"/>
          <p:cNvSpPr/>
          <p:nvPr userDrawn="1"/>
        </p:nvSpPr>
        <p:spPr bwMode="auto">
          <a:xfrm>
            <a:off x="569983" y="1981200"/>
            <a:ext cx="10789920" cy="258977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2" name="Rectangle 11"/>
          <p:cNvSpPr/>
          <p:nvPr userDrawn="1"/>
        </p:nvSpPr>
        <p:spPr bwMode="auto">
          <a:xfrm>
            <a:off x="11929886" y="2552445"/>
            <a:ext cx="12641559" cy="10993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3" name="Rectangle 12"/>
          <p:cNvSpPr/>
          <p:nvPr userDrawn="1"/>
        </p:nvSpPr>
        <p:spPr bwMode="auto">
          <a:xfrm>
            <a:off x="25146000" y="2459579"/>
            <a:ext cx="10789920" cy="110908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3" name="Rectangle 2"/>
          <p:cNvSpPr/>
          <p:nvPr userDrawn="1"/>
        </p:nvSpPr>
        <p:spPr bwMode="auto">
          <a:xfrm>
            <a:off x="-32658" y="44353"/>
            <a:ext cx="36608657" cy="2751428"/>
          </a:xfrm>
          <a:prstGeom prst="rect">
            <a:avLst/>
          </a:prstGeom>
          <a:gradFill flip="none" rotWithShape="1">
            <a:gsLst>
              <a:gs pos="0">
                <a:srgbClr val="006435"/>
              </a:gs>
              <a:gs pos="51000">
                <a:srgbClr val="0B9444"/>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1" name="Rectangle 16"/>
          <p:cNvSpPr/>
          <p:nvPr userDrawn="1"/>
        </p:nvSpPr>
        <p:spPr>
          <a:xfrm>
            <a:off x="-32658" y="-94349"/>
            <a:ext cx="36608657" cy="207554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435"/>
              </a:gs>
              <a:gs pos="100000">
                <a:srgbClr val="0B944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bwMode="auto">
          <a:xfrm>
            <a:off x="11914502" y="14020800"/>
            <a:ext cx="24026522" cy="1295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9400" rtl="0" eaLnBrk="0" fontAlgn="base" hangingPunct="0">
        <a:spcBef>
          <a:spcPct val="0"/>
        </a:spcBef>
        <a:spcAft>
          <a:spcPct val="0"/>
        </a:spcAft>
        <a:defRPr sz="13600">
          <a:solidFill>
            <a:schemeClr val="tx2"/>
          </a:solidFill>
          <a:latin typeface="+mj-lt"/>
          <a:ea typeface="ＭＳ Ｐゴシック" pitchFamily="-112" charset="-128"/>
          <a:cs typeface="+mj-cs"/>
        </a:defRPr>
      </a:lvl1pPr>
      <a:lvl2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2pPr>
      <a:lvl3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3pPr>
      <a:lvl4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4pPr>
      <a:lvl5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5pPr>
      <a:lvl6pPr marL="342900" algn="ctr" defTabSz="2820591" rtl="0" fontAlgn="base">
        <a:spcBef>
          <a:spcPct val="0"/>
        </a:spcBef>
        <a:spcAft>
          <a:spcPct val="0"/>
        </a:spcAft>
        <a:defRPr sz="13600">
          <a:solidFill>
            <a:schemeClr val="tx2"/>
          </a:solidFill>
          <a:latin typeface="Arial" charset="0"/>
        </a:defRPr>
      </a:lvl6pPr>
      <a:lvl7pPr marL="685800" algn="ctr" defTabSz="2820591" rtl="0" fontAlgn="base">
        <a:spcBef>
          <a:spcPct val="0"/>
        </a:spcBef>
        <a:spcAft>
          <a:spcPct val="0"/>
        </a:spcAft>
        <a:defRPr sz="13600">
          <a:solidFill>
            <a:schemeClr val="tx2"/>
          </a:solidFill>
          <a:latin typeface="Arial" charset="0"/>
        </a:defRPr>
      </a:lvl7pPr>
      <a:lvl8pPr marL="1028700" algn="ctr" defTabSz="2820591" rtl="0" fontAlgn="base">
        <a:spcBef>
          <a:spcPct val="0"/>
        </a:spcBef>
        <a:spcAft>
          <a:spcPct val="0"/>
        </a:spcAft>
        <a:defRPr sz="13600">
          <a:solidFill>
            <a:schemeClr val="tx2"/>
          </a:solidFill>
          <a:latin typeface="Arial" charset="0"/>
        </a:defRPr>
      </a:lvl8pPr>
      <a:lvl9pPr marL="1371600" algn="ctr" defTabSz="2820591" rtl="0" fontAlgn="base">
        <a:spcBef>
          <a:spcPct val="0"/>
        </a:spcBef>
        <a:spcAft>
          <a:spcPct val="0"/>
        </a:spcAft>
        <a:defRPr sz="13600">
          <a:solidFill>
            <a:schemeClr val="tx2"/>
          </a:solidFill>
          <a:latin typeface="Arial" charset="0"/>
        </a:defRPr>
      </a:lvl9pPr>
    </p:titleStyle>
    <p:bodyStyle>
      <a:lvl1pPr marL="1057275" indent="-1057275" algn="l" defTabSz="2819400" rtl="0" eaLnBrk="0" fontAlgn="base" hangingPunct="0">
        <a:spcBef>
          <a:spcPct val="20000"/>
        </a:spcBef>
        <a:spcAft>
          <a:spcPct val="0"/>
        </a:spcAft>
        <a:buChar char="•"/>
        <a:defRPr sz="9900">
          <a:solidFill>
            <a:schemeClr val="tx1"/>
          </a:solidFill>
          <a:latin typeface="+mn-lt"/>
          <a:ea typeface="ＭＳ Ｐゴシック" pitchFamily="-112" charset="-128"/>
          <a:cs typeface="+mn-cs"/>
        </a:defRPr>
      </a:lvl1pPr>
      <a:lvl2pPr marL="2290763" indent="-881063" algn="l" defTabSz="2819400" rtl="0" eaLnBrk="0" fontAlgn="base" hangingPunct="0">
        <a:spcBef>
          <a:spcPct val="20000"/>
        </a:spcBef>
        <a:spcAft>
          <a:spcPct val="0"/>
        </a:spcAft>
        <a:buChar char="–"/>
        <a:defRPr sz="8600">
          <a:solidFill>
            <a:schemeClr val="tx1"/>
          </a:solidFill>
          <a:latin typeface="+mn-lt"/>
          <a:ea typeface="ＭＳ Ｐゴシック" pitchFamily="-112" charset="-128"/>
        </a:defRPr>
      </a:lvl2pPr>
      <a:lvl3pPr marL="3527425" indent="-706438" algn="l" defTabSz="2819400" rtl="0" eaLnBrk="0" fontAlgn="base" hangingPunct="0">
        <a:spcBef>
          <a:spcPct val="20000"/>
        </a:spcBef>
        <a:spcAft>
          <a:spcPct val="0"/>
        </a:spcAft>
        <a:buChar char="•"/>
        <a:defRPr sz="7400">
          <a:solidFill>
            <a:schemeClr val="tx1"/>
          </a:solidFill>
          <a:latin typeface="+mn-lt"/>
          <a:ea typeface="ＭＳ Ｐゴシック" pitchFamily="-112" charset="-128"/>
        </a:defRPr>
      </a:lvl3pPr>
      <a:lvl4pPr marL="4937125"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4pPr>
      <a:lvl5pPr marL="6348413"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5pPr>
      <a:lvl6pPr marL="6691313" indent="-704850" algn="l" defTabSz="2820591" rtl="0" fontAlgn="base">
        <a:spcBef>
          <a:spcPct val="20000"/>
        </a:spcBef>
        <a:spcAft>
          <a:spcPct val="0"/>
        </a:spcAft>
        <a:buChar char="»"/>
        <a:defRPr sz="6200">
          <a:solidFill>
            <a:schemeClr val="tx1"/>
          </a:solidFill>
          <a:latin typeface="+mn-lt"/>
        </a:defRPr>
      </a:lvl6pPr>
      <a:lvl7pPr marL="7034213" indent="-704850" algn="l" defTabSz="2820591" rtl="0" fontAlgn="base">
        <a:spcBef>
          <a:spcPct val="20000"/>
        </a:spcBef>
        <a:spcAft>
          <a:spcPct val="0"/>
        </a:spcAft>
        <a:buChar char="»"/>
        <a:defRPr sz="6200">
          <a:solidFill>
            <a:schemeClr val="tx1"/>
          </a:solidFill>
          <a:latin typeface="+mn-lt"/>
        </a:defRPr>
      </a:lvl7pPr>
      <a:lvl8pPr marL="7377113" indent="-704850" algn="l" defTabSz="2820591" rtl="0" fontAlgn="base">
        <a:spcBef>
          <a:spcPct val="20000"/>
        </a:spcBef>
        <a:spcAft>
          <a:spcPct val="0"/>
        </a:spcAft>
        <a:buChar char="»"/>
        <a:defRPr sz="6200">
          <a:solidFill>
            <a:schemeClr val="tx1"/>
          </a:solidFill>
          <a:latin typeface="+mn-lt"/>
        </a:defRPr>
      </a:lvl8pPr>
      <a:lvl9pPr marL="7720013" indent="-704850" algn="l" defTabSz="2820591" rtl="0" fontAlgn="base">
        <a:spcBef>
          <a:spcPct val="20000"/>
        </a:spcBef>
        <a:spcAft>
          <a:spcPct val="0"/>
        </a:spcAft>
        <a:buChar char="»"/>
        <a:defRPr sz="6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gif"/><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8288000" y="3789508"/>
            <a:ext cx="5888579" cy="9571851"/>
          </a:xfrm>
          <a:prstGeom prst="rect">
            <a:avLst/>
          </a:prstGeom>
          <a:ln>
            <a:solidFill>
              <a:schemeClr val="bg1"/>
            </a:solidFill>
          </a:ln>
        </p:spPr>
        <p:txBody>
          <a:bodyPr wrap="square" numCol="1">
            <a:spAutoFit/>
          </a:bodyPr>
          <a:lstStyle/>
          <a:p>
            <a:pPr marL="469933" indent="-457200">
              <a:spcBef>
                <a:spcPts val="0"/>
              </a:spcBef>
              <a:spcAft>
                <a:spcPts val="0"/>
              </a:spcAft>
              <a:buFont typeface="Wingdings" panose="05000000000000000000" pitchFamily="2" charset="2"/>
              <a:buChar char="§"/>
            </a:pPr>
            <a:r>
              <a:rPr lang="en-US" sz="2800" b="1" dirty="0">
                <a:latin typeface="Arial" panose="020B0604020202020204" pitchFamily="34" charset="0"/>
              </a:rPr>
              <a:t>IO Handler</a:t>
            </a:r>
          </a:p>
          <a:p>
            <a:pPr marL="914400" lvl="1" indent="-457200">
              <a:spcBef>
                <a:spcPts val="0"/>
              </a:spcBef>
              <a:spcAft>
                <a:spcPts val="0"/>
              </a:spcAft>
              <a:buFont typeface="Courier New" panose="02070309020205020404" pitchFamily="49" charset="0"/>
              <a:buChar char="o"/>
            </a:pPr>
            <a:r>
              <a:rPr lang="en-US" sz="2800" dirty="0">
                <a:latin typeface="Arial" panose="020B0604020202020204" pitchFamily="34" charset="0"/>
              </a:rPr>
              <a:t>Handles all communication between GFAU and external device</a:t>
            </a:r>
          </a:p>
          <a:p>
            <a:pPr marL="914400" lvl="1" indent="-457200">
              <a:spcBef>
                <a:spcPts val="0"/>
              </a:spcBef>
              <a:spcAft>
                <a:spcPts val="0"/>
              </a:spcAft>
              <a:buFont typeface="Courier New" panose="02070309020205020404" pitchFamily="49" charset="0"/>
              <a:buChar char="o"/>
            </a:pPr>
            <a:r>
              <a:rPr lang="en-US" sz="2800" dirty="0">
                <a:latin typeface="Arial" panose="020B0604020202020204" pitchFamily="34" charset="0"/>
              </a:rPr>
              <a:t>Simple parallel protocol and scalable IO bus make communication fast and flexible</a:t>
            </a: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latin typeface="Arial" panose="020B0604020202020204" pitchFamily="34" charset="0"/>
            </a:endParaRPr>
          </a:p>
          <a:p>
            <a:pPr marL="457200" lvl="1" indent="0">
              <a:spcBef>
                <a:spcPts val="0"/>
              </a:spcBef>
              <a:spcAft>
                <a:spcPts val="0"/>
              </a:spcAft>
            </a:pPr>
            <a:r>
              <a:rPr lang="en-US" sz="2800" b="1" dirty="0">
                <a:latin typeface="Arial" panose="020B0604020202020204" pitchFamily="34" charset="0"/>
              </a:rPr>
              <a:t>      Figure 3: </a:t>
            </a:r>
            <a:r>
              <a:rPr lang="en-US" sz="2800" dirty="0">
                <a:latin typeface="Arial" panose="020B0604020202020204" pitchFamily="34" charset="0"/>
              </a:rPr>
              <a:t>Timing Diagram </a:t>
            </a:r>
          </a:p>
          <a:p>
            <a:pPr marL="457200" lvl="1" indent="0">
              <a:spcBef>
                <a:spcPts val="0"/>
              </a:spcBef>
              <a:spcAft>
                <a:spcPts val="0"/>
              </a:spcAft>
            </a:pPr>
            <a:endParaRPr lang="en-US" sz="2800" dirty="0">
              <a:latin typeface="Arial" panose="020B0604020202020204" pitchFamily="34" charset="0"/>
            </a:endParaRPr>
          </a:p>
          <a:p>
            <a:pPr marL="469933"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Memory wrapper</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Handle memory read and write requests from the generator, operators and control unit</a:t>
            </a:r>
          </a:p>
        </p:txBody>
      </p:sp>
      <p:sp>
        <p:nvSpPr>
          <p:cNvPr id="31" name="Rectangle 22"/>
          <p:cNvSpPr>
            <a:spLocks noChangeArrowheads="1"/>
          </p:cNvSpPr>
          <p:nvPr/>
        </p:nvSpPr>
        <p:spPr bwMode="auto">
          <a:xfrm>
            <a:off x="569847" y="20658588"/>
            <a:ext cx="10902521" cy="601212"/>
          </a:xfrm>
          <a:prstGeom prst="rect">
            <a:avLst/>
          </a:prstGeom>
          <a:solidFill>
            <a:srgbClr val="008D4A"/>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36" name="Rectangle 22"/>
          <p:cNvSpPr>
            <a:spLocks noChangeArrowheads="1"/>
          </p:cNvSpPr>
          <p:nvPr/>
        </p:nvSpPr>
        <p:spPr bwMode="auto">
          <a:xfrm>
            <a:off x="553417" y="3188296"/>
            <a:ext cx="10881360" cy="601212"/>
          </a:xfrm>
          <a:prstGeom prst="rect">
            <a:avLst/>
          </a:prstGeom>
          <a:solidFill>
            <a:srgbClr val="008D4A"/>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9" name="Rectangle 22"/>
          <p:cNvSpPr>
            <a:spLocks noChangeArrowheads="1"/>
          </p:cNvSpPr>
          <p:nvPr/>
        </p:nvSpPr>
        <p:spPr bwMode="auto">
          <a:xfrm>
            <a:off x="568010" y="16696188"/>
            <a:ext cx="10881360" cy="601212"/>
          </a:xfrm>
          <a:prstGeom prst="rect">
            <a:avLst/>
          </a:prstGeom>
          <a:solidFill>
            <a:srgbClr val="008D4A"/>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7" name="Rectangle 22"/>
          <p:cNvSpPr>
            <a:spLocks noChangeArrowheads="1"/>
          </p:cNvSpPr>
          <p:nvPr/>
        </p:nvSpPr>
        <p:spPr bwMode="auto">
          <a:xfrm>
            <a:off x="533400" y="13722029"/>
            <a:ext cx="10881360" cy="601212"/>
          </a:xfrm>
          <a:prstGeom prst="rect">
            <a:avLst/>
          </a:prstGeom>
          <a:solidFill>
            <a:srgbClr val="008D4A"/>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0" name="Rectangle 19"/>
          <p:cNvSpPr/>
          <p:nvPr/>
        </p:nvSpPr>
        <p:spPr>
          <a:xfrm flipH="1">
            <a:off x="796609" y="3200400"/>
            <a:ext cx="10354942" cy="4229978"/>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a:solidFill>
                  <a:schemeClr val="bg1"/>
                </a:solidFill>
              </a:rPr>
              <a:t>What are Galois Fields?</a:t>
            </a:r>
            <a:endParaRPr lang="en-US" sz="1000" b="1" dirty="0">
              <a:solidFill>
                <a:schemeClr val="bg1"/>
              </a:solidFill>
              <a:cs typeface="Arial" panose="020B0604020202020204" pitchFamily="34" charset="0"/>
            </a:endParaRPr>
          </a:p>
          <a:p>
            <a:pPr algn="ctr"/>
            <a:endParaRPr lang="en-US" sz="2800" dirty="0"/>
          </a:p>
          <a:p>
            <a:pPr algn="just"/>
            <a:r>
              <a:rPr lang="en-US" sz="2800" dirty="0"/>
              <a:t>Galois fields (pronounced “Gal-o-AH”), or fields with a finite field order, are a key part of number theory, abstract algebra, arithmetic algebraic geometry, and cryptography. In error detection and correction. Galois fields are utilized in cyclic redundancy check (CRC) which are used in digital networks and storage devices to detect accidental changes to raw data.</a:t>
            </a:r>
          </a:p>
          <a:p>
            <a:pPr algn="just"/>
            <a:endParaRPr lang="en-US" sz="2800" dirty="0"/>
          </a:p>
          <a:p>
            <a:r>
              <a:rPr lang="en-US" sz="2800" b="1" dirty="0"/>
              <a:t>Table 1:</a:t>
            </a:r>
            <a:r>
              <a:rPr lang="en-US" sz="2800" dirty="0"/>
              <a:t> Elements of GF[</a:t>
            </a:r>
            <a:r>
              <a:rPr lang="en-US" sz="2800" dirty="0">
                <a:solidFill>
                  <a:srgbClr val="000000"/>
                </a:solidFill>
                <a:latin typeface="Arial" panose="020B0604020202020204" pitchFamily="34" charset="0"/>
              </a:rPr>
              <a:t>x</a:t>
            </a:r>
            <a:r>
              <a:rPr lang="en-US" sz="2800" dirty="0"/>
              <a:t>](2</a:t>
            </a:r>
            <a:r>
              <a:rPr lang="en-US" sz="2800" baseline="30000" dirty="0">
                <a:solidFill>
                  <a:srgbClr val="000000"/>
                </a:solidFill>
                <a:latin typeface="Arial" panose="020B0604020202020204" pitchFamily="34" charset="0"/>
              </a:rPr>
              <a:t>3</a:t>
            </a:r>
            <a:r>
              <a:rPr lang="en-US" sz="2800" dirty="0"/>
              <a:t>) = </a:t>
            </a:r>
            <a:r>
              <a:rPr lang="en-US" sz="2800" dirty="0">
                <a:solidFill>
                  <a:srgbClr val="000000"/>
                </a:solidFill>
                <a:latin typeface="Arial" panose="020B0604020202020204" pitchFamily="34" charset="0"/>
              </a:rPr>
              <a:t>x</a:t>
            </a:r>
            <a:r>
              <a:rPr lang="en-US" sz="2800" baseline="30000" dirty="0">
                <a:solidFill>
                  <a:srgbClr val="000000"/>
                </a:solidFill>
                <a:latin typeface="Arial" panose="020B0604020202020204" pitchFamily="34" charset="0"/>
              </a:rPr>
              <a:t>3</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2</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0</a:t>
            </a:r>
          </a:p>
          <a:p>
            <a:r>
              <a:rPr lang="en-US" sz="2800" baseline="30000" dirty="0">
                <a:solidFill>
                  <a:srgbClr val="000000"/>
                </a:solidFill>
                <a:latin typeface="Arial" panose="020B0604020202020204" pitchFamily="34" charset="0"/>
              </a:rPr>
              <a:t>    </a:t>
            </a:r>
          </a:p>
          <a:p>
            <a:pPr algn="ctr"/>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r>
              <a:rPr lang="en-US" sz="2800" b="1" dirty="0">
                <a:solidFill>
                  <a:srgbClr val="000000"/>
                </a:solidFill>
              </a:rPr>
              <a:t>                                                                Figure 1:</a:t>
            </a:r>
            <a:r>
              <a:rPr lang="en-US" sz="2800" dirty="0">
                <a:solidFill>
                  <a:srgbClr val="000000"/>
                </a:solidFill>
              </a:rPr>
              <a:t> Example 							        Operations </a:t>
            </a:r>
            <a:r>
              <a:rPr lang="en-US" sz="2800" dirty="0"/>
              <a:t>in GF[</a:t>
            </a:r>
            <a:r>
              <a:rPr lang="en-US" sz="2800" dirty="0">
                <a:solidFill>
                  <a:srgbClr val="000000"/>
                </a:solidFill>
                <a:latin typeface="Arial" panose="020B0604020202020204" pitchFamily="34" charset="0"/>
              </a:rPr>
              <a:t>x</a:t>
            </a:r>
            <a:r>
              <a:rPr lang="en-US" sz="2800" dirty="0"/>
              <a:t>](2</a:t>
            </a:r>
            <a:r>
              <a:rPr lang="en-US" sz="2800" baseline="30000" dirty="0">
                <a:solidFill>
                  <a:srgbClr val="000000"/>
                </a:solidFill>
                <a:latin typeface="Arial" panose="020B0604020202020204" pitchFamily="34" charset="0"/>
              </a:rPr>
              <a:t>3</a:t>
            </a:r>
            <a:r>
              <a:rPr lang="en-US" sz="2800" dirty="0"/>
              <a:t>)</a:t>
            </a:r>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r>
              <a:rPr lang="en-US" sz="3200" b="1" dirty="0">
                <a:solidFill>
                  <a:schemeClr val="bg1"/>
                </a:solidFill>
              </a:rPr>
              <a:t>Objective</a:t>
            </a:r>
            <a:endParaRPr lang="en-US" sz="3200" baseline="30000" dirty="0">
              <a:solidFill>
                <a:srgbClr val="000000"/>
              </a:solidFill>
              <a:latin typeface="Arial" panose="020B0604020202020204" pitchFamily="34" charset="0"/>
            </a:endParaRPr>
          </a:p>
          <a:p>
            <a:pPr algn="ctr"/>
            <a:endParaRPr lang="en-US" sz="2800" b="1" dirty="0">
              <a:solidFill>
                <a:schemeClr val="bg1"/>
              </a:solidFill>
              <a:latin typeface="Arial" panose="020B0604020202020204" pitchFamily="34" charset="0"/>
            </a:endParaRPr>
          </a:p>
          <a:p>
            <a:pPr algn="just"/>
            <a:r>
              <a:rPr lang="en-US" sz="2800" dirty="0">
                <a:solidFill>
                  <a:srgbClr val="000000"/>
                </a:solidFill>
                <a:latin typeface="Arial" panose="020B0604020202020204" pitchFamily="34" charset="0"/>
              </a:rPr>
              <a:t>To design a scalable arithmetic logic unit (ALU) capable of generating elements in the Galois field of an irreducible polynomial and perform addition, subtraction, multiplication, division and logarithm for low powered devices.</a:t>
            </a:r>
          </a:p>
          <a:p>
            <a:pPr algn="just"/>
            <a:endParaRPr lang="en-US" sz="2800" dirty="0">
              <a:solidFill>
                <a:srgbClr val="000000"/>
              </a:solidFill>
              <a:latin typeface="Arial" panose="020B0604020202020204" pitchFamily="34" charset="0"/>
            </a:endParaRPr>
          </a:p>
          <a:p>
            <a:pPr algn="ctr"/>
            <a:r>
              <a:rPr lang="en-US" sz="3200" b="1" dirty="0">
                <a:solidFill>
                  <a:schemeClr val="bg1"/>
                </a:solidFill>
              </a:rPr>
              <a:t>Design Approach</a:t>
            </a:r>
          </a:p>
          <a:p>
            <a:pPr algn="ctr"/>
            <a:endParaRPr lang="en-US" sz="2800" b="1" dirty="0">
              <a:solidFill>
                <a:schemeClr val="bg1"/>
              </a:solidFill>
              <a:latin typeface="Arial" panose="020B0604020202020204" pitchFamily="34" charset="0"/>
            </a:endParaRP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Scalable, parameterized and efficient design prioritized over specific platform hardware requirements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Designed entirely in VHSIC Hardware Description Language (VHDL) modules and packages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Capability of design limited only by external memory capacity</a:t>
            </a: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Simple and </a:t>
            </a:r>
            <a:r>
              <a:rPr lang="en-US" sz="2800">
                <a:solidFill>
                  <a:srgbClr val="000000"/>
                </a:solidFill>
                <a:latin typeface="Arial" panose="020B0604020202020204" pitchFamily="34" charset="0"/>
              </a:rPr>
              <a:t>flexible interface</a:t>
            </a: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3200" b="1" dirty="0">
                <a:solidFill>
                  <a:schemeClr val="bg1"/>
                </a:solidFill>
              </a:rPr>
              <a:t>Design Overview</a:t>
            </a:r>
            <a:endParaRPr lang="en-US" sz="3200" b="1" dirty="0">
              <a:solidFill>
                <a:schemeClr val="bg1"/>
              </a:solidFill>
              <a:cs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Functional Flow Diagram</a:t>
            </a: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2800" b="1" dirty="0">
                <a:solidFill>
                  <a:schemeClr val="bg1"/>
                </a:solidFill>
                <a:latin typeface="Arial" panose="020B0604020202020204" pitchFamily="34" charset="0"/>
                <a:cs typeface="Arial" panose="020B0604020202020204" pitchFamily="34" charset="0"/>
              </a:rPr>
              <a:t> </a:t>
            </a:r>
            <a:endParaRPr lang="en-US" sz="2800" b="1" dirty="0">
              <a:solidFill>
                <a:srgbClr val="000000"/>
              </a:solidFill>
              <a:latin typeface="Arial" panose="020B0604020202020204" pitchFamily="34" charset="0"/>
            </a:endParaRPr>
          </a:p>
        </p:txBody>
      </p:sp>
      <p:sp>
        <p:nvSpPr>
          <p:cNvPr id="2" name="AutoShape 2" descr="Image result for uscis office of policy and strategy"/>
          <p:cNvSpPr>
            <a:spLocks noChangeAspect="1" noChangeArrowheads="1"/>
          </p:cNvSpPr>
          <p:nvPr/>
        </p:nvSpPr>
        <p:spPr bwMode="auto">
          <a:xfrm>
            <a:off x="4727575" y="2099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uscis office of policy and strategy"/>
          <p:cNvSpPr>
            <a:spLocks noChangeAspect="1" noChangeArrowheads="1"/>
          </p:cNvSpPr>
          <p:nvPr/>
        </p:nvSpPr>
        <p:spPr bwMode="auto">
          <a:xfrm>
            <a:off x="4879975" y="22523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uscis office of policy and strategy"/>
          <p:cNvSpPr>
            <a:spLocks noChangeAspect="1" noChangeArrowheads="1"/>
          </p:cNvSpPr>
          <p:nvPr/>
        </p:nvSpPr>
        <p:spPr bwMode="auto">
          <a:xfrm>
            <a:off x="5032375" y="2404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85663986"/>
              </p:ext>
            </p:extLst>
          </p:nvPr>
        </p:nvGraphicFramePr>
        <p:xfrm>
          <a:off x="1014117" y="7679261"/>
          <a:ext cx="5996283" cy="5478986"/>
        </p:xfrm>
        <a:graphic>
          <a:graphicData uri="http://schemas.openxmlformats.org/drawingml/2006/table">
            <a:tbl>
              <a:tblPr/>
              <a:tblGrid>
                <a:gridCol w="1424283">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28890">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Element</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Polynomial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a16="http://schemas.microsoft.com/office/drawing/2014/main" val="10000"/>
                  </a:ext>
                </a:extLst>
              </a:tr>
              <a:tr h="598156">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a:solidFill>
                            <a:srgbClr val="000000"/>
                          </a:solidFill>
                          <a:effectLst/>
                          <a:latin typeface="+mn-lt"/>
                          <a:cs typeface="Arial" panose="020B0604020202020204" pitchFamily="34" charset="0"/>
                        </a:rPr>
                        <a:t>NULL</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+ 0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8156">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+ 0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8156">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001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98156">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+ 0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100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8156">
                <a:tc>
                  <a:txBody>
                    <a:bodyPr/>
                    <a:lstStyle/>
                    <a:p>
                      <a:pPr rtl="0" fontAlgn="t">
                        <a:spcBef>
                          <a:spcPts val="0"/>
                        </a:spcBef>
                        <a:spcAft>
                          <a:spcPts val="0"/>
                        </a:spcAft>
                      </a:pPr>
                      <a:r>
                        <a:rPr lang="en-US" sz="2600" b="0" i="0" u="none" strike="noStrike">
                          <a:solidFill>
                            <a:srgbClr val="000000"/>
                          </a:solidFill>
                          <a:effectLst/>
                          <a:latin typeface="+mn-lt"/>
                          <a:cs typeface="Arial" panose="020B0604020202020204" pitchFamily="34" charset="0"/>
                        </a:rPr>
                        <a:t>x</a:t>
                      </a:r>
                      <a:r>
                        <a:rPr lang="en-US" sz="2600" b="0" i="0" u="none" strike="noStrike" baseline="30000">
                          <a:solidFill>
                            <a:srgbClr val="000000"/>
                          </a:solidFill>
                          <a:effectLst/>
                          <a:latin typeface="+mn-lt"/>
                          <a:cs typeface="Arial" panose="020B0604020202020204" pitchFamily="34" charset="0"/>
                        </a:rPr>
                        <a:t>3</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+ 0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101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02747">
                <a:tc>
                  <a:txBody>
                    <a:bodyPr/>
                    <a:lstStyle/>
                    <a:p>
                      <a:pPr rtl="0" fontAlgn="t">
                        <a:spcBef>
                          <a:spcPts val="0"/>
                        </a:spcBef>
                        <a:spcAft>
                          <a:spcPts val="0"/>
                        </a:spcAft>
                      </a:pPr>
                      <a:r>
                        <a:rPr lang="en-US" sz="2600" b="0" i="0" u="none" strike="noStrike">
                          <a:solidFill>
                            <a:srgbClr val="000000"/>
                          </a:solidFill>
                          <a:effectLst/>
                          <a:latin typeface="+mn-lt"/>
                          <a:cs typeface="Arial" panose="020B0604020202020204" pitchFamily="34" charset="0"/>
                        </a:rPr>
                        <a:t>x</a:t>
                      </a:r>
                      <a:r>
                        <a:rPr lang="en-US" sz="2600" b="0" i="0" u="none" strike="noStrike" baseline="30000">
                          <a:solidFill>
                            <a:srgbClr val="000000"/>
                          </a:solidFill>
                          <a:effectLst/>
                          <a:latin typeface="+mn-lt"/>
                          <a:cs typeface="Arial" panose="020B0604020202020204" pitchFamily="34" charset="0"/>
                        </a:rPr>
                        <a:t>4</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a:solidFill>
                            <a:srgbClr val="000000"/>
                          </a:solidFill>
                          <a:effectLst/>
                          <a:latin typeface="+mn-lt"/>
                          <a:cs typeface="Arial" panose="020B0604020202020204" pitchFamily="34" charset="0"/>
                        </a:rPr>
                        <a:t>100</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111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98156">
                <a:tc>
                  <a:txBody>
                    <a:bodyPr/>
                    <a:lstStyle/>
                    <a:p>
                      <a:pPr rtl="0" fontAlgn="t">
                        <a:spcBef>
                          <a:spcPts val="0"/>
                        </a:spcBef>
                        <a:spcAft>
                          <a:spcPts val="0"/>
                        </a:spcAft>
                      </a:pPr>
                      <a:r>
                        <a:rPr lang="en-US" sz="2600" b="0" i="0" u="none" strike="noStrike">
                          <a:solidFill>
                            <a:srgbClr val="000000"/>
                          </a:solidFill>
                          <a:effectLst/>
                          <a:latin typeface="+mn-lt"/>
                          <a:cs typeface="Arial" panose="020B0604020202020204" pitchFamily="34" charset="0"/>
                        </a:rPr>
                        <a:t>x</a:t>
                      </a:r>
                      <a:r>
                        <a:rPr lang="en-US" sz="2600" b="0" i="0" u="none" strike="noStrike" baseline="30000">
                          <a:solidFill>
                            <a:srgbClr val="000000"/>
                          </a:solidFill>
                          <a:effectLst/>
                          <a:latin typeface="+mn-lt"/>
                          <a:cs typeface="Arial" panose="020B0604020202020204" pitchFamily="34" charset="0"/>
                        </a:rPr>
                        <a:t>5</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a:solidFill>
                            <a:srgbClr val="000000"/>
                          </a:solidFill>
                          <a:effectLst/>
                          <a:latin typeface="+mn-lt"/>
                          <a:cs typeface="Arial" panose="020B0604020202020204" pitchFamily="34" charset="0"/>
                        </a:rPr>
                        <a:t>101</a:t>
                      </a:r>
                      <a:endParaRPr lang="en-US" sz="26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011</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98156">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6</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x</a:t>
                      </a:r>
                      <a:r>
                        <a:rPr lang="en-US" sz="2600" b="0" i="0" u="none" strike="noStrike" baseline="30000" dirty="0">
                          <a:solidFill>
                            <a:srgbClr val="000000"/>
                          </a:solidFill>
                          <a:effectLst/>
                          <a:latin typeface="+mn-lt"/>
                          <a:cs typeface="Arial" panose="020B0604020202020204" pitchFamily="34" charset="0"/>
                        </a:rPr>
                        <a:t>2</a:t>
                      </a:r>
                      <a:r>
                        <a:rPr lang="en-US" sz="2600" b="0" i="0" u="none" strike="noStrike" dirty="0">
                          <a:solidFill>
                            <a:srgbClr val="000000"/>
                          </a:solidFill>
                          <a:effectLst/>
                          <a:latin typeface="+mn-lt"/>
                          <a:cs typeface="Arial" panose="020B0604020202020204" pitchFamily="34" charset="0"/>
                        </a:rPr>
                        <a:t> + x</a:t>
                      </a:r>
                      <a:r>
                        <a:rPr lang="en-US" sz="2600" b="0" i="0" u="none" strike="noStrike" baseline="30000" dirty="0">
                          <a:solidFill>
                            <a:srgbClr val="000000"/>
                          </a:solidFill>
                          <a:effectLst/>
                          <a:latin typeface="+mn-lt"/>
                          <a:cs typeface="Arial" panose="020B0604020202020204" pitchFamily="34" charset="0"/>
                        </a:rPr>
                        <a:t>1</a:t>
                      </a:r>
                      <a:r>
                        <a:rPr lang="en-US" sz="2600" b="0" i="0" u="none" strike="noStrike" dirty="0">
                          <a:solidFill>
                            <a:srgbClr val="000000"/>
                          </a:solidFill>
                          <a:effectLst/>
                          <a:latin typeface="+mn-lt"/>
                          <a:cs typeface="Arial" panose="020B0604020202020204" pitchFamily="34" charset="0"/>
                        </a:rPr>
                        <a:t> + 0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600" b="0" i="0" u="none" strike="noStrike" dirty="0">
                          <a:solidFill>
                            <a:srgbClr val="000000"/>
                          </a:solidFill>
                          <a:effectLst/>
                          <a:latin typeface="+mn-lt"/>
                          <a:cs typeface="Arial" panose="020B0604020202020204" pitchFamily="34" charset="0"/>
                        </a:rPr>
                        <a:t>110</a:t>
                      </a:r>
                      <a:endParaRPr lang="en-US" sz="26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13" name="Rectangle 12"/>
          <p:cNvSpPr/>
          <p:nvPr/>
        </p:nvSpPr>
        <p:spPr>
          <a:xfrm>
            <a:off x="12158688" y="3118306"/>
            <a:ext cx="5997324" cy="11079956"/>
          </a:xfrm>
          <a:prstGeom prst="rect">
            <a:avLst/>
          </a:prstGeom>
          <a:ln>
            <a:solidFill>
              <a:schemeClr val="bg1"/>
            </a:solidFill>
          </a:ln>
        </p:spPr>
        <p:txBody>
          <a:bodyPr wrap="square" numCol="1">
            <a:spAutoFit/>
          </a:bodyPr>
          <a:lstStyle/>
          <a:p>
            <a:r>
              <a:rPr lang="en-US" sz="3200" b="1" dirty="0">
                <a:solidFill>
                  <a:srgbClr val="006435"/>
                </a:solidFill>
                <a:latin typeface="Arial" panose="020B0604020202020204" pitchFamily="34" charset="0"/>
              </a:rPr>
              <a:t>Modules</a:t>
            </a:r>
          </a:p>
          <a:p>
            <a:endParaRPr lang="en-US" sz="1000" b="1" dirty="0">
              <a:solidFill>
                <a:srgbClr val="006435"/>
              </a:solidFill>
              <a:latin typeface="Arial" panose="020B0604020202020204" pitchFamily="34" charset="0"/>
            </a:endParaRP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Global Registers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Generated by priority encoders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Size index, most significant bit index, and mask</a:t>
            </a:r>
          </a:p>
          <a:p>
            <a:pPr marL="457200" indent="-457200" algn="just">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Generator</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Generates elements in their element and polynomial forms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Alerts the user when process is complete</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Operators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Performs addition, subtraction, multiplication, division and logarithm of Galois operands</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Checks null errors</a:t>
            </a:r>
          </a:p>
          <a:p>
            <a:pPr marL="457200" indent="-457200" algn="just">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Control unit</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Determines operations requested through 6-bit opcode</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Converts operands into their counterpart forms if necessary</a:t>
            </a:r>
          </a:p>
          <a:p>
            <a:pPr marL="914400" lvl="1" indent="-457200">
              <a:spcBef>
                <a:spcPts val="0"/>
              </a:spcBef>
              <a:spcAft>
                <a:spcPts val="0"/>
              </a:spcAft>
              <a:buFont typeface="Courier New" panose="02070309020205020404" pitchFamily="49" charset="0"/>
              <a:buChar char="o"/>
            </a:pPr>
            <a:r>
              <a:rPr lang="en-US" sz="2800" dirty="0">
                <a:solidFill>
                  <a:srgbClr val="000000"/>
                </a:solidFill>
                <a:latin typeface="Arial" panose="020B0604020202020204" pitchFamily="34" charset="0"/>
              </a:rPr>
              <a:t>Checks operand memberships and null operands</a:t>
            </a:r>
            <a:endParaRPr lang="en-US" sz="2800" b="1" dirty="0">
              <a:latin typeface="Arial" panose="020B0604020202020204" pitchFamily="34" charset="0"/>
            </a:endParaRPr>
          </a:p>
          <a:p>
            <a:pPr marL="457200" lvl="1" indent="0">
              <a:spcBef>
                <a:spcPts val="0"/>
              </a:spcBef>
              <a:spcAft>
                <a:spcPts val="0"/>
              </a:spcAft>
            </a:pPr>
            <a:endParaRPr lang="en-US" sz="2800" dirty="0">
              <a:solidFill>
                <a:srgbClr val="000000"/>
              </a:solidFill>
              <a:latin typeface="Arial" panose="020B0604020202020204" pitchFamily="34" charset="0"/>
            </a:endParaRPr>
          </a:p>
          <a:p>
            <a:pPr marL="914400" lvl="1" indent="-457200">
              <a:spcBef>
                <a:spcPts val="0"/>
              </a:spcBef>
              <a:spcAft>
                <a:spcPts val="0"/>
              </a:spcAft>
              <a:buFont typeface="Wingdings" panose="05000000000000000000" pitchFamily="2" charset="2"/>
              <a:buChar char="§"/>
            </a:pPr>
            <a:endParaRPr lang="en-US" sz="2800" dirty="0">
              <a:solidFill>
                <a:srgbClr val="000000"/>
              </a:solidFill>
              <a:latin typeface="Arial" panose="020B0604020202020204" pitchFamily="34" charset="0"/>
            </a:endParaRPr>
          </a:p>
        </p:txBody>
      </p:sp>
      <p:pic>
        <p:nvPicPr>
          <p:cNvPr id="1108" name="Picture 84" descr="https://lh3.googleusercontent.com/hirWeZPpTW3JSU8t2ZEciFTJecjhN545DjPiLO7AvdCYXt9-Fc3nb0h3tPFPZk_eh36qvLvmiUc-IHuioHspDzrsrwTocV_pih5epDNdE-g44myI_rBU618ZRZt0eCcm7tpfBq5J"/>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3069" y="7673558"/>
            <a:ext cx="4664453" cy="2496364"/>
          </a:xfrm>
          <a:prstGeom prst="rect">
            <a:avLst/>
          </a:prstGeom>
          <a:noFill/>
          <a:extLst>
            <a:ext uri="{909E8E84-426E-40DD-AFC4-6F175D3DCCD1}">
              <a14:hiddenFill xmlns:a14="http://schemas.microsoft.com/office/drawing/2010/main">
                <a:solidFill>
                  <a:srgbClr val="FFFFFF"/>
                </a:solidFill>
              </a14:hiddenFill>
            </a:ext>
          </a:extLst>
        </p:spPr>
      </p:pic>
      <p:pic>
        <p:nvPicPr>
          <p:cNvPr id="1111" name="Picture 87" descr="https://upload.wikimedia.org/wikipedia/commons/thumb/e/e3/UMBC_COEIT.png/220px-UMBC_COE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08" y="425045"/>
            <a:ext cx="2095500" cy="1857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13" name="Picture 89" descr="https://scontent-mxp1-1.xx.fbcdn.net/v/t1.15752-0/p280x280/30652785_1796136467117485_6815788828721152000_n.png?_nc_cat=0&amp;_nc_ad=z-m&amp;_nc_cid=0&amp;oh=fd45fc814522a281d1bd8fb8de0de416&amp;oe=5B5F00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75400" y="456195"/>
            <a:ext cx="4165625" cy="1530676"/>
          </a:xfrm>
          <a:prstGeom prst="rect">
            <a:avLst/>
          </a:prstGeom>
          <a:ln w="76200">
            <a:solidFill>
              <a:schemeClr val="bg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38100" y="215112"/>
            <a:ext cx="36575998" cy="2277547"/>
          </a:xfrm>
          <a:prstGeom prst="rect">
            <a:avLst/>
          </a:prstGeom>
        </p:spPr>
        <p:txBody>
          <a:bodyPr wrap="square">
            <a:spAutoFit/>
          </a:bodyPr>
          <a:lstStyle/>
          <a:p>
            <a:pPr algn="ctr"/>
            <a:r>
              <a:rPr lang="en-US" sz="5200" b="1" dirty="0">
                <a:solidFill>
                  <a:schemeClr val="bg1"/>
                </a:solidFill>
                <a:latin typeface="+mn-lt"/>
                <a:cs typeface="Times New Roman" panose="02020603050405020304" pitchFamily="18" charset="0"/>
              </a:rPr>
              <a:t>Galois Field Arithmetic Unit (GFAU)</a:t>
            </a:r>
          </a:p>
          <a:p>
            <a:pPr algn="ctr"/>
            <a:r>
              <a:rPr lang="en-US" sz="1000" b="1" dirty="0">
                <a:solidFill>
                  <a:schemeClr val="bg1"/>
                </a:solidFill>
                <a:latin typeface="+mn-lt"/>
                <a:cs typeface="Times New Roman" panose="02020603050405020304" pitchFamily="18" charset="0"/>
              </a:rPr>
              <a:t>   </a:t>
            </a:r>
            <a:endParaRPr lang="en-US" sz="4600" dirty="0">
              <a:solidFill>
                <a:schemeClr val="bg1"/>
              </a:solidFill>
              <a:latin typeface="+mn-lt"/>
              <a:cs typeface="Times New Roman" panose="02020603050405020304" pitchFamily="18" charset="0"/>
            </a:endParaRPr>
          </a:p>
          <a:p>
            <a:pPr algn="ctr"/>
            <a:r>
              <a:rPr lang="en-US" sz="4000" b="1" dirty="0" err="1">
                <a:solidFill>
                  <a:schemeClr val="bg1"/>
                </a:solidFill>
                <a:latin typeface="+mn-lt"/>
                <a:cs typeface="Times New Roman" panose="02020603050405020304" pitchFamily="18" charset="0"/>
              </a:rPr>
              <a:t>Sabbir</a:t>
            </a:r>
            <a:r>
              <a:rPr lang="en-US" sz="4000" b="1" dirty="0">
                <a:solidFill>
                  <a:schemeClr val="bg1"/>
                </a:solidFill>
                <a:latin typeface="+mn-lt"/>
                <a:cs typeface="Times New Roman" panose="02020603050405020304" pitchFamily="18" charset="0"/>
              </a:rPr>
              <a:t> Ahmed, Jeffrey </a:t>
            </a:r>
            <a:r>
              <a:rPr lang="en-US" sz="4000" b="1" dirty="0" err="1">
                <a:solidFill>
                  <a:schemeClr val="bg1"/>
                </a:solidFill>
                <a:latin typeface="+mn-lt"/>
                <a:cs typeface="Times New Roman" panose="02020603050405020304" pitchFamily="18" charset="0"/>
              </a:rPr>
              <a:t>Osazuwa</a:t>
            </a:r>
            <a:r>
              <a:rPr lang="en-US" sz="4000" b="1" dirty="0">
                <a:solidFill>
                  <a:schemeClr val="bg1"/>
                </a:solidFill>
                <a:latin typeface="+mn-lt"/>
                <a:cs typeface="Times New Roman" panose="02020603050405020304" pitchFamily="18" charset="0"/>
              </a:rPr>
              <a:t>, Howard To, Brian Weber, Dr. E.F. Charles </a:t>
            </a:r>
            <a:r>
              <a:rPr lang="en-US" sz="4000" b="1" dirty="0" err="1">
                <a:solidFill>
                  <a:schemeClr val="bg1"/>
                </a:solidFill>
                <a:latin typeface="+mn-lt"/>
                <a:cs typeface="Times New Roman" panose="02020603050405020304" pitchFamily="18" charset="0"/>
              </a:rPr>
              <a:t>LaBerge</a:t>
            </a:r>
            <a:endParaRPr lang="en-US" sz="4000" b="1" dirty="0">
              <a:solidFill>
                <a:schemeClr val="bg1"/>
              </a:solidFill>
              <a:latin typeface="+mn-lt"/>
              <a:cs typeface="Times New Roman" panose="02020603050405020304" pitchFamily="18" charset="0"/>
            </a:endParaRPr>
          </a:p>
          <a:p>
            <a:pPr algn="ctr"/>
            <a:r>
              <a:rPr lang="en-US" sz="4000" dirty="0">
                <a:solidFill>
                  <a:schemeClr val="bg1"/>
                </a:solidFill>
                <a:latin typeface="+mj-lt"/>
                <a:cs typeface="Times New Roman" panose="02020603050405020304" pitchFamily="18" charset="0"/>
              </a:rPr>
              <a:t>Department of Computer Science and Electrical Engineering, University of Maryland, Baltimore County</a:t>
            </a:r>
          </a:p>
        </p:txBody>
      </p:sp>
      <p:grpSp>
        <p:nvGrpSpPr>
          <p:cNvPr id="16" name="Group 15"/>
          <p:cNvGrpSpPr/>
          <p:nvPr/>
        </p:nvGrpSpPr>
        <p:grpSpPr>
          <a:xfrm>
            <a:off x="7392619" y="7679261"/>
            <a:ext cx="3376082" cy="4086730"/>
            <a:chOff x="6856244" y="9207972"/>
            <a:chExt cx="3648817" cy="4519362"/>
          </a:xfrm>
        </p:grpSpPr>
        <p:sp>
          <p:nvSpPr>
            <p:cNvPr id="6" name="Rounded Rectangle 5"/>
            <p:cNvSpPr/>
            <p:nvPr/>
          </p:nvSpPr>
          <p:spPr bwMode="auto">
            <a:xfrm>
              <a:off x="6856244" y="9207972"/>
              <a:ext cx="3648817" cy="4519362"/>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pic>
          <p:nvPicPr>
            <p:cNvPr id="1083" name="Picture 59" descr="https://lh6.googleusercontent.com/he9d0nc_SGDNGyfVEM-RXvJqwXWLYoh9DOninhvnfOvrErXbAXFfcTGNYrdRSdhUvAr16LrQWWtYnf5x8pljklmeL_jum-pVOeRt442s2bnKbn43v4-Kjfc9HZ8W_iCQkQgBj6c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6043" y="9321325"/>
              <a:ext cx="21240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https://lh6.googleusercontent.com/UHHj2zvoR8TRui260Z8m3vpkD0T0V0iKXDmlz3vBwqhE2glaotSuDqtk2JNLIPbnk-UIyL4VSx1YWq75bcfMojshe9drnvaKchSqhZPhxPDT3GxJtomGHXYXF9RYSAWJCQCNZ7z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9842" y="10082084"/>
              <a:ext cx="20859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https://lh6.googleusercontent.com/AOMkW4kN-Vfn2apmQ5aqH1hasStKsObE9tOLuAWpIlg9eeyf4KQ7DlO6EndGqbyOFaf2Ji0KLGsyTLu9KGwMNYwqroq3ao1SC4_Yzbj6vdZ9XenWoLduilBu8x6EfKKeM2YUQNcV"/>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8636" y="10851119"/>
              <a:ext cx="23336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https://lh3.googleusercontent.com/enOhA8trb--Zmmv0-dq8P0WrphDRjCBDXhh9NmdXhrvNkZEq7-34cpuC0qoOSHO__qESlMBUPgtFId7M5hOTfpGVfxwdLz-sorbAfNi6F1mA73cMv7B_ldhCx0onYJZexwNlQ1W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6586" y="12380912"/>
              <a:ext cx="23145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https://lh4.googleusercontent.com/l3fvPg2HDue4E25qEiPwreWL4Q9kr71ZoCe2u-eb_AzXptQIx5gbURxwB1gEX_IlRdkgZ-6lPFp2GYM7-fvCF4zfFmeyrlk2SQD__4eGnsTY8dLWrllHvgYyPgisl-d4QmWbORE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6493" y="11612479"/>
              <a:ext cx="23336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https://lh6.googleusercontent.com/vwJrq9ZrKDjP__hV0_gXqMn1UZ9gYHcVRIsSqIVkZG7GL4KQgwHWHFQXis4a-D5sNMWhpeMYpt2fW8VLFd_LV8WUQQcZef9RBP_pYlcudfrWUi3OgngmLgiC83ailkaq0IdszG1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5726" y="13135101"/>
              <a:ext cx="1657350" cy="390525"/>
            </a:xfrm>
            <a:prstGeom prst="rect">
              <a:avLst/>
            </a:prstGeom>
            <a:noFill/>
            <a:extLst>
              <a:ext uri="{909E8E84-426E-40DD-AFC4-6F175D3DCCD1}">
                <a14:hiddenFill xmlns:a14="http://schemas.microsoft.com/office/drawing/2010/main">
                  <a:solidFill>
                    <a:srgbClr val="FFFFFF"/>
                  </a:solidFill>
                </a14:hiddenFill>
              </a:ext>
            </a:extLst>
          </p:spPr>
        </p:pic>
      </p:grpSp>
      <p:pic>
        <p:nvPicPr>
          <p:cNvPr id="1140" name="Picture 116" descr="https://lh6.googleusercontent.com/XZ0SwwhYcolsa5S2ZaeAE86bptuBaJID6IDLxROXZHjGmPITLmr9sH4Vpl6KgWpySKRDYSitKWw5lOr5rDVgbktyfMTGaEVReR7AumSeV7bHTBMe7ecSAW_2Lqw10VXd1RQz_Yo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638" y="21820822"/>
            <a:ext cx="10902521" cy="385857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22"/>
          <p:cNvSpPr>
            <a:spLocks noChangeArrowheads="1"/>
          </p:cNvSpPr>
          <p:nvPr/>
        </p:nvSpPr>
        <p:spPr bwMode="auto">
          <a:xfrm>
            <a:off x="25172351" y="3200399"/>
            <a:ext cx="10698480" cy="601212"/>
          </a:xfrm>
          <a:prstGeom prst="rect">
            <a:avLst/>
          </a:prstGeom>
          <a:solidFill>
            <a:srgbClr val="008D4A"/>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37" name="Rectangle 22"/>
          <p:cNvSpPr>
            <a:spLocks noChangeArrowheads="1"/>
          </p:cNvSpPr>
          <p:nvPr/>
        </p:nvSpPr>
        <p:spPr bwMode="auto">
          <a:xfrm>
            <a:off x="25172351" y="8005736"/>
            <a:ext cx="10698480" cy="601212"/>
          </a:xfrm>
          <a:prstGeom prst="rect">
            <a:avLst/>
          </a:prstGeom>
          <a:solidFill>
            <a:srgbClr val="008D4A"/>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5" name="Rectangle 4"/>
          <p:cNvSpPr/>
          <p:nvPr/>
        </p:nvSpPr>
        <p:spPr bwMode="auto">
          <a:xfrm>
            <a:off x="11914503" y="26974799"/>
            <a:ext cx="24026522" cy="494607"/>
          </a:xfrm>
          <a:prstGeom prst="rect">
            <a:avLst/>
          </a:prstGeom>
          <a:solidFill>
            <a:srgbClr val="0B94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mj-lt"/>
              </a:rPr>
              <a:t>Figure</a:t>
            </a:r>
            <a:r>
              <a:rPr kumimoji="0" lang="en-US" sz="2800" b="1" i="0" u="none" strike="noStrike" cap="none" normalizeH="0" dirty="0">
                <a:ln>
                  <a:noFill/>
                </a:ln>
                <a:solidFill>
                  <a:schemeClr val="bg1"/>
                </a:solidFill>
                <a:effectLst/>
                <a:latin typeface="+mj-lt"/>
              </a:rPr>
              <a:t> x: </a:t>
            </a:r>
            <a:r>
              <a:rPr kumimoji="0" lang="en-US" sz="2800" b="0" i="0" u="none" strike="noStrike" cap="none" normalizeH="0" dirty="0">
                <a:ln>
                  <a:noFill/>
                </a:ln>
                <a:solidFill>
                  <a:schemeClr val="bg1"/>
                </a:solidFill>
                <a:effectLst/>
                <a:latin typeface="+mj-lt"/>
              </a:rPr>
              <a:t>GFAU Block Schematic</a:t>
            </a:r>
            <a:endParaRPr kumimoji="0" lang="en-US" sz="2800" b="0" i="0" u="none" strike="noStrike" cap="none" normalizeH="0" baseline="0" dirty="0">
              <a:ln>
                <a:noFill/>
              </a:ln>
              <a:solidFill>
                <a:schemeClr val="bg1"/>
              </a:solidFill>
              <a:effectLst/>
              <a:latin typeface="+mj-lt"/>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14503" y="14325600"/>
            <a:ext cx="23642945" cy="12328469"/>
          </a:xfrm>
          <a:prstGeom prst="rect">
            <a:avLst/>
          </a:prstGeom>
        </p:spPr>
      </p:pic>
      <p:sp>
        <p:nvSpPr>
          <p:cNvPr id="38" name="Rectangle 37"/>
          <p:cNvSpPr/>
          <p:nvPr/>
        </p:nvSpPr>
        <p:spPr>
          <a:xfrm flipH="1">
            <a:off x="25344120" y="3200399"/>
            <a:ext cx="10354942" cy="10160959"/>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a:solidFill>
                  <a:schemeClr val="bg1"/>
                </a:solidFill>
              </a:rPr>
              <a:t>Results</a:t>
            </a:r>
            <a:endParaRPr lang="en-US" sz="1000" b="1" dirty="0">
              <a:solidFill>
                <a:schemeClr val="bg1"/>
              </a:solidFill>
              <a:cs typeface="Arial" panose="020B0604020202020204" pitchFamily="34" charset="0"/>
            </a:endParaRPr>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3200" b="1" dirty="0">
              <a:solidFill>
                <a:schemeClr val="bg1"/>
              </a:solidFill>
            </a:endParaRPr>
          </a:p>
          <a:p>
            <a:pPr algn="ctr"/>
            <a:r>
              <a:rPr lang="en-US" sz="3200" b="1" dirty="0">
                <a:solidFill>
                  <a:schemeClr val="bg1"/>
                </a:solidFill>
              </a:rPr>
              <a:t>Conclusions</a:t>
            </a:r>
            <a:endParaRPr lang="en-US" sz="3200" b="1" dirty="0">
              <a:solidFill>
                <a:schemeClr val="bg1"/>
              </a:solidFill>
              <a:cs typeface="Arial" panose="020B0604020202020204" pitchFamily="34" charset="0"/>
            </a:endParaRPr>
          </a:p>
          <a:p>
            <a:pPr algn="ctr"/>
            <a:endParaRPr lang="en-US" sz="2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330</Words>
  <Application>Microsoft Office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Gothic</vt:lpstr>
      <vt:lpstr>ＭＳ Ｐゴシック</vt:lpstr>
      <vt:lpstr>Arial</vt:lpstr>
      <vt:lpstr>Courier New</vt:lpstr>
      <vt:lpstr>Times New Roman</vt:lpstr>
      <vt:lpstr>Wingdings</vt:lpstr>
      <vt:lpstr>Default Design</vt:lpstr>
      <vt:lpstr>PowerPoint Presentation</vt:lpstr>
    </vt:vector>
  </TitlesOfParts>
  <Company>University of Marylandddd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Brian Weber</cp:lastModifiedBy>
  <cp:revision>127</cp:revision>
  <dcterms:created xsi:type="dcterms:W3CDTF">2003-01-13T18:47:08Z</dcterms:created>
  <dcterms:modified xsi:type="dcterms:W3CDTF">2018-04-20T10:37:38Z</dcterms:modified>
</cp:coreProperties>
</file>