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6576000" cy="27432000"/>
  <p:notesSz cx="6934200" cy="9220200"/>
  <p:defaultTextStyle>
    <a:defPPr>
      <a:defRPr lang="en-US"/>
    </a:defPPr>
    <a:lvl1pPr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1pPr>
    <a:lvl2pPr marL="444467" indent="148156"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2pPr>
    <a:lvl3pPr marL="888934" indent="296311"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3pPr>
    <a:lvl4pPr marL="1333401" indent="444467"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4pPr>
    <a:lvl5pPr marL="1777868" indent="592623"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5pPr>
    <a:lvl6pPr marL="2963113" algn="l" defTabSz="1185245" rtl="0" eaLnBrk="1" latinLnBrk="0" hangingPunct="1">
      <a:defRPr sz="7259" kern="1200">
        <a:solidFill>
          <a:schemeClr val="tx1"/>
        </a:solidFill>
        <a:latin typeface="MS Gothic" pitchFamily="49" charset="-128"/>
        <a:ea typeface="ＭＳ Ｐゴシック" pitchFamily="-112" charset="-128"/>
        <a:cs typeface="+mn-cs"/>
      </a:defRPr>
    </a:lvl6pPr>
    <a:lvl7pPr marL="3555736" algn="l" defTabSz="1185245" rtl="0" eaLnBrk="1" latinLnBrk="0" hangingPunct="1">
      <a:defRPr sz="7259" kern="1200">
        <a:solidFill>
          <a:schemeClr val="tx1"/>
        </a:solidFill>
        <a:latin typeface="MS Gothic" pitchFamily="49" charset="-128"/>
        <a:ea typeface="ＭＳ Ｐゴシック" pitchFamily="-112" charset="-128"/>
        <a:cs typeface="+mn-cs"/>
      </a:defRPr>
    </a:lvl7pPr>
    <a:lvl8pPr marL="4148358" algn="l" defTabSz="1185245" rtl="0" eaLnBrk="1" latinLnBrk="0" hangingPunct="1">
      <a:defRPr sz="7259" kern="1200">
        <a:solidFill>
          <a:schemeClr val="tx1"/>
        </a:solidFill>
        <a:latin typeface="MS Gothic" pitchFamily="49" charset="-128"/>
        <a:ea typeface="ＭＳ Ｐゴシック" pitchFamily="-112" charset="-128"/>
        <a:cs typeface="+mn-cs"/>
      </a:defRPr>
    </a:lvl8pPr>
    <a:lvl9pPr marL="4740981" algn="l" defTabSz="1185245" rtl="0" eaLnBrk="1" latinLnBrk="0" hangingPunct="1">
      <a:defRPr sz="7259" kern="1200">
        <a:solidFill>
          <a:schemeClr val="tx1"/>
        </a:solidFill>
        <a:latin typeface="MS Gothic" pitchFamily="49" charset="-128"/>
        <a:ea typeface="ＭＳ Ｐゴシック" pitchFamily="-112" charset="-128"/>
        <a:cs typeface="+mn-cs"/>
      </a:defRPr>
    </a:lvl9pPr>
  </p:defaultTextStyle>
  <p:extLst>
    <p:ext uri="{EFAFB233-063F-42B5-8137-9DF3F51BA10A}">
      <p15:sldGuideLst xmlns:p15="http://schemas.microsoft.com/office/powerpoint/2012/main">
        <p15:guide id="1" orient="horz" pos="8592"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444"/>
    <a:srgbClr val="FFFFFF"/>
    <a:srgbClr val="006435"/>
    <a:srgbClr val="00B5A3"/>
    <a:srgbClr val="2CB775"/>
    <a:srgbClr val="008D4A"/>
    <a:srgbClr val="004C52"/>
    <a:srgbClr val="00964F"/>
    <a:srgbClr val="00C86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28" autoAdjust="0"/>
  </p:normalViewPr>
  <p:slideViewPr>
    <p:cSldViewPr>
      <p:cViewPr varScale="1">
        <p:scale>
          <a:sx n="33" d="100"/>
          <a:sy n="33" d="100"/>
        </p:scale>
        <p:origin x="1378" y="106"/>
      </p:cViewPr>
      <p:guideLst>
        <p:guide orient="horz" pos="8592"/>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512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5125"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FB7F4D-EE63-4041-A616-6706DC445B10}" type="slidenum">
              <a:rPr lang="en-US"/>
              <a:pPr>
                <a:defRPr/>
              </a:pPr>
              <a:t>‹#›</a:t>
            </a:fld>
            <a:endParaRPr lang="en-US"/>
          </a:p>
        </p:txBody>
      </p:sp>
    </p:spTree>
    <p:extLst>
      <p:ext uri="{BB962C8B-B14F-4D97-AF65-F5344CB8AC3E}">
        <p14:creationId xmlns:p14="http://schemas.microsoft.com/office/powerpoint/2010/main" val="395407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618F274-943E-44A9-8F45-353F8C6788E2}" type="slidenum">
              <a:rPr lang="en-US"/>
              <a:pPr>
                <a:defRPr/>
              </a:pPr>
              <a:t>‹#›</a:t>
            </a:fld>
            <a:endParaRPr lang="en-US"/>
          </a:p>
        </p:txBody>
      </p:sp>
    </p:spTree>
    <p:extLst>
      <p:ext uri="{BB962C8B-B14F-4D97-AF65-F5344CB8AC3E}">
        <p14:creationId xmlns:p14="http://schemas.microsoft.com/office/powerpoint/2010/main" val="398560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1pPr>
    <a:lvl2pPr marL="444467"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2pPr>
    <a:lvl3pPr marL="888934"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3pPr>
    <a:lvl4pPr marL="1333401"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4pPr>
    <a:lvl5pPr marL="1777868"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5pPr>
    <a:lvl6pPr marL="2222335" algn="l" defTabSz="888934" rtl="0" eaLnBrk="1" latinLnBrk="0" hangingPunct="1">
      <a:defRPr sz="1167" kern="1200">
        <a:solidFill>
          <a:schemeClr val="tx1"/>
        </a:solidFill>
        <a:latin typeface="+mn-lt"/>
        <a:ea typeface="+mn-ea"/>
        <a:cs typeface="+mn-cs"/>
      </a:defRPr>
    </a:lvl6pPr>
    <a:lvl7pPr marL="2666802" algn="l" defTabSz="888934" rtl="0" eaLnBrk="1" latinLnBrk="0" hangingPunct="1">
      <a:defRPr sz="1167" kern="1200">
        <a:solidFill>
          <a:schemeClr val="tx1"/>
        </a:solidFill>
        <a:latin typeface="+mn-lt"/>
        <a:ea typeface="+mn-ea"/>
        <a:cs typeface="+mn-cs"/>
      </a:defRPr>
    </a:lvl7pPr>
    <a:lvl8pPr marL="3111269" algn="l" defTabSz="888934" rtl="0" eaLnBrk="1" latinLnBrk="0" hangingPunct="1">
      <a:defRPr sz="1167" kern="1200">
        <a:solidFill>
          <a:schemeClr val="tx1"/>
        </a:solidFill>
        <a:latin typeface="+mn-lt"/>
        <a:ea typeface="+mn-ea"/>
        <a:cs typeface="+mn-cs"/>
      </a:defRPr>
    </a:lvl8pPr>
    <a:lvl9pPr marL="3555736" algn="l" defTabSz="888934" rtl="0" eaLnBrk="1" latinLnBrk="0" hangingPunct="1">
      <a:defRPr sz="11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MS Gothic" pitchFamily="49" charset="-128"/>
                <a:ea typeface="ＭＳ Ｐゴシック" pitchFamily="-112" charset="-128"/>
              </a:defRPr>
            </a:lvl1pPr>
            <a:lvl2pPr marL="742950" indent="-285750" eaLnBrk="0" hangingPunct="0">
              <a:defRPr sz="5600">
                <a:solidFill>
                  <a:schemeClr val="tx1"/>
                </a:solidFill>
                <a:latin typeface="MS Gothic" pitchFamily="49" charset="-128"/>
                <a:ea typeface="ＭＳ Ｐゴシック" pitchFamily="-112" charset="-128"/>
              </a:defRPr>
            </a:lvl2pPr>
            <a:lvl3pPr marL="1143000" indent="-228600" eaLnBrk="0" hangingPunct="0">
              <a:defRPr sz="5600">
                <a:solidFill>
                  <a:schemeClr val="tx1"/>
                </a:solidFill>
                <a:latin typeface="MS Gothic" pitchFamily="49" charset="-128"/>
                <a:ea typeface="ＭＳ Ｐゴシック" pitchFamily="-112" charset="-128"/>
              </a:defRPr>
            </a:lvl3pPr>
            <a:lvl4pPr marL="1600200" indent="-228600" eaLnBrk="0" hangingPunct="0">
              <a:defRPr sz="5600">
                <a:solidFill>
                  <a:schemeClr val="tx1"/>
                </a:solidFill>
                <a:latin typeface="MS Gothic" pitchFamily="49" charset="-128"/>
                <a:ea typeface="ＭＳ Ｐゴシック" pitchFamily="-112" charset="-128"/>
              </a:defRPr>
            </a:lvl4pPr>
            <a:lvl5pPr marL="2057400" indent="-228600" eaLnBrk="0" hangingPunct="0">
              <a:defRPr sz="5600">
                <a:solidFill>
                  <a:schemeClr val="tx1"/>
                </a:solidFill>
                <a:latin typeface="MS Gothic" pitchFamily="49" charset="-128"/>
                <a:ea typeface="ＭＳ Ｐゴシック" pitchFamily="-112" charset="-128"/>
              </a:defRPr>
            </a:lvl5pPr>
            <a:lvl6pPr marL="25146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eaLnBrk="1" hangingPunct="1"/>
            <a:fld id="{3AF5F570-3F40-404F-ACED-279AE895A7BB}" type="slidenum">
              <a:rPr lang="en-US" sz="1200" smtClean="0">
                <a:latin typeface="Arial" charset="0"/>
              </a:rPr>
              <a:pPr eaLnBrk="1" hangingPunct="1"/>
              <a:t>1</a:t>
            </a:fld>
            <a:endParaRPr lang="en-US" sz="1200">
              <a:latin typeface="Arial" charset="0"/>
            </a:endParaRPr>
          </a:p>
        </p:txBody>
      </p:sp>
      <p:sp>
        <p:nvSpPr>
          <p:cNvPr id="4099" name="Rectangle 2"/>
          <p:cNvSpPr>
            <a:spLocks noGrp="1" noRot="1" noChangeAspect="1" noChangeArrowheads="1" noTextEdit="1"/>
          </p:cNvSpPr>
          <p:nvPr>
            <p:ph type="sldImg"/>
          </p:nvPr>
        </p:nvSpPr>
        <p:spPr>
          <a:xfrm>
            <a:off x="1162050" y="692150"/>
            <a:ext cx="4610100" cy="3457575"/>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166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0" y="15545099"/>
            <a:ext cx="25603200" cy="7009805"/>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EC9E4657-0A72-4974-857E-90C2E4E7A5D6}" type="slidenum">
              <a:rPr lang="en-US"/>
              <a:pPr>
                <a:defRPr/>
              </a:pPr>
              <a:t>‹#›</a:t>
            </a:fld>
            <a:endParaRPr lang="en-US"/>
          </a:p>
        </p:txBody>
      </p:sp>
    </p:spTree>
    <p:extLst>
      <p:ext uri="{BB962C8B-B14F-4D97-AF65-F5344CB8AC3E}">
        <p14:creationId xmlns:p14="http://schemas.microsoft.com/office/powerpoint/2010/main" val="357679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828800" y="6401594"/>
            <a:ext cx="32918400" cy="1810345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0FA62B5-AC34-4112-BE38-D5F844FD2BF0}" type="slidenum">
              <a:rPr lang="en-US"/>
              <a:pPr>
                <a:defRPr/>
              </a:pPr>
              <a:t>‹#›</a:t>
            </a:fld>
            <a:endParaRPr lang="en-US"/>
          </a:p>
        </p:txBody>
      </p:sp>
    </p:spTree>
    <p:extLst>
      <p:ext uri="{BB962C8B-B14F-4D97-AF65-F5344CB8AC3E}">
        <p14:creationId xmlns:p14="http://schemas.microsoft.com/office/powerpoint/2010/main" val="217523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9842"/>
            <a:ext cx="8229600" cy="2340471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9842"/>
            <a:ext cx="24536400" cy="2340471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4EA038A1-7E72-4362-8181-9F9F39CF8765}" type="slidenum">
              <a:rPr lang="en-US"/>
              <a:pPr>
                <a:defRPr/>
              </a:pPr>
              <a:t>‹#›</a:t>
            </a:fld>
            <a:endParaRPr lang="en-US"/>
          </a:p>
        </p:txBody>
      </p:sp>
    </p:spTree>
    <p:extLst>
      <p:ext uri="{BB962C8B-B14F-4D97-AF65-F5344CB8AC3E}">
        <p14:creationId xmlns:p14="http://schemas.microsoft.com/office/powerpoint/2010/main" val="42968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9B5E2F9D-BD0E-486E-B111-32D88ED971D2}" type="slidenum">
              <a:rPr lang="en-US"/>
              <a:pPr>
                <a:defRPr/>
              </a:pPr>
              <a:t>‹#›</a:t>
            </a:fld>
            <a:endParaRPr lang="en-US"/>
          </a:p>
        </p:txBody>
      </p:sp>
    </p:spTree>
    <p:extLst>
      <p:ext uri="{BB962C8B-B14F-4D97-AF65-F5344CB8AC3E}">
        <p14:creationId xmlns:p14="http://schemas.microsoft.com/office/powerpoint/2010/main" val="244956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49" y="17627203"/>
            <a:ext cx="31089600" cy="5448599"/>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889249" y="11626454"/>
            <a:ext cx="31089600" cy="6000750"/>
          </a:xfrm>
          <a:prstGeom prst="rect">
            <a:avLst/>
          </a:prstGeo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BD4BC3D-9E62-49C7-B73F-CC9966039008}" type="slidenum">
              <a:rPr lang="en-US"/>
              <a:pPr>
                <a:defRPr/>
              </a:pPr>
              <a:t>‹#›</a:t>
            </a:fld>
            <a:endParaRPr lang="en-US"/>
          </a:p>
        </p:txBody>
      </p:sp>
    </p:spTree>
    <p:extLst>
      <p:ext uri="{BB962C8B-B14F-4D97-AF65-F5344CB8AC3E}">
        <p14:creationId xmlns:p14="http://schemas.microsoft.com/office/powerpoint/2010/main" val="416384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8288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54B46B5-BABE-4F2F-8DF2-DB7EC5A34D55}" type="slidenum">
              <a:rPr lang="en-US"/>
              <a:pPr>
                <a:defRPr/>
              </a:pPr>
              <a:t>‹#›</a:t>
            </a:fld>
            <a:endParaRPr lang="en-US"/>
          </a:p>
        </p:txBody>
      </p:sp>
    </p:spTree>
    <p:extLst>
      <p:ext uri="{BB962C8B-B14F-4D97-AF65-F5344CB8AC3E}">
        <p14:creationId xmlns:p14="http://schemas.microsoft.com/office/powerpoint/2010/main" val="308196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351"/>
            <a:ext cx="32918400" cy="457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649"/>
            <a:ext cx="16160751"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828801" y="8699004"/>
            <a:ext cx="16160751"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1" y="6140649"/>
            <a:ext cx="16167100"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8580101" y="8699004"/>
            <a:ext cx="16167100"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A3188381-BF0F-4D64-A930-CAFF3BFCCDE3}" type="slidenum">
              <a:rPr lang="en-US"/>
              <a:pPr>
                <a:defRPr/>
              </a:pPr>
              <a:t>‹#›</a:t>
            </a:fld>
            <a:endParaRPr lang="en-US"/>
          </a:p>
        </p:txBody>
      </p:sp>
    </p:spTree>
    <p:extLst>
      <p:ext uri="{BB962C8B-B14F-4D97-AF65-F5344CB8AC3E}">
        <p14:creationId xmlns:p14="http://schemas.microsoft.com/office/powerpoint/2010/main" val="381957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DCFB288-E178-4E20-B101-63A35DFE70D3}" type="slidenum">
              <a:rPr lang="en-US"/>
              <a:pPr>
                <a:defRPr/>
              </a:pPr>
              <a:t>‹#›</a:t>
            </a:fld>
            <a:endParaRPr lang="en-US"/>
          </a:p>
        </p:txBody>
      </p:sp>
    </p:spTree>
    <p:extLst>
      <p:ext uri="{BB962C8B-B14F-4D97-AF65-F5344CB8AC3E}">
        <p14:creationId xmlns:p14="http://schemas.microsoft.com/office/powerpoint/2010/main" val="11796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86C289B-9606-45C0-9159-CA9489A180C7}" type="slidenum">
              <a:rPr lang="en-US"/>
              <a:pPr>
                <a:defRPr/>
              </a:pPr>
              <a:t>‹#›</a:t>
            </a:fld>
            <a:endParaRPr lang="en-US"/>
          </a:p>
        </p:txBody>
      </p:sp>
    </p:spTree>
    <p:extLst>
      <p:ext uri="{BB962C8B-B14F-4D97-AF65-F5344CB8AC3E}">
        <p14:creationId xmlns:p14="http://schemas.microsoft.com/office/powerpoint/2010/main" val="2124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399"/>
            <a:ext cx="12033251" cy="4647903"/>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4300200" y="1092399"/>
            <a:ext cx="20447000" cy="2341215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301"/>
            <a:ext cx="12033251" cy="18764250"/>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BE209CAC-A756-4C7F-B220-63DFFB2E8F40}" type="slidenum">
              <a:rPr lang="en-US"/>
              <a:pPr>
                <a:defRPr/>
              </a:pPr>
              <a:t>‹#›</a:t>
            </a:fld>
            <a:endParaRPr lang="en-US"/>
          </a:p>
        </p:txBody>
      </p:sp>
    </p:spTree>
    <p:extLst>
      <p:ext uri="{BB962C8B-B14F-4D97-AF65-F5344CB8AC3E}">
        <p14:creationId xmlns:p14="http://schemas.microsoft.com/office/powerpoint/2010/main" val="7028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1806"/>
            <a:ext cx="21945600" cy="2268141"/>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7169151" y="2451200"/>
            <a:ext cx="21945600" cy="16458903"/>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7169151" y="21469946"/>
            <a:ext cx="21945600" cy="3219153"/>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FEE6994-04D6-4EBE-B49D-689EE0C7787B}" type="slidenum">
              <a:rPr lang="en-US"/>
              <a:pPr>
                <a:defRPr/>
              </a:pPr>
              <a:t>‹#›</a:t>
            </a:fld>
            <a:endParaRPr lang="en-US"/>
          </a:p>
        </p:txBody>
      </p:sp>
    </p:spTree>
    <p:extLst>
      <p:ext uri="{BB962C8B-B14F-4D97-AF65-F5344CB8AC3E}">
        <p14:creationId xmlns:p14="http://schemas.microsoft.com/office/powerpoint/2010/main" val="301534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12142245" y="3200400"/>
            <a:ext cx="137160" cy="2423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5" name="Rectangle 14"/>
          <p:cNvSpPr/>
          <p:nvPr userDrawn="1"/>
        </p:nvSpPr>
        <p:spPr bwMode="auto">
          <a:xfrm>
            <a:off x="24380761" y="3200400"/>
            <a:ext cx="137160" cy="9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8" name="Rectangle 17"/>
          <p:cNvSpPr/>
          <p:nvPr userDrawn="1"/>
        </p:nvSpPr>
        <p:spPr bwMode="auto">
          <a:xfrm>
            <a:off x="23772114" y="3528820"/>
            <a:ext cx="1371600" cy="75963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7" name="Rectangle 16"/>
          <p:cNvSpPr/>
          <p:nvPr userDrawn="1"/>
        </p:nvSpPr>
        <p:spPr bwMode="auto">
          <a:xfrm>
            <a:off x="11533598" y="3546561"/>
            <a:ext cx="1371600" cy="239031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6" name="Rectangle 15"/>
          <p:cNvSpPr/>
          <p:nvPr userDrawn="1"/>
        </p:nvSpPr>
        <p:spPr bwMode="auto">
          <a:xfrm>
            <a:off x="0" y="3581032"/>
            <a:ext cx="685800" cy="239031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9" name="Rectangle 18"/>
          <p:cNvSpPr/>
          <p:nvPr userDrawn="1"/>
        </p:nvSpPr>
        <p:spPr bwMode="auto">
          <a:xfrm>
            <a:off x="35890199" y="3546561"/>
            <a:ext cx="685800" cy="239031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21" name="Rectangle 20"/>
          <p:cNvSpPr/>
          <p:nvPr userDrawn="1"/>
        </p:nvSpPr>
        <p:spPr bwMode="auto">
          <a:xfrm>
            <a:off x="1" y="2566813"/>
            <a:ext cx="36575999" cy="24865187"/>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4" name="Rectangle 3"/>
          <p:cNvSpPr/>
          <p:nvPr userDrawn="1"/>
        </p:nvSpPr>
        <p:spPr bwMode="auto">
          <a:xfrm>
            <a:off x="510540" y="3276600"/>
            <a:ext cx="10789920" cy="23658335"/>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2" name="Rectangle 11"/>
          <p:cNvSpPr/>
          <p:nvPr userDrawn="1"/>
        </p:nvSpPr>
        <p:spPr bwMode="auto">
          <a:xfrm>
            <a:off x="11952746" y="3276599"/>
            <a:ext cx="12641559" cy="10058401"/>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3" name="Rectangle 12"/>
          <p:cNvSpPr/>
          <p:nvPr userDrawn="1"/>
        </p:nvSpPr>
        <p:spPr bwMode="auto">
          <a:xfrm>
            <a:off x="25275540" y="3276600"/>
            <a:ext cx="10789920" cy="10062925"/>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3" name="Rectangle 2"/>
          <p:cNvSpPr/>
          <p:nvPr userDrawn="1"/>
        </p:nvSpPr>
        <p:spPr bwMode="auto">
          <a:xfrm>
            <a:off x="-76200" y="-24540"/>
            <a:ext cx="36728399" cy="2890131"/>
          </a:xfrm>
          <a:prstGeom prst="rect">
            <a:avLst/>
          </a:prstGeom>
          <a:gradFill flip="none" rotWithShape="1">
            <a:gsLst>
              <a:gs pos="0">
                <a:srgbClr val="006435"/>
              </a:gs>
              <a:gs pos="51000">
                <a:srgbClr val="0B9444"/>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1" name="Rectangle 16"/>
          <p:cNvSpPr/>
          <p:nvPr userDrawn="1"/>
        </p:nvSpPr>
        <p:spPr>
          <a:xfrm>
            <a:off x="-76201" y="-21000"/>
            <a:ext cx="36728399" cy="2075549"/>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54000">
                <a:srgbClr val="006435"/>
              </a:gs>
              <a:gs pos="100000">
                <a:srgbClr val="0B944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bwMode="auto">
          <a:xfrm>
            <a:off x="11937362" y="13944599"/>
            <a:ext cx="24128098" cy="12990335"/>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22" name="Rectangle 21"/>
          <p:cNvSpPr/>
          <p:nvPr userDrawn="1"/>
        </p:nvSpPr>
        <p:spPr bwMode="auto">
          <a:xfrm>
            <a:off x="11985404" y="26414927"/>
            <a:ext cx="24080056" cy="494607"/>
          </a:xfrm>
          <a:prstGeom prst="rect">
            <a:avLst/>
          </a:prstGeom>
          <a:solidFill>
            <a:srgbClr val="0B9444"/>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mj-lt"/>
              </a:rPr>
              <a:t>Figure</a:t>
            </a:r>
            <a:r>
              <a:rPr kumimoji="0" lang="en-US" sz="2800" b="1" i="0" u="none" strike="noStrike" cap="none" normalizeH="0" dirty="0">
                <a:ln>
                  <a:noFill/>
                </a:ln>
                <a:solidFill>
                  <a:schemeClr val="bg1"/>
                </a:solidFill>
                <a:effectLst/>
                <a:latin typeface="+mj-lt"/>
              </a:rPr>
              <a:t> 4: </a:t>
            </a:r>
            <a:r>
              <a:rPr kumimoji="0" lang="en-US" sz="2800" b="0" i="0" u="none" strike="noStrike" cap="none" normalizeH="0" dirty="0">
                <a:ln>
                  <a:noFill/>
                </a:ln>
                <a:solidFill>
                  <a:schemeClr val="bg1"/>
                </a:solidFill>
                <a:effectLst/>
                <a:latin typeface="+mj-lt"/>
              </a:rPr>
              <a:t>GFAU Block Schematic</a:t>
            </a:r>
            <a:endParaRPr kumimoji="0" lang="en-US" sz="2800" b="0" i="1" u="none" strike="noStrike" cap="none" normalizeH="0" baseline="0" dirty="0">
              <a:ln>
                <a:noFill/>
              </a:ln>
              <a:solidFill>
                <a:schemeClr val="bg1"/>
              </a:solidFill>
              <a:effectLst/>
              <a:latin typeface="+mj-lt"/>
            </a:endParaRPr>
          </a:p>
        </p:txBody>
      </p:sp>
      <p:sp>
        <p:nvSpPr>
          <p:cNvPr id="23" name="Rectangle 22"/>
          <p:cNvSpPr>
            <a:spLocks noChangeArrowheads="1"/>
          </p:cNvSpPr>
          <p:nvPr userDrawn="1"/>
        </p:nvSpPr>
        <p:spPr bwMode="auto">
          <a:xfrm>
            <a:off x="535238" y="21183600"/>
            <a:ext cx="10745733"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4" name="Rectangle 22"/>
          <p:cNvSpPr>
            <a:spLocks noChangeArrowheads="1"/>
          </p:cNvSpPr>
          <p:nvPr userDrawn="1"/>
        </p:nvSpPr>
        <p:spPr bwMode="auto">
          <a:xfrm>
            <a:off x="542894" y="3276599"/>
            <a:ext cx="10738112"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5" name="Rectangle 22"/>
          <p:cNvSpPr>
            <a:spLocks noChangeArrowheads="1"/>
          </p:cNvSpPr>
          <p:nvPr userDrawn="1"/>
        </p:nvSpPr>
        <p:spPr bwMode="auto">
          <a:xfrm>
            <a:off x="533400" y="17305788"/>
            <a:ext cx="10747571"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6" name="Rectangle 22"/>
          <p:cNvSpPr>
            <a:spLocks noChangeArrowheads="1"/>
          </p:cNvSpPr>
          <p:nvPr userDrawn="1"/>
        </p:nvSpPr>
        <p:spPr bwMode="auto">
          <a:xfrm>
            <a:off x="543215" y="14257788"/>
            <a:ext cx="10737792"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7" name="Rectangle 22"/>
          <p:cNvSpPr>
            <a:spLocks noChangeArrowheads="1"/>
          </p:cNvSpPr>
          <p:nvPr userDrawn="1"/>
        </p:nvSpPr>
        <p:spPr bwMode="auto">
          <a:xfrm>
            <a:off x="25292965" y="3281599"/>
            <a:ext cx="10749635"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8" name="Rectangle 22"/>
          <p:cNvSpPr>
            <a:spLocks noChangeArrowheads="1"/>
          </p:cNvSpPr>
          <p:nvPr userDrawn="1"/>
        </p:nvSpPr>
        <p:spPr bwMode="auto">
          <a:xfrm>
            <a:off x="25248552" y="10447788"/>
            <a:ext cx="10794048"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9" name="Rectangle 28"/>
          <p:cNvSpPr/>
          <p:nvPr userDrawn="1"/>
        </p:nvSpPr>
        <p:spPr bwMode="auto">
          <a:xfrm>
            <a:off x="11951355" y="3276599"/>
            <a:ext cx="3124200" cy="731520"/>
          </a:xfrm>
          <a:prstGeom prst="rect">
            <a:avLst/>
          </a:prstGeom>
          <a:solidFill>
            <a:srgbClr val="0B94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9400" rtl="0" eaLnBrk="0" fontAlgn="base" hangingPunct="0">
        <a:spcBef>
          <a:spcPct val="0"/>
        </a:spcBef>
        <a:spcAft>
          <a:spcPct val="0"/>
        </a:spcAft>
        <a:defRPr sz="13600">
          <a:solidFill>
            <a:schemeClr val="tx2"/>
          </a:solidFill>
          <a:latin typeface="+mj-lt"/>
          <a:ea typeface="ＭＳ Ｐゴシック" pitchFamily="-112" charset="-128"/>
          <a:cs typeface="+mj-cs"/>
        </a:defRPr>
      </a:lvl1pPr>
      <a:lvl2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2pPr>
      <a:lvl3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3pPr>
      <a:lvl4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4pPr>
      <a:lvl5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5pPr>
      <a:lvl6pPr marL="342900" algn="ctr" defTabSz="2820591" rtl="0" fontAlgn="base">
        <a:spcBef>
          <a:spcPct val="0"/>
        </a:spcBef>
        <a:spcAft>
          <a:spcPct val="0"/>
        </a:spcAft>
        <a:defRPr sz="13600">
          <a:solidFill>
            <a:schemeClr val="tx2"/>
          </a:solidFill>
          <a:latin typeface="Arial" charset="0"/>
        </a:defRPr>
      </a:lvl6pPr>
      <a:lvl7pPr marL="685800" algn="ctr" defTabSz="2820591" rtl="0" fontAlgn="base">
        <a:spcBef>
          <a:spcPct val="0"/>
        </a:spcBef>
        <a:spcAft>
          <a:spcPct val="0"/>
        </a:spcAft>
        <a:defRPr sz="13600">
          <a:solidFill>
            <a:schemeClr val="tx2"/>
          </a:solidFill>
          <a:latin typeface="Arial" charset="0"/>
        </a:defRPr>
      </a:lvl7pPr>
      <a:lvl8pPr marL="1028700" algn="ctr" defTabSz="2820591" rtl="0" fontAlgn="base">
        <a:spcBef>
          <a:spcPct val="0"/>
        </a:spcBef>
        <a:spcAft>
          <a:spcPct val="0"/>
        </a:spcAft>
        <a:defRPr sz="13600">
          <a:solidFill>
            <a:schemeClr val="tx2"/>
          </a:solidFill>
          <a:latin typeface="Arial" charset="0"/>
        </a:defRPr>
      </a:lvl8pPr>
      <a:lvl9pPr marL="1371600" algn="ctr" defTabSz="2820591" rtl="0" fontAlgn="base">
        <a:spcBef>
          <a:spcPct val="0"/>
        </a:spcBef>
        <a:spcAft>
          <a:spcPct val="0"/>
        </a:spcAft>
        <a:defRPr sz="13600">
          <a:solidFill>
            <a:schemeClr val="tx2"/>
          </a:solidFill>
          <a:latin typeface="Arial" charset="0"/>
        </a:defRPr>
      </a:lvl9pPr>
    </p:titleStyle>
    <p:bodyStyle>
      <a:lvl1pPr marL="1057275" indent="-1057275" algn="l" defTabSz="2819400" rtl="0" eaLnBrk="0" fontAlgn="base" hangingPunct="0">
        <a:spcBef>
          <a:spcPct val="20000"/>
        </a:spcBef>
        <a:spcAft>
          <a:spcPct val="0"/>
        </a:spcAft>
        <a:buChar char="•"/>
        <a:defRPr sz="9900">
          <a:solidFill>
            <a:schemeClr val="tx1"/>
          </a:solidFill>
          <a:latin typeface="+mn-lt"/>
          <a:ea typeface="ＭＳ Ｐゴシック" pitchFamily="-112" charset="-128"/>
          <a:cs typeface="+mn-cs"/>
        </a:defRPr>
      </a:lvl1pPr>
      <a:lvl2pPr marL="2290763" indent="-881063" algn="l" defTabSz="2819400" rtl="0" eaLnBrk="0" fontAlgn="base" hangingPunct="0">
        <a:spcBef>
          <a:spcPct val="20000"/>
        </a:spcBef>
        <a:spcAft>
          <a:spcPct val="0"/>
        </a:spcAft>
        <a:buChar char="–"/>
        <a:defRPr sz="8600">
          <a:solidFill>
            <a:schemeClr val="tx1"/>
          </a:solidFill>
          <a:latin typeface="+mn-lt"/>
          <a:ea typeface="ＭＳ Ｐゴシック" pitchFamily="-112" charset="-128"/>
        </a:defRPr>
      </a:lvl2pPr>
      <a:lvl3pPr marL="3527425" indent="-706438" algn="l" defTabSz="2819400" rtl="0" eaLnBrk="0" fontAlgn="base" hangingPunct="0">
        <a:spcBef>
          <a:spcPct val="20000"/>
        </a:spcBef>
        <a:spcAft>
          <a:spcPct val="0"/>
        </a:spcAft>
        <a:buChar char="•"/>
        <a:defRPr sz="7400">
          <a:solidFill>
            <a:schemeClr val="tx1"/>
          </a:solidFill>
          <a:latin typeface="+mn-lt"/>
          <a:ea typeface="ＭＳ Ｐゴシック" pitchFamily="-112" charset="-128"/>
        </a:defRPr>
      </a:lvl3pPr>
      <a:lvl4pPr marL="4937125"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4pPr>
      <a:lvl5pPr marL="6348413"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5pPr>
      <a:lvl6pPr marL="6691313" indent="-704850" algn="l" defTabSz="2820591" rtl="0" fontAlgn="base">
        <a:spcBef>
          <a:spcPct val="20000"/>
        </a:spcBef>
        <a:spcAft>
          <a:spcPct val="0"/>
        </a:spcAft>
        <a:buChar char="»"/>
        <a:defRPr sz="6200">
          <a:solidFill>
            <a:schemeClr val="tx1"/>
          </a:solidFill>
          <a:latin typeface="+mn-lt"/>
        </a:defRPr>
      </a:lvl6pPr>
      <a:lvl7pPr marL="7034213" indent="-704850" algn="l" defTabSz="2820591" rtl="0" fontAlgn="base">
        <a:spcBef>
          <a:spcPct val="20000"/>
        </a:spcBef>
        <a:spcAft>
          <a:spcPct val="0"/>
        </a:spcAft>
        <a:buChar char="»"/>
        <a:defRPr sz="6200">
          <a:solidFill>
            <a:schemeClr val="tx1"/>
          </a:solidFill>
          <a:latin typeface="+mn-lt"/>
        </a:defRPr>
      </a:lvl7pPr>
      <a:lvl8pPr marL="7377113" indent="-704850" algn="l" defTabSz="2820591" rtl="0" fontAlgn="base">
        <a:spcBef>
          <a:spcPct val="20000"/>
        </a:spcBef>
        <a:spcAft>
          <a:spcPct val="0"/>
        </a:spcAft>
        <a:buChar char="»"/>
        <a:defRPr sz="6200">
          <a:solidFill>
            <a:schemeClr val="tx1"/>
          </a:solidFill>
          <a:latin typeface="+mn-lt"/>
        </a:defRPr>
      </a:lvl8pPr>
      <a:lvl9pPr marL="7720013" indent="-704850" algn="l" defTabSz="2820591" rtl="0" fontAlgn="base">
        <a:spcBef>
          <a:spcPct val="20000"/>
        </a:spcBef>
        <a:spcAft>
          <a:spcPct val="0"/>
        </a:spcAft>
        <a:buChar char="»"/>
        <a:defRPr sz="6200">
          <a:solidFill>
            <a:schemeClr val="tx1"/>
          </a:solidFill>
          <a:latin typeface="+mn-lt"/>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gif"/><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gif"/><Relationship Id="rId4" Type="http://schemas.openxmlformats.org/officeDocument/2006/relationships/image" Target="../media/image2.png"/><Relationship Id="rId9" Type="http://schemas.openxmlformats.org/officeDocument/2006/relationships/image" Target="../media/image7.gif"/><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8571621" y="3522077"/>
            <a:ext cx="5888579" cy="9571851"/>
          </a:xfrm>
          <a:prstGeom prst="rect">
            <a:avLst/>
          </a:prstGeom>
          <a:ln>
            <a:noFill/>
          </a:ln>
        </p:spPr>
        <p:txBody>
          <a:bodyPr wrap="square" numCol="1" anchor="ctr">
            <a:spAutoFit/>
          </a:bodyPr>
          <a:lstStyle/>
          <a:p>
            <a:pPr marL="469933" indent="-457200">
              <a:spcBef>
                <a:spcPts val="0"/>
              </a:spcBef>
              <a:spcAft>
                <a:spcPts val="0"/>
              </a:spcAft>
              <a:buFont typeface="Wingdings" panose="05000000000000000000" pitchFamily="2" charset="2"/>
              <a:buChar char="§"/>
            </a:pPr>
            <a:r>
              <a:rPr lang="en-US" sz="2800" b="1" dirty="0">
                <a:latin typeface="+mn-lt"/>
              </a:rPr>
              <a:t>IO Handler</a:t>
            </a:r>
          </a:p>
          <a:p>
            <a:pPr marL="914400" lvl="1" indent="-457200">
              <a:spcBef>
                <a:spcPts val="0"/>
              </a:spcBef>
              <a:spcAft>
                <a:spcPts val="0"/>
              </a:spcAft>
              <a:buFont typeface="Courier New" panose="02070309020205020404" pitchFamily="49" charset="0"/>
              <a:buChar char="o"/>
            </a:pPr>
            <a:r>
              <a:rPr lang="en-US" sz="2800" dirty="0">
                <a:latin typeface="+mn-lt"/>
              </a:rPr>
              <a:t>Handles all communication between GFAU and external device</a:t>
            </a:r>
          </a:p>
          <a:p>
            <a:pPr marL="914400" lvl="1" indent="-457200">
              <a:spcBef>
                <a:spcPts val="0"/>
              </a:spcBef>
              <a:spcAft>
                <a:spcPts val="0"/>
              </a:spcAft>
              <a:buFont typeface="Courier New" panose="02070309020205020404" pitchFamily="49" charset="0"/>
              <a:buChar char="o"/>
            </a:pPr>
            <a:r>
              <a:rPr lang="en-US" sz="2800" dirty="0">
                <a:latin typeface="+mn-lt"/>
              </a:rPr>
              <a:t>Simple parallel protocol and scalable IO bus make communication fast and flexible</a:t>
            </a:r>
          </a:p>
          <a:p>
            <a:pPr marL="914400" lvl="1" indent="-457200">
              <a:spcBef>
                <a:spcPts val="0"/>
              </a:spcBef>
              <a:spcAft>
                <a:spcPts val="0"/>
              </a:spcAft>
              <a:buFont typeface="Courier New" panose="02070309020205020404" pitchFamily="49" charset="0"/>
              <a:buChar char="o"/>
            </a:pPr>
            <a:endParaRPr lang="en-US" sz="2800" dirty="0">
              <a:latin typeface="+mn-lt"/>
            </a:endParaRPr>
          </a:p>
          <a:p>
            <a:pPr marL="914400" lvl="1" indent="-457200">
              <a:spcBef>
                <a:spcPts val="0"/>
              </a:spcBef>
              <a:spcAft>
                <a:spcPts val="0"/>
              </a:spcAft>
              <a:buFont typeface="Wingdings" panose="05000000000000000000" pitchFamily="2" charset="2"/>
              <a:buChar char="§"/>
            </a:pPr>
            <a:endParaRPr lang="en-US" sz="2800" dirty="0">
              <a:latin typeface="+mn-lt"/>
            </a:endParaRPr>
          </a:p>
          <a:p>
            <a:pPr marL="914400" lvl="1" indent="-457200">
              <a:spcBef>
                <a:spcPts val="0"/>
              </a:spcBef>
              <a:spcAft>
                <a:spcPts val="0"/>
              </a:spcAft>
              <a:buFont typeface="Wingdings" panose="05000000000000000000" pitchFamily="2" charset="2"/>
              <a:buChar char="§"/>
            </a:pPr>
            <a:endParaRPr lang="en-US" sz="2800" dirty="0">
              <a:latin typeface="+mn-lt"/>
            </a:endParaRPr>
          </a:p>
          <a:p>
            <a:pPr marL="914400" lvl="1" indent="-457200">
              <a:spcBef>
                <a:spcPts val="0"/>
              </a:spcBef>
              <a:spcAft>
                <a:spcPts val="0"/>
              </a:spcAft>
              <a:buFont typeface="Wingdings" panose="05000000000000000000" pitchFamily="2" charset="2"/>
              <a:buChar char="§"/>
            </a:pPr>
            <a:endParaRPr lang="en-US" sz="2800" dirty="0">
              <a:latin typeface="+mn-lt"/>
            </a:endParaRPr>
          </a:p>
          <a:p>
            <a:pPr marL="914400" lvl="1" indent="-457200">
              <a:spcBef>
                <a:spcPts val="0"/>
              </a:spcBef>
              <a:spcAft>
                <a:spcPts val="0"/>
              </a:spcAft>
              <a:buFont typeface="Wingdings" panose="05000000000000000000" pitchFamily="2" charset="2"/>
              <a:buChar char="§"/>
            </a:pPr>
            <a:endParaRPr lang="en-US" sz="2800" dirty="0">
              <a:latin typeface="+mn-lt"/>
            </a:endParaRPr>
          </a:p>
          <a:p>
            <a:pPr marL="914400" lvl="1" indent="-457200">
              <a:spcBef>
                <a:spcPts val="0"/>
              </a:spcBef>
              <a:spcAft>
                <a:spcPts val="0"/>
              </a:spcAft>
              <a:buFont typeface="Wingdings" panose="05000000000000000000" pitchFamily="2" charset="2"/>
              <a:buChar char="§"/>
            </a:pPr>
            <a:endParaRPr lang="en-US" sz="2800" dirty="0">
              <a:latin typeface="+mn-lt"/>
            </a:endParaRPr>
          </a:p>
          <a:p>
            <a:pPr marL="914400" lvl="1" indent="-457200">
              <a:spcBef>
                <a:spcPts val="0"/>
              </a:spcBef>
              <a:spcAft>
                <a:spcPts val="0"/>
              </a:spcAft>
              <a:buFont typeface="Wingdings" panose="05000000000000000000" pitchFamily="2" charset="2"/>
              <a:buChar char="§"/>
            </a:pPr>
            <a:endParaRPr lang="en-US" sz="2800" dirty="0">
              <a:latin typeface="+mn-lt"/>
            </a:endParaRPr>
          </a:p>
          <a:p>
            <a:pPr marL="457200" lvl="1" indent="0">
              <a:spcBef>
                <a:spcPts val="0"/>
              </a:spcBef>
              <a:spcAft>
                <a:spcPts val="0"/>
              </a:spcAft>
            </a:pPr>
            <a:r>
              <a:rPr lang="en-US" sz="2800" b="1" dirty="0">
                <a:latin typeface="+mn-lt"/>
              </a:rPr>
              <a:t>      Figure 3: </a:t>
            </a:r>
            <a:r>
              <a:rPr lang="en-US" sz="2800" dirty="0">
                <a:latin typeface="+mn-lt"/>
              </a:rPr>
              <a:t>Timing Diagram </a:t>
            </a:r>
          </a:p>
          <a:p>
            <a:pPr marL="457200" lvl="1" indent="0">
              <a:spcBef>
                <a:spcPts val="0"/>
              </a:spcBef>
              <a:spcAft>
                <a:spcPts val="0"/>
              </a:spcAft>
            </a:pPr>
            <a:endParaRPr lang="en-US" sz="2800" dirty="0">
              <a:latin typeface="+mn-lt"/>
            </a:endParaRPr>
          </a:p>
          <a:p>
            <a:pPr marL="469933" indent="-457200">
              <a:spcBef>
                <a:spcPts val="0"/>
              </a:spcBef>
              <a:spcAft>
                <a:spcPts val="0"/>
              </a:spcAft>
              <a:buFont typeface="Wingdings" panose="05000000000000000000" pitchFamily="2" charset="2"/>
              <a:buChar char="§"/>
            </a:pPr>
            <a:r>
              <a:rPr lang="en-US" sz="2800" b="1" dirty="0">
                <a:solidFill>
                  <a:srgbClr val="000000"/>
                </a:solidFill>
                <a:latin typeface="+mn-lt"/>
              </a:rPr>
              <a:t>Memory wrapper</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Handle memory read and write requests from the generator, operators and control unit</a:t>
            </a:r>
          </a:p>
        </p:txBody>
      </p:sp>
      <mc:AlternateContent xmlns:mc="http://schemas.openxmlformats.org/markup-compatibility/2006">
        <mc:Choice xmlns:a14="http://schemas.microsoft.com/office/drawing/2010/main" Requires="a14">
          <p:sp>
            <p:nvSpPr>
              <p:cNvPr id="20" name="Rectangle 19"/>
              <p:cNvSpPr/>
              <p:nvPr/>
            </p:nvSpPr>
            <p:spPr>
              <a:xfrm flipH="1">
                <a:off x="727187" y="3352800"/>
                <a:ext cx="10354942" cy="4229978"/>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a:solidFill>
                      <a:schemeClr val="bg1"/>
                    </a:solidFill>
                  </a:rPr>
                  <a:t>What are Galois Fields?</a:t>
                </a:r>
                <a:endParaRPr lang="en-US" sz="1000" b="1" dirty="0">
                  <a:solidFill>
                    <a:schemeClr val="bg1"/>
                  </a:solidFill>
                  <a:cs typeface="Arial" panose="020B0604020202020204" pitchFamily="34" charset="0"/>
                </a:endParaRPr>
              </a:p>
              <a:p>
                <a:pPr algn="ctr"/>
                <a:endParaRPr lang="en-US" sz="2800" dirty="0"/>
              </a:p>
              <a:p>
                <a:pPr algn="just"/>
                <a:r>
                  <a:rPr lang="en-US" sz="2800" dirty="0"/>
                  <a:t>Galois fields (pronounced “Gal-o-AH”) are sets with finite field orders where addition and multiplication are well defined. They are. a key part of number theory, abstract algebra, arithmetic algebraic geometry, and cryptography. In error detection and correction, Galois fields are utilized in cyclic redundancy check (CRC) which are used in digital networks and storage devices to detect accidental changes to raw data.</a:t>
                </a:r>
              </a:p>
              <a:p>
                <a:pPr algn="just"/>
                <a:endParaRPr lang="en-US" sz="2800" dirty="0"/>
              </a:p>
              <a:p>
                <a:r>
                  <a:rPr lang="en-US" sz="2800" b="1" dirty="0"/>
                  <a:t>Table 1:</a:t>
                </a:r>
                <a:r>
                  <a:rPr lang="en-US" sz="2800" dirty="0"/>
                  <a:t> Elements of </a:t>
                </a:r>
                <a14:m>
                  <m:oMath xmlns:m="http://schemas.openxmlformats.org/officeDocument/2006/math">
                    <m:r>
                      <a:rPr lang="en-US" sz="2800" i="1" dirty="0">
                        <a:solidFill>
                          <a:srgbClr val="000000"/>
                        </a:solidFill>
                        <a:latin typeface="Cambria Math" panose="02040503050406030204" pitchFamily="18" charset="0"/>
                      </a:rPr>
                      <m:t>𝐺𝐹</m:t>
                    </m:r>
                    <m:d>
                      <m:dPr>
                        <m:begChr m:val="["/>
                        <m:endChr m:val="]"/>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e>
                    </m:d>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2</m:t>
                        </m:r>
                      </m:e>
                    </m:d>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3</m:t>
                        </m:r>
                      </m:sup>
                    </m:sSup>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2</m:t>
                        </m:r>
                      </m:sup>
                    </m:sSup>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0</m:t>
                        </m:r>
                      </m:sup>
                    </m:sSup>
                  </m:oMath>
                </a14:m>
                <a:endParaRPr lang="en-US" sz="2800" baseline="30000" dirty="0">
                  <a:solidFill>
                    <a:srgbClr val="000000"/>
                  </a:solidFill>
                  <a:latin typeface="Arial" panose="020B0604020202020204" pitchFamily="34" charset="0"/>
                </a:endParaRPr>
              </a:p>
              <a:p>
                <a:r>
                  <a:rPr lang="en-US" sz="2800" baseline="30000" dirty="0">
                    <a:solidFill>
                      <a:srgbClr val="000000"/>
                    </a:solidFill>
                    <a:latin typeface="Arial" panose="020B0604020202020204" pitchFamily="34" charset="0"/>
                  </a:rPr>
                  <a:t>    </a:t>
                </a:r>
              </a:p>
              <a:p>
                <a:pPr algn="ctr"/>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r>
                  <a:rPr lang="en-US" sz="2800" b="1" dirty="0">
                    <a:solidFill>
                      <a:srgbClr val="000000"/>
                    </a:solidFill>
                  </a:rPr>
                  <a:t>                                                                  Figure 1:</a:t>
                </a:r>
                <a:r>
                  <a:rPr lang="en-US" sz="2800" dirty="0">
                    <a:solidFill>
                      <a:srgbClr val="000000"/>
                    </a:solidFill>
                  </a:rPr>
                  <a:t> Example 							          Operations </a:t>
                </a:r>
                <a:r>
                  <a:rPr lang="en-US" sz="2800" dirty="0"/>
                  <a:t>in </a:t>
                </a:r>
                <a14:m>
                  <m:oMath xmlns:m="http://schemas.openxmlformats.org/officeDocument/2006/math">
                    <m:r>
                      <a:rPr lang="en-US" sz="2800" i="1" dirty="0">
                        <a:solidFill>
                          <a:srgbClr val="000000"/>
                        </a:solidFill>
                        <a:latin typeface="Cambria Math" panose="02040503050406030204" pitchFamily="18" charset="0"/>
                      </a:rPr>
                      <m:t>𝐺𝐹</m:t>
                    </m:r>
                    <m:r>
                      <a:rPr lang="en-US" sz="2800" i="1" dirty="0">
                        <a:solidFill>
                          <a:srgbClr val="000000"/>
                        </a:solidFill>
                        <a:latin typeface="Cambria Math" panose="02040503050406030204" pitchFamily="18" charset="0"/>
                      </a:rPr>
                      <m:t>[</m:t>
                    </m:r>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](2)</m:t>
                    </m:r>
                  </m:oMath>
                </a14:m>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3200" b="1" dirty="0">
                  <a:solidFill>
                    <a:schemeClr val="bg1"/>
                  </a:solidFill>
                </a:endParaRPr>
              </a:p>
              <a:p>
                <a:pPr algn="ctr"/>
                <a:r>
                  <a:rPr lang="en-US" sz="3200" b="1" dirty="0">
                    <a:solidFill>
                      <a:schemeClr val="bg1"/>
                    </a:solidFill>
                  </a:rPr>
                  <a:t>Objective</a:t>
                </a:r>
                <a:endParaRPr lang="en-US" sz="3200" baseline="30000" dirty="0">
                  <a:solidFill>
                    <a:srgbClr val="000000"/>
                  </a:solidFill>
                  <a:latin typeface="Arial" panose="020B0604020202020204" pitchFamily="34" charset="0"/>
                </a:endParaRPr>
              </a:p>
              <a:p>
                <a:pPr algn="ctr"/>
                <a:endParaRPr lang="en-US" sz="2800" b="1" dirty="0">
                  <a:solidFill>
                    <a:schemeClr val="bg1"/>
                  </a:solidFill>
                  <a:latin typeface="Arial" panose="020B0604020202020204" pitchFamily="34" charset="0"/>
                </a:endParaRPr>
              </a:p>
              <a:p>
                <a:pPr algn="just"/>
                <a:r>
                  <a:rPr lang="en-US" sz="2800" dirty="0">
                    <a:solidFill>
                      <a:srgbClr val="000000"/>
                    </a:solidFill>
                    <a:latin typeface="Arial" panose="020B0604020202020204" pitchFamily="34" charset="0"/>
                  </a:rPr>
                  <a:t>To design a scalable arithmetic logic unit (ALU) capable of generating elements in the Galois field of an irreducible polynomial and perform addition, subtraction, multiplication, division and logarithm for low powered devices.</a:t>
                </a:r>
              </a:p>
              <a:p>
                <a:pPr algn="just"/>
                <a:endParaRPr lang="en-US" sz="2800" dirty="0">
                  <a:solidFill>
                    <a:srgbClr val="000000"/>
                  </a:solidFill>
                  <a:latin typeface="Arial" panose="020B0604020202020204" pitchFamily="34" charset="0"/>
                </a:endParaRPr>
              </a:p>
              <a:p>
                <a:pPr algn="ctr"/>
                <a:r>
                  <a:rPr lang="en-US" sz="3200" b="1" dirty="0">
                    <a:solidFill>
                      <a:schemeClr val="bg1"/>
                    </a:solidFill>
                  </a:rPr>
                  <a:t>Design Approach</a:t>
                </a:r>
              </a:p>
              <a:p>
                <a:pPr algn="ctr"/>
                <a:endParaRPr lang="en-US" sz="2800" b="1" dirty="0">
                  <a:solidFill>
                    <a:schemeClr val="bg1"/>
                  </a:solidFill>
                  <a:latin typeface="Arial" panose="020B0604020202020204" pitchFamily="34" charset="0"/>
                </a:endParaRP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Scalable, parameterized and efficient design prioritized over specific platform hardware requirements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Designed entirely in VHSIC Hardware Description Language (VHDL) modules and packages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Capability of design limited only by external memory capacity</a:t>
                </a: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Simple scalable interface for speed and flexibility.</a:t>
                </a: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3200" b="1" dirty="0">
                    <a:solidFill>
                      <a:schemeClr val="bg1"/>
                    </a:solidFill>
                  </a:rPr>
                  <a:t>Design Overview</a:t>
                </a:r>
                <a:endParaRPr lang="en-US" sz="3200" b="1" dirty="0">
                  <a:solidFill>
                    <a:schemeClr val="bg1"/>
                  </a:solidFill>
                  <a:cs typeface="Arial" panose="020B0604020202020204" pitchFamily="34" charset="0"/>
                </a:endParaRPr>
              </a:p>
              <a:p>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endParaRPr lang="en-US" sz="2800" b="1" dirty="0">
                  <a:solidFill>
                    <a:srgbClr val="000000"/>
                  </a:solidFill>
                  <a:latin typeface="Arial" panose="020B0604020202020204" pitchFamily="34" charset="0"/>
                </a:endParaRPr>
              </a:p>
              <a:p>
                <a:endParaRPr lang="en-US" sz="2800" b="1" dirty="0">
                  <a:solidFill>
                    <a:srgbClr val="000000"/>
                  </a:solidFill>
                  <a:latin typeface="Arial" panose="020B0604020202020204" pitchFamily="34" charset="0"/>
                </a:endParaRPr>
              </a:p>
              <a:p>
                <a:pPr algn="ctr"/>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Functional Flow Diagram</a:t>
                </a:r>
                <a:r>
                  <a:rPr lang="en-US" sz="2800" b="1" dirty="0">
                    <a:solidFill>
                      <a:schemeClr val="bg1"/>
                    </a:solidFill>
                    <a:latin typeface="Arial" panose="020B0604020202020204" pitchFamily="34" charset="0"/>
                    <a:cs typeface="Arial" panose="020B0604020202020204" pitchFamily="34" charset="0"/>
                  </a:rPr>
                  <a:t> </a:t>
                </a:r>
                <a:endParaRPr lang="en-US" sz="2800" b="1" dirty="0">
                  <a:solidFill>
                    <a:srgbClr val="000000"/>
                  </a:solidFill>
                  <a:latin typeface="Arial" panose="020B0604020202020204" pitchFamily="34" charset="0"/>
                </a:endParaRPr>
              </a:p>
            </p:txBody>
          </p:sp>
        </mc:Choice>
        <mc:Fallback>
          <p:sp>
            <p:nvSpPr>
              <p:cNvPr id="20" name="Rectangle 19"/>
              <p:cNvSpPr>
                <a:spLocks noRot="1" noChangeAspect="1" noMove="1" noResize="1" noEditPoints="1" noAdjustHandles="1" noChangeArrowheads="1" noChangeShapeType="1" noTextEdit="1"/>
              </p:cNvSpPr>
              <p:nvPr/>
            </p:nvSpPr>
            <p:spPr>
              <a:xfrm flipH="1">
                <a:off x="727187" y="3352800"/>
                <a:ext cx="10354942" cy="4229978"/>
              </a:xfrm>
              <a:prstGeom prst="rect">
                <a:avLst/>
              </a:prstGeom>
              <a:blipFill>
                <a:blip r:embed="rId3"/>
                <a:stretch>
                  <a:fillRect l="-1177" t="-1873" r="-1177" b="-451729"/>
                </a:stretch>
              </a:blipFill>
              <a:ln w="76200">
                <a:noFill/>
              </a:ln>
              <a:effectLst/>
            </p:spPr>
            <p:txBody>
              <a:bodyPr/>
              <a:lstStyle/>
              <a:p>
                <a:r>
                  <a:rPr lang="en-US">
                    <a:noFill/>
                  </a:rPr>
                  <a:t> </a:t>
                </a:r>
              </a:p>
            </p:txBody>
          </p:sp>
        </mc:Fallback>
      </mc:AlternateContent>
      <p:sp>
        <p:nvSpPr>
          <p:cNvPr id="2" name="AutoShape 2" descr="Image result for uscis office of policy and strategy"/>
          <p:cNvSpPr>
            <a:spLocks noChangeAspect="1" noChangeArrowheads="1"/>
          </p:cNvSpPr>
          <p:nvPr/>
        </p:nvSpPr>
        <p:spPr bwMode="auto">
          <a:xfrm>
            <a:off x="4727575" y="2099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uscis office of policy and strategy"/>
          <p:cNvSpPr>
            <a:spLocks noChangeAspect="1" noChangeArrowheads="1"/>
          </p:cNvSpPr>
          <p:nvPr/>
        </p:nvSpPr>
        <p:spPr bwMode="auto">
          <a:xfrm>
            <a:off x="4879975" y="22523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uscis office of policy and strategy"/>
          <p:cNvSpPr>
            <a:spLocks noChangeAspect="1" noChangeArrowheads="1"/>
          </p:cNvSpPr>
          <p:nvPr/>
        </p:nvSpPr>
        <p:spPr bwMode="auto">
          <a:xfrm>
            <a:off x="5032375" y="2404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27839286"/>
              </p:ext>
            </p:extLst>
          </p:nvPr>
        </p:nvGraphicFramePr>
        <p:xfrm>
          <a:off x="1014117" y="8237014"/>
          <a:ext cx="5996283" cy="5478986"/>
        </p:xfrm>
        <a:graphic>
          <a:graphicData uri="http://schemas.openxmlformats.org/drawingml/2006/table">
            <a:tbl>
              <a:tblPr/>
              <a:tblGrid>
                <a:gridCol w="1424283">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28890">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Element</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Polynomial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extLst>
                  <a:ext uri="{0D108BD9-81ED-4DB2-BD59-A6C34878D82A}">
                    <a16:rowId xmlns:a16="http://schemas.microsoft.com/office/drawing/2014/main" val="10000"/>
                  </a:ext>
                </a:extLst>
              </a:tr>
              <a:tr h="598156">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a:solidFill>
                            <a:srgbClr val="000000"/>
                          </a:solidFill>
                          <a:effectLst/>
                          <a:latin typeface="+mn-lt"/>
                          <a:cs typeface="Arial" panose="020B0604020202020204" pitchFamily="34" charset="0"/>
                        </a:rPr>
                        <a:t>NULL</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+ 0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7448">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+ 0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4586">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98156">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+ 0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100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98156">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3</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+ 0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101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02747">
                <a:tc>
                  <a:txBody>
                    <a:bodyPr/>
                    <a:lstStyle/>
                    <a:p>
                      <a:pPr algn="ctr" rtl="0" fontAlgn="t">
                        <a:spcBef>
                          <a:spcPts val="0"/>
                        </a:spcBef>
                        <a:spcAft>
                          <a:spcPts val="0"/>
                        </a:spcAft>
                      </a:pPr>
                      <a:r>
                        <a:rPr lang="en-US" sz="2600" b="0" i="0" u="none" strike="noStrike">
                          <a:solidFill>
                            <a:srgbClr val="000000"/>
                          </a:solidFill>
                          <a:effectLst/>
                          <a:latin typeface="+mn-lt"/>
                          <a:cs typeface="Arial" panose="020B0604020202020204" pitchFamily="34" charset="0"/>
                        </a:rPr>
                        <a:t>x</a:t>
                      </a:r>
                      <a:r>
                        <a:rPr lang="en-US" sz="2600" b="0" i="0" u="none" strike="noStrike" baseline="30000">
                          <a:solidFill>
                            <a:srgbClr val="000000"/>
                          </a:solidFill>
                          <a:effectLst/>
                          <a:latin typeface="+mn-lt"/>
                          <a:cs typeface="Arial" panose="020B0604020202020204" pitchFamily="34" charset="0"/>
                        </a:rPr>
                        <a:t>4</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100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111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98156">
                <a:tc>
                  <a:txBody>
                    <a:bodyPr/>
                    <a:lstStyle/>
                    <a:p>
                      <a:pPr algn="ctr" rtl="0" fontAlgn="t">
                        <a:spcBef>
                          <a:spcPts val="0"/>
                        </a:spcBef>
                        <a:spcAft>
                          <a:spcPts val="0"/>
                        </a:spcAft>
                      </a:pPr>
                      <a:r>
                        <a:rPr lang="en-US" sz="2600" b="0" i="0" u="none" strike="noStrike">
                          <a:solidFill>
                            <a:srgbClr val="000000"/>
                          </a:solidFill>
                          <a:effectLst/>
                          <a:latin typeface="+mn-lt"/>
                          <a:cs typeface="Arial" panose="020B0604020202020204" pitchFamily="34" charset="0"/>
                        </a:rPr>
                        <a:t>x</a:t>
                      </a:r>
                      <a:r>
                        <a:rPr lang="en-US" sz="2600" b="0" i="0" u="none" strike="noStrike" baseline="30000">
                          <a:solidFill>
                            <a:srgbClr val="000000"/>
                          </a:solidFill>
                          <a:effectLst/>
                          <a:latin typeface="+mn-lt"/>
                          <a:cs typeface="Arial" panose="020B0604020202020204" pitchFamily="34" charset="0"/>
                        </a:rPr>
                        <a:t>5</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a:solidFill>
                            <a:srgbClr val="000000"/>
                          </a:solidFill>
                          <a:effectLst/>
                          <a:latin typeface="+mn-lt"/>
                          <a:cs typeface="Arial" panose="020B0604020202020204" pitchFamily="34" charset="0"/>
                        </a:rPr>
                        <a:t>101</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98156">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6</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13" name="Rectangle 12"/>
              <p:cNvSpPr/>
              <p:nvPr/>
            </p:nvSpPr>
            <p:spPr>
              <a:xfrm>
                <a:off x="12115800" y="3352800"/>
                <a:ext cx="6198552" cy="9510296"/>
              </a:xfrm>
              <a:prstGeom prst="rect">
                <a:avLst/>
              </a:prstGeom>
              <a:ln>
                <a:noFill/>
              </a:ln>
            </p:spPr>
            <p:txBody>
              <a:bodyPr wrap="square" numCol="1">
                <a:spAutoFit/>
              </a:bodyPr>
              <a:lstStyle/>
              <a:p>
                <a:r>
                  <a:rPr lang="en-US" sz="3200" b="1" dirty="0">
                    <a:solidFill>
                      <a:schemeClr val="bg1"/>
                    </a:solidFill>
                    <a:latin typeface="+mn-lt"/>
                  </a:rPr>
                  <a:t>    Modules</a:t>
                </a:r>
                <a:endParaRPr lang="en-US" sz="2800" b="1" dirty="0">
                  <a:solidFill>
                    <a:schemeClr val="bg1"/>
                  </a:solidFill>
                  <a:latin typeface="+mn-lt"/>
                </a:endParaRPr>
              </a:p>
              <a:p>
                <a:endParaRPr lang="en-US" sz="2400" b="1" dirty="0">
                  <a:solidFill>
                    <a:srgbClr val="006435"/>
                  </a:solidFill>
                  <a:latin typeface="+mn-lt"/>
                </a:endParaRPr>
              </a:p>
              <a:p>
                <a:pPr marL="457200" indent="-457200">
                  <a:spcBef>
                    <a:spcPts val="0"/>
                  </a:spcBef>
                  <a:spcAft>
                    <a:spcPts val="0"/>
                  </a:spcAft>
                  <a:buFont typeface="Wingdings" panose="05000000000000000000" pitchFamily="2" charset="2"/>
                  <a:buChar char="§"/>
                </a:pPr>
                <a:r>
                  <a:rPr lang="en-US" sz="2800" b="1" dirty="0">
                    <a:solidFill>
                      <a:srgbClr val="000000"/>
                    </a:solidFill>
                    <a:latin typeface="+mn-lt"/>
                  </a:rPr>
                  <a:t>Global Registers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Generated by priority encoders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Size index, most significant bit index, and mask</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mn-lt"/>
                  </a:rPr>
                  <a:t>Generator</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Generates elements in their element and polynomial forms</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mn-lt"/>
                  </a:rPr>
                  <a:t>Operators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Performs addition, subtraction, multiplication, division and logarithm of Galois operands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Checks null errors</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mn-lt"/>
                  </a:rPr>
                  <a:t>Control unit</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Determines operations requested through 6-bit opcode</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Converts operands into their counterpart forms if necessary</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mn-lt"/>
                  </a:rPr>
                  <a:t>Checks operand memberships (</a:t>
                </a:r>
                <a14:m>
                  <m:oMath xmlns:m="http://schemas.openxmlformats.org/officeDocument/2006/math">
                    <m:r>
                      <a:rPr lang="en-US" sz="2800" b="0" i="1" dirty="0">
                        <a:solidFill>
                          <a:srgbClr val="000000"/>
                        </a:solidFill>
                        <a:latin typeface="Cambria Math" panose="02040503050406030204" pitchFamily="18" charset="0"/>
                      </a:rPr>
                      <m:t>𝑥</m:t>
                    </m:r>
                    <m:r>
                      <a:rPr lang="en-US" sz="2800" b="0" i="1" dirty="0">
                        <a:solidFill>
                          <a:srgbClr val="000000"/>
                        </a:solidFill>
                        <a:latin typeface="Cambria Math" panose="02040503050406030204" pitchFamily="18" charset="0"/>
                      </a:rPr>
                      <m:t>∈</m:t>
                    </m:r>
                    <m:r>
                      <a:rPr lang="en-US" sz="2800" b="0" i="1" dirty="0">
                        <a:solidFill>
                          <a:srgbClr val="000000"/>
                        </a:solidFill>
                        <a:latin typeface="Cambria Math" panose="02040503050406030204" pitchFamily="18" charset="0"/>
                      </a:rPr>
                      <m:t>𝐺𝐹</m:t>
                    </m:r>
                    <m:r>
                      <a:rPr lang="en-US" sz="2800" b="0" i="1" dirty="0">
                        <a:solidFill>
                          <a:srgbClr val="000000"/>
                        </a:solidFill>
                        <a:latin typeface="Cambria Math" panose="02040503050406030204" pitchFamily="18" charset="0"/>
                      </a:rPr>
                      <m:t>[</m:t>
                    </m:r>
                    <m:r>
                      <a:rPr lang="en-US" sz="2800" b="0" i="1" dirty="0">
                        <a:solidFill>
                          <a:srgbClr val="000000"/>
                        </a:solidFill>
                        <a:latin typeface="Cambria Math" panose="02040503050406030204" pitchFamily="18" charset="0"/>
                      </a:rPr>
                      <m:t>𝑥</m:t>
                    </m:r>
                    <m:r>
                      <a:rPr lang="en-US" sz="2800" b="0" i="1" dirty="0">
                        <a:solidFill>
                          <a:srgbClr val="000000"/>
                        </a:solidFill>
                        <a:latin typeface="Cambria Math" panose="02040503050406030204" pitchFamily="18" charset="0"/>
                      </a:rPr>
                      <m:t>](2)</m:t>
                    </m:r>
                  </m:oMath>
                </a14:m>
                <a:r>
                  <a:rPr lang="en-US" sz="2800" dirty="0">
                    <a:latin typeface="+mn-lt"/>
                  </a:rPr>
                  <a:t>) </a:t>
                </a:r>
                <a:r>
                  <a:rPr lang="en-US" sz="2800" dirty="0">
                    <a:solidFill>
                      <a:srgbClr val="000000"/>
                    </a:solidFill>
                    <a:latin typeface="+mn-lt"/>
                  </a:rPr>
                  <a:t>and null operands (</a:t>
                </a:r>
                <a14:m>
                  <m:oMath xmlns:m="http://schemas.openxmlformats.org/officeDocument/2006/math">
                    <m:r>
                      <a:rPr lang="en-US" sz="2800" b="0" i="1" smtClean="0">
                        <a:solidFill>
                          <a:srgbClr val="000000"/>
                        </a:solidFill>
                        <a:latin typeface="Cambria Math" panose="02040503050406030204" pitchFamily="18" charset="0"/>
                      </a:rPr>
                      <m:t>𝑥</m:t>
                    </m:r>
                    <m:r>
                      <a:rPr lang="en-US" sz="2800" b="0" i="1" smtClean="0">
                        <a:solidFill>
                          <a:srgbClr val="000000"/>
                        </a:solidFill>
                        <a:latin typeface="Cambria Math" panose="02040503050406030204" pitchFamily="18" charset="0"/>
                      </a:rPr>
                      <m:t>=∅</m:t>
                    </m:r>
                  </m:oMath>
                </a14:m>
                <a:r>
                  <a:rPr lang="en-US" sz="2800" dirty="0">
                    <a:latin typeface="+mn-lt"/>
                  </a:rPr>
                  <a:t>)</a:t>
                </a:r>
                <a:endParaRPr lang="en-US" sz="2800" dirty="0">
                  <a:solidFill>
                    <a:srgbClr val="000000"/>
                  </a:solidFill>
                  <a:latin typeface="+mn-lt"/>
                </a:endParaRPr>
              </a:p>
            </p:txBody>
          </p:sp>
        </mc:Choice>
        <mc:Fallback xmlns="">
          <p:sp>
            <p:nvSpPr>
              <p:cNvPr id="13" name="Rectangle 12"/>
              <p:cNvSpPr>
                <a:spLocks noRot="1" noChangeAspect="1" noMove="1" noResize="1" noEditPoints="1" noAdjustHandles="1" noChangeArrowheads="1" noChangeShapeType="1" noTextEdit="1"/>
              </p:cNvSpPr>
              <p:nvPr/>
            </p:nvSpPr>
            <p:spPr>
              <a:xfrm>
                <a:off x="12115800" y="3352800"/>
                <a:ext cx="6198552" cy="9510296"/>
              </a:xfrm>
              <a:prstGeom prst="rect">
                <a:avLst/>
              </a:prstGeom>
              <a:blipFill rotWithShape="0">
                <a:blip r:embed="rId4"/>
                <a:stretch>
                  <a:fillRect l="-1772" t="-833" b="-1474"/>
                </a:stretch>
              </a:blipFill>
              <a:ln>
                <a:noFill/>
              </a:ln>
            </p:spPr>
            <p:txBody>
              <a:bodyPr/>
              <a:lstStyle/>
              <a:p>
                <a:r>
                  <a:rPr lang="en-US">
                    <a:noFill/>
                  </a:rPr>
                  <a:t> </a:t>
                </a:r>
              </a:p>
            </p:txBody>
          </p:sp>
        </mc:Fallback>
      </mc:AlternateContent>
      <p:pic>
        <p:nvPicPr>
          <p:cNvPr id="1108" name="Picture 84" descr="https://lh3.googleusercontent.com/hirWeZPpTW3JSU8t2ZEciFTJecjhN545DjPiLO7AvdCYXt9-Fc3nb0h3tPFPZk_eh36qvLvmiUc-IHuioHspDzrsrwTocV_pih5epDNdE-g44myI_rBU618ZRZt0eCcm7tpfBq5J"/>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04719" y="7352247"/>
            <a:ext cx="4664453" cy="2496364"/>
          </a:xfrm>
          <a:prstGeom prst="rect">
            <a:avLst/>
          </a:prstGeom>
          <a:noFill/>
          <a:ln w="57150">
            <a:noFill/>
          </a:ln>
          <a:extLst>
            <a:ext uri="{909E8E84-426E-40DD-AFC4-6F175D3DCCD1}">
              <a14:hiddenFill xmlns:a14="http://schemas.microsoft.com/office/drawing/2010/main">
                <a:solidFill>
                  <a:srgbClr val="FFFFFF"/>
                </a:solidFill>
              </a14:hiddenFill>
            </a:ext>
          </a:extLst>
        </p:spPr>
      </p:pic>
      <p:pic>
        <p:nvPicPr>
          <p:cNvPr id="1113" name="Picture 89" descr="https://scontent-mxp1-1.xx.fbcdn.net/v/t1.15752-0/p280x280/30652785_1796136467117485_6815788828721152000_n.png?_nc_cat=0&amp;_nc_ad=z-m&amp;_nc_cid=0&amp;oh=fd45fc814522a281d1bd8fb8de0de416&amp;oe=5B5F007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00775" y="609600"/>
            <a:ext cx="4165625" cy="1530676"/>
          </a:xfrm>
          <a:prstGeom prst="rect">
            <a:avLst/>
          </a:prstGeom>
          <a:ln w="76200">
            <a:solidFill>
              <a:schemeClr val="bg1"/>
            </a:solidFill>
          </a:ln>
          <a:effectLst>
            <a:outerShdw blurRad="368300" dist="114300" dir="2700000" sx="103000" sy="103000" algn="tl" rotWithShape="0">
              <a:prstClr val="black">
                <a:alpha val="36000"/>
              </a:prstClr>
            </a:outerShd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152401" y="163350"/>
            <a:ext cx="36575998" cy="2554545"/>
          </a:xfrm>
          <a:prstGeom prst="rect">
            <a:avLst/>
          </a:prstGeom>
        </p:spPr>
        <p:txBody>
          <a:bodyPr wrap="square">
            <a:spAutoFit/>
          </a:bodyPr>
          <a:lstStyle/>
          <a:p>
            <a:pPr algn="ctr"/>
            <a:r>
              <a:rPr lang="en-US" sz="5500" b="1" dirty="0">
                <a:solidFill>
                  <a:schemeClr val="bg1"/>
                </a:solidFill>
                <a:latin typeface="+mn-lt"/>
                <a:cs typeface="Times New Roman" panose="02020603050405020304" pitchFamily="18" charset="0"/>
              </a:rPr>
              <a:t>Galois Field Arithmetic Unit (GFAU)</a:t>
            </a:r>
          </a:p>
          <a:p>
            <a:pPr algn="ctr"/>
            <a:r>
              <a:rPr lang="en-US" sz="1000" b="1" dirty="0">
                <a:solidFill>
                  <a:schemeClr val="bg1"/>
                </a:solidFill>
                <a:latin typeface="+mn-lt"/>
                <a:cs typeface="Times New Roman" panose="02020603050405020304" pitchFamily="18" charset="0"/>
              </a:rPr>
              <a:t>   </a:t>
            </a:r>
            <a:endParaRPr lang="en-US" sz="500" b="1" dirty="0">
              <a:solidFill>
                <a:schemeClr val="bg1"/>
              </a:solidFill>
              <a:latin typeface="+mn-lt"/>
              <a:cs typeface="Times New Roman" panose="02020603050405020304" pitchFamily="18" charset="0"/>
            </a:endParaRPr>
          </a:p>
          <a:p>
            <a:pPr algn="ctr"/>
            <a:endParaRPr lang="en-US" sz="500" b="1" dirty="0">
              <a:solidFill>
                <a:schemeClr val="bg1"/>
              </a:solidFill>
              <a:latin typeface="+mn-lt"/>
              <a:cs typeface="Times New Roman" panose="02020603050405020304" pitchFamily="18" charset="0"/>
            </a:endParaRPr>
          </a:p>
          <a:p>
            <a:pPr algn="ctr"/>
            <a:endParaRPr lang="en-US" sz="500" b="1" dirty="0">
              <a:solidFill>
                <a:schemeClr val="bg1"/>
              </a:solidFill>
              <a:latin typeface="+mn-lt"/>
              <a:cs typeface="Times New Roman" panose="02020603050405020304" pitchFamily="18" charset="0"/>
            </a:endParaRPr>
          </a:p>
          <a:p>
            <a:pPr algn="ctr"/>
            <a:endParaRPr lang="en-US" sz="500" dirty="0">
              <a:solidFill>
                <a:schemeClr val="bg1"/>
              </a:solidFill>
              <a:latin typeface="+mn-lt"/>
              <a:cs typeface="Times New Roman" panose="02020603050405020304" pitchFamily="18" charset="0"/>
            </a:endParaRPr>
          </a:p>
          <a:p>
            <a:pPr algn="ctr"/>
            <a:r>
              <a:rPr lang="en-US" sz="4000" b="1" dirty="0" err="1">
                <a:solidFill>
                  <a:schemeClr val="bg1"/>
                </a:solidFill>
                <a:latin typeface="+mn-lt"/>
                <a:cs typeface="Times New Roman" panose="02020603050405020304" pitchFamily="18" charset="0"/>
              </a:rPr>
              <a:t>Sabbir</a:t>
            </a:r>
            <a:r>
              <a:rPr lang="en-US" sz="4000" b="1" dirty="0">
                <a:solidFill>
                  <a:schemeClr val="bg1"/>
                </a:solidFill>
                <a:latin typeface="+mn-lt"/>
                <a:cs typeface="Times New Roman" panose="02020603050405020304" pitchFamily="18" charset="0"/>
              </a:rPr>
              <a:t> Ahmed, Jeffrey </a:t>
            </a:r>
            <a:r>
              <a:rPr lang="en-US" sz="4000" b="1" dirty="0" err="1">
                <a:solidFill>
                  <a:schemeClr val="bg1"/>
                </a:solidFill>
                <a:latin typeface="+mn-lt"/>
                <a:cs typeface="Times New Roman" panose="02020603050405020304" pitchFamily="18" charset="0"/>
              </a:rPr>
              <a:t>Osazuwa</a:t>
            </a:r>
            <a:r>
              <a:rPr lang="en-US" sz="4000" b="1" dirty="0">
                <a:solidFill>
                  <a:schemeClr val="bg1"/>
                </a:solidFill>
                <a:latin typeface="+mn-lt"/>
                <a:cs typeface="Times New Roman" panose="02020603050405020304" pitchFamily="18" charset="0"/>
              </a:rPr>
              <a:t>, Howard To, Brian Weber, Dr. E.F. Charles </a:t>
            </a:r>
            <a:r>
              <a:rPr lang="en-US" sz="4000" b="1" dirty="0" err="1">
                <a:solidFill>
                  <a:schemeClr val="bg1"/>
                </a:solidFill>
                <a:latin typeface="+mn-lt"/>
                <a:cs typeface="Times New Roman" panose="02020603050405020304" pitchFamily="18" charset="0"/>
              </a:rPr>
              <a:t>LaBerge</a:t>
            </a:r>
            <a:endParaRPr lang="en-US" sz="4000" b="1" dirty="0">
              <a:solidFill>
                <a:schemeClr val="bg1"/>
              </a:solidFill>
              <a:latin typeface="+mn-lt"/>
              <a:cs typeface="Times New Roman" panose="02020603050405020304" pitchFamily="18" charset="0"/>
            </a:endParaRPr>
          </a:p>
          <a:p>
            <a:pPr algn="ctr"/>
            <a:r>
              <a:rPr lang="en-US" sz="4000" dirty="0">
                <a:solidFill>
                  <a:schemeClr val="bg1"/>
                </a:solidFill>
                <a:latin typeface="+mj-lt"/>
                <a:cs typeface="Times New Roman" panose="02020603050405020304" pitchFamily="18" charset="0"/>
              </a:rPr>
              <a:t>Department of Computer Science and Electrical Engineering, University of Maryland, Baltimore County</a:t>
            </a:r>
          </a:p>
        </p:txBody>
      </p:sp>
      <p:grpSp>
        <p:nvGrpSpPr>
          <p:cNvPr id="16" name="Group 15"/>
          <p:cNvGrpSpPr/>
          <p:nvPr/>
        </p:nvGrpSpPr>
        <p:grpSpPr>
          <a:xfrm>
            <a:off x="7633610" y="8410070"/>
            <a:ext cx="3034390" cy="4086730"/>
            <a:chOff x="7101994" y="9207972"/>
            <a:chExt cx="3279522" cy="4519362"/>
          </a:xfrm>
        </p:grpSpPr>
        <p:sp>
          <p:nvSpPr>
            <p:cNvPr id="6" name="Rounded Rectangle 5"/>
            <p:cNvSpPr/>
            <p:nvPr/>
          </p:nvSpPr>
          <p:spPr bwMode="auto">
            <a:xfrm>
              <a:off x="7101994" y="9207972"/>
              <a:ext cx="3279522" cy="4519362"/>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pic>
          <p:nvPicPr>
            <p:cNvPr id="1083" name="Picture 59" descr="https://lh6.googleusercontent.com/he9d0nc_SGDNGyfVEM-RXvJqwXWLYoh9DOninhvnfOvrErXbAXFfcTGNYrdRSdhUvAr16LrQWWtYnf5x8pljklmeL_jum-pVOeRt442s2bnKbn43v4-Kjfc9HZ8W_iCQkQgBj6c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6043" y="9321325"/>
              <a:ext cx="21240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https://lh6.googleusercontent.com/UHHj2zvoR8TRui260Z8m3vpkD0T0V0iKXDmlz3vBwqhE2glaotSuDqtk2JNLIPbnk-UIyL4VSx1YWq75bcfMojshe9drnvaKchSqhZPhxPDT3GxJtomGHXYXF9RYSAWJCQCNZ7z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9842" y="10082084"/>
              <a:ext cx="20859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https://lh6.googleusercontent.com/AOMkW4kN-Vfn2apmQ5aqH1hasStKsObE9tOLuAWpIlg9eeyf4KQ7DlO6EndGqbyOFaf2Ji0KLGsyTLu9KGwMNYwqroq3ao1SC4_Yzbj6vdZ9XenWoLduilBu8x6EfKKeM2YUQNc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8636" y="10851119"/>
              <a:ext cx="23336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https://lh3.googleusercontent.com/enOhA8trb--Zmmv0-dq8P0WrphDRjCBDXhh9NmdXhrvNkZEq7-34cpuC0qoOSHO__qESlMBUPgtFId7M5hOTfpGVfxwdLz-sorbAfNi6F1mA73cMv7B_ldhCx0onYJZexwNlQ1W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6586" y="12380912"/>
              <a:ext cx="23145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https://lh4.googleusercontent.com/l3fvPg2HDue4E25qEiPwreWL4Q9kr71ZoCe2u-eb_AzXptQIx5gbURxwB1gEX_IlRdkgZ-6lPFp2GYM7-fvCF4zfFmeyrlk2SQD__4eGnsTY8dLWrllHvgYyPgisl-d4QmWbORE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96493" y="11612479"/>
              <a:ext cx="23336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https://lh6.googleusercontent.com/vwJrq9ZrKDjP__hV0_gXqMn1UZ9gYHcVRIsSqIVkZG7GL4KQgwHWHFQXis4a-D5sNMWhpeMYpt2fW8VLFd_LV8WUQQcZef9RBP_pYlcudfrWUi3OgngmLgiC83ailkaq0IdszG1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5726" y="13135101"/>
              <a:ext cx="1657350" cy="390525"/>
            </a:xfrm>
            <a:prstGeom prst="rect">
              <a:avLst/>
            </a:prstGeom>
            <a:noFill/>
            <a:extLst>
              <a:ext uri="{909E8E84-426E-40DD-AFC4-6F175D3DCCD1}">
                <a14:hiddenFill xmlns:a14="http://schemas.microsoft.com/office/drawing/2010/main">
                  <a:solidFill>
                    <a:srgbClr val="FFFFFF"/>
                  </a:solidFill>
                </a14:hiddenFill>
              </a:ext>
            </a:extLst>
          </p:spPr>
        </p:pic>
      </p:grpSp>
      <p:pic>
        <p:nvPicPr>
          <p:cNvPr id="1140" name="Picture 116" descr="https://lh6.googleusercontent.com/XZ0SwwhYcolsa5S2ZaeAE86bptuBaJID6IDLxROXZHjGmPITLmr9sH4Vpl6KgWpySKRDYSitKWw5lOr5rDVgbktyfMTGaEVReR7AumSeV7bHTBMe7ecSAW_2Lqw10VXd1RQz_Y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22250400"/>
            <a:ext cx="10486913" cy="368562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flipH="1">
            <a:off x="25450800" y="3326441"/>
            <a:ext cx="10403205" cy="10160959"/>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a:solidFill>
                  <a:schemeClr val="bg1"/>
                </a:solidFill>
              </a:rPr>
              <a:t>Results</a:t>
            </a:r>
            <a:endParaRPr lang="en-US" sz="1000" b="1" dirty="0">
              <a:solidFill>
                <a:schemeClr val="bg1"/>
              </a:solidFill>
              <a:cs typeface="Arial" panose="020B0604020202020204" pitchFamily="34" charset="0"/>
            </a:endParaRPr>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a:p>
            <a:pPr algn="ctr"/>
            <a:r>
              <a:rPr lang="en-US" sz="3200" b="1" dirty="0">
                <a:solidFill>
                  <a:schemeClr val="bg1"/>
                </a:solidFill>
              </a:rPr>
              <a:t>Conclusions</a:t>
            </a:r>
            <a:endParaRPr lang="en-US" sz="3200" b="1" dirty="0">
              <a:solidFill>
                <a:schemeClr val="bg1"/>
              </a:solidFill>
              <a:cs typeface="Arial" panose="020B0604020202020204" pitchFamily="34" charset="0"/>
            </a:endParaRPr>
          </a:p>
          <a:p>
            <a:pPr algn="ctr"/>
            <a:endParaRPr lang="en-US" sz="2800" dirty="0"/>
          </a:p>
        </p:txBody>
      </p:sp>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496800" y="14132905"/>
            <a:ext cx="23148667" cy="12232295"/>
          </a:xfrm>
          <a:prstGeom prst="rect">
            <a:avLst/>
          </a:prstGeom>
        </p:spPr>
      </p:pic>
      <p:sp>
        <p:nvSpPr>
          <p:cNvPr id="11" name="Rectangle 10"/>
          <p:cNvSpPr/>
          <p:nvPr/>
        </p:nvSpPr>
        <p:spPr>
          <a:xfrm>
            <a:off x="28117800" y="13927672"/>
            <a:ext cx="7519788" cy="507831"/>
          </a:xfrm>
          <a:prstGeom prst="rect">
            <a:avLst/>
          </a:prstGeom>
        </p:spPr>
        <p:txBody>
          <a:bodyPr wrap="square">
            <a:spAutoFit/>
          </a:bodyPr>
          <a:lstStyle/>
          <a:p>
            <a:pPr algn="r"/>
            <a:r>
              <a:rPr lang="en-US" sz="2700" b="1" i="1" dirty="0">
                <a:latin typeface="+mj-lt"/>
              </a:rPr>
              <a:t>n</a:t>
            </a:r>
            <a:r>
              <a:rPr lang="en-US" sz="2700" i="1" dirty="0">
                <a:latin typeface="+mj-lt"/>
              </a:rPr>
              <a:t> </a:t>
            </a:r>
            <a:r>
              <a:rPr lang="en-US" sz="2700" dirty="0">
                <a:latin typeface="+mj-lt"/>
              </a:rPr>
              <a:t>is the Maximum Number of Degrees</a:t>
            </a:r>
          </a:p>
        </p:txBody>
      </p:sp>
      <p:pic>
        <p:nvPicPr>
          <p:cNvPr id="1026" name="Picture 2" descr="https://styleguide.umbc.edu/files/2014/02/UMBC-horizontal-color.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7825" y="612622"/>
            <a:ext cx="4171950" cy="1419226"/>
          </a:xfrm>
          <a:prstGeom prst="rect">
            <a:avLst/>
          </a:prstGeom>
          <a:solidFill>
            <a:schemeClr val="bg1"/>
          </a:solidFill>
          <a:ln w="76200">
            <a:solidFill>
              <a:schemeClr val="bg1"/>
            </a:solidFill>
          </a:ln>
          <a:effectLst>
            <a:outerShdw blurRad="368300" dist="114300" dir="2700000" sx="103000" sy="103000" algn="tl" rotWithShape="0">
              <a:prstClr val="black">
                <a:alpha val="36000"/>
              </a:prstClr>
            </a:outerShdw>
          </a:effectLst>
        </p:spPr>
      </p:pic>
      <p:cxnSp>
        <p:nvCxnSpPr>
          <p:cNvPr id="30" name="Straight Connector 29"/>
          <p:cNvCxnSpPr/>
          <p:nvPr/>
        </p:nvCxnSpPr>
        <p:spPr bwMode="auto">
          <a:xfrm>
            <a:off x="18440400" y="3709735"/>
            <a:ext cx="0" cy="8887330"/>
          </a:xfrm>
          <a:prstGeom prst="line">
            <a:avLst/>
          </a:prstGeom>
          <a:solidFill>
            <a:schemeClr val="accent1"/>
          </a:solidFill>
          <a:ln w="9525" cap="flat" cmpd="sng" algn="ctr">
            <a:solidFill>
              <a:srgbClr val="0B9444"/>
            </a:solidFill>
            <a:prstDash val="solid"/>
            <a:round/>
            <a:headEnd type="none" w="med" len="med"/>
            <a:tailEnd type="none" w="med" len="med"/>
          </a:ln>
          <a:effectLst/>
        </p:spPr>
      </p:cxnSp>
      <p:pic>
        <p:nvPicPr>
          <p:cNvPr id="46" name="Picture 45"/>
          <p:cNvPicPr>
            <a:picLocks noChangeAspect="1"/>
          </p:cNvPicPr>
          <p:nvPr/>
        </p:nvPicPr>
        <p:blipFill rotWithShape="1">
          <a:blip r:embed="rId16">
            <a:extLst>
              <a:ext uri="{28A0092B-C50C-407E-A947-70E740481C1C}">
                <a14:useLocalDpi xmlns:a14="http://schemas.microsoft.com/office/drawing/2010/main" val="0"/>
              </a:ext>
            </a:extLst>
          </a:blip>
          <a:srcRect t="3492" r="2516"/>
          <a:stretch/>
        </p:blipFill>
        <p:spPr>
          <a:xfrm>
            <a:off x="25389995" y="4085173"/>
            <a:ext cx="5455610" cy="1986949"/>
          </a:xfrm>
          <a:prstGeom prst="rect">
            <a:avLst/>
          </a:prstGeom>
          <a:ln w="19050">
            <a:solidFill>
              <a:schemeClr val="tx1"/>
            </a:solidFill>
          </a:ln>
        </p:spPr>
      </p:pic>
      <p:pic>
        <p:nvPicPr>
          <p:cNvPr id="47" name="Picture 46"/>
          <p:cNvPicPr>
            <a:picLocks noChangeAspect="1"/>
          </p:cNvPicPr>
          <p:nvPr/>
        </p:nvPicPr>
        <p:blipFill rotWithShape="1">
          <a:blip r:embed="rId17">
            <a:extLst>
              <a:ext uri="{28A0092B-C50C-407E-A947-70E740481C1C}">
                <a14:useLocalDpi xmlns:a14="http://schemas.microsoft.com/office/drawing/2010/main" val="0"/>
              </a:ext>
            </a:extLst>
          </a:blip>
          <a:srcRect t="2853" r="1456" b="521"/>
          <a:stretch/>
        </p:blipFill>
        <p:spPr>
          <a:xfrm>
            <a:off x="25389487" y="6199176"/>
            <a:ext cx="5456118" cy="1986949"/>
          </a:xfrm>
          <a:prstGeom prst="rect">
            <a:avLst/>
          </a:prstGeom>
          <a:ln w="19050">
            <a:solidFill>
              <a:schemeClr val="tx1"/>
            </a:solidFill>
          </a:ln>
        </p:spPr>
      </p:pic>
      <p:pic>
        <p:nvPicPr>
          <p:cNvPr id="58" name="Picture 57"/>
          <p:cNvPicPr>
            <a:picLocks noChangeAspect="1"/>
          </p:cNvPicPr>
          <p:nvPr/>
        </p:nvPicPr>
        <p:blipFill rotWithShape="1">
          <a:blip r:embed="rId17">
            <a:extLst>
              <a:ext uri="{28A0092B-C50C-407E-A947-70E740481C1C}">
                <a14:useLocalDpi xmlns:a14="http://schemas.microsoft.com/office/drawing/2010/main" val="0"/>
              </a:ext>
            </a:extLst>
          </a:blip>
          <a:srcRect t="2853" r="1456" b="521"/>
          <a:stretch/>
        </p:blipFill>
        <p:spPr>
          <a:xfrm>
            <a:off x="25399012" y="8308002"/>
            <a:ext cx="5456118" cy="1986949"/>
          </a:xfrm>
          <a:prstGeom prst="rect">
            <a:avLst/>
          </a:prstGeom>
          <a:ln w="19050">
            <a:solidFill>
              <a:schemeClr val="tx1"/>
            </a:solid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344</Words>
  <Application>Microsoft Office PowerPoint</Application>
  <PresentationFormat>Custom</PresentationFormat>
  <Paragraphs>138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Gothic</vt:lpstr>
      <vt:lpstr>ＭＳ Ｐゴシック</vt:lpstr>
      <vt:lpstr>Arial</vt:lpstr>
      <vt:lpstr>Cambria Math</vt:lpstr>
      <vt:lpstr>Courier New</vt:lpstr>
      <vt:lpstr>Times New Roman</vt:lpstr>
      <vt:lpstr>Wingdings</vt:lpstr>
      <vt:lpstr>Default Design</vt:lpstr>
      <vt:lpstr>PowerPoint Presentation</vt:lpstr>
    </vt:vector>
  </TitlesOfParts>
  <Company>University of Marylandddd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Brian Weber</cp:lastModifiedBy>
  <cp:revision>151</cp:revision>
  <dcterms:created xsi:type="dcterms:W3CDTF">2003-01-13T18:47:08Z</dcterms:created>
  <dcterms:modified xsi:type="dcterms:W3CDTF">2018-04-20T16:25:16Z</dcterms:modified>
</cp:coreProperties>
</file>