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6576000" cy="27432000"/>
  <p:notesSz cx="6934200" cy="9220200"/>
  <p:defaultTextStyle>
    <a:defPPr>
      <a:defRPr lang="en-US"/>
    </a:defPPr>
    <a:lvl1pPr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1pPr>
    <a:lvl2pPr marL="444467" indent="148156"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2pPr>
    <a:lvl3pPr marL="888934" indent="296311"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3pPr>
    <a:lvl4pPr marL="1333401" indent="444467"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4pPr>
    <a:lvl5pPr marL="1777868" indent="592623" algn="l" rtl="0" fontAlgn="base">
      <a:spcBef>
        <a:spcPct val="0"/>
      </a:spcBef>
      <a:spcAft>
        <a:spcPct val="0"/>
      </a:spcAft>
      <a:defRPr sz="7259" kern="1200">
        <a:solidFill>
          <a:schemeClr val="tx1"/>
        </a:solidFill>
        <a:latin typeface="MS Gothic" pitchFamily="49" charset="-128"/>
        <a:ea typeface="ＭＳ Ｐゴシック" pitchFamily="-112" charset="-128"/>
        <a:cs typeface="+mn-cs"/>
      </a:defRPr>
    </a:lvl5pPr>
    <a:lvl6pPr marL="2963113" algn="l" defTabSz="1185245" rtl="0" eaLnBrk="1" latinLnBrk="0" hangingPunct="1">
      <a:defRPr sz="7259" kern="1200">
        <a:solidFill>
          <a:schemeClr val="tx1"/>
        </a:solidFill>
        <a:latin typeface="MS Gothic" pitchFamily="49" charset="-128"/>
        <a:ea typeface="ＭＳ Ｐゴシック" pitchFamily="-112" charset="-128"/>
        <a:cs typeface="+mn-cs"/>
      </a:defRPr>
    </a:lvl6pPr>
    <a:lvl7pPr marL="3555736" algn="l" defTabSz="1185245" rtl="0" eaLnBrk="1" latinLnBrk="0" hangingPunct="1">
      <a:defRPr sz="7259" kern="1200">
        <a:solidFill>
          <a:schemeClr val="tx1"/>
        </a:solidFill>
        <a:latin typeface="MS Gothic" pitchFamily="49" charset="-128"/>
        <a:ea typeface="ＭＳ Ｐゴシック" pitchFamily="-112" charset="-128"/>
        <a:cs typeface="+mn-cs"/>
      </a:defRPr>
    </a:lvl7pPr>
    <a:lvl8pPr marL="4148358" algn="l" defTabSz="1185245" rtl="0" eaLnBrk="1" latinLnBrk="0" hangingPunct="1">
      <a:defRPr sz="7259" kern="1200">
        <a:solidFill>
          <a:schemeClr val="tx1"/>
        </a:solidFill>
        <a:latin typeface="MS Gothic" pitchFamily="49" charset="-128"/>
        <a:ea typeface="ＭＳ Ｐゴシック" pitchFamily="-112" charset="-128"/>
        <a:cs typeface="+mn-cs"/>
      </a:defRPr>
    </a:lvl8pPr>
    <a:lvl9pPr marL="4740981" algn="l" defTabSz="1185245" rtl="0" eaLnBrk="1" latinLnBrk="0" hangingPunct="1">
      <a:defRPr sz="7259" kern="1200">
        <a:solidFill>
          <a:schemeClr val="tx1"/>
        </a:solidFill>
        <a:latin typeface="MS Gothic" pitchFamily="49" charset="-128"/>
        <a:ea typeface="ＭＳ Ｐゴシック" pitchFamily="-112" charset="-128"/>
        <a:cs typeface="+mn-cs"/>
      </a:defRPr>
    </a:lvl9pPr>
  </p:defaultTextStyle>
  <p:extLst>
    <p:ext uri="{EFAFB233-063F-42B5-8137-9DF3F51BA10A}">
      <p15:sldGuideLst xmlns:p15="http://schemas.microsoft.com/office/powerpoint/2012/main">
        <p15:guide id="1" orient="horz" pos="8592"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444"/>
    <a:srgbClr val="E6E6E6"/>
    <a:srgbClr val="F9F9F9"/>
    <a:srgbClr val="FFFFFF"/>
    <a:srgbClr val="006435"/>
    <a:srgbClr val="00B5A3"/>
    <a:srgbClr val="2CB775"/>
    <a:srgbClr val="008D4A"/>
    <a:srgbClr val="004C52"/>
    <a:srgbClr val="0096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28" autoAdjust="0"/>
  </p:normalViewPr>
  <p:slideViewPr>
    <p:cSldViewPr>
      <p:cViewPr>
        <p:scale>
          <a:sx n="25" d="100"/>
          <a:sy n="25" d="100"/>
        </p:scale>
        <p:origin x="1914" y="810"/>
      </p:cViewPr>
      <p:guideLst>
        <p:guide orient="horz" pos="8592"/>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512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512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5125"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2FB7F4D-EE63-4041-A616-6706DC445B10}" type="slidenum">
              <a:rPr lang="en-US"/>
              <a:pPr>
                <a:defRPr/>
              </a:pPr>
              <a:t>‹#›</a:t>
            </a:fld>
            <a:endParaRPr lang="en-US"/>
          </a:p>
        </p:txBody>
      </p:sp>
    </p:spTree>
    <p:extLst>
      <p:ext uri="{BB962C8B-B14F-4D97-AF65-F5344CB8AC3E}">
        <p14:creationId xmlns:p14="http://schemas.microsoft.com/office/powerpoint/2010/main" val="3954070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3075"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3079"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618F274-943E-44A9-8F45-353F8C6788E2}" type="slidenum">
              <a:rPr lang="en-US"/>
              <a:pPr>
                <a:defRPr/>
              </a:pPr>
              <a:t>‹#›</a:t>
            </a:fld>
            <a:endParaRPr lang="en-US"/>
          </a:p>
        </p:txBody>
      </p:sp>
    </p:spTree>
    <p:extLst>
      <p:ext uri="{BB962C8B-B14F-4D97-AF65-F5344CB8AC3E}">
        <p14:creationId xmlns:p14="http://schemas.microsoft.com/office/powerpoint/2010/main" val="398560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1pPr>
    <a:lvl2pPr marL="444467"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2pPr>
    <a:lvl3pPr marL="888934"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3pPr>
    <a:lvl4pPr marL="1333401"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4pPr>
    <a:lvl5pPr marL="1777868" algn="l" rtl="0" eaLnBrk="0" fontAlgn="base" hangingPunct="0">
      <a:spcBef>
        <a:spcPct val="30000"/>
      </a:spcBef>
      <a:spcAft>
        <a:spcPct val="0"/>
      </a:spcAft>
      <a:defRPr sz="1167" kern="1200">
        <a:solidFill>
          <a:schemeClr val="tx1"/>
        </a:solidFill>
        <a:latin typeface="Arial" charset="0"/>
        <a:ea typeface="ＭＳ Ｐゴシック" pitchFamily="-112" charset="-128"/>
        <a:cs typeface="+mn-cs"/>
      </a:defRPr>
    </a:lvl5pPr>
    <a:lvl6pPr marL="2222335" algn="l" defTabSz="888934" rtl="0" eaLnBrk="1" latinLnBrk="0" hangingPunct="1">
      <a:defRPr sz="1167" kern="1200">
        <a:solidFill>
          <a:schemeClr val="tx1"/>
        </a:solidFill>
        <a:latin typeface="+mn-lt"/>
        <a:ea typeface="+mn-ea"/>
        <a:cs typeface="+mn-cs"/>
      </a:defRPr>
    </a:lvl6pPr>
    <a:lvl7pPr marL="2666802" algn="l" defTabSz="888934" rtl="0" eaLnBrk="1" latinLnBrk="0" hangingPunct="1">
      <a:defRPr sz="1167" kern="1200">
        <a:solidFill>
          <a:schemeClr val="tx1"/>
        </a:solidFill>
        <a:latin typeface="+mn-lt"/>
        <a:ea typeface="+mn-ea"/>
        <a:cs typeface="+mn-cs"/>
      </a:defRPr>
    </a:lvl7pPr>
    <a:lvl8pPr marL="3111269" algn="l" defTabSz="888934" rtl="0" eaLnBrk="1" latinLnBrk="0" hangingPunct="1">
      <a:defRPr sz="1167" kern="1200">
        <a:solidFill>
          <a:schemeClr val="tx1"/>
        </a:solidFill>
        <a:latin typeface="+mn-lt"/>
        <a:ea typeface="+mn-ea"/>
        <a:cs typeface="+mn-cs"/>
      </a:defRPr>
    </a:lvl8pPr>
    <a:lvl9pPr marL="3555736" algn="l" defTabSz="888934" rtl="0" eaLnBrk="1" latinLnBrk="0" hangingPunct="1">
      <a:defRPr sz="11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a:solidFill>
                  <a:schemeClr val="tx1"/>
                </a:solidFill>
                <a:latin typeface="MS Gothic" pitchFamily="49" charset="-128"/>
                <a:ea typeface="ＭＳ Ｐゴシック" pitchFamily="-112" charset="-128"/>
              </a:defRPr>
            </a:lvl1pPr>
            <a:lvl2pPr marL="742950" indent="-285750" eaLnBrk="0" hangingPunct="0">
              <a:defRPr sz="5600">
                <a:solidFill>
                  <a:schemeClr val="tx1"/>
                </a:solidFill>
                <a:latin typeface="MS Gothic" pitchFamily="49" charset="-128"/>
                <a:ea typeface="ＭＳ Ｐゴシック" pitchFamily="-112" charset="-128"/>
              </a:defRPr>
            </a:lvl2pPr>
            <a:lvl3pPr marL="1143000" indent="-228600" eaLnBrk="0" hangingPunct="0">
              <a:defRPr sz="5600">
                <a:solidFill>
                  <a:schemeClr val="tx1"/>
                </a:solidFill>
                <a:latin typeface="MS Gothic" pitchFamily="49" charset="-128"/>
                <a:ea typeface="ＭＳ Ｐゴシック" pitchFamily="-112" charset="-128"/>
              </a:defRPr>
            </a:lvl3pPr>
            <a:lvl4pPr marL="1600200" indent="-228600" eaLnBrk="0" hangingPunct="0">
              <a:defRPr sz="5600">
                <a:solidFill>
                  <a:schemeClr val="tx1"/>
                </a:solidFill>
                <a:latin typeface="MS Gothic" pitchFamily="49" charset="-128"/>
                <a:ea typeface="ＭＳ Ｐゴシック" pitchFamily="-112" charset="-128"/>
              </a:defRPr>
            </a:lvl4pPr>
            <a:lvl5pPr marL="2057400" indent="-228600" eaLnBrk="0" hangingPunct="0">
              <a:defRPr sz="5600">
                <a:solidFill>
                  <a:schemeClr val="tx1"/>
                </a:solidFill>
                <a:latin typeface="MS Gothic" pitchFamily="49" charset="-128"/>
                <a:ea typeface="ＭＳ Ｐゴシック" pitchFamily="-112" charset="-128"/>
              </a:defRPr>
            </a:lvl5pPr>
            <a:lvl6pPr marL="25146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6pPr>
            <a:lvl7pPr marL="29718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7pPr>
            <a:lvl8pPr marL="34290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8pPr>
            <a:lvl9pPr marL="3886200" indent="-228600" eaLnBrk="0" fontAlgn="base" hangingPunct="0">
              <a:spcBef>
                <a:spcPct val="0"/>
              </a:spcBef>
              <a:spcAft>
                <a:spcPct val="0"/>
              </a:spcAft>
              <a:defRPr sz="5600">
                <a:solidFill>
                  <a:schemeClr val="tx1"/>
                </a:solidFill>
                <a:latin typeface="MS Gothic" pitchFamily="49" charset="-128"/>
                <a:ea typeface="ＭＳ Ｐゴシック" pitchFamily="-112" charset="-128"/>
              </a:defRPr>
            </a:lvl9pPr>
          </a:lstStyle>
          <a:p>
            <a:pPr eaLnBrk="1" hangingPunct="1"/>
            <a:fld id="{3AF5F570-3F40-404F-ACED-279AE895A7BB}" type="slidenum">
              <a:rPr lang="en-US" sz="1200" smtClean="0">
                <a:latin typeface="Arial" charset="0"/>
              </a:rPr>
              <a:pPr eaLnBrk="1" hangingPunct="1"/>
              <a:t>1</a:t>
            </a:fld>
            <a:endParaRPr lang="en-US" sz="1200">
              <a:latin typeface="Arial" charset="0"/>
            </a:endParaRPr>
          </a:p>
        </p:txBody>
      </p:sp>
      <p:sp>
        <p:nvSpPr>
          <p:cNvPr id="4099" name="Rectangle 2"/>
          <p:cNvSpPr>
            <a:spLocks noGrp="1" noRot="1" noChangeAspect="1" noChangeArrowheads="1" noTextEdit="1"/>
          </p:cNvSpPr>
          <p:nvPr>
            <p:ph type="sldImg"/>
          </p:nvPr>
        </p:nvSpPr>
        <p:spPr>
          <a:xfrm>
            <a:off x="1162050" y="692150"/>
            <a:ext cx="4610100" cy="3457575"/>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1667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15545099"/>
            <a:ext cx="25603200" cy="7009805"/>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EC9E4657-0A72-4974-857E-90C2E4E7A5D6}" type="slidenum">
              <a:rPr lang="en-US"/>
              <a:pPr>
                <a:defRPr/>
              </a:pPr>
              <a:t>‹#›</a:t>
            </a:fld>
            <a:endParaRPr lang="en-US"/>
          </a:p>
        </p:txBody>
      </p:sp>
    </p:spTree>
    <p:extLst>
      <p:ext uri="{BB962C8B-B14F-4D97-AF65-F5344CB8AC3E}">
        <p14:creationId xmlns:p14="http://schemas.microsoft.com/office/powerpoint/2010/main" val="357679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828800" y="6401594"/>
            <a:ext cx="32918400" cy="1810345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0FA62B5-AC34-4112-BE38-D5F844FD2BF0}" type="slidenum">
              <a:rPr lang="en-US"/>
              <a:pPr>
                <a:defRPr/>
              </a:pPr>
              <a:t>‹#›</a:t>
            </a:fld>
            <a:endParaRPr lang="en-US"/>
          </a:p>
        </p:txBody>
      </p:sp>
    </p:spTree>
    <p:extLst>
      <p:ext uri="{BB962C8B-B14F-4D97-AF65-F5344CB8AC3E}">
        <p14:creationId xmlns:p14="http://schemas.microsoft.com/office/powerpoint/2010/main" val="217523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9842"/>
            <a:ext cx="8229600" cy="2340471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9842"/>
            <a:ext cx="24536400" cy="2340471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4EA038A1-7E72-4362-8181-9F9F39CF8765}" type="slidenum">
              <a:rPr lang="en-US"/>
              <a:pPr>
                <a:defRPr/>
              </a:pPr>
              <a:t>‹#›</a:t>
            </a:fld>
            <a:endParaRPr lang="en-US"/>
          </a:p>
        </p:txBody>
      </p:sp>
    </p:spTree>
    <p:extLst>
      <p:ext uri="{BB962C8B-B14F-4D97-AF65-F5344CB8AC3E}">
        <p14:creationId xmlns:p14="http://schemas.microsoft.com/office/powerpoint/2010/main" val="42968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9B5E2F9D-BD0E-486E-B111-32D88ED971D2}" type="slidenum">
              <a:rPr lang="en-US"/>
              <a:pPr>
                <a:defRPr/>
              </a:pPr>
              <a:t>‹#›</a:t>
            </a:fld>
            <a:endParaRPr lang="en-US"/>
          </a:p>
        </p:txBody>
      </p:sp>
    </p:spTree>
    <p:extLst>
      <p:ext uri="{BB962C8B-B14F-4D97-AF65-F5344CB8AC3E}">
        <p14:creationId xmlns:p14="http://schemas.microsoft.com/office/powerpoint/2010/main" val="244956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49" y="17627203"/>
            <a:ext cx="31089600" cy="5448599"/>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2889249" y="11626454"/>
            <a:ext cx="31089600" cy="6000750"/>
          </a:xfrm>
          <a:prstGeom prst="rect">
            <a:avLst/>
          </a:prstGeo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BD4BC3D-9E62-49C7-B73F-CC9966039008}" type="slidenum">
              <a:rPr lang="en-US"/>
              <a:pPr>
                <a:defRPr/>
              </a:pPr>
              <a:t>‹#›</a:t>
            </a:fld>
            <a:endParaRPr lang="en-US"/>
          </a:p>
        </p:txBody>
      </p:sp>
    </p:spTree>
    <p:extLst>
      <p:ext uri="{BB962C8B-B14F-4D97-AF65-F5344CB8AC3E}">
        <p14:creationId xmlns:p14="http://schemas.microsoft.com/office/powerpoint/2010/main" val="416384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8288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1098"/>
            <a:ext cx="16383000" cy="18103454"/>
          </a:xfrm>
          <a:prstGeom prst="rect">
            <a:avLst/>
          </a:prstGeo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54B46B5-BABE-4F2F-8DF2-DB7EC5A34D55}" type="slidenum">
              <a:rPr lang="en-US"/>
              <a:pPr>
                <a:defRPr/>
              </a:pPr>
              <a:t>‹#›</a:t>
            </a:fld>
            <a:endParaRPr lang="en-US"/>
          </a:p>
        </p:txBody>
      </p:sp>
    </p:spTree>
    <p:extLst>
      <p:ext uri="{BB962C8B-B14F-4D97-AF65-F5344CB8AC3E}">
        <p14:creationId xmlns:p14="http://schemas.microsoft.com/office/powerpoint/2010/main" val="308196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351"/>
            <a:ext cx="32918400" cy="4572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1" y="6140649"/>
            <a:ext cx="16160751"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828801" y="8699004"/>
            <a:ext cx="16160751"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1" y="6140649"/>
            <a:ext cx="16167100" cy="2558356"/>
          </a:xfrm>
          <a:prstGeom prst="rect">
            <a:avLst/>
          </a:prstGeo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8580101" y="8699004"/>
            <a:ext cx="16167100" cy="15805548"/>
          </a:xfrm>
          <a:prstGeom prst="rect">
            <a:avLst/>
          </a:prstGeo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A3188381-BF0F-4D64-A930-CAFF3BFCCDE3}" type="slidenum">
              <a:rPr lang="en-US"/>
              <a:pPr>
                <a:defRPr/>
              </a:pPr>
              <a:t>‹#›</a:t>
            </a:fld>
            <a:endParaRPr lang="en-US"/>
          </a:p>
        </p:txBody>
      </p:sp>
    </p:spTree>
    <p:extLst>
      <p:ext uri="{BB962C8B-B14F-4D97-AF65-F5344CB8AC3E}">
        <p14:creationId xmlns:p14="http://schemas.microsoft.com/office/powerpoint/2010/main" val="381957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346417"/>
            <a:ext cx="32918400" cy="457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FDCFB288-E178-4E20-B101-63A35DFE70D3}" type="slidenum">
              <a:rPr lang="en-US"/>
              <a:pPr>
                <a:defRPr/>
              </a:pPr>
              <a:t>‹#›</a:t>
            </a:fld>
            <a:endParaRPr lang="en-US"/>
          </a:p>
        </p:txBody>
      </p:sp>
    </p:spTree>
    <p:extLst>
      <p:ext uri="{BB962C8B-B14F-4D97-AF65-F5344CB8AC3E}">
        <p14:creationId xmlns:p14="http://schemas.microsoft.com/office/powerpoint/2010/main" val="11796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C86C289B-9606-45C0-9159-CA9489A180C7}" type="slidenum">
              <a:rPr lang="en-US"/>
              <a:pPr>
                <a:defRPr/>
              </a:pPr>
              <a:t>‹#›</a:t>
            </a:fld>
            <a:endParaRPr lang="en-US"/>
          </a:p>
        </p:txBody>
      </p:sp>
    </p:spTree>
    <p:extLst>
      <p:ext uri="{BB962C8B-B14F-4D97-AF65-F5344CB8AC3E}">
        <p14:creationId xmlns:p14="http://schemas.microsoft.com/office/powerpoint/2010/main" val="2124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399"/>
            <a:ext cx="12033251" cy="4647903"/>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14300200" y="1092399"/>
            <a:ext cx="20447000" cy="2341215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301"/>
            <a:ext cx="12033251" cy="18764250"/>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BE209CAC-A756-4C7F-B220-63DFFB2E8F40}" type="slidenum">
              <a:rPr lang="en-US"/>
              <a:pPr>
                <a:defRPr/>
              </a:pPr>
              <a:t>‹#›</a:t>
            </a:fld>
            <a:endParaRPr lang="en-US"/>
          </a:p>
        </p:txBody>
      </p:sp>
    </p:spTree>
    <p:extLst>
      <p:ext uri="{BB962C8B-B14F-4D97-AF65-F5344CB8AC3E}">
        <p14:creationId xmlns:p14="http://schemas.microsoft.com/office/powerpoint/2010/main" val="70288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19201806"/>
            <a:ext cx="21945600" cy="2268141"/>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7169151" y="2451200"/>
            <a:ext cx="21945600" cy="16458903"/>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7169151" y="21469946"/>
            <a:ext cx="21945600" cy="3219153"/>
          </a:xfrm>
          <a:prstGeom prst="rect">
            <a:avLst/>
          </a:prstGeo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noChangeArrowheads="1"/>
          </p:cNvSpPr>
          <p:nvPr>
            <p:ph type="dt" sz="half" idx="10"/>
          </p:nvPr>
        </p:nvSpPr>
        <p:spPr>
          <a:xfrm>
            <a:off x="1828800" y="24981298"/>
            <a:ext cx="8534400" cy="19050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2496800" y="24981298"/>
            <a:ext cx="11582400" cy="19050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26212800" y="24981298"/>
            <a:ext cx="8534400" cy="1905000"/>
          </a:xfrm>
          <a:prstGeom prst="rect">
            <a:avLst/>
          </a:prstGeom>
          <a:ln/>
        </p:spPr>
        <p:txBody>
          <a:bodyPr/>
          <a:lstStyle>
            <a:lvl1pPr>
              <a:defRPr/>
            </a:lvl1pPr>
          </a:lstStyle>
          <a:p>
            <a:pPr>
              <a:defRPr/>
            </a:pPr>
            <a:fld id="{1FEE6994-04D6-4EBE-B49D-689EE0C7787B}" type="slidenum">
              <a:rPr lang="en-US"/>
              <a:pPr>
                <a:defRPr/>
              </a:pPr>
              <a:t>‹#›</a:t>
            </a:fld>
            <a:endParaRPr lang="en-US"/>
          </a:p>
        </p:txBody>
      </p:sp>
    </p:spTree>
    <p:extLst>
      <p:ext uri="{BB962C8B-B14F-4D97-AF65-F5344CB8AC3E}">
        <p14:creationId xmlns:p14="http://schemas.microsoft.com/office/powerpoint/2010/main" val="301534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510540" y="3276601"/>
            <a:ext cx="10789920" cy="23719686"/>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12" name="Rectangle 11"/>
          <p:cNvSpPr/>
          <p:nvPr userDrawn="1"/>
        </p:nvSpPr>
        <p:spPr bwMode="auto">
          <a:xfrm>
            <a:off x="11937362" y="3276598"/>
            <a:ext cx="11155145" cy="10058401"/>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3" name="Rectangle 12"/>
          <p:cNvSpPr/>
          <p:nvPr userDrawn="1"/>
        </p:nvSpPr>
        <p:spPr bwMode="auto">
          <a:xfrm>
            <a:off x="23729409" y="3276600"/>
            <a:ext cx="12336051" cy="10058399"/>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3" name="Rectangle 2"/>
          <p:cNvSpPr/>
          <p:nvPr userDrawn="1"/>
        </p:nvSpPr>
        <p:spPr bwMode="auto">
          <a:xfrm>
            <a:off x="-76200" y="-24540"/>
            <a:ext cx="36728399" cy="2890131"/>
          </a:xfrm>
          <a:prstGeom prst="rect">
            <a:avLst/>
          </a:prstGeom>
          <a:gradFill flip="none" rotWithShape="1">
            <a:gsLst>
              <a:gs pos="0">
                <a:srgbClr val="006435"/>
              </a:gs>
              <a:gs pos="51000">
                <a:srgbClr val="0B9444"/>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dirty="0">
              <a:ln>
                <a:noFill/>
              </a:ln>
              <a:solidFill>
                <a:schemeClr val="tx1"/>
              </a:solidFill>
              <a:effectLst/>
              <a:latin typeface="MS Gothic" pitchFamily="49" charset="-128"/>
            </a:endParaRPr>
          </a:p>
        </p:txBody>
      </p:sp>
      <p:sp>
        <p:nvSpPr>
          <p:cNvPr id="11" name="Rectangle 16"/>
          <p:cNvSpPr/>
          <p:nvPr userDrawn="1"/>
        </p:nvSpPr>
        <p:spPr>
          <a:xfrm>
            <a:off x="-76201" y="-21000"/>
            <a:ext cx="36728399" cy="2075549"/>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54000">
                <a:srgbClr val="006435"/>
              </a:gs>
              <a:gs pos="100000">
                <a:srgbClr val="0B944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bwMode="auto">
          <a:xfrm>
            <a:off x="11937362" y="13944599"/>
            <a:ext cx="24128098" cy="13051688"/>
          </a:xfrm>
          <a:prstGeom prst="rect">
            <a:avLst/>
          </a:prstGeom>
          <a:solidFill>
            <a:schemeClr val="bg1"/>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
        <p:nvSpPr>
          <p:cNvPr id="22" name="Rectangle 21"/>
          <p:cNvSpPr/>
          <p:nvPr userDrawn="1"/>
        </p:nvSpPr>
        <p:spPr bwMode="auto">
          <a:xfrm>
            <a:off x="11985404" y="26517600"/>
            <a:ext cx="24080056" cy="494607"/>
          </a:xfrm>
          <a:prstGeom prst="rect">
            <a:avLst/>
          </a:prstGeom>
          <a:solidFill>
            <a:srgbClr val="0B9444"/>
          </a:solidFill>
          <a:ln w="76200" cap="flat" cmpd="sng" algn="ctr">
            <a:solidFill>
              <a:srgbClr val="0B944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mj-lt"/>
              </a:rPr>
              <a:t>Figure</a:t>
            </a:r>
            <a:r>
              <a:rPr kumimoji="0" lang="en-US" sz="2800" b="1" i="0" u="none" strike="noStrike" cap="none" normalizeH="0" dirty="0">
                <a:ln>
                  <a:noFill/>
                </a:ln>
                <a:solidFill>
                  <a:schemeClr val="bg1"/>
                </a:solidFill>
                <a:effectLst/>
                <a:latin typeface="+mj-lt"/>
              </a:rPr>
              <a:t> 4: </a:t>
            </a:r>
            <a:r>
              <a:rPr kumimoji="0" lang="en-US" sz="2800" b="0" i="0" u="none" strike="noStrike" cap="none" normalizeH="0" dirty="0">
                <a:ln>
                  <a:noFill/>
                </a:ln>
                <a:solidFill>
                  <a:schemeClr val="bg1"/>
                </a:solidFill>
                <a:effectLst/>
                <a:latin typeface="+mj-lt"/>
              </a:rPr>
              <a:t>GFAU Block Schematic</a:t>
            </a:r>
            <a:endParaRPr kumimoji="0" lang="en-US" sz="2800" b="0" i="1" u="none" strike="noStrike" cap="none" normalizeH="0" baseline="0" dirty="0">
              <a:ln>
                <a:noFill/>
              </a:ln>
              <a:solidFill>
                <a:schemeClr val="bg1"/>
              </a:solidFill>
              <a:effectLst/>
              <a:latin typeface="+mj-lt"/>
            </a:endParaRPr>
          </a:p>
        </p:txBody>
      </p:sp>
      <p:sp>
        <p:nvSpPr>
          <p:cNvPr id="23" name="Rectangle 22"/>
          <p:cNvSpPr>
            <a:spLocks noChangeArrowheads="1"/>
          </p:cNvSpPr>
          <p:nvPr userDrawn="1"/>
        </p:nvSpPr>
        <p:spPr bwMode="auto">
          <a:xfrm>
            <a:off x="535238" y="21183600"/>
            <a:ext cx="10745733"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4" name="Rectangle 22"/>
          <p:cNvSpPr>
            <a:spLocks noChangeArrowheads="1"/>
          </p:cNvSpPr>
          <p:nvPr userDrawn="1"/>
        </p:nvSpPr>
        <p:spPr bwMode="auto">
          <a:xfrm>
            <a:off x="542894" y="3276599"/>
            <a:ext cx="10738112"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5" name="Rectangle 22"/>
          <p:cNvSpPr>
            <a:spLocks noChangeArrowheads="1"/>
          </p:cNvSpPr>
          <p:nvPr userDrawn="1"/>
        </p:nvSpPr>
        <p:spPr bwMode="auto">
          <a:xfrm>
            <a:off x="533400" y="17305788"/>
            <a:ext cx="10747571"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6" name="Rectangle 22"/>
          <p:cNvSpPr>
            <a:spLocks noChangeArrowheads="1"/>
          </p:cNvSpPr>
          <p:nvPr userDrawn="1"/>
        </p:nvSpPr>
        <p:spPr bwMode="auto">
          <a:xfrm>
            <a:off x="543215" y="14257788"/>
            <a:ext cx="10737792"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7" name="Rectangle 22"/>
          <p:cNvSpPr>
            <a:spLocks noChangeArrowheads="1"/>
          </p:cNvSpPr>
          <p:nvPr userDrawn="1"/>
        </p:nvSpPr>
        <p:spPr bwMode="auto">
          <a:xfrm>
            <a:off x="23748863" y="3281599"/>
            <a:ext cx="12293738"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8" name="Rectangle 22"/>
          <p:cNvSpPr>
            <a:spLocks noChangeArrowheads="1"/>
          </p:cNvSpPr>
          <p:nvPr userDrawn="1"/>
        </p:nvSpPr>
        <p:spPr bwMode="auto">
          <a:xfrm>
            <a:off x="23765747" y="9982200"/>
            <a:ext cx="12276853" cy="731520"/>
          </a:xfrm>
          <a:prstGeom prst="rect">
            <a:avLst/>
          </a:prstGeom>
          <a:solidFill>
            <a:srgbClr val="0B9444"/>
          </a:solidFill>
          <a:ln w="76200">
            <a:noFill/>
            <a:miter lim="800000"/>
            <a:headEnd/>
            <a:tailEnd/>
          </a:ln>
          <a:effectLst/>
        </p:spPr>
        <p:txBody>
          <a:bodyPr wrap="square" lIns="57149" tIns="23379" rIns="57149" bIns="23379">
            <a:spAutoFit/>
          </a:bodyPr>
          <a:lstStyle/>
          <a:p>
            <a:pPr algn="ctr"/>
            <a:endParaRPr lang="en-US" sz="3600" b="1" dirty="0">
              <a:solidFill>
                <a:schemeClr val="bg1"/>
              </a:solidFill>
              <a:latin typeface="+mj-lt"/>
              <a:cs typeface="Arial" panose="020B0604020202020204" pitchFamily="34" charset="0"/>
            </a:endParaRPr>
          </a:p>
        </p:txBody>
      </p:sp>
      <p:sp>
        <p:nvSpPr>
          <p:cNvPr id="29" name="Rectangle 28"/>
          <p:cNvSpPr/>
          <p:nvPr userDrawn="1"/>
        </p:nvSpPr>
        <p:spPr bwMode="auto">
          <a:xfrm>
            <a:off x="11951355" y="3276599"/>
            <a:ext cx="3124200" cy="731520"/>
          </a:xfrm>
          <a:prstGeom prst="rect">
            <a:avLst/>
          </a:prstGeom>
          <a:solidFill>
            <a:srgbClr val="0B94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19400" rtl="0" eaLnBrk="0" fontAlgn="base" hangingPunct="0">
        <a:spcBef>
          <a:spcPct val="0"/>
        </a:spcBef>
        <a:spcAft>
          <a:spcPct val="0"/>
        </a:spcAft>
        <a:defRPr sz="13600">
          <a:solidFill>
            <a:schemeClr val="tx2"/>
          </a:solidFill>
          <a:latin typeface="+mj-lt"/>
          <a:ea typeface="ＭＳ Ｐゴシック" pitchFamily="-112" charset="-128"/>
          <a:cs typeface="+mj-cs"/>
        </a:defRPr>
      </a:lvl1pPr>
      <a:lvl2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2pPr>
      <a:lvl3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3pPr>
      <a:lvl4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4pPr>
      <a:lvl5pPr algn="ctr" defTabSz="2819400" rtl="0" eaLnBrk="0" fontAlgn="base" hangingPunct="0">
        <a:spcBef>
          <a:spcPct val="0"/>
        </a:spcBef>
        <a:spcAft>
          <a:spcPct val="0"/>
        </a:spcAft>
        <a:defRPr sz="13600">
          <a:solidFill>
            <a:schemeClr val="tx2"/>
          </a:solidFill>
          <a:latin typeface="Arial" charset="0"/>
          <a:ea typeface="ＭＳ Ｐゴシック" pitchFamily="-112" charset="-128"/>
        </a:defRPr>
      </a:lvl5pPr>
      <a:lvl6pPr marL="342900" algn="ctr" defTabSz="2820591" rtl="0" fontAlgn="base">
        <a:spcBef>
          <a:spcPct val="0"/>
        </a:spcBef>
        <a:spcAft>
          <a:spcPct val="0"/>
        </a:spcAft>
        <a:defRPr sz="13600">
          <a:solidFill>
            <a:schemeClr val="tx2"/>
          </a:solidFill>
          <a:latin typeface="Arial" charset="0"/>
        </a:defRPr>
      </a:lvl6pPr>
      <a:lvl7pPr marL="685800" algn="ctr" defTabSz="2820591" rtl="0" fontAlgn="base">
        <a:spcBef>
          <a:spcPct val="0"/>
        </a:spcBef>
        <a:spcAft>
          <a:spcPct val="0"/>
        </a:spcAft>
        <a:defRPr sz="13600">
          <a:solidFill>
            <a:schemeClr val="tx2"/>
          </a:solidFill>
          <a:latin typeface="Arial" charset="0"/>
        </a:defRPr>
      </a:lvl7pPr>
      <a:lvl8pPr marL="1028700" algn="ctr" defTabSz="2820591" rtl="0" fontAlgn="base">
        <a:spcBef>
          <a:spcPct val="0"/>
        </a:spcBef>
        <a:spcAft>
          <a:spcPct val="0"/>
        </a:spcAft>
        <a:defRPr sz="13600">
          <a:solidFill>
            <a:schemeClr val="tx2"/>
          </a:solidFill>
          <a:latin typeface="Arial" charset="0"/>
        </a:defRPr>
      </a:lvl8pPr>
      <a:lvl9pPr marL="1371600" algn="ctr" defTabSz="2820591" rtl="0" fontAlgn="base">
        <a:spcBef>
          <a:spcPct val="0"/>
        </a:spcBef>
        <a:spcAft>
          <a:spcPct val="0"/>
        </a:spcAft>
        <a:defRPr sz="13600">
          <a:solidFill>
            <a:schemeClr val="tx2"/>
          </a:solidFill>
          <a:latin typeface="Arial" charset="0"/>
        </a:defRPr>
      </a:lvl9pPr>
    </p:titleStyle>
    <p:bodyStyle>
      <a:lvl1pPr marL="1057275" indent="-1057275" algn="l" defTabSz="2819400" rtl="0" eaLnBrk="0" fontAlgn="base" hangingPunct="0">
        <a:spcBef>
          <a:spcPct val="20000"/>
        </a:spcBef>
        <a:spcAft>
          <a:spcPct val="0"/>
        </a:spcAft>
        <a:buChar char="•"/>
        <a:defRPr sz="9900">
          <a:solidFill>
            <a:schemeClr val="tx1"/>
          </a:solidFill>
          <a:latin typeface="+mn-lt"/>
          <a:ea typeface="ＭＳ Ｐゴシック" pitchFamily="-112" charset="-128"/>
          <a:cs typeface="+mn-cs"/>
        </a:defRPr>
      </a:lvl1pPr>
      <a:lvl2pPr marL="2290763" indent="-881063" algn="l" defTabSz="2819400" rtl="0" eaLnBrk="0" fontAlgn="base" hangingPunct="0">
        <a:spcBef>
          <a:spcPct val="20000"/>
        </a:spcBef>
        <a:spcAft>
          <a:spcPct val="0"/>
        </a:spcAft>
        <a:buChar char="–"/>
        <a:defRPr sz="8600">
          <a:solidFill>
            <a:schemeClr val="tx1"/>
          </a:solidFill>
          <a:latin typeface="+mn-lt"/>
          <a:ea typeface="ＭＳ Ｐゴシック" pitchFamily="-112" charset="-128"/>
        </a:defRPr>
      </a:lvl2pPr>
      <a:lvl3pPr marL="3527425" indent="-706438" algn="l" defTabSz="2819400" rtl="0" eaLnBrk="0" fontAlgn="base" hangingPunct="0">
        <a:spcBef>
          <a:spcPct val="20000"/>
        </a:spcBef>
        <a:spcAft>
          <a:spcPct val="0"/>
        </a:spcAft>
        <a:buChar char="•"/>
        <a:defRPr sz="7400">
          <a:solidFill>
            <a:schemeClr val="tx1"/>
          </a:solidFill>
          <a:latin typeface="+mn-lt"/>
          <a:ea typeface="ＭＳ Ｐゴシック" pitchFamily="-112" charset="-128"/>
        </a:defRPr>
      </a:lvl3pPr>
      <a:lvl4pPr marL="4937125"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4pPr>
      <a:lvl5pPr marL="6348413" indent="-704850" algn="l" defTabSz="2819400" rtl="0" eaLnBrk="0" fontAlgn="base" hangingPunct="0">
        <a:spcBef>
          <a:spcPct val="20000"/>
        </a:spcBef>
        <a:spcAft>
          <a:spcPct val="0"/>
        </a:spcAft>
        <a:buChar char="»"/>
        <a:defRPr sz="6200">
          <a:solidFill>
            <a:schemeClr val="tx1"/>
          </a:solidFill>
          <a:latin typeface="+mn-lt"/>
          <a:ea typeface="ＭＳ Ｐゴシック" pitchFamily="-112" charset="-128"/>
        </a:defRPr>
      </a:lvl5pPr>
      <a:lvl6pPr marL="6691313" indent="-704850" algn="l" defTabSz="2820591" rtl="0" fontAlgn="base">
        <a:spcBef>
          <a:spcPct val="20000"/>
        </a:spcBef>
        <a:spcAft>
          <a:spcPct val="0"/>
        </a:spcAft>
        <a:buChar char="»"/>
        <a:defRPr sz="6200">
          <a:solidFill>
            <a:schemeClr val="tx1"/>
          </a:solidFill>
          <a:latin typeface="+mn-lt"/>
        </a:defRPr>
      </a:lvl6pPr>
      <a:lvl7pPr marL="7034213" indent="-704850" algn="l" defTabSz="2820591" rtl="0" fontAlgn="base">
        <a:spcBef>
          <a:spcPct val="20000"/>
        </a:spcBef>
        <a:spcAft>
          <a:spcPct val="0"/>
        </a:spcAft>
        <a:buChar char="»"/>
        <a:defRPr sz="6200">
          <a:solidFill>
            <a:schemeClr val="tx1"/>
          </a:solidFill>
          <a:latin typeface="+mn-lt"/>
        </a:defRPr>
      </a:lvl7pPr>
      <a:lvl8pPr marL="7377113" indent="-704850" algn="l" defTabSz="2820591" rtl="0" fontAlgn="base">
        <a:spcBef>
          <a:spcPct val="20000"/>
        </a:spcBef>
        <a:spcAft>
          <a:spcPct val="0"/>
        </a:spcAft>
        <a:buChar char="»"/>
        <a:defRPr sz="6200">
          <a:solidFill>
            <a:schemeClr val="tx1"/>
          </a:solidFill>
          <a:latin typeface="+mn-lt"/>
        </a:defRPr>
      </a:lvl8pPr>
      <a:lvl9pPr marL="7720013" indent="-704850" algn="l" defTabSz="2820591" rtl="0" fontAlgn="base">
        <a:spcBef>
          <a:spcPct val="20000"/>
        </a:spcBef>
        <a:spcAft>
          <a:spcPct val="0"/>
        </a:spcAft>
        <a:buChar char="»"/>
        <a:defRPr sz="6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7.png"/><Relationship Id="rId5" Type="http://schemas.openxmlformats.org/officeDocument/2006/relationships/image" Target="../media/image10.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6800" y="6873269"/>
            <a:ext cx="4648200" cy="2523308"/>
          </a:xfrm>
          <a:prstGeom prst="rect">
            <a:avLst/>
          </a:prstGeom>
          <a:ln w="38100">
            <a:solidFill>
              <a:schemeClr val="tx1"/>
            </a:solidFill>
          </a:ln>
        </p:spPr>
      </p:pic>
      <p:sp>
        <p:nvSpPr>
          <p:cNvPr id="68" name="Rectangle 67"/>
          <p:cNvSpPr/>
          <p:nvPr/>
        </p:nvSpPr>
        <p:spPr bwMode="auto">
          <a:xfrm>
            <a:off x="28139683" y="6874594"/>
            <a:ext cx="455913" cy="4321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endParaRPr>
          </a:p>
        </p:txBody>
      </p:sp>
      <mc:AlternateContent xmlns:mc="http://schemas.openxmlformats.org/markup-compatibility/2006">
        <mc:Choice xmlns:a14="http://schemas.microsoft.com/office/drawing/2010/main" Requires="a14">
          <p:sp>
            <p:nvSpPr>
              <p:cNvPr id="13" name="Rectangle 12"/>
              <p:cNvSpPr/>
              <p:nvPr/>
            </p:nvSpPr>
            <p:spPr>
              <a:xfrm>
                <a:off x="12135156" y="3352800"/>
                <a:ext cx="5543244" cy="9847311"/>
              </a:xfrm>
              <a:prstGeom prst="rect">
                <a:avLst/>
              </a:prstGeom>
              <a:ln>
                <a:noFill/>
              </a:ln>
            </p:spPr>
            <p:txBody>
              <a:bodyPr wrap="square" numCol="1">
                <a:spAutoFit/>
              </a:bodyPr>
              <a:lstStyle/>
              <a:p>
                <a:r>
                  <a:rPr lang="en-US" sz="3200" b="1" dirty="0">
                    <a:solidFill>
                      <a:schemeClr val="bg1"/>
                    </a:solidFill>
                    <a:latin typeface="+mn-lt"/>
                  </a:rPr>
                  <a:t>    </a:t>
                </a:r>
                <a:r>
                  <a:rPr lang="en-US" sz="3200" b="1" dirty="0" smtClean="0">
                    <a:solidFill>
                      <a:schemeClr val="bg1"/>
                    </a:solidFill>
                    <a:latin typeface="+mn-lt"/>
                  </a:rPr>
                  <a:t>Modules</a:t>
                </a:r>
                <a:endParaRPr lang="en-US" sz="500" b="1" dirty="0">
                  <a:solidFill>
                    <a:schemeClr val="bg1"/>
                  </a:solidFill>
                  <a:latin typeface="+mn-lt"/>
                </a:endParaRPr>
              </a:p>
              <a:p>
                <a:endParaRPr lang="en-US" sz="1800" b="1" dirty="0">
                  <a:solidFill>
                    <a:srgbClr val="006435"/>
                  </a:solidFill>
                  <a:latin typeface="+mn-lt"/>
                </a:endParaRPr>
              </a:p>
              <a:p>
                <a:pPr>
                  <a:spcBef>
                    <a:spcPts val="0"/>
                  </a:spcBef>
                  <a:spcAft>
                    <a:spcPts val="0"/>
                  </a:spcAft>
                </a:pPr>
                <a:r>
                  <a:rPr lang="en-US" sz="2790" b="1" dirty="0">
                    <a:solidFill>
                      <a:srgbClr val="000000"/>
                    </a:solidFill>
                    <a:latin typeface="+mn-lt"/>
                  </a:rPr>
                  <a:t>Global Registers</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Generated by </a:t>
                </a:r>
                <a:r>
                  <a:rPr lang="en-US" sz="2790" dirty="0" smtClean="0">
                    <a:solidFill>
                      <a:srgbClr val="000000"/>
                    </a:solidFill>
                    <a:latin typeface="+mn-lt"/>
                  </a:rPr>
                  <a:t>priority encoders</a:t>
                </a:r>
                <a:endParaRPr lang="en-US" sz="2790" dirty="0">
                  <a:solidFill>
                    <a:srgbClr val="000000"/>
                  </a:solidFill>
                  <a:latin typeface="+mn-lt"/>
                </a:endParaRP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Size index, most significant bit index, and mask</a:t>
                </a:r>
              </a:p>
              <a:p>
                <a:pPr>
                  <a:spcBef>
                    <a:spcPts val="0"/>
                  </a:spcBef>
                  <a:spcAft>
                    <a:spcPts val="0"/>
                  </a:spcAft>
                </a:pPr>
                <a:r>
                  <a:rPr lang="en-US" sz="2790" b="1" dirty="0">
                    <a:solidFill>
                      <a:srgbClr val="000000"/>
                    </a:solidFill>
                    <a:latin typeface="+mn-lt"/>
                  </a:rPr>
                  <a:t>Generator</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Generates elements in their element and polynomial forms</a:t>
                </a:r>
              </a:p>
              <a:p>
                <a:pPr>
                  <a:spcBef>
                    <a:spcPts val="0"/>
                  </a:spcBef>
                  <a:spcAft>
                    <a:spcPts val="0"/>
                  </a:spcAft>
                </a:pPr>
                <a:r>
                  <a:rPr lang="en-US" sz="2790" b="1" dirty="0">
                    <a:solidFill>
                      <a:srgbClr val="000000"/>
                    </a:solidFill>
                    <a:latin typeface="+mn-lt"/>
                  </a:rPr>
                  <a:t>Operators</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Performs addition, subtraction, multiplication, division and logarithm of Galois operands</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Checks null errors</a:t>
                </a:r>
              </a:p>
              <a:p>
                <a:pPr>
                  <a:spcBef>
                    <a:spcPts val="0"/>
                  </a:spcBef>
                  <a:spcAft>
                    <a:spcPts val="0"/>
                  </a:spcAft>
                </a:pPr>
                <a:r>
                  <a:rPr lang="en-US" sz="2790" b="1" dirty="0">
                    <a:solidFill>
                      <a:srgbClr val="000000"/>
                    </a:solidFill>
                    <a:latin typeface="+mn-lt"/>
                  </a:rPr>
                  <a:t>Control unit</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Determines operations requested through 6-bit opcode</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Converts operands into their counterpart forms if necessary</a:t>
                </a:r>
              </a:p>
              <a:p>
                <a:pPr marL="469933" indent="-457200">
                  <a:spcBef>
                    <a:spcPts val="0"/>
                  </a:spcBef>
                  <a:spcAft>
                    <a:spcPts val="0"/>
                  </a:spcAft>
                  <a:buFont typeface="Courier New" panose="02070309020205020404" pitchFamily="49" charset="0"/>
                  <a:buChar char="o"/>
                </a:pPr>
                <a:r>
                  <a:rPr lang="en-US" sz="2790" dirty="0">
                    <a:solidFill>
                      <a:srgbClr val="000000"/>
                    </a:solidFill>
                    <a:latin typeface="+mn-lt"/>
                  </a:rPr>
                  <a:t>Checks operand memberships (</a:t>
                </a:r>
                <a14:m>
                  <m:oMath xmlns:m="http://schemas.openxmlformats.org/officeDocument/2006/math">
                    <m:r>
                      <a:rPr lang="en-US" sz="2790" b="0" i="1" dirty="0">
                        <a:solidFill>
                          <a:srgbClr val="000000"/>
                        </a:solidFill>
                        <a:latin typeface="+mn-lt"/>
                      </a:rPr>
                      <m:t>𝑥</m:t>
                    </m:r>
                    <m:r>
                      <a:rPr lang="en-US" sz="2790" b="0" i="1" dirty="0">
                        <a:solidFill>
                          <a:srgbClr val="000000"/>
                        </a:solidFill>
                        <a:latin typeface="+mn-lt"/>
                      </a:rPr>
                      <m:t>∈</m:t>
                    </m:r>
                    <m:r>
                      <a:rPr lang="en-US" sz="2790" b="0" i="1" dirty="0">
                        <a:solidFill>
                          <a:srgbClr val="000000"/>
                        </a:solidFill>
                        <a:latin typeface="+mn-lt"/>
                      </a:rPr>
                      <m:t>𝐺𝐹</m:t>
                    </m:r>
                    <m:r>
                      <a:rPr lang="en-US" sz="2790" b="0" i="1" dirty="0">
                        <a:solidFill>
                          <a:srgbClr val="000000"/>
                        </a:solidFill>
                        <a:latin typeface="+mn-lt"/>
                      </a:rPr>
                      <m:t>[</m:t>
                    </m:r>
                    <m:r>
                      <a:rPr lang="en-US" sz="2790" b="0" i="1" dirty="0">
                        <a:solidFill>
                          <a:srgbClr val="000000"/>
                        </a:solidFill>
                        <a:latin typeface="+mn-lt"/>
                      </a:rPr>
                      <m:t>𝑥</m:t>
                    </m:r>
                    <m:r>
                      <a:rPr lang="en-US" sz="2790" b="0" i="1" dirty="0">
                        <a:solidFill>
                          <a:srgbClr val="000000"/>
                        </a:solidFill>
                        <a:latin typeface="+mn-lt"/>
                      </a:rPr>
                      <m:t>](2)</m:t>
                    </m:r>
                  </m:oMath>
                </a14:m>
                <a:r>
                  <a:rPr lang="en-US" sz="2790" dirty="0">
                    <a:latin typeface="+mn-lt"/>
                  </a:rPr>
                  <a:t>) </a:t>
                </a:r>
                <a:r>
                  <a:rPr lang="en-US" sz="2790" dirty="0">
                    <a:solidFill>
                      <a:srgbClr val="000000"/>
                    </a:solidFill>
                    <a:latin typeface="+mn-lt"/>
                  </a:rPr>
                  <a:t>and null operands (</a:t>
                </a:r>
                <a14:m>
                  <m:oMath xmlns:m="http://schemas.openxmlformats.org/officeDocument/2006/math">
                    <m:r>
                      <a:rPr lang="en-US" sz="2790" b="0" i="1" smtClean="0">
                        <a:solidFill>
                          <a:srgbClr val="000000"/>
                        </a:solidFill>
                        <a:latin typeface="+mn-lt"/>
                      </a:rPr>
                      <m:t>𝑥</m:t>
                    </m:r>
                    <m:r>
                      <a:rPr lang="en-US" sz="2790" b="0" i="1" smtClean="0">
                        <a:solidFill>
                          <a:srgbClr val="000000"/>
                        </a:solidFill>
                        <a:latin typeface="+mn-lt"/>
                      </a:rPr>
                      <m:t>=∅</m:t>
                    </m:r>
                  </m:oMath>
                </a14:m>
                <a:r>
                  <a:rPr lang="en-US" sz="2790" dirty="0">
                    <a:latin typeface="+mn-lt"/>
                  </a:rPr>
                  <a:t>)</a:t>
                </a:r>
                <a:endParaRPr lang="en-US" sz="2790" dirty="0">
                  <a:solidFill>
                    <a:srgbClr val="000000"/>
                  </a:solidFill>
                  <a:latin typeface="+mn-lt"/>
                </a:endParaRPr>
              </a:p>
            </p:txBody>
          </p:sp>
        </mc:Choice>
        <mc:Fallback>
          <p:sp>
            <p:nvSpPr>
              <p:cNvPr id="13" name="Rectangle 12"/>
              <p:cNvSpPr>
                <a:spLocks noRot="1" noChangeAspect="1" noMove="1" noResize="1" noEditPoints="1" noAdjustHandles="1" noChangeArrowheads="1" noChangeShapeType="1" noTextEdit="1"/>
              </p:cNvSpPr>
              <p:nvPr/>
            </p:nvSpPr>
            <p:spPr>
              <a:xfrm>
                <a:off x="12135156" y="3352800"/>
                <a:ext cx="5543244" cy="9847311"/>
              </a:xfrm>
              <a:prstGeom prst="rect">
                <a:avLst/>
              </a:prstGeom>
              <a:blipFill rotWithShape="0">
                <a:blip r:embed="rId4"/>
                <a:stretch>
                  <a:fillRect l="-2310" t="-805" r="-2420" b="-1115"/>
                </a:stretch>
              </a:blipFill>
              <a:ln>
                <a:noFill/>
              </a:ln>
            </p:spPr>
            <p:txBody>
              <a:bodyPr/>
              <a:lstStyle/>
              <a:p>
                <a:r>
                  <a:rPr lang="en-US">
                    <a:noFill/>
                  </a:rPr>
                  <a:t> </a:t>
                </a:r>
              </a:p>
            </p:txBody>
          </p:sp>
        </mc:Fallback>
      </mc:AlternateContent>
      <p:sp>
        <p:nvSpPr>
          <p:cNvPr id="6" name="Rounded Rectangle 5"/>
          <p:cNvSpPr/>
          <p:nvPr/>
        </p:nvSpPr>
        <p:spPr bwMode="auto">
          <a:xfrm>
            <a:off x="7848600" y="8314113"/>
            <a:ext cx="3048001" cy="3725487"/>
          </a:xfrm>
          <a:prstGeom prst="round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0788" rtl="0" eaLnBrk="1" fontAlgn="base" latinLnBrk="0" hangingPunct="1">
              <a:lnSpc>
                <a:spcPct val="100000"/>
              </a:lnSpc>
              <a:spcBef>
                <a:spcPct val="0"/>
              </a:spcBef>
              <a:spcAft>
                <a:spcPct val="0"/>
              </a:spcAft>
              <a:buClrTx/>
              <a:buSzTx/>
              <a:buFontTx/>
              <a:buNone/>
              <a:tabLst/>
            </a:pPr>
            <a:endParaRPr kumimoji="0" lang="en-US" sz="7500" b="0" i="0" u="none" strike="noStrike" cap="none" normalizeH="0" baseline="0">
              <a:ln>
                <a:noFill/>
              </a:ln>
              <a:solidFill>
                <a:schemeClr val="tx1"/>
              </a:solidFill>
              <a:effectLst/>
              <a:latin typeface="MS Gothic" pitchFamily="49" charset="-128"/>
            </a:endParaRPr>
          </a:p>
        </p:txBody>
      </p:sp>
      <mc:AlternateContent xmlns:mc="http://schemas.openxmlformats.org/markup-compatibility/2006" xmlns:a14="http://schemas.microsoft.com/office/drawing/2010/main">
        <mc:Choice Requires="a14">
          <p:sp>
            <p:nvSpPr>
              <p:cNvPr id="20" name="Rectangle 19"/>
              <p:cNvSpPr/>
              <p:nvPr/>
            </p:nvSpPr>
            <p:spPr>
              <a:xfrm flipH="1">
                <a:off x="727187" y="3352800"/>
                <a:ext cx="10354942" cy="4229978"/>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smtClean="0">
                    <a:solidFill>
                      <a:schemeClr val="bg1"/>
                    </a:solidFill>
                  </a:rPr>
                  <a:t>What are Galois Fields?</a:t>
                </a:r>
                <a:endParaRPr lang="en-US" sz="1000" b="1" dirty="0">
                  <a:solidFill>
                    <a:schemeClr val="bg1"/>
                  </a:solidFill>
                  <a:cs typeface="Arial" panose="020B0604020202020204" pitchFamily="34" charset="0"/>
                </a:endParaRPr>
              </a:p>
              <a:p>
                <a:pPr algn="ctr"/>
                <a:endParaRPr lang="en-US" sz="2800" dirty="0"/>
              </a:p>
              <a:p>
                <a:pPr algn="just"/>
                <a:r>
                  <a:rPr lang="en-US" sz="2800" dirty="0"/>
                  <a:t>Galois fields (pronounced “Gal-o-AH”) are sets with finite field orders where addition and multiplication are well defined. They </a:t>
                </a:r>
                <a:r>
                  <a:rPr lang="en-US" sz="2800" dirty="0" smtClean="0"/>
                  <a:t>are </a:t>
                </a:r>
                <a:r>
                  <a:rPr lang="en-US" sz="2800" dirty="0"/>
                  <a:t>a key part of number theory, abstract algebra, arithmetic algebraic geometry, and cryptography. In error detection and correction, Galois fields are utilized in cyclic redundancy check (CRC) which are used in digital networks and storage devices to detect accidental changes to raw data.</a:t>
                </a:r>
              </a:p>
              <a:p>
                <a:pPr algn="just"/>
                <a:endParaRPr lang="en-US" sz="2800" dirty="0"/>
              </a:p>
              <a:p>
                <a:r>
                  <a:rPr lang="en-US" sz="2800" b="1" dirty="0"/>
                  <a:t>Table 1:</a:t>
                </a:r>
                <a:r>
                  <a:rPr lang="en-US" sz="2800" dirty="0"/>
                  <a:t> Elements of </a:t>
                </a:r>
                <a14:m>
                  <m:oMath xmlns:m="http://schemas.openxmlformats.org/officeDocument/2006/math">
                    <m:r>
                      <a:rPr lang="en-US" sz="2800" i="1" dirty="0">
                        <a:solidFill>
                          <a:srgbClr val="000000"/>
                        </a:solidFill>
                        <a:latin typeface="Cambria Math" panose="02040503050406030204" pitchFamily="18" charset="0"/>
                      </a:rPr>
                      <m:t>𝐺𝐹</m:t>
                    </m:r>
                    <m:d>
                      <m:dPr>
                        <m:begChr m:val="["/>
                        <m:endChr m:val="]"/>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e>
                    </m:d>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2</m:t>
                        </m:r>
                      </m:e>
                    </m:d>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3</m:t>
                        </m:r>
                      </m:sup>
                    </m:sSup>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2</m:t>
                        </m:r>
                      </m:sup>
                    </m:sSup>
                    <m:r>
                      <a:rPr lang="en-US" sz="2800" b="0" i="1" dirty="0" smtClean="0">
                        <a:solidFill>
                          <a:srgbClr val="000000"/>
                        </a:solidFill>
                        <a:latin typeface="Cambria Math" panose="02040503050406030204" pitchFamily="18" charset="0"/>
                      </a:rPr>
                      <m:t>+</m:t>
                    </m:r>
                    <m:sSup>
                      <m:sSupPr>
                        <m:ctrlPr>
                          <a:rPr lang="en-US" sz="2800" b="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𝑥</m:t>
                        </m:r>
                      </m:e>
                      <m:sup>
                        <m:r>
                          <a:rPr lang="en-US" sz="2800" b="0" i="1" dirty="0" smtClean="0">
                            <a:solidFill>
                              <a:srgbClr val="000000"/>
                            </a:solidFill>
                            <a:latin typeface="Cambria Math" panose="02040503050406030204" pitchFamily="18" charset="0"/>
                          </a:rPr>
                          <m:t>0</m:t>
                        </m:r>
                      </m:sup>
                    </m:sSup>
                  </m:oMath>
                </a14:m>
                <a:r>
                  <a:rPr lang="en-US" sz="2800" b="0" dirty="0" smtClean="0">
                    <a:solidFill>
                      <a:srgbClr val="000000"/>
                    </a:solidFill>
                  </a:rPr>
                  <a:t> </a:t>
                </a:r>
              </a:p>
              <a:p>
                <a:pPr algn="r"/>
                <a:endParaRPr lang="en-US" sz="2800" dirty="0" smtClean="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3</m:t>
                        </m:r>
                      </m:sup>
                    </m:sSup>
                    <m:r>
                      <a:rPr lang="en-US" sz="2800" b="0" i="1" dirty="0" smtClean="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a14:m>
                <a:endParaRPr lang="en-US" sz="2800" b="0" dirty="0" smtClean="0">
                  <a:solidFill>
                    <a:srgbClr val="000000"/>
                  </a:solidFill>
                </a:endParaRPr>
              </a:p>
              <a:p>
                <a:pPr algn="r"/>
                <a:endParaRPr lang="en-US" sz="2800" b="0" dirty="0" smtClean="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r>
                      <a:rPr lang="en-US" sz="2800" b="0" i="1" dirty="0" smtClean="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3</m:t>
                        </m:r>
                      </m:sup>
                    </m:sSup>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oMath>
                </a14:m>
                <a:endParaRPr lang="en-US" sz="2800" dirty="0" smtClean="0">
                  <a:solidFill>
                    <a:srgbClr val="000000"/>
                  </a:solidFill>
                </a:endParaRPr>
              </a:p>
              <a:p>
                <a:pPr algn="ctr"/>
                <a:endParaRPr lang="en-US" sz="2800" dirty="0" smtClean="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5</m:t>
                        </m:r>
                      </m:sup>
                    </m:sSup>
                    <m:r>
                      <a:rPr lang="en-US" sz="2800" b="0" i="1" dirty="0" smtClean="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3</m:t>
                        </m:r>
                      </m:sup>
                    </m:sSup>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oMath>
                </a14:m>
                <a:endParaRPr lang="en-US" sz="2800" dirty="0" smtClean="0">
                  <a:solidFill>
                    <a:srgbClr val="000000"/>
                  </a:solidFill>
                </a:endParaRPr>
              </a:p>
              <a:p>
                <a:pPr algn="ctr"/>
                <a:endParaRPr lang="en-US" sz="2800" dirty="0">
                  <a:solidFill>
                    <a:srgbClr val="000000"/>
                  </a:solidFill>
                </a:endParaRPr>
              </a:p>
              <a:p>
                <a:pPr algn="ctr"/>
                <a:r>
                  <a:rPr lang="en-US" sz="2800" dirty="0" smtClean="0">
                    <a:solidFill>
                      <a:srgbClr val="000000"/>
                    </a:solidFill>
                  </a:rPr>
                  <a:t>	                                                        </a:t>
                </a:r>
                <a14:m>
                  <m:oMath xmlns:m="http://schemas.openxmlformats.org/officeDocument/2006/math">
                    <m:sSup>
                      <m:sSupPr>
                        <m:ctrlPr>
                          <a:rPr lang="en-US" sz="2800" i="1" dirty="0">
                            <a:solidFill>
                              <a:srgbClr val="000000"/>
                            </a:solidFill>
                            <a:latin typeface="Cambria Math" panose="02040503050406030204" pitchFamily="18" charset="0"/>
                          </a:rPr>
                        </m:ctrlPr>
                      </m:sSupPr>
                      <m:e>
                        <m:r>
                          <m:rPr>
                            <m:sty m:val="p"/>
                          </m:rPr>
                          <a:rPr lang="en-US" sz="2800" b="0" i="1" dirty="0" smtClean="0">
                            <a:solidFill>
                              <a:srgbClr val="000000"/>
                            </a:solidFill>
                            <a:latin typeface="Cambria Math" panose="02040503050406030204" pitchFamily="18" charset="0"/>
                          </a:rPr>
                          <m:t>log</m:t>
                        </m:r>
                        <m:r>
                          <a:rPr lang="en-US" sz="2800" b="0" i="1" dirty="0" smtClean="0">
                            <a:solidFill>
                              <a:srgbClr val="000000"/>
                            </a:solidFill>
                            <a:latin typeface="Cambria Math" panose="02040503050406030204" pitchFamily="18" charset="0"/>
                          </a:rPr>
                          <m:t>(</m:t>
                        </m:r>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r>
                      <a:rPr lang="en-US" sz="2800" b="0" i="1" dirty="0" smtClean="0">
                        <a:solidFill>
                          <a:srgbClr val="000000"/>
                        </a:solidFill>
                        <a:latin typeface="Cambria Math" panose="02040503050406030204" pitchFamily="18" charset="0"/>
                      </a:rPr>
                      <m:t>)</m:t>
                    </m:r>
                    <m:r>
                      <a:rPr lang="en-US" sz="2800" i="1" dirty="0" smtClean="0">
                        <a:solidFill>
                          <a:srgbClr val="000000"/>
                        </a:solidFill>
                        <a:latin typeface="Cambria Math" panose="02040503050406030204" pitchFamily="18" charset="0"/>
                      </a:rPr>
                      <m:t>=</m:t>
                    </m:r>
                    <m:r>
                      <a:rPr lang="en-US" sz="2800" b="0" i="1" dirty="0" smtClean="0">
                        <a:solidFill>
                          <a:srgbClr val="000000"/>
                        </a:solidFill>
                        <a:latin typeface="Cambria Math" panose="02040503050406030204" pitchFamily="18" charset="0"/>
                      </a:rPr>
                      <m:t>5</m:t>
                    </m:r>
                  </m:oMath>
                </a14:m>
                <a:endParaRPr lang="en-US" sz="2800" b="0" dirty="0" smtClean="0">
                  <a:solidFill>
                    <a:srgbClr val="000000"/>
                  </a:solidFill>
                </a:endParaRPr>
              </a:p>
              <a:p>
                <a:endParaRPr lang="en-US" sz="2800" baseline="30000" dirty="0" smtClean="0">
                  <a:solidFill>
                    <a:srgbClr val="000000"/>
                  </a:solidFill>
                  <a:latin typeface="Arial" panose="020B0604020202020204" pitchFamily="34" charset="0"/>
                </a:endParaRPr>
              </a:p>
              <a:p>
                <a:r>
                  <a:rPr lang="en-US" sz="2800" baseline="30000" dirty="0" smtClean="0">
                    <a:solidFill>
                      <a:srgbClr val="000000"/>
                    </a:solidFill>
                    <a:latin typeface="Arial" panose="020B0604020202020204" pitchFamily="34" charset="0"/>
                  </a:rPr>
                  <a:t>   </a:t>
                </a:r>
                <a:endParaRPr lang="en-US" sz="2800" baseline="30000" dirty="0">
                  <a:solidFill>
                    <a:srgbClr val="000000"/>
                  </a:solidFill>
                  <a:latin typeface="Arial" panose="020B0604020202020204" pitchFamily="34" charset="0"/>
                </a:endParaRPr>
              </a:p>
              <a:p>
                <a:r>
                  <a:rPr lang="en-US" sz="2800" b="1" dirty="0">
                    <a:solidFill>
                      <a:srgbClr val="000000"/>
                    </a:solidFill>
                  </a:rPr>
                  <a:t>                                                                  </a:t>
                </a:r>
                <a:r>
                  <a:rPr lang="en-US" sz="2800" b="1" dirty="0" smtClean="0">
                    <a:solidFill>
                      <a:srgbClr val="000000"/>
                    </a:solidFill>
                  </a:rPr>
                  <a:t>    Figure </a:t>
                </a:r>
                <a:r>
                  <a:rPr lang="en-US" sz="2800" b="1" dirty="0">
                    <a:solidFill>
                      <a:srgbClr val="000000"/>
                    </a:solidFill>
                  </a:rPr>
                  <a:t>1:</a:t>
                </a:r>
                <a:r>
                  <a:rPr lang="en-US" sz="2800" dirty="0">
                    <a:solidFill>
                      <a:srgbClr val="000000"/>
                    </a:solidFill>
                  </a:rPr>
                  <a:t> Example 							          </a:t>
                </a:r>
                <a:r>
                  <a:rPr lang="en-US" sz="2800" dirty="0" smtClean="0">
                    <a:solidFill>
                      <a:srgbClr val="000000"/>
                    </a:solidFill>
                  </a:rPr>
                  <a:t>    Operations </a:t>
                </a:r>
                <a:r>
                  <a:rPr lang="en-US" sz="2800" dirty="0"/>
                  <a:t>in </a:t>
                </a:r>
                <a:r>
                  <a:rPr lang="en-US" sz="2800" dirty="0" smtClean="0"/>
                  <a:t>                    </a:t>
                </a:r>
              </a:p>
              <a:p>
                <a:r>
                  <a:rPr lang="en-US" sz="2800" dirty="0">
                    <a:solidFill>
                      <a:srgbClr val="000000"/>
                    </a:solidFill>
                  </a:rPr>
                  <a:t> </a:t>
                </a:r>
                <a:r>
                  <a:rPr lang="en-US" sz="2800" dirty="0" smtClean="0">
                    <a:solidFill>
                      <a:srgbClr val="000000"/>
                    </a:solidFill>
                  </a:rPr>
                  <a:t>                                                                     </a:t>
                </a:r>
                <a14:m>
                  <m:oMath xmlns:m="http://schemas.openxmlformats.org/officeDocument/2006/math">
                    <m:r>
                      <a:rPr lang="en-US" sz="2800" i="1" dirty="0">
                        <a:solidFill>
                          <a:srgbClr val="000000"/>
                        </a:solidFill>
                        <a:latin typeface="Cambria Math" panose="02040503050406030204" pitchFamily="18" charset="0"/>
                      </a:rPr>
                      <m:t>𝐺𝐹</m:t>
                    </m:r>
                    <m:r>
                      <a:rPr lang="en-US" sz="2800" i="1" dirty="0">
                        <a:solidFill>
                          <a:srgbClr val="000000"/>
                        </a:solidFill>
                        <a:latin typeface="Cambria Math" panose="02040503050406030204" pitchFamily="18" charset="0"/>
                      </a:rPr>
                      <m:t>[</m:t>
                    </m:r>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](2)</m:t>
                    </m:r>
                  </m:oMath>
                </a14:m>
                <a:endParaRPr lang="en-US" sz="1000" b="1" dirty="0">
                  <a:solidFill>
                    <a:schemeClr val="bg1"/>
                  </a:solidFill>
                </a:endParaRPr>
              </a:p>
              <a:p>
                <a:pPr algn="ctr"/>
                <a:r>
                  <a:rPr lang="en-US" sz="1000" b="1" dirty="0" smtClean="0">
                    <a:solidFill>
                      <a:schemeClr val="bg1"/>
                    </a:solidFill>
                  </a:rPr>
                  <a:t> </a:t>
                </a:r>
                <a:endParaRPr lang="en-US" sz="1000" b="1" dirty="0">
                  <a:solidFill>
                    <a:schemeClr val="bg1"/>
                  </a:solidFill>
                </a:endParaRPr>
              </a:p>
              <a:p>
                <a:pPr algn="ctr"/>
                <a:endParaRPr lang="en-US" sz="1000" b="1" dirty="0" smtClean="0">
                  <a:solidFill>
                    <a:schemeClr val="bg1"/>
                  </a:solidFill>
                </a:endParaRPr>
              </a:p>
              <a:p>
                <a:pPr algn="ctr"/>
                <a:endParaRPr lang="en-US" sz="1000" b="1" dirty="0" smtClean="0">
                  <a:solidFill>
                    <a:schemeClr val="bg1"/>
                  </a:solidFill>
                </a:endParaRPr>
              </a:p>
              <a:p>
                <a:pPr algn="ctr"/>
                <a:endParaRPr lang="en-US" sz="3200" b="1" dirty="0">
                  <a:solidFill>
                    <a:schemeClr val="bg1"/>
                  </a:solidFill>
                </a:endParaRPr>
              </a:p>
              <a:p>
                <a:pPr algn="ctr"/>
                <a:r>
                  <a:rPr lang="en-US" sz="3200" b="1" dirty="0">
                    <a:solidFill>
                      <a:schemeClr val="bg1"/>
                    </a:solidFill>
                  </a:rPr>
                  <a:t>Objective</a:t>
                </a:r>
                <a:endParaRPr lang="en-US" sz="3200" baseline="30000" dirty="0">
                  <a:solidFill>
                    <a:srgbClr val="000000"/>
                  </a:solidFill>
                  <a:latin typeface="Arial" panose="020B0604020202020204" pitchFamily="34" charset="0"/>
                </a:endParaRPr>
              </a:p>
              <a:p>
                <a:pPr algn="ctr"/>
                <a:endParaRPr lang="en-US" sz="2800" b="1" dirty="0">
                  <a:solidFill>
                    <a:schemeClr val="bg1"/>
                  </a:solidFill>
                  <a:latin typeface="Arial" panose="020B0604020202020204" pitchFamily="34" charset="0"/>
                </a:endParaRPr>
              </a:p>
              <a:p>
                <a:pPr algn="just"/>
                <a:r>
                  <a:rPr lang="en-US" sz="2800" dirty="0">
                    <a:solidFill>
                      <a:srgbClr val="000000"/>
                    </a:solidFill>
                    <a:latin typeface="Arial" panose="020B0604020202020204" pitchFamily="34" charset="0"/>
                  </a:rPr>
                  <a:t>To design a scalable arithmetic logic unit (ALU) capable of generating elements in the Galois field of an irreducible polynomial and perform addition, subtraction, multiplication, division and logarithm for low powered devices.</a:t>
                </a:r>
              </a:p>
              <a:p>
                <a:pPr algn="just"/>
                <a:endParaRPr lang="en-US" sz="2800" dirty="0">
                  <a:solidFill>
                    <a:srgbClr val="000000"/>
                  </a:solidFill>
                  <a:latin typeface="Arial" panose="020B0604020202020204" pitchFamily="34" charset="0"/>
                </a:endParaRPr>
              </a:p>
              <a:p>
                <a:pPr algn="ctr"/>
                <a:r>
                  <a:rPr lang="en-US" sz="3200" b="1" dirty="0">
                    <a:solidFill>
                      <a:schemeClr val="bg1"/>
                    </a:solidFill>
                  </a:rPr>
                  <a:t>Design Approach</a:t>
                </a:r>
              </a:p>
              <a:p>
                <a:pPr algn="ctr"/>
                <a:endParaRPr lang="en-US" sz="2800" b="1" dirty="0">
                  <a:solidFill>
                    <a:schemeClr val="bg1"/>
                  </a:solidFill>
                  <a:latin typeface="Arial" panose="020B0604020202020204" pitchFamily="34" charset="0"/>
                </a:endParaRP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Scalable, parameterized and efficient design prioritized over specific platform hardware requirements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Designed entirely in VHSIC Hardware Description Language (VHDL) modules and packages</a:t>
                </a:r>
              </a:p>
              <a:p>
                <a:pPr marL="457200" indent="-457200">
                  <a:spcBef>
                    <a:spcPts val="0"/>
                  </a:spcBef>
                  <a:spcAft>
                    <a:spcPts val="0"/>
                  </a:spcAft>
                  <a:buFont typeface="Wingdings" panose="05000000000000000000" pitchFamily="2" charset="2"/>
                  <a:buChar char="§"/>
                </a:pPr>
                <a:r>
                  <a:rPr lang="en-US" sz="2800" dirty="0">
                    <a:solidFill>
                      <a:srgbClr val="000000"/>
                    </a:solidFill>
                    <a:latin typeface="Arial" panose="020B0604020202020204" pitchFamily="34" charset="0"/>
                  </a:rPr>
                  <a:t>Capability of design limited only by external memory capacity</a:t>
                </a:r>
              </a:p>
              <a:p>
                <a:pPr marL="457200" indent="-457200">
                  <a:buFont typeface="Wingdings" panose="05000000000000000000" pitchFamily="2" charset="2"/>
                  <a:buChar char="§"/>
                </a:pPr>
                <a:r>
                  <a:rPr lang="en-US" sz="2800" dirty="0">
                    <a:solidFill>
                      <a:srgbClr val="000000"/>
                    </a:solidFill>
                    <a:latin typeface="Arial" panose="020B0604020202020204" pitchFamily="34" charset="0"/>
                  </a:rPr>
                  <a:t>Simple scalable interface for speed and flexibility.</a:t>
                </a: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algn="ctr"/>
                <a:r>
                  <a:rPr lang="en-US" sz="3200" b="1" dirty="0">
                    <a:solidFill>
                      <a:schemeClr val="bg1"/>
                    </a:solidFill>
                  </a:rPr>
                  <a:t>Design Overview</a:t>
                </a:r>
                <a:endParaRPr lang="en-US" sz="3200" b="1" dirty="0">
                  <a:solidFill>
                    <a:schemeClr val="bg1"/>
                  </a:solidFill>
                  <a:cs typeface="Arial" panose="020B0604020202020204" pitchFamily="34" charset="0"/>
                </a:endParaRPr>
              </a:p>
              <a:p>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pPr marL="457200" indent="-457200">
                  <a:buFont typeface="Wingdings" panose="05000000000000000000" pitchFamily="2" charset="2"/>
                  <a:buChar char="§"/>
                </a:pPr>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endParaRPr lang="en-US" sz="2800" b="1" dirty="0">
                  <a:solidFill>
                    <a:srgbClr val="000000"/>
                  </a:solidFill>
                  <a:latin typeface="Arial" panose="020B0604020202020204" pitchFamily="34" charset="0"/>
                </a:endParaRPr>
              </a:p>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Functional Flow Diagram</a:t>
                </a:r>
                <a:r>
                  <a:rPr lang="en-US" sz="2800" b="1" dirty="0">
                    <a:solidFill>
                      <a:schemeClr val="bg1"/>
                    </a:solidFill>
                    <a:latin typeface="Arial" panose="020B0604020202020204" pitchFamily="34" charset="0"/>
                    <a:cs typeface="Arial" panose="020B0604020202020204" pitchFamily="34" charset="0"/>
                  </a:rPr>
                  <a:t> </a:t>
                </a:r>
                <a:endParaRPr lang="en-US" sz="2800" b="1" dirty="0">
                  <a:solidFill>
                    <a:srgbClr val="000000"/>
                  </a:solidFill>
                  <a:latin typeface="Arial" panose="020B0604020202020204" pitchFamily="34"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flipH="1">
                <a:off x="727187" y="3352800"/>
                <a:ext cx="10354942" cy="4229978"/>
              </a:xfrm>
              <a:prstGeom prst="rect">
                <a:avLst/>
              </a:prstGeom>
              <a:blipFill rotWithShape="0">
                <a:blip r:embed="rId5"/>
                <a:stretch>
                  <a:fillRect l="-1177" t="-1873" r="-1177" b="-452450"/>
                </a:stretch>
              </a:blipFill>
              <a:ln w="76200">
                <a:noFill/>
              </a:ln>
              <a:effectLst/>
            </p:spPr>
            <p:txBody>
              <a:bodyPr/>
              <a:lstStyle/>
              <a:p>
                <a:r>
                  <a:rPr lang="en-US">
                    <a:noFill/>
                  </a:rPr>
                  <a:t> </a:t>
                </a:r>
              </a:p>
            </p:txBody>
          </p:sp>
        </mc:Fallback>
      </mc:AlternateContent>
      <p:sp>
        <p:nvSpPr>
          <p:cNvPr id="34" name="Rectangle 33"/>
          <p:cNvSpPr/>
          <p:nvPr/>
        </p:nvSpPr>
        <p:spPr>
          <a:xfrm>
            <a:off x="17830800" y="3581400"/>
            <a:ext cx="5334000" cy="9571851"/>
          </a:xfrm>
          <a:prstGeom prst="rect">
            <a:avLst/>
          </a:prstGeom>
          <a:ln>
            <a:noFill/>
          </a:ln>
        </p:spPr>
        <p:txBody>
          <a:bodyPr wrap="square" numCol="1" anchor="ctr">
            <a:spAutoFit/>
          </a:bodyPr>
          <a:lstStyle/>
          <a:p>
            <a:pPr marL="12733">
              <a:spcBef>
                <a:spcPts val="0"/>
              </a:spcBef>
              <a:spcAft>
                <a:spcPts val="0"/>
              </a:spcAft>
            </a:pPr>
            <a:r>
              <a:rPr lang="en-US" sz="2790" b="1" dirty="0" smtClean="0">
                <a:latin typeface="+mn-lt"/>
              </a:rPr>
              <a:t>IO Handler</a:t>
            </a:r>
          </a:p>
          <a:p>
            <a:pPr marL="469933" indent="-457200">
              <a:spcBef>
                <a:spcPts val="0"/>
              </a:spcBef>
              <a:spcAft>
                <a:spcPts val="0"/>
              </a:spcAft>
              <a:buFont typeface="Courier New" panose="02070309020205020404" pitchFamily="49" charset="0"/>
              <a:buChar char="o"/>
            </a:pPr>
            <a:r>
              <a:rPr lang="en-US" sz="2790" dirty="0" smtClean="0">
                <a:latin typeface="+mn-lt"/>
              </a:rPr>
              <a:t>Handles all communication between GFAU and external device</a:t>
            </a:r>
          </a:p>
          <a:p>
            <a:pPr marL="469933" indent="-457200">
              <a:spcBef>
                <a:spcPts val="0"/>
              </a:spcBef>
              <a:spcAft>
                <a:spcPts val="0"/>
              </a:spcAft>
              <a:buFont typeface="Courier New" panose="02070309020205020404" pitchFamily="49" charset="0"/>
              <a:buChar char="o"/>
            </a:pPr>
            <a:r>
              <a:rPr lang="en-US" sz="2790" dirty="0" smtClean="0">
                <a:latin typeface="+mn-lt"/>
              </a:rPr>
              <a:t>Simple parallel protocol and scalable IO bus make communication fast and flexible</a:t>
            </a:r>
          </a:p>
          <a:p>
            <a:pPr marL="914400" lvl="1" indent="-457200">
              <a:spcBef>
                <a:spcPts val="0"/>
              </a:spcBef>
              <a:spcAft>
                <a:spcPts val="0"/>
              </a:spcAft>
              <a:buFont typeface="Courier New" panose="02070309020205020404" pitchFamily="49" charset="0"/>
              <a:buChar char="o"/>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914400" lvl="1" indent="-457200">
              <a:spcBef>
                <a:spcPts val="0"/>
              </a:spcBef>
              <a:spcAft>
                <a:spcPts val="0"/>
              </a:spcAft>
              <a:buFont typeface="Wingdings" panose="05000000000000000000" pitchFamily="2" charset="2"/>
              <a:buChar char="§"/>
            </a:pPr>
            <a:endParaRPr lang="en-US" sz="2790" dirty="0" smtClean="0">
              <a:latin typeface="+mn-lt"/>
            </a:endParaRPr>
          </a:p>
          <a:p>
            <a:pPr marL="457200" lvl="1" indent="0">
              <a:spcBef>
                <a:spcPts val="0"/>
              </a:spcBef>
              <a:spcAft>
                <a:spcPts val="0"/>
              </a:spcAft>
            </a:pPr>
            <a:r>
              <a:rPr lang="en-US" sz="2790" b="1" dirty="0" smtClean="0">
                <a:latin typeface="+mn-lt"/>
              </a:rPr>
              <a:t>  Figure 3: </a:t>
            </a:r>
            <a:r>
              <a:rPr lang="en-US" sz="2790" dirty="0" smtClean="0">
                <a:latin typeface="+mn-lt"/>
              </a:rPr>
              <a:t>Timing Diagram </a:t>
            </a:r>
          </a:p>
          <a:p>
            <a:pPr marL="457200" lvl="1" indent="0">
              <a:spcBef>
                <a:spcPts val="0"/>
              </a:spcBef>
              <a:spcAft>
                <a:spcPts val="0"/>
              </a:spcAft>
            </a:pPr>
            <a:endParaRPr lang="en-US" sz="2790" dirty="0" smtClean="0">
              <a:latin typeface="+mn-lt"/>
            </a:endParaRPr>
          </a:p>
          <a:p>
            <a:pPr marL="12733">
              <a:spcBef>
                <a:spcPts val="0"/>
              </a:spcBef>
              <a:spcAft>
                <a:spcPts val="0"/>
              </a:spcAft>
            </a:pPr>
            <a:r>
              <a:rPr lang="en-US" sz="2790" b="1" dirty="0" smtClean="0">
                <a:solidFill>
                  <a:srgbClr val="000000"/>
                </a:solidFill>
                <a:latin typeface="+mn-lt"/>
              </a:rPr>
              <a:t>Memory wrapper</a:t>
            </a:r>
          </a:p>
          <a:p>
            <a:pPr marL="469933" indent="-457200">
              <a:spcBef>
                <a:spcPts val="0"/>
              </a:spcBef>
              <a:spcAft>
                <a:spcPts val="0"/>
              </a:spcAft>
              <a:buFont typeface="Courier New" panose="02070309020205020404" pitchFamily="49" charset="0"/>
              <a:buChar char="o"/>
            </a:pPr>
            <a:r>
              <a:rPr lang="en-US" sz="2790" dirty="0" smtClean="0">
                <a:solidFill>
                  <a:srgbClr val="000000"/>
                </a:solidFill>
                <a:latin typeface="+mn-lt"/>
              </a:rPr>
              <a:t>Handle memory read and write requests from the generator, operators and control unit</a:t>
            </a:r>
            <a:endParaRPr lang="en-US" sz="2790" dirty="0">
              <a:solidFill>
                <a:srgbClr val="000000"/>
              </a:solidFill>
              <a:latin typeface="+mn-lt"/>
            </a:endParaRPr>
          </a:p>
        </p:txBody>
      </p:sp>
      <p:sp>
        <p:nvSpPr>
          <p:cNvPr id="2" name="AutoShape 2" descr="Image result for uscis office of policy and strategy"/>
          <p:cNvSpPr>
            <a:spLocks noChangeAspect="1" noChangeArrowheads="1"/>
          </p:cNvSpPr>
          <p:nvPr/>
        </p:nvSpPr>
        <p:spPr bwMode="auto">
          <a:xfrm>
            <a:off x="4727575" y="20999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uscis office of policy and strategy"/>
          <p:cNvSpPr>
            <a:spLocks noChangeAspect="1" noChangeArrowheads="1"/>
          </p:cNvSpPr>
          <p:nvPr/>
        </p:nvSpPr>
        <p:spPr bwMode="auto">
          <a:xfrm>
            <a:off x="4879975" y="22523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uscis office of policy and strategy"/>
          <p:cNvSpPr>
            <a:spLocks noChangeAspect="1" noChangeArrowheads="1"/>
          </p:cNvSpPr>
          <p:nvPr/>
        </p:nvSpPr>
        <p:spPr bwMode="auto">
          <a:xfrm>
            <a:off x="5032375" y="24047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869209542"/>
                  </p:ext>
                </p:extLst>
              </p:nvPr>
            </p:nvGraphicFramePr>
            <p:xfrm>
              <a:off x="862886" y="8217683"/>
              <a:ext cx="6583178" cy="5727652"/>
            </p:xfrm>
            <a:graphic>
              <a:graphicData uri="http://schemas.openxmlformats.org/drawingml/2006/table">
                <a:tbl>
                  <a:tblPr/>
                  <a:tblGrid>
                    <a:gridCol w="1424283">
                      <a:extLst>
                        <a:ext uri="{9D8B030D-6E8A-4147-A177-3AD203B41FA5}">
                          <a16:colId xmlns="" xmlns:a16="http://schemas.microsoft.com/office/drawing/2014/main" val="20000"/>
                        </a:ext>
                      </a:extLst>
                    </a:gridCol>
                    <a:gridCol w="1371600">
                      <a:extLst>
                        <a:ext uri="{9D8B030D-6E8A-4147-A177-3AD203B41FA5}">
                          <a16:colId xmlns="" xmlns:a16="http://schemas.microsoft.com/office/drawing/2014/main" val="20001"/>
                        </a:ext>
                      </a:extLst>
                    </a:gridCol>
                    <a:gridCol w="2415695">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tblGrid>
                  <a:tr h="628890">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Element</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Polynomial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 xmlns:a16="http://schemas.microsoft.com/office/drawing/2014/main" val="10000"/>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2800" b="0" i="0" smtClean="0">
                                    <a:effectLst/>
                                    <a:latin typeface="Cambria Math" panose="02040503050406030204" pitchFamily="18" charset="0"/>
                                    <a:cs typeface="Arial" panose="020B0604020202020204" pitchFamily="34" charset="0"/>
                                  </a:rPr>
                                  <m:t>NULL</m:t>
                                </m:r>
                              </m:oMath>
                            </m:oMathPara>
                          </a14:m>
                          <a:endParaRPr lang="en-US" sz="2800" i="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0+0+ 0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517448">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dirty="0" smtClean="0">
                                    <a:solidFill>
                                      <a:srgbClr val="000000"/>
                                    </a:solidFill>
                                    <a:latin typeface="Cambria Math" panose="02040503050406030204" pitchFamily="18" charset="0"/>
                                  </a:rPr>
                                  <m:t>0</m:t>
                                </m:r>
                                <m:r>
                                  <a:rPr lang="en-US" sz="2800" i="1" dirty="0">
                                    <a:solidFill>
                                      <a:srgbClr val="000000"/>
                                    </a:solidFill>
                                    <a:latin typeface="Cambria Math" panose="02040503050406030204" pitchFamily="18" charset="0"/>
                                  </a:rPr>
                                  <m:t>+</m:t>
                                </m:r>
                                <m:r>
                                  <a:rPr lang="en-US" sz="2800" b="0" i="1" dirty="0" smtClean="0">
                                    <a:solidFill>
                                      <a:srgbClr val="000000"/>
                                    </a:solidFill>
                                    <a:latin typeface="Cambria Math" panose="02040503050406030204" pitchFamily="18" charset="0"/>
                                  </a:rPr>
                                  <m:t>0+</m:t>
                                </m:r>
                                <m:sSup>
                                  <m:sSupPr>
                                    <m:ctrlPr>
                                      <a:rPr lang="en-US" sz="2800" i="1" dirty="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44458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+ 0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+0+ 0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3</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602747">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4</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111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5</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101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i="1" dirty="0">
                                        <a:solidFill>
                                          <a:srgbClr val="000000"/>
                                        </a:solidFill>
                                        <a:latin typeface="Cambria Math" panose="02040503050406030204" pitchFamily="18" charset="0"/>
                                      </a:rPr>
                                      <m:t>0</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r>
                                  <a:rPr lang="en-US" sz="2800" b="0" i="0" u="none" strike="noStrike" dirty="0" smtClean="0">
                                    <a:solidFill>
                                      <a:srgbClr val="000000"/>
                                    </a:solidFill>
                                    <a:effectLst/>
                                    <a:latin typeface="Cambria Math" panose="02040503050406030204" pitchFamily="18" charset="0"/>
                                    <a:cs typeface="Arial" panose="020B0604020202020204" pitchFamily="34" charset="0"/>
                                  </a:rPr>
                                  <m:t>11</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598156">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b="0" i="1" dirty="0" smtClean="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6</m:t>
                                    </m:r>
                                  </m:sup>
                                </m:sSup>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2</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𝛼</m:t>
                                    </m:r>
                                  </m:e>
                                  <m:sup>
                                    <m:r>
                                      <a:rPr lang="en-US" sz="2800" b="0" i="1" dirty="0" smtClean="0">
                                        <a:solidFill>
                                          <a:srgbClr val="000000"/>
                                        </a:solidFill>
                                        <a:latin typeface="Cambria Math" panose="02040503050406030204" pitchFamily="18" charset="0"/>
                                      </a:rPr>
                                      <m:t>1</m:t>
                                    </m:r>
                                  </m:sup>
                                </m:sSup>
                                <m:r>
                                  <a:rPr lang="en-US" sz="2800" b="0" i="1" u="none" strike="noStrike" dirty="0" smtClean="0">
                                    <a:solidFill>
                                      <a:srgbClr val="000000"/>
                                    </a:solidFill>
                                    <a:effectLst/>
                                    <a:latin typeface="Cambria Math" panose="02040503050406030204" pitchFamily="18" charset="0"/>
                                    <a:cs typeface="Arial" panose="020B0604020202020204" pitchFamily="34" charset="0"/>
                                  </a:rPr>
                                  <m:t>+0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14:m>
                            <m:oMathPara xmlns:m="http://schemas.openxmlformats.org/officeDocument/2006/math">
                              <m:oMathParaPr>
                                <m:jc m:val="centerGroup"/>
                              </m:oMathParaPr>
                              <m:oMath xmlns:m="http://schemas.openxmlformats.org/officeDocument/2006/math">
                                <m:r>
                                  <a:rPr lang="en-US" sz="2800" b="0" i="0" u="none" strike="noStrike" dirty="0" smtClean="0">
                                    <a:solidFill>
                                      <a:srgbClr val="000000"/>
                                    </a:solidFill>
                                    <a:effectLst/>
                                    <a:latin typeface="Cambria Math" panose="02040503050406030204" pitchFamily="18" charset="0"/>
                                    <a:cs typeface="Arial" panose="020B0604020202020204" pitchFamily="34" charset="0"/>
                                  </a:rPr>
                                  <m:t>110</m:t>
                                </m:r>
                              </m:oMath>
                            </m:oMathPara>
                          </a14:m>
                          <a:endParaRPr lang="en-US" sz="280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869209542"/>
                  </p:ext>
                </p:extLst>
              </p:nvPr>
            </p:nvGraphicFramePr>
            <p:xfrm>
              <a:off x="862886" y="8217683"/>
              <a:ext cx="6583178" cy="5727652"/>
            </p:xfrm>
            <a:graphic>
              <a:graphicData uri="http://schemas.openxmlformats.org/drawingml/2006/table">
                <a:tbl>
                  <a:tblPr/>
                  <a:tblGrid>
                    <a:gridCol w="1424283">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2415695">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tblGrid>
                  <a:tr h="628890">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Element</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Polynomial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tc>
                      <a:txBody>
                        <a:bodyPr/>
                        <a:lstStyle/>
                        <a:p>
                          <a:pPr algn="ctr" rtl="0" fontAlgn="t">
                            <a:spcBef>
                              <a:spcPts val="0"/>
                            </a:spcBef>
                            <a:spcAft>
                              <a:spcPts val="0"/>
                            </a:spcAft>
                          </a:pPr>
                          <a:r>
                            <a:rPr lang="en-US" sz="2600" b="0" i="0" u="none" strike="noStrike" dirty="0">
                              <a:solidFill>
                                <a:srgbClr val="FFFFFF"/>
                              </a:solidFill>
                              <a:effectLst/>
                              <a:latin typeface="+mn-lt"/>
                              <a:cs typeface="Arial" panose="020B0604020202020204" pitchFamily="34" charset="0"/>
                            </a:rPr>
                            <a:t>Symbol</a:t>
                          </a:r>
                          <a:endParaRPr lang="en-US" sz="2600" b="0" dirty="0">
                            <a:effectLst/>
                            <a:latin typeface="+mn-lt"/>
                            <a:cs typeface="Arial" panose="020B0604020202020204" pitchFamily="34" charset="0"/>
                          </a:endParaRPr>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B9444"/>
                        </a:solidFill>
                      </a:tcPr>
                    </a:tc>
                    <a:extLst>
                      <a:ext uri="{0D108BD9-81ED-4DB2-BD59-A6C34878D82A}">
                        <a16:rowId xmlns:a16="http://schemas.microsoft.com/office/drawing/2014/main" xmlns="" val="10000"/>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100952" r="-364103" b="-701905"/>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100952" r="-278667" b="-701905"/>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100952" r="-57935" b="-701905"/>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100952" r="-2222" b="-701905"/>
                          </a:stretch>
                        </a:blipFill>
                      </a:tcPr>
                    </a:tc>
                    <a:extLst>
                      <a:ext uri="{0D108BD9-81ED-4DB2-BD59-A6C34878D82A}">
                        <a16:rowId xmlns:a16="http://schemas.microsoft.com/office/drawing/2014/main" xmlns="" val="10001"/>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202885" r="-364103" b="-608654"/>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202885" r="-278667" b="-608654"/>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202885" r="-57935" b="-608654"/>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202885" r="-2222" b="-608654"/>
                          </a:stretch>
                        </a:blipFill>
                      </a:tcPr>
                    </a:tc>
                    <a:extLst>
                      <a:ext uri="{0D108BD9-81ED-4DB2-BD59-A6C34878D82A}">
                        <a16:rowId xmlns:a16="http://schemas.microsoft.com/office/drawing/2014/main" xmlns="" val="10002"/>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300000" r="-364103" b="-5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300000" r="-278667" b="-5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300000" r="-57935" b="-502857"/>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300000" r="-2222" b="-502857"/>
                          </a:stretch>
                        </a:blipFill>
                      </a:tcPr>
                    </a:tc>
                    <a:extLst>
                      <a:ext uri="{0D108BD9-81ED-4DB2-BD59-A6C34878D82A}">
                        <a16:rowId xmlns:a16="http://schemas.microsoft.com/office/drawing/2014/main" xmlns="" val="10003"/>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403846" r="-364103" b="-40769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403846" r="-278667" b="-40769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403846" r="-57935" b="-407692"/>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403846" r="-2222" b="-407692"/>
                          </a:stretch>
                        </a:blipFill>
                      </a:tcPr>
                    </a:tc>
                    <a:extLst>
                      <a:ext uri="{0D108BD9-81ED-4DB2-BD59-A6C34878D82A}">
                        <a16:rowId xmlns:a16="http://schemas.microsoft.com/office/drawing/2014/main" xmlns="" val="10004"/>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499048" r="-364103" b="-30381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499048" r="-278667" b="-30381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499048" r="-57935" b="-30381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499048" r="-2222" b="-303810"/>
                          </a:stretch>
                        </a:blipFill>
                      </a:tcPr>
                    </a:tc>
                    <a:extLst>
                      <a:ext uri="{0D108BD9-81ED-4DB2-BD59-A6C34878D82A}">
                        <a16:rowId xmlns:a16="http://schemas.microsoft.com/office/drawing/2014/main" xmlns="" val="10005"/>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604808" r="-364103" b="-206731"/>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604808" r="-278667" b="-206731"/>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604808" r="-57935" b="-206731"/>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604808" r="-2222" b="-206731"/>
                          </a:stretch>
                        </a:blipFill>
                      </a:tcPr>
                    </a:tc>
                    <a:extLst>
                      <a:ext uri="{0D108BD9-81ED-4DB2-BD59-A6C34878D82A}">
                        <a16:rowId xmlns:a16="http://schemas.microsoft.com/office/drawing/2014/main" xmlns="" val="10006"/>
                      </a:ext>
                    </a:extLst>
                  </a:tr>
                  <a:tr h="641568">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691509" r="-364103" b="-10283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691509" r="-278667" b="-10283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691509" r="-57935" b="-102830"/>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691509" r="-2222" b="-102830"/>
                          </a:stretch>
                        </a:blipFill>
                      </a:tcPr>
                    </a:tc>
                    <a:extLst>
                      <a:ext uri="{0D108BD9-81ED-4DB2-BD59-A6C34878D82A}">
                        <a16:rowId xmlns:a16="http://schemas.microsoft.com/office/drawing/2014/main" xmlns="" val="10007"/>
                      </a:ext>
                    </a:extLst>
                  </a:tr>
                  <a:tr h="636742">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855" t="-806731" r="-364103" b="-4808"/>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04889" t="-806731" r="-278667" b="-4808"/>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116121" t="-806731" r="-57935" b="-4808"/>
                          </a:stretch>
                        </a:blipFill>
                      </a:tcPr>
                    </a:tc>
                    <a:tc>
                      <a:txBody>
                        <a:bodyPr/>
                        <a:lstStyle/>
                        <a:p>
                          <a:endParaRPr lang="en-US"/>
                        </a:p>
                      </a:txBody>
                      <a:tcPr marL="105011" marR="105011" marT="105011" marB="105011">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81333" t="-806731" r="-2222" b="-4808"/>
                          </a:stretch>
                        </a:blipFill>
                      </a:tcPr>
                    </a:tc>
                    <a:extLst>
                      <a:ext uri="{0D108BD9-81ED-4DB2-BD59-A6C34878D82A}">
                        <a16:rowId xmlns:a16="http://schemas.microsoft.com/office/drawing/2014/main" xmlns="" val="10008"/>
                      </a:ext>
                    </a:extLst>
                  </a:tr>
                </a:tbl>
              </a:graphicData>
            </a:graphic>
          </p:graphicFrame>
        </mc:Fallback>
      </mc:AlternateContent>
      <p:pic>
        <p:nvPicPr>
          <p:cNvPr id="1108" name="Picture 84" descr="https://lh3.googleusercontent.com/hirWeZPpTW3JSU8t2ZEciFTJecjhN545DjPiLO7AvdCYXt9-Fc3nb0h3tPFPZk_eh36qvLvmiUc-IHuioHspDzrsrwTocV_pih5epDNdE-g44myI_rBU618ZRZt0eCcm7tpfBq5J"/>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29845" y="7409636"/>
            <a:ext cx="4664453" cy="2496364"/>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1113" name="Picture 89" descr="https://scontent-mxp1-1.xx.fbcdn.net/v/t1.15752-0/p280x280/30652785_1796136467117485_6815788828721152000_n.png?_nc_cat=0&amp;_nc_ad=z-m&amp;_nc_cid=0&amp;oh=fd45fc814522a281d1bd8fb8de0de416&amp;oe=5B5F007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00775" y="609600"/>
            <a:ext cx="4165625" cy="1530676"/>
          </a:xfrm>
          <a:prstGeom prst="rect">
            <a:avLst/>
          </a:prstGeom>
          <a:ln w="76200">
            <a:solidFill>
              <a:schemeClr val="bg1"/>
            </a:solidFill>
          </a:ln>
          <a:effectLst>
            <a:outerShdw blurRad="368300" dist="114300" dir="2700000" sx="103000" sy="103000" algn="tl" rotWithShape="0">
              <a:prstClr val="black">
                <a:alpha val="36000"/>
              </a:prstClr>
            </a:outerShd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152401" y="163350"/>
            <a:ext cx="36575998" cy="2554545"/>
          </a:xfrm>
          <a:prstGeom prst="rect">
            <a:avLst/>
          </a:prstGeom>
        </p:spPr>
        <p:txBody>
          <a:bodyPr wrap="square">
            <a:spAutoFit/>
          </a:bodyPr>
          <a:lstStyle/>
          <a:p>
            <a:pPr algn="ctr"/>
            <a:r>
              <a:rPr lang="en-US" sz="5500" b="1" dirty="0">
                <a:solidFill>
                  <a:schemeClr val="bg1"/>
                </a:solidFill>
                <a:latin typeface="+mn-lt"/>
                <a:cs typeface="Times New Roman" panose="02020603050405020304" pitchFamily="18" charset="0"/>
              </a:rPr>
              <a:t>Galois Field Arithmetic Unit (GFAU)</a:t>
            </a:r>
          </a:p>
          <a:p>
            <a:pPr algn="ctr"/>
            <a:r>
              <a:rPr lang="en-US" sz="1000" b="1" dirty="0">
                <a:solidFill>
                  <a:schemeClr val="bg1"/>
                </a:solidFill>
                <a:latin typeface="+mn-lt"/>
                <a:cs typeface="Times New Roman" panose="02020603050405020304" pitchFamily="18" charset="0"/>
              </a:rPr>
              <a:t>   </a:t>
            </a:r>
            <a:endParaRPr lang="en-US" sz="500" b="1" dirty="0">
              <a:solidFill>
                <a:schemeClr val="bg1"/>
              </a:solidFill>
              <a:latin typeface="+mn-lt"/>
              <a:cs typeface="Times New Roman" panose="02020603050405020304" pitchFamily="18" charset="0"/>
            </a:endParaRPr>
          </a:p>
          <a:p>
            <a:pPr algn="ctr"/>
            <a:endParaRPr lang="en-US" sz="500" b="1" dirty="0">
              <a:solidFill>
                <a:schemeClr val="bg1"/>
              </a:solidFill>
              <a:latin typeface="+mn-lt"/>
              <a:cs typeface="Times New Roman" panose="02020603050405020304" pitchFamily="18" charset="0"/>
            </a:endParaRPr>
          </a:p>
          <a:p>
            <a:pPr algn="ctr"/>
            <a:endParaRPr lang="en-US" sz="500" b="1" dirty="0">
              <a:solidFill>
                <a:schemeClr val="bg1"/>
              </a:solidFill>
              <a:latin typeface="+mn-lt"/>
              <a:cs typeface="Times New Roman" panose="02020603050405020304" pitchFamily="18" charset="0"/>
            </a:endParaRPr>
          </a:p>
          <a:p>
            <a:pPr algn="ctr"/>
            <a:endParaRPr lang="en-US" sz="500" dirty="0">
              <a:solidFill>
                <a:schemeClr val="bg1"/>
              </a:solidFill>
              <a:latin typeface="+mn-lt"/>
              <a:cs typeface="Times New Roman" panose="02020603050405020304" pitchFamily="18" charset="0"/>
            </a:endParaRPr>
          </a:p>
          <a:p>
            <a:pPr algn="ctr"/>
            <a:r>
              <a:rPr lang="en-US" sz="4000" b="1" dirty="0" err="1">
                <a:solidFill>
                  <a:schemeClr val="bg1"/>
                </a:solidFill>
                <a:latin typeface="+mn-lt"/>
                <a:cs typeface="Times New Roman" panose="02020603050405020304" pitchFamily="18" charset="0"/>
              </a:rPr>
              <a:t>Sabbir</a:t>
            </a:r>
            <a:r>
              <a:rPr lang="en-US" sz="4000" b="1" dirty="0">
                <a:solidFill>
                  <a:schemeClr val="bg1"/>
                </a:solidFill>
                <a:latin typeface="+mn-lt"/>
                <a:cs typeface="Times New Roman" panose="02020603050405020304" pitchFamily="18" charset="0"/>
              </a:rPr>
              <a:t> Ahmed, Jeffrey </a:t>
            </a:r>
            <a:r>
              <a:rPr lang="en-US" sz="4000" b="1" dirty="0" err="1">
                <a:solidFill>
                  <a:schemeClr val="bg1"/>
                </a:solidFill>
                <a:latin typeface="+mn-lt"/>
                <a:cs typeface="Times New Roman" panose="02020603050405020304" pitchFamily="18" charset="0"/>
              </a:rPr>
              <a:t>Osazuwa</a:t>
            </a:r>
            <a:r>
              <a:rPr lang="en-US" sz="4000" b="1" dirty="0">
                <a:solidFill>
                  <a:schemeClr val="bg1"/>
                </a:solidFill>
                <a:latin typeface="+mn-lt"/>
                <a:cs typeface="Times New Roman" panose="02020603050405020304" pitchFamily="18" charset="0"/>
              </a:rPr>
              <a:t>, Howard To, Brian Weber, Dr. E.F. Charles </a:t>
            </a:r>
            <a:r>
              <a:rPr lang="en-US" sz="4000" b="1" dirty="0" err="1">
                <a:solidFill>
                  <a:schemeClr val="bg1"/>
                </a:solidFill>
                <a:latin typeface="+mn-lt"/>
                <a:cs typeface="Times New Roman" panose="02020603050405020304" pitchFamily="18" charset="0"/>
              </a:rPr>
              <a:t>LaBerge</a:t>
            </a:r>
            <a:endParaRPr lang="en-US" sz="4000" b="1" dirty="0">
              <a:solidFill>
                <a:schemeClr val="bg1"/>
              </a:solidFill>
              <a:latin typeface="+mn-lt"/>
              <a:cs typeface="Times New Roman" panose="02020603050405020304" pitchFamily="18" charset="0"/>
            </a:endParaRPr>
          </a:p>
          <a:p>
            <a:pPr algn="ctr"/>
            <a:r>
              <a:rPr lang="en-US" sz="4000" dirty="0">
                <a:solidFill>
                  <a:schemeClr val="bg1"/>
                </a:solidFill>
                <a:latin typeface="+mj-lt"/>
                <a:cs typeface="Times New Roman" panose="02020603050405020304" pitchFamily="18" charset="0"/>
              </a:rPr>
              <a:t>Department of Computer Science and Electrical Engineering, University of Maryland, Baltimore County</a:t>
            </a:r>
          </a:p>
        </p:txBody>
      </p:sp>
      <p:pic>
        <p:nvPicPr>
          <p:cNvPr id="1140" name="Picture 116" descr="https://lh6.googleusercontent.com/XZ0SwwhYcolsa5S2ZaeAE86bptuBaJID6IDLxROXZHjGmPITLmr9sH4Vpl6KgWpySKRDYSitKWw5lOr5rDVgbktyfMTGaEVReR7AumSeV7bHTBMe7ecSAW_2Lqw10VXd1RQz_Yo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2250400"/>
            <a:ext cx="10486913" cy="368562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flipH="1">
            <a:off x="23850600" y="3352800"/>
            <a:ext cx="12106210" cy="10050990"/>
          </a:xfrm>
          <a:prstGeom prst="rect">
            <a:avLst/>
          </a:prstGeom>
          <a:noFill/>
          <a:ln w="76200">
            <a:noFill/>
          </a:ln>
          <a:effectLst/>
        </p:spPr>
        <p:style>
          <a:lnRef idx="2">
            <a:schemeClr val="accent6"/>
          </a:lnRef>
          <a:fillRef idx="1">
            <a:schemeClr val="lt1"/>
          </a:fillRef>
          <a:effectRef idx="0">
            <a:schemeClr val="accent6"/>
          </a:effectRef>
          <a:fontRef idx="minor">
            <a:schemeClr val="dk1"/>
          </a:fontRef>
        </p:style>
        <p:txBody>
          <a:bodyPr rtlCol="0" anchor="t"/>
          <a:lstStyle/>
          <a:p>
            <a:pPr algn="ctr"/>
            <a:r>
              <a:rPr lang="en-US" sz="3200" b="1" dirty="0" smtClean="0">
                <a:solidFill>
                  <a:schemeClr val="bg1"/>
                </a:solidFill>
              </a:rPr>
              <a:t>Results</a:t>
            </a:r>
          </a:p>
          <a:p>
            <a:pPr algn="ctr"/>
            <a:endParaRPr lang="en-US" sz="2790" dirty="0" smtClean="0"/>
          </a:p>
          <a:p>
            <a:pPr algn="ctr"/>
            <a:endParaRPr lang="en-US" sz="2790" dirty="0"/>
          </a:p>
          <a:p>
            <a:pPr algn="ctr"/>
            <a:endParaRPr lang="en-US" sz="2790" dirty="0" smtClean="0"/>
          </a:p>
          <a:p>
            <a:pPr algn="ctr"/>
            <a:endParaRPr lang="en-US" sz="2790" dirty="0"/>
          </a:p>
          <a:p>
            <a:pPr algn="ctr"/>
            <a:endParaRPr lang="en-US" sz="2790" dirty="0" smtClean="0"/>
          </a:p>
          <a:p>
            <a:pPr algn="ctr"/>
            <a:endParaRPr lang="en-US" sz="2790" dirty="0"/>
          </a:p>
          <a:p>
            <a:pPr algn="ctr"/>
            <a:endParaRPr lang="en-US" sz="2790" dirty="0" smtClean="0"/>
          </a:p>
          <a:p>
            <a:pPr algn="ctr"/>
            <a:endParaRPr lang="en-US" sz="2790" dirty="0"/>
          </a:p>
          <a:p>
            <a:pPr algn="ctr"/>
            <a:endParaRPr lang="en-US" sz="2790" dirty="0"/>
          </a:p>
          <a:p>
            <a:pPr algn="ctr"/>
            <a:endParaRPr lang="en-US" sz="2790" dirty="0"/>
          </a:p>
          <a:p>
            <a:pPr algn="ctr"/>
            <a:endParaRPr lang="en-US" sz="2790" b="1" dirty="0">
              <a:solidFill>
                <a:schemeClr val="bg1"/>
              </a:solidFill>
            </a:endParaRPr>
          </a:p>
          <a:p>
            <a:pPr algn="ctr"/>
            <a:endParaRPr lang="en-US" sz="2790" b="1" dirty="0">
              <a:solidFill>
                <a:schemeClr val="bg1"/>
              </a:solidFill>
            </a:endParaRPr>
          </a:p>
          <a:p>
            <a:pPr algn="ctr"/>
            <a:endParaRPr lang="en-US" sz="2790" b="1" dirty="0">
              <a:solidFill>
                <a:schemeClr val="bg1"/>
              </a:solidFill>
            </a:endParaRPr>
          </a:p>
          <a:p>
            <a:pPr algn="ctr"/>
            <a:endParaRPr lang="en-US" sz="2790" b="1" dirty="0" smtClean="0">
              <a:solidFill>
                <a:schemeClr val="bg1"/>
              </a:solidFill>
            </a:endParaRPr>
          </a:p>
          <a:p>
            <a:pPr algn="ctr"/>
            <a:endParaRPr lang="en-US" sz="500" b="1" dirty="0" smtClean="0">
              <a:solidFill>
                <a:schemeClr val="bg1"/>
              </a:solidFill>
            </a:endParaRPr>
          </a:p>
          <a:p>
            <a:pPr algn="ctr"/>
            <a:endParaRPr lang="en-US" sz="500" b="1" dirty="0">
              <a:solidFill>
                <a:schemeClr val="bg1"/>
              </a:solidFill>
            </a:endParaRPr>
          </a:p>
          <a:p>
            <a:pPr algn="ctr"/>
            <a:endParaRPr lang="en-US" sz="500" b="1" dirty="0" smtClean="0">
              <a:solidFill>
                <a:schemeClr val="bg1"/>
              </a:solidFill>
            </a:endParaRPr>
          </a:p>
          <a:p>
            <a:pPr algn="ctr"/>
            <a:r>
              <a:rPr lang="en-US" sz="3200" b="1" dirty="0" smtClean="0">
                <a:solidFill>
                  <a:schemeClr val="bg1"/>
                </a:solidFill>
              </a:rPr>
              <a:t>Conclusion</a:t>
            </a:r>
          </a:p>
          <a:p>
            <a:pPr algn="ctr"/>
            <a:endParaRPr lang="en-US" sz="2790" b="1" dirty="0" smtClean="0">
              <a:solidFill>
                <a:schemeClr val="bg1"/>
              </a:solidFill>
            </a:endParaRPr>
          </a:p>
          <a:p>
            <a:pPr algn="just"/>
            <a:r>
              <a:rPr lang="en-US" sz="2790" dirty="0"/>
              <a:t>The GFAU </a:t>
            </a:r>
            <a:r>
              <a:rPr lang="en-US" sz="2790" dirty="0" smtClean="0"/>
              <a:t>achieved the objectives </a:t>
            </a:r>
            <a:r>
              <a:rPr lang="en-US" sz="2790" dirty="0"/>
              <a:t>with minimal hardware usage. The design was parameterized to be both </a:t>
            </a:r>
            <a:r>
              <a:rPr lang="en-US" sz="2790" dirty="0" smtClean="0"/>
              <a:t>scalable </a:t>
            </a:r>
            <a:r>
              <a:rPr lang="en-US" sz="2790" dirty="0"/>
              <a:t>and </a:t>
            </a:r>
            <a:r>
              <a:rPr lang="en-US" sz="2790" dirty="0" smtClean="0"/>
              <a:t>inexpensive </a:t>
            </a:r>
            <a:r>
              <a:rPr lang="en-US" sz="2790" dirty="0"/>
              <a:t>enough </a:t>
            </a:r>
            <a:r>
              <a:rPr lang="en-US" sz="2790" dirty="0" smtClean="0"/>
              <a:t>to interface </a:t>
            </a:r>
            <a:r>
              <a:rPr lang="en-US" sz="2790" dirty="0"/>
              <a:t>with microcontrollers. Future improvements may include: generate the multiplicative inverse of an element, check if input polynomials are primitive in linear time, and further optimize the overall hardware usage.</a:t>
            </a:r>
            <a:endParaRPr lang="en-US" sz="2790"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96800" y="14132905"/>
            <a:ext cx="23148667" cy="12232295"/>
          </a:xfrm>
          <a:prstGeom prst="rect">
            <a:avLst/>
          </a:prstGeom>
        </p:spPr>
      </p:pic>
      <p:sp>
        <p:nvSpPr>
          <p:cNvPr id="11" name="Rectangle 10"/>
          <p:cNvSpPr/>
          <p:nvPr/>
        </p:nvSpPr>
        <p:spPr>
          <a:xfrm>
            <a:off x="28040881" y="13981409"/>
            <a:ext cx="7519788" cy="507831"/>
          </a:xfrm>
          <a:prstGeom prst="rect">
            <a:avLst/>
          </a:prstGeom>
        </p:spPr>
        <p:txBody>
          <a:bodyPr wrap="square">
            <a:spAutoFit/>
          </a:bodyPr>
          <a:lstStyle/>
          <a:p>
            <a:pPr algn="r"/>
            <a:r>
              <a:rPr lang="en-US" sz="2700" b="1" i="1" dirty="0">
                <a:latin typeface="+mj-lt"/>
              </a:rPr>
              <a:t>n</a:t>
            </a:r>
            <a:r>
              <a:rPr lang="en-US" sz="2700" i="1" dirty="0">
                <a:latin typeface="+mj-lt"/>
              </a:rPr>
              <a:t> </a:t>
            </a:r>
            <a:r>
              <a:rPr lang="en-US" sz="2700" dirty="0">
                <a:latin typeface="+mj-lt"/>
              </a:rPr>
              <a:t>is the Maximum Number of Degrees</a:t>
            </a:r>
          </a:p>
        </p:txBody>
      </p:sp>
      <p:pic>
        <p:nvPicPr>
          <p:cNvPr id="1026" name="Picture 2" descr="https://styleguide.umbc.edu/files/2014/02/UMBC-horizontal-color.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7825" y="612622"/>
            <a:ext cx="4171950" cy="1419226"/>
          </a:xfrm>
          <a:prstGeom prst="rect">
            <a:avLst/>
          </a:prstGeom>
          <a:solidFill>
            <a:schemeClr val="bg1"/>
          </a:solidFill>
          <a:ln w="76200">
            <a:solidFill>
              <a:schemeClr val="bg1"/>
            </a:solidFill>
          </a:ln>
          <a:effectLst>
            <a:outerShdw blurRad="368300" dist="114300" dir="2700000" sx="103000" sy="103000" algn="tl" rotWithShape="0">
              <a:prstClr val="black">
                <a:alpha val="36000"/>
              </a:prstClr>
            </a:outerShdw>
          </a:effectLst>
        </p:spPr>
      </p:pic>
      <p:cxnSp>
        <p:nvCxnSpPr>
          <p:cNvPr id="30" name="Straight Connector 29"/>
          <p:cNvCxnSpPr/>
          <p:nvPr/>
        </p:nvCxnSpPr>
        <p:spPr bwMode="auto">
          <a:xfrm>
            <a:off x="17678400" y="3709735"/>
            <a:ext cx="0" cy="8887330"/>
          </a:xfrm>
          <a:prstGeom prst="line">
            <a:avLst/>
          </a:prstGeom>
          <a:solidFill>
            <a:schemeClr val="accent1"/>
          </a:solidFill>
          <a:ln w="57150" cap="flat" cmpd="sng" algn="ctr">
            <a:solidFill>
              <a:srgbClr val="0B9444"/>
            </a:solidFill>
            <a:prstDash val="solid"/>
            <a:round/>
            <a:headEnd type="none" w="med" len="med"/>
            <a:tailEnd type="none" w="med" len="med"/>
          </a:ln>
          <a:effectLst/>
        </p:spPr>
      </p:cxnSp>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080888" y="4299005"/>
            <a:ext cx="5739604" cy="2286114"/>
          </a:xfrm>
          <a:prstGeom prst="rect">
            <a:avLst/>
          </a:prstGeom>
          <a:ln w="38100">
            <a:solidFill>
              <a:schemeClr val="tx1"/>
            </a:solidFill>
          </a:ln>
        </p:spPr>
      </p:pic>
      <p:pic>
        <p:nvPicPr>
          <p:cNvPr id="39" name="Picture 3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48590" y="4299005"/>
            <a:ext cx="5739604" cy="2286114"/>
          </a:xfrm>
          <a:prstGeom prst="rect">
            <a:avLst/>
          </a:prstGeom>
          <a:ln w="38100">
            <a:solidFill>
              <a:schemeClr val="tx1"/>
            </a:solidFill>
          </a:ln>
        </p:spPr>
      </p:pic>
      <p:sp>
        <p:nvSpPr>
          <p:cNvPr id="52" name="Rectangle 7"/>
          <p:cNvSpPr>
            <a:spLocks noChangeArrowheads="1"/>
          </p:cNvSpPr>
          <p:nvPr/>
        </p:nvSpPr>
        <p:spPr bwMode="auto">
          <a:xfrm>
            <a:off x="28651200" y="6739723"/>
            <a:ext cx="7180806" cy="309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800" b="1" i="0" u="none" strike="noStrike" cap="none" normalizeH="0" baseline="0" dirty="0" smtClean="0">
                <a:ln>
                  <a:noFill/>
                </a:ln>
                <a:solidFill>
                  <a:srgbClr val="222222"/>
                </a:solidFill>
                <a:effectLst/>
                <a:cs typeface="Arial" panose="020B0604020202020204" pitchFamily="34" charset="0"/>
              </a:rPr>
              <a:t>Figure 4: </a:t>
            </a:r>
            <a:r>
              <a:rPr lang="en-US" altLang="en-US" sz="2800" dirty="0" smtClean="0">
                <a:solidFill>
                  <a:srgbClr val="222222"/>
                </a:solidFill>
                <a:cs typeface="Arial" panose="020B0604020202020204" pitchFamily="34" charset="0"/>
              </a:rPr>
              <a:t>W</a:t>
            </a:r>
            <a:r>
              <a:rPr kumimoji="0" lang="en-US" altLang="en-US" sz="2800" b="0" i="0" u="none" strike="noStrike" cap="none" normalizeH="0" baseline="0" dirty="0" smtClean="0">
                <a:ln>
                  <a:noFill/>
                </a:ln>
                <a:solidFill>
                  <a:srgbClr val="222222"/>
                </a:solidFill>
                <a:effectLst/>
                <a:cs typeface="Arial" panose="020B0604020202020204" pitchFamily="34" charset="0"/>
              </a:rPr>
              <a:t>aveforms generated by the high-level modules. </a:t>
            </a:r>
            <a:r>
              <a:rPr lang="en-US" altLang="en-US" sz="2800" dirty="0">
                <a:solidFill>
                  <a:srgbClr val="222222"/>
                </a:solidFill>
                <a:cs typeface="Arial" panose="020B0604020202020204" pitchFamily="34" charset="0"/>
              </a:rPr>
              <a:t>(a</a:t>
            </a:r>
            <a:r>
              <a:rPr lang="en-US" altLang="en-US" sz="2800" dirty="0" smtClean="0">
                <a:solidFill>
                  <a:srgbClr val="222222"/>
                </a:solidFill>
                <a:cs typeface="Arial" panose="020B0604020202020204" pitchFamily="34" charset="0"/>
              </a:rPr>
              <a:t>) </a:t>
            </a:r>
            <a:r>
              <a:rPr kumimoji="0" lang="en-US" altLang="en-US" sz="2800" b="0" i="0" u="none" strike="noStrike" cap="none" normalizeH="0" baseline="0" dirty="0" smtClean="0">
                <a:ln>
                  <a:noFill/>
                </a:ln>
                <a:solidFill>
                  <a:srgbClr val="222222"/>
                </a:solidFill>
                <a:effectLst/>
                <a:cs typeface="Arial" panose="020B0604020202020204" pitchFamily="34" charset="0"/>
              </a:rPr>
              <a:t>The elements and their corresponding memory addresses. (b) The opcode determined the operation selected and checked for</a:t>
            </a:r>
            <a:r>
              <a:rPr kumimoji="0" lang="en-US" altLang="en-US" sz="2800" b="0" i="0" u="none" strike="noStrike" cap="none" normalizeH="0" dirty="0" smtClean="0">
                <a:ln>
                  <a:noFill/>
                </a:ln>
                <a:solidFill>
                  <a:srgbClr val="222222"/>
                </a:solidFill>
                <a:effectLst/>
                <a:cs typeface="Arial" panose="020B0604020202020204" pitchFamily="34" charset="0"/>
              </a:rPr>
              <a:t> </a:t>
            </a:r>
            <a:r>
              <a:rPr lang="en-US" altLang="en-US" sz="2800" dirty="0" smtClean="0">
                <a:solidFill>
                  <a:srgbClr val="222222"/>
                </a:solidFill>
                <a:cs typeface="Arial" panose="020B0604020202020204" pitchFamily="34" charset="0"/>
              </a:rPr>
              <a:t>nulls and conversions.</a:t>
            </a:r>
            <a:r>
              <a:rPr lang="en-US" altLang="en-US" sz="2800" dirty="0">
                <a:solidFill>
                  <a:srgbClr val="222222"/>
                </a:solidFill>
                <a:cs typeface="Arial" panose="020B0604020202020204" pitchFamily="34" charset="0"/>
              </a:rPr>
              <a:t> (c) The addition, multiplication, division and logarithm of the operands</a:t>
            </a:r>
            <a:r>
              <a:rPr lang="en-US" altLang="en-US" sz="2800" dirty="0" smtClean="0">
                <a:solidFill>
                  <a:srgbClr val="222222"/>
                </a:solidFill>
                <a:cs typeface="Arial" panose="020B0604020202020204" pitchFamily="34" charset="0"/>
              </a:rPr>
              <a:t>.</a:t>
            </a:r>
            <a:endParaRPr lang="en-US" sz="2800" dirty="0"/>
          </a:p>
        </p:txBody>
      </p:sp>
      <p:sp>
        <p:nvSpPr>
          <p:cNvPr id="55" name="Rectangle 54"/>
          <p:cNvSpPr/>
          <p:nvPr/>
        </p:nvSpPr>
        <p:spPr>
          <a:xfrm>
            <a:off x="28184737" y="6755978"/>
            <a:ext cx="365806" cy="523220"/>
          </a:xfrm>
          <a:prstGeom prst="rect">
            <a:avLst/>
          </a:prstGeom>
        </p:spPr>
        <p:txBody>
          <a:bodyPr wrap="none">
            <a:spAutoFit/>
          </a:bodyPr>
          <a:lstStyle/>
          <a:p>
            <a:r>
              <a:rPr lang="en-US" sz="2800" b="1" dirty="0">
                <a:solidFill>
                  <a:schemeClr val="bg1"/>
                </a:solidFill>
              </a:rPr>
              <a:t>a</a:t>
            </a:r>
            <a:endParaRPr lang="en-US" sz="2800" dirty="0">
              <a:solidFill>
                <a:schemeClr val="bg1"/>
              </a:solidFill>
            </a:endParaRPr>
          </a:p>
        </p:txBody>
      </p:sp>
      <p:sp>
        <p:nvSpPr>
          <p:cNvPr id="63" name="Rectangle 62"/>
          <p:cNvSpPr/>
          <p:nvPr/>
        </p:nvSpPr>
        <p:spPr bwMode="auto">
          <a:xfrm>
            <a:off x="35399565" y="4272795"/>
            <a:ext cx="455913" cy="4321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endParaRPr>
          </a:p>
        </p:txBody>
      </p:sp>
      <p:sp>
        <p:nvSpPr>
          <p:cNvPr id="64" name="Rectangle 63"/>
          <p:cNvSpPr/>
          <p:nvPr/>
        </p:nvSpPr>
        <p:spPr>
          <a:xfrm>
            <a:off x="35466201" y="4171498"/>
            <a:ext cx="365806" cy="523220"/>
          </a:xfrm>
          <a:prstGeom prst="rect">
            <a:avLst/>
          </a:prstGeom>
        </p:spPr>
        <p:txBody>
          <a:bodyPr wrap="none">
            <a:spAutoFit/>
          </a:bodyPr>
          <a:lstStyle/>
          <a:p>
            <a:r>
              <a:rPr lang="en-US" sz="2800" b="1" dirty="0" smtClean="0">
                <a:solidFill>
                  <a:schemeClr val="bg1"/>
                </a:solidFill>
              </a:rPr>
              <a:t>c</a:t>
            </a:r>
            <a:endParaRPr lang="en-US" sz="2800" dirty="0">
              <a:solidFill>
                <a:schemeClr val="bg1"/>
              </a:solidFill>
            </a:endParaRPr>
          </a:p>
        </p:txBody>
      </p:sp>
      <p:sp>
        <p:nvSpPr>
          <p:cNvPr id="65" name="Rectangle 64"/>
          <p:cNvSpPr/>
          <p:nvPr/>
        </p:nvSpPr>
        <p:spPr bwMode="auto">
          <a:xfrm>
            <a:off x="29258963" y="4299005"/>
            <a:ext cx="455913" cy="432103"/>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760788"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bg1"/>
              </a:solidFill>
              <a:effectLst/>
            </a:endParaRPr>
          </a:p>
        </p:txBody>
      </p:sp>
      <p:sp>
        <p:nvSpPr>
          <p:cNvPr id="66" name="Rectangle 65"/>
          <p:cNvSpPr/>
          <p:nvPr/>
        </p:nvSpPr>
        <p:spPr>
          <a:xfrm>
            <a:off x="29325599" y="4232985"/>
            <a:ext cx="365806" cy="523220"/>
          </a:xfrm>
          <a:prstGeom prst="rect">
            <a:avLst/>
          </a:prstGeom>
        </p:spPr>
        <p:txBody>
          <a:bodyPr wrap="none">
            <a:spAutoFit/>
          </a:bodyPr>
          <a:lstStyle/>
          <a:p>
            <a:r>
              <a:rPr lang="en-US" sz="2800" b="1" dirty="0">
                <a:solidFill>
                  <a:schemeClr val="bg1"/>
                </a:solidFill>
              </a:rPr>
              <a:t>b</a:t>
            </a:r>
            <a:endParaRPr lang="en-US" sz="28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0788" rtl="0" eaLnBrk="1" fontAlgn="base" latinLnBrk="0" hangingPunct="1">
          <a:lnSpc>
            <a:spcPct val="100000"/>
          </a:lnSpc>
          <a:spcBef>
            <a:spcPct val="0"/>
          </a:spcBef>
          <a:spcAft>
            <a:spcPct val="0"/>
          </a:spcAft>
          <a:buClrTx/>
          <a:buSzTx/>
          <a:buFontTx/>
          <a:buNone/>
          <a:tabLst/>
          <a:defRPr kumimoji="0" lang="en-US" sz="7500" b="0" i="0" u="none" strike="noStrike" cap="none" normalizeH="0" baseline="0" smtClean="0">
            <a:ln>
              <a:noFill/>
            </a:ln>
            <a:solidFill>
              <a:schemeClr val="tx1"/>
            </a:solidFill>
            <a:effectLst/>
            <a:latin typeface="MS Gothic" pitchFamily="49"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TotalTime>
  <Words>407</Words>
  <Application>Microsoft Office PowerPoint</Application>
  <PresentationFormat>Custom</PresentationFormat>
  <Paragraphs>142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Gothic</vt:lpstr>
      <vt:lpstr>MS PGothic</vt:lpstr>
      <vt:lpstr>Arial</vt:lpstr>
      <vt:lpstr>Cambria Math</vt:lpstr>
      <vt:lpstr>Courier New</vt:lpstr>
      <vt:lpstr>Times New Roman</vt:lpstr>
      <vt:lpstr>Wingdings</vt:lpstr>
      <vt:lpstr>Default Design</vt:lpstr>
      <vt:lpstr>PowerPoint Presentation</vt:lpstr>
    </vt:vector>
  </TitlesOfParts>
  <Company>University of Marylandddd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aguilava</dc:creator>
  <cp:lastModifiedBy>Ana Elizabeth Ortez-Rivera</cp:lastModifiedBy>
  <cp:revision>175</cp:revision>
  <dcterms:created xsi:type="dcterms:W3CDTF">2003-01-13T18:47:08Z</dcterms:created>
  <dcterms:modified xsi:type="dcterms:W3CDTF">2018-04-21T21:19:42Z</dcterms:modified>
</cp:coreProperties>
</file>