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1pPr>
    <a:lvl2pPr marL="444467" indent="148156" algn="l" rtl="0" fontAlgn="base">
      <a:spcBef>
        <a:spcPct val="0"/>
      </a:spcBef>
      <a:spcAft>
        <a:spcPct val="0"/>
      </a:spcAft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2pPr>
    <a:lvl3pPr marL="888934" indent="296311" algn="l" rtl="0" fontAlgn="base">
      <a:spcBef>
        <a:spcPct val="0"/>
      </a:spcBef>
      <a:spcAft>
        <a:spcPct val="0"/>
      </a:spcAft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3pPr>
    <a:lvl4pPr marL="1333401" indent="444467" algn="l" rtl="0" fontAlgn="base">
      <a:spcBef>
        <a:spcPct val="0"/>
      </a:spcBef>
      <a:spcAft>
        <a:spcPct val="0"/>
      </a:spcAft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4pPr>
    <a:lvl5pPr marL="1777868" indent="592623" algn="l" rtl="0" fontAlgn="base">
      <a:spcBef>
        <a:spcPct val="0"/>
      </a:spcBef>
      <a:spcAft>
        <a:spcPct val="0"/>
      </a:spcAft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5pPr>
    <a:lvl6pPr marL="2963113" algn="l" defTabSz="1185245" rtl="0" eaLnBrk="1" latinLnBrk="0" hangingPunct="1"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6pPr>
    <a:lvl7pPr marL="3555736" algn="l" defTabSz="1185245" rtl="0" eaLnBrk="1" latinLnBrk="0" hangingPunct="1"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7pPr>
    <a:lvl8pPr marL="4148358" algn="l" defTabSz="1185245" rtl="0" eaLnBrk="1" latinLnBrk="0" hangingPunct="1"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8pPr>
    <a:lvl9pPr marL="4740981" algn="l" defTabSz="1185245" rtl="0" eaLnBrk="1" latinLnBrk="0" hangingPunct="1">
      <a:defRPr sz="7259" kern="1200">
        <a:solidFill>
          <a:schemeClr val="tx1"/>
        </a:solidFill>
        <a:latin typeface="MS Gothic" pitchFamily="49" charset="-128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92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444"/>
    <a:srgbClr val="FFFFFF"/>
    <a:srgbClr val="006435"/>
    <a:srgbClr val="00B5A3"/>
    <a:srgbClr val="2CB775"/>
    <a:srgbClr val="008D4A"/>
    <a:srgbClr val="004C52"/>
    <a:srgbClr val="00964F"/>
    <a:srgbClr val="00C86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928" autoAdjust="0"/>
  </p:normalViewPr>
  <p:slideViewPr>
    <p:cSldViewPr>
      <p:cViewPr>
        <p:scale>
          <a:sx n="32" d="100"/>
          <a:sy n="32" d="100"/>
        </p:scale>
        <p:origin x="1194" y="-354"/>
      </p:cViewPr>
      <p:guideLst>
        <p:guide orient="horz" pos="8592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2FB7F4D-EE63-4041-A616-6706DC445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0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618F274-943E-44A9-8F45-353F8C678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44467" algn="l" rtl="0" eaLnBrk="0" fontAlgn="base" hangingPunct="0">
      <a:spcBef>
        <a:spcPct val="30000"/>
      </a:spcBef>
      <a:spcAft>
        <a:spcPct val="0"/>
      </a:spcAft>
      <a:defRPr sz="116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888934" algn="l" rtl="0" eaLnBrk="0" fontAlgn="base" hangingPunct="0">
      <a:spcBef>
        <a:spcPct val="30000"/>
      </a:spcBef>
      <a:spcAft>
        <a:spcPct val="0"/>
      </a:spcAft>
      <a:defRPr sz="116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33401" algn="l" rtl="0" eaLnBrk="0" fontAlgn="base" hangingPunct="0">
      <a:spcBef>
        <a:spcPct val="30000"/>
      </a:spcBef>
      <a:spcAft>
        <a:spcPct val="0"/>
      </a:spcAft>
      <a:defRPr sz="116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777868" algn="l" rtl="0" eaLnBrk="0" fontAlgn="base" hangingPunct="0">
      <a:spcBef>
        <a:spcPct val="30000"/>
      </a:spcBef>
      <a:spcAft>
        <a:spcPct val="0"/>
      </a:spcAft>
      <a:defRPr sz="116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22335" algn="l" defTabSz="88893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6pPr>
    <a:lvl7pPr marL="2666802" algn="l" defTabSz="88893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7pPr>
    <a:lvl8pPr marL="3111269" algn="l" defTabSz="88893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8pPr>
    <a:lvl9pPr marL="3555736" algn="l" defTabSz="88893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itchFamily="49" charset="-128"/>
                <a:ea typeface="ＭＳ Ｐゴシック" pitchFamily="-112" charset="-128"/>
              </a:defRPr>
            </a:lvl9pPr>
          </a:lstStyle>
          <a:p>
            <a:pPr eaLnBrk="1" hangingPunct="1"/>
            <a:fld id="{3AF5F570-3F40-404F-ACED-279AE895A7BB}" type="slidenum">
              <a:rPr lang="en-US" sz="1200" smtClean="0">
                <a:latin typeface="Arial" charset="0"/>
              </a:rPr>
              <a:pPr eaLnBrk="1" hangingPunct="1"/>
              <a:t>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667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5099"/>
            <a:ext cx="25603200" cy="70098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E4657-0A72-4974-857E-90C2E4E7A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46417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6401594"/>
            <a:ext cx="32918400" cy="181034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A62B5-AC34-4112-BE38-D5F844FD2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9842"/>
            <a:ext cx="8229600" cy="2340471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9842"/>
            <a:ext cx="24536400" cy="234047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38A1-7E72-4362-8181-9F9F39CF8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46417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E2F9D-BD0E-486E-B111-32D88ED97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49" y="17627203"/>
            <a:ext cx="31089600" cy="5448599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49" y="11626454"/>
            <a:ext cx="31089600" cy="60007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4BC3D-9E62-49C7-B73F-CC9966039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46417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1098"/>
            <a:ext cx="16383000" cy="1810345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6401098"/>
            <a:ext cx="16383000" cy="1810345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B46B5-BABE-4F2F-8DF2-DB7EC5A34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351"/>
            <a:ext cx="32918400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6140649"/>
            <a:ext cx="16160751" cy="25583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8699004"/>
            <a:ext cx="16160751" cy="1580554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1" y="6140649"/>
            <a:ext cx="16167100" cy="25583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1" y="8699004"/>
            <a:ext cx="16167100" cy="1580554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88381-BF0F-4D64-A930-CAFF3BFC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7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46417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B288-E178-4E20-B101-63A35DFE7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C289B-9606-45C0-9159-CA9489A18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2399"/>
            <a:ext cx="12033251" cy="4647903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399"/>
            <a:ext cx="20447000" cy="2341215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40301"/>
            <a:ext cx="12033251" cy="1876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09CAC-A756-4C7F-B220-63DFFB2E8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1806"/>
            <a:ext cx="21945600" cy="2268141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200"/>
            <a:ext cx="21945600" cy="16458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946"/>
            <a:ext cx="21945600" cy="3219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828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6800" y="24981298"/>
            <a:ext cx="11582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2800" y="24981298"/>
            <a:ext cx="8534400" cy="190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E6994-04D6-4EBE-B49D-689EE0C77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12142245" y="3200400"/>
            <a:ext cx="137160" cy="2423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24380761" y="3200400"/>
            <a:ext cx="137160" cy="9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3772114" y="3528820"/>
            <a:ext cx="1371600" cy="75963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1533598" y="3546561"/>
            <a:ext cx="1371600" cy="239031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3581032"/>
            <a:ext cx="685800" cy="239031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35890199" y="3546561"/>
            <a:ext cx="685800" cy="239031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0" y="2566813"/>
            <a:ext cx="36575999" cy="253120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9983" y="1981200"/>
            <a:ext cx="10789920" cy="258977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1929886" y="2552445"/>
            <a:ext cx="12641559" cy="10993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46000" y="2459579"/>
            <a:ext cx="10789920" cy="110908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-32658" y="44353"/>
            <a:ext cx="36608657" cy="2751428"/>
          </a:xfrm>
          <a:prstGeom prst="rect">
            <a:avLst/>
          </a:prstGeom>
          <a:gradFill flip="none" rotWithShape="1">
            <a:gsLst>
              <a:gs pos="0">
                <a:srgbClr val="006435"/>
              </a:gs>
              <a:gs pos="51000">
                <a:srgbClr val="0B944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  <p:sp>
        <p:nvSpPr>
          <p:cNvPr id="11" name="Rectangle 16"/>
          <p:cNvSpPr/>
          <p:nvPr userDrawn="1"/>
        </p:nvSpPr>
        <p:spPr>
          <a:xfrm>
            <a:off x="-32658" y="-94349"/>
            <a:ext cx="36608657" cy="2075549"/>
          </a:xfrm>
          <a:custGeom>
            <a:avLst/>
            <a:gdLst>
              <a:gd name="connsiteX0" fmla="*/ 0 w 43891200"/>
              <a:gd name="connsiteY0" fmla="*/ 0 h 7027483"/>
              <a:gd name="connsiteX1" fmla="*/ 43891200 w 43891200"/>
              <a:gd name="connsiteY1" fmla="*/ 0 h 7027483"/>
              <a:gd name="connsiteX2" fmla="*/ 43891200 w 43891200"/>
              <a:gd name="connsiteY2" fmla="*/ 7027483 h 7027483"/>
              <a:gd name="connsiteX3" fmla="*/ 0 w 43891200"/>
              <a:gd name="connsiteY3" fmla="*/ 7027483 h 7027483"/>
              <a:gd name="connsiteX4" fmla="*/ 0 w 43891200"/>
              <a:gd name="connsiteY4" fmla="*/ 0 h 7027483"/>
              <a:gd name="connsiteX0" fmla="*/ 0 w 43891200"/>
              <a:gd name="connsiteY0" fmla="*/ 0 h 7027483"/>
              <a:gd name="connsiteX1" fmla="*/ 43891200 w 43891200"/>
              <a:gd name="connsiteY1" fmla="*/ 0 h 7027483"/>
              <a:gd name="connsiteX2" fmla="*/ 43891200 w 43891200"/>
              <a:gd name="connsiteY2" fmla="*/ 7027483 h 7027483"/>
              <a:gd name="connsiteX3" fmla="*/ 21617527 w 43891200"/>
              <a:gd name="connsiteY3" fmla="*/ 6999261 h 7027483"/>
              <a:gd name="connsiteX4" fmla="*/ 0 w 43891200"/>
              <a:gd name="connsiteY4" fmla="*/ 7027483 h 7027483"/>
              <a:gd name="connsiteX5" fmla="*/ 0 w 43891200"/>
              <a:gd name="connsiteY5" fmla="*/ 0 h 7027483"/>
              <a:gd name="connsiteX0" fmla="*/ 0 w 43891200"/>
              <a:gd name="connsiteY0" fmla="*/ 0 h 7027483"/>
              <a:gd name="connsiteX1" fmla="*/ 43891200 w 43891200"/>
              <a:gd name="connsiteY1" fmla="*/ 0 h 7027483"/>
              <a:gd name="connsiteX2" fmla="*/ 43891200 w 43891200"/>
              <a:gd name="connsiteY2" fmla="*/ 7027483 h 7027483"/>
              <a:gd name="connsiteX3" fmla="*/ 21448200 w 43891200"/>
              <a:gd name="connsiteY3" fmla="*/ 3838305 h 7027483"/>
              <a:gd name="connsiteX4" fmla="*/ 0 w 43891200"/>
              <a:gd name="connsiteY4" fmla="*/ 7027483 h 7027483"/>
              <a:gd name="connsiteX5" fmla="*/ 0 w 43891200"/>
              <a:gd name="connsiteY5" fmla="*/ 0 h 7027483"/>
              <a:gd name="connsiteX0" fmla="*/ 0 w 43891200"/>
              <a:gd name="connsiteY0" fmla="*/ 0 h 7027483"/>
              <a:gd name="connsiteX1" fmla="*/ 43891200 w 43891200"/>
              <a:gd name="connsiteY1" fmla="*/ 0 h 7027483"/>
              <a:gd name="connsiteX2" fmla="*/ 43891200 w 43891200"/>
              <a:gd name="connsiteY2" fmla="*/ 7027483 h 7027483"/>
              <a:gd name="connsiteX3" fmla="*/ 21448200 w 43891200"/>
              <a:gd name="connsiteY3" fmla="*/ 3838305 h 7027483"/>
              <a:gd name="connsiteX4" fmla="*/ 28221 w 43891200"/>
              <a:gd name="connsiteY4" fmla="*/ 6688809 h 7027483"/>
              <a:gd name="connsiteX5" fmla="*/ 0 w 43891200"/>
              <a:gd name="connsiteY5" fmla="*/ 0 h 7027483"/>
              <a:gd name="connsiteX0" fmla="*/ 0 w 43891200"/>
              <a:gd name="connsiteY0" fmla="*/ 0 h 7100503"/>
              <a:gd name="connsiteX1" fmla="*/ 43891200 w 43891200"/>
              <a:gd name="connsiteY1" fmla="*/ 0 h 7100503"/>
              <a:gd name="connsiteX2" fmla="*/ 43891200 w 43891200"/>
              <a:gd name="connsiteY2" fmla="*/ 7027483 h 7100503"/>
              <a:gd name="connsiteX3" fmla="*/ 21448200 w 43891200"/>
              <a:gd name="connsiteY3" fmla="*/ 3838305 h 7100503"/>
              <a:gd name="connsiteX4" fmla="*/ 28221 w 43891200"/>
              <a:gd name="connsiteY4" fmla="*/ 6688809 h 7100503"/>
              <a:gd name="connsiteX5" fmla="*/ 0 w 43891200"/>
              <a:gd name="connsiteY5" fmla="*/ 0 h 7100503"/>
              <a:gd name="connsiteX0" fmla="*/ 0 w 43891200"/>
              <a:gd name="connsiteY0" fmla="*/ 0 h 7100503"/>
              <a:gd name="connsiteX1" fmla="*/ 43891200 w 43891200"/>
              <a:gd name="connsiteY1" fmla="*/ 0 h 7100503"/>
              <a:gd name="connsiteX2" fmla="*/ 43891200 w 43891200"/>
              <a:gd name="connsiteY2" fmla="*/ 7027483 h 7100503"/>
              <a:gd name="connsiteX3" fmla="*/ 21448200 w 43891200"/>
              <a:gd name="connsiteY3" fmla="*/ 3838305 h 7100503"/>
              <a:gd name="connsiteX4" fmla="*/ 28221 w 43891200"/>
              <a:gd name="connsiteY4" fmla="*/ 6688809 h 7100503"/>
              <a:gd name="connsiteX5" fmla="*/ 0 w 43891200"/>
              <a:gd name="connsiteY5" fmla="*/ 0 h 7100503"/>
              <a:gd name="connsiteX0" fmla="*/ 0 w 43891200"/>
              <a:gd name="connsiteY0" fmla="*/ 0 h 7027483"/>
              <a:gd name="connsiteX1" fmla="*/ 43891200 w 43891200"/>
              <a:gd name="connsiteY1" fmla="*/ 0 h 7027483"/>
              <a:gd name="connsiteX2" fmla="*/ 43891200 w 43891200"/>
              <a:gd name="connsiteY2" fmla="*/ 7027483 h 7027483"/>
              <a:gd name="connsiteX3" fmla="*/ 21448200 w 43891200"/>
              <a:gd name="connsiteY3" fmla="*/ 3838305 h 7027483"/>
              <a:gd name="connsiteX4" fmla="*/ 28221 w 43891200"/>
              <a:gd name="connsiteY4" fmla="*/ 6688809 h 7027483"/>
              <a:gd name="connsiteX5" fmla="*/ 0 w 43891200"/>
              <a:gd name="connsiteY5" fmla="*/ 0 h 7027483"/>
              <a:gd name="connsiteX0" fmla="*/ 0 w 43891200"/>
              <a:gd name="connsiteY0" fmla="*/ 0 h 7027483"/>
              <a:gd name="connsiteX1" fmla="*/ 43891200 w 43891200"/>
              <a:gd name="connsiteY1" fmla="*/ 0 h 7027483"/>
              <a:gd name="connsiteX2" fmla="*/ 43891200 w 43891200"/>
              <a:gd name="connsiteY2" fmla="*/ 7027483 h 7027483"/>
              <a:gd name="connsiteX3" fmla="*/ 21448200 w 43891200"/>
              <a:gd name="connsiteY3" fmla="*/ 3838305 h 7027483"/>
              <a:gd name="connsiteX4" fmla="*/ 28221 w 43891200"/>
              <a:gd name="connsiteY4" fmla="*/ 6688809 h 7027483"/>
              <a:gd name="connsiteX5" fmla="*/ 0 w 43891200"/>
              <a:gd name="connsiteY5" fmla="*/ 0 h 7027483"/>
              <a:gd name="connsiteX0" fmla="*/ 0 w 43891200"/>
              <a:gd name="connsiteY0" fmla="*/ 0 h 7027483"/>
              <a:gd name="connsiteX1" fmla="*/ 43891200 w 43891200"/>
              <a:gd name="connsiteY1" fmla="*/ 0 h 7027483"/>
              <a:gd name="connsiteX2" fmla="*/ 43891200 w 43891200"/>
              <a:gd name="connsiteY2" fmla="*/ 7027483 h 7027483"/>
              <a:gd name="connsiteX3" fmla="*/ 21448200 w 43891200"/>
              <a:gd name="connsiteY3" fmla="*/ 3838305 h 7027483"/>
              <a:gd name="connsiteX4" fmla="*/ 28221 w 43891200"/>
              <a:gd name="connsiteY4" fmla="*/ 6688809 h 7027483"/>
              <a:gd name="connsiteX5" fmla="*/ 0 w 43891200"/>
              <a:gd name="connsiteY5" fmla="*/ 0 h 7027483"/>
              <a:gd name="connsiteX0" fmla="*/ 0 w 43968081"/>
              <a:gd name="connsiteY0" fmla="*/ 0 h 6688809"/>
              <a:gd name="connsiteX1" fmla="*/ 43891200 w 43968081"/>
              <a:gd name="connsiteY1" fmla="*/ 0 h 6688809"/>
              <a:gd name="connsiteX2" fmla="*/ 43968081 w 43968081"/>
              <a:gd name="connsiteY2" fmla="*/ 6358199 h 6688809"/>
              <a:gd name="connsiteX3" fmla="*/ 21448200 w 43968081"/>
              <a:gd name="connsiteY3" fmla="*/ 3838305 h 6688809"/>
              <a:gd name="connsiteX4" fmla="*/ 28221 w 43968081"/>
              <a:gd name="connsiteY4" fmla="*/ 6688809 h 6688809"/>
              <a:gd name="connsiteX5" fmla="*/ 0 w 43968081"/>
              <a:gd name="connsiteY5" fmla="*/ 0 h 6688809"/>
              <a:gd name="connsiteX0" fmla="*/ 0 w 43891200"/>
              <a:gd name="connsiteY0" fmla="*/ 0 h 6688809"/>
              <a:gd name="connsiteX1" fmla="*/ 43891200 w 43891200"/>
              <a:gd name="connsiteY1" fmla="*/ 0 h 6688809"/>
              <a:gd name="connsiteX2" fmla="*/ 43793664 w 43891200"/>
              <a:gd name="connsiteY2" fmla="*/ 6218350 h 6688809"/>
              <a:gd name="connsiteX3" fmla="*/ 21448200 w 43891200"/>
              <a:gd name="connsiteY3" fmla="*/ 3838305 h 6688809"/>
              <a:gd name="connsiteX4" fmla="*/ 28221 w 43891200"/>
              <a:gd name="connsiteY4" fmla="*/ 6688809 h 6688809"/>
              <a:gd name="connsiteX5" fmla="*/ 0 w 43891200"/>
              <a:gd name="connsiteY5" fmla="*/ 0 h 6688809"/>
              <a:gd name="connsiteX0" fmla="*/ 0 w 43891200"/>
              <a:gd name="connsiteY0" fmla="*/ 0 h 6688809"/>
              <a:gd name="connsiteX1" fmla="*/ 43891200 w 43891200"/>
              <a:gd name="connsiteY1" fmla="*/ 0 h 6688809"/>
              <a:gd name="connsiteX2" fmla="*/ 43823938 w 43891200"/>
              <a:gd name="connsiteY2" fmla="*/ 6183672 h 6688809"/>
              <a:gd name="connsiteX3" fmla="*/ 21448200 w 43891200"/>
              <a:gd name="connsiteY3" fmla="*/ 3838305 h 6688809"/>
              <a:gd name="connsiteX4" fmla="*/ 28221 w 43891200"/>
              <a:gd name="connsiteY4" fmla="*/ 6688809 h 6688809"/>
              <a:gd name="connsiteX5" fmla="*/ 0 w 43891200"/>
              <a:gd name="connsiteY5" fmla="*/ 0 h 6688809"/>
              <a:gd name="connsiteX0" fmla="*/ 0 w 43823938"/>
              <a:gd name="connsiteY0" fmla="*/ 0 h 6688809"/>
              <a:gd name="connsiteX1" fmla="*/ 43800376 w 43823938"/>
              <a:gd name="connsiteY1" fmla="*/ 0 h 6688809"/>
              <a:gd name="connsiteX2" fmla="*/ 43823938 w 43823938"/>
              <a:gd name="connsiteY2" fmla="*/ 6183672 h 6688809"/>
              <a:gd name="connsiteX3" fmla="*/ 21448200 w 43823938"/>
              <a:gd name="connsiteY3" fmla="*/ 3838305 h 6688809"/>
              <a:gd name="connsiteX4" fmla="*/ 28221 w 43823938"/>
              <a:gd name="connsiteY4" fmla="*/ 6688809 h 6688809"/>
              <a:gd name="connsiteX5" fmla="*/ 0 w 43823938"/>
              <a:gd name="connsiteY5" fmla="*/ 0 h 6688809"/>
              <a:gd name="connsiteX0" fmla="*/ 0 w 43883631"/>
              <a:gd name="connsiteY0" fmla="*/ 0 h 6688809"/>
              <a:gd name="connsiteX1" fmla="*/ 43883631 w 43883631"/>
              <a:gd name="connsiteY1" fmla="*/ 41614 h 6688809"/>
              <a:gd name="connsiteX2" fmla="*/ 43823938 w 43883631"/>
              <a:gd name="connsiteY2" fmla="*/ 6183672 h 6688809"/>
              <a:gd name="connsiteX3" fmla="*/ 21448200 w 43883631"/>
              <a:gd name="connsiteY3" fmla="*/ 3838305 h 6688809"/>
              <a:gd name="connsiteX4" fmla="*/ 28221 w 43883631"/>
              <a:gd name="connsiteY4" fmla="*/ 6688809 h 6688809"/>
              <a:gd name="connsiteX5" fmla="*/ 0 w 43883631"/>
              <a:gd name="connsiteY5" fmla="*/ 0 h 6688809"/>
              <a:gd name="connsiteX0" fmla="*/ 0 w 43876062"/>
              <a:gd name="connsiteY0" fmla="*/ 0 h 6688809"/>
              <a:gd name="connsiteX1" fmla="*/ 43876062 w 43876062"/>
              <a:gd name="connsiteY1" fmla="*/ 6936 h 6688809"/>
              <a:gd name="connsiteX2" fmla="*/ 43823938 w 43876062"/>
              <a:gd name="connsiteY2" fmla="*/ 6183672 h 6688809"/>
              <a:gd name="connsiteX3" fmla="*/ 21448200 w 43876062"/>
              <a:gd name="connsiteY3" fmla="*/ 3838305 h 6688809"/>
              <a:gd name="connsiteX4" fmla="*/ 28221 w 43876062"/>
              <a:gd name="connsiteY4" fmla="*/ 6688809 h 6688809"/>
              <a:gd name="connsiteX5" fmla="*/ 0 w 43876062"/>
              <a:gd name="connsiteY5" fmla="*/ 0 h 6688809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3938 w 43883634"/>
              <a:gd name="connsiteY2" fmla="*/ 6190608 h 6695745"/>
              <a:gd name="connsiteX3" fmla="*/ 21448200 w 43883634"/>
              <a:gd name="connsiteY3" fmla="*/ 3845241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448200 w 43883634"/>
              <a:gd name="connsiteY3" fmla="*/ 3845241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86368 w 43883634"/>
              <a:gd name="connsiteY3" fmla="*/ 3845241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871047 w 43883634"/>
              <a:gd name="connsiteY3" fmla="*/ 3810016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82633 w 43883634"/>
              <a:gd name="connsiteY3" fmla="*/ 3782129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5745"/>
              <a:gd name="connsiteX1" fmla="*/ 43883634 w 43883634"/>
              <a:gd name="connsiteY1" fmla="*/ 0 h 6695745"/>
              <a:gd name="connsiteX2" fmla="*/ 43827740 w 43883634"/>
              <a:gd name="connsiteY2" fmla="*/ 6180150 h 6695745"/>
              <a:gd name="connsiteX3" fmla="*/ 21911623 w 43883634"/>
              <a:gd name="connsiteY3" fmla="*/ 3791425 h 6695745"/>
              <a:gd name="connsiteX4" fmla="*/ 28221 w 43883634"/>
              <a:gd name="connsiteY4" fmla="*/ 6695745 h 6695745"/>
              <a:gd name="connsiteX5" fmla="*/ 0 w 43883634"/>
              <a:gd name="connsiteY5" fmla="*/ 6936 h 6695745"/>
              <a:gd name="connsiteX0" fmla="*/ 0 w 43883634"/>
              <a:gd name="connsiteY0" fmla="*/ 6936 h 6691837"/>
              <a:gd name="connsiteX1" fmla="*/ 43883634 w 43883634"/>
              <a:gd name="connsiteY1" fmla="*/ 0 h 6691837"/>
              <a:gd name="connsiteX2" fmla="*/ 43827740 w 43883634"/>
              <a:gd name="connsiteY2" fmla="*/ 6180150 h 6691837"/>
              <a:gd name="connsiteX3" fmla="*/ 21911623 w 43883634"/>
              <a:gd name="connsiteY3" fmla="*/ 3791425 h 6691837"/>
              <a:gd name="connsiteX4" fmla="*/ 66513 w 43883634"/>
              <a:gd name="connsiteY4" fmla="*/ 6691837 h 6691837"/>
              <a:gd name="connsiteX5" fmla="*/ 0 w 43883634"/>
              <a:gd name="connsiteY5" fmla="*/ 6936 h 6691837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40 w 43883634"/>
              <a:gd name="connsiteY2" fmla="*/ 6180150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40 w 43883634"/>
              <a:gd name="connsiteY2" fmla="*/ 6180150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40 w 43883634"/>
              <a:gd name="connsiteY2" fmla="*/ 6180150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40 w 43883634"/>
              <a:gd name="connsiteY2" fmla="*/ 6180150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39 w 43883634"/>
              <a:gd name="connsiteY2" fmla="*/ 5777889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39 w 43883634"/>
              <a:gd name="connsiteY2" fmla="*/ 5777889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39 w 43883634"/>
              <a:gd name="connsiteY2" fmla="*/ 5777889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39 w 43883634"/>
              <a:gd name="connsiteY2" fmla="*/ 5777889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0 w 43883634"/>
              <a:gd name="connsiteY0" fmla="*/ 6936 h 6695746"/>
              <a:gd name="connsiteX1" fmla="*/ 43883634 w 43883634"/>
              <a:gd name="connsiteY1" fmla="*/ 0 h 6695746"/>
              <a:gd name="connsiteX2" fmla="*/ 43827739 w 43883634"/>
              <a:gd name="connsiteY2" fmla="*/ 5777889 h 6695746"/>
              <a:gd name="connsiteX3" fmla="*/ 21911623 w 43883634"/>
              <a:gd name="connsiteY3" fmla="*/ 3791425 h 6695746"/>
              <a:gd name="connsiteX4" fmla="*/ 49494 w 43883634"/>
              <a:gd name="connsiteY4" fmla="*/ 6695746 h 6695746"/>
              <a:gd name="connsiteX5" fmla="*/ 0 w 43883634"/>
              <a:gd name="connsiteY5" fmla="*/ 6936 h 6695746"/>
              <a:gd name="connsiteX0" fmla="*/ 23933 w 43834140"/>
              <a:gd name="connsiteY0" fmla="*/ 15369 h 6695746"/>
              <a:gd name="connsiteX1" fmla="*/ 43834140 w 43834140"/>
              <a:gd name="connsiteY1" fmla="*/ 0 h 6695746"/>
              <a:gd name="connsiteX2" fmla="*/ 43778245 w 43834140"/>
              <a:gd name="connsiteY2" fmla="*/ 5777889 h 6695746"/>
              <a:gd name="connsiteX3" fmla="*/ 21862129 w 43834140"/>
              <a:gd name="connsiteY3" fmla="*/ 3791425 h 6695746"/>
              <a:gd name="connsiteX4" fmla="*/ 0 w 43834140"/>
              <a:gd name="connsiteY4" fmla="*/ 6695746 h 6695746"/>
              <a:gd name="connsiteX5" fmla="*/ 23933 w 43834140"/>
              <a:gd name="connsiteY5" fmla="*/ 15369 h 6695746"/>
              <a:gd name="connsiteX0" fmla="*/ 1414 w 43848334"/>
              <a:gd name="connsiteY0" fmla="*/ 15369 h 6695746"/>
              <a:gd name="connsiteX1" fmla="*/ 43848334 w 43848334"/>
              <a:gd name="connsiteY1" fmla="*/ 0 h 6695746"/>
              <a:gd name="connsiteX2" fmla="*/ 43792439 w 43848334"/>
              <a:gd name="connsiteY2" fmla="*/ 5777889 h 6695746"/>
              <a:gd name="connsiteX3" fmla="*/ 21876323 w 43848334"/>
              <a:gd name="connsiteY3" fmla="*/ 3791425 h 6695746"/>
              <a:gd name="connsiteX4" fmla="*/ 14194 w 43848334"/>
              <a:gd name="connsiteY4" fmla="*/ 6695746 h 6695746"/>
              <a:gd name="connsiteX5" fmla="*/ 1414 w 43848334"/>
              <a:gd name="connsiteY5" fmla="*/ 15369 h 6695746"/>
              <a:gd name="connsiteX0" fmla="*/ 1414 w 43792439"/>
              <a:gd name="connsiteY0" fmla="*/ 6936 h 6687313"/>
              <a:gd name="connsiteX1" fmla="*/ 43729019 w 43792439"/>
              <a:gd name="connsiteY1" fmla="*/ 0 h 6687313"/>
              <a:gd name="connsiteX2" fmla="*/ 43792439 w 43792439"/>
              <a:gd name="connsiteY2" fmla="*/ 5769456 h 6687313"/>
              <a:gd name="connsiteX3" fmla="*/ 21876323 w 43792439"/>
              <a:gd name="connsiteY3" fmla="*/ 3782992 h 6687313"/>
              <a:gd name="connsiteX4" fmla="*/ 14194 w 43792439"/>
              <a:gd name="connsiteY4" fmla="*/ 6687313 h 6687313"/>
              <a:gd name="connsiteX5" fmla="*/ 1414 w 43792439"/>
              <a:gd name="connsiteY5" fmla="*/ 6936 h 6687313"/>
              <a:gd name="connsiteX0" fmla="*/ 1414 w 43792439"/>
              <a:gd name="connsiteY0" fmla="*/ 0 h 6680377"/>
              <a:gd name="connsiteX1" fmla="*/ 43600524 w 43792439"/>
              <a:gd name="connsiteY1" fmla="*/ 77395 h 6680377"/>
              <a:gd name="connsiteX2" fmla="*/ 43792439 w 43792439"/>
              <a:gd name="connsiteY2" fmla="*/ 5762520 h 6680377"/>
              <a:gd name="connsiteX3" fmla="*/ 21876323 w 43792439"/>
              <a:gd name="connsiteY3" fmla="*/ 3776056 h 6680377"/>
              <a:gd name="connsiteX4" fmla="*/ 14194 w 43792439"/>
              <a:gd name="connsiteY4" fmla="*/ 6680377 h 6680377"/>
              <a:gd name="connsiteX5" fmla="*/ 1414 w 43792439"/>
              <a:gd name="connsiteY5" fmla="*/ 0 h 6680377"/>
              <a:gd name="connsiteX0" fmla="*/ 1414 w 43792439"/>
              <a:gd name="connsiteY0" fmla="*/ 0 h 6680377"/>
              <a:gd name="connsiteX1" fmla="*/ 43683128 w 43792439"/>
              <a:gd name="connsiteY1" fmla="*/ 119561 h 6680377"/>
              <a:gd name="connsiteX2" fmla="*/ 43792439 w 43792439"/>
              <a:gd name="connsiteY2" fmla="*/ 5762520 h 6680377"/>
              <a:gd name="connsiteX3" fmla="*/ 21876323 w 43792439"/>
              <a:gd name="connsiteY3" fmla="*/ 3776056 h 6680377"/>
              <a:gd name="connsiteX4" fmla="*/ 14194 w 43792439"/>
              <a:gd name="connsiteY4" fmla="*/ 6680377 h 6680377"/>
              <a:gd name="connsiteX5" fmla="*/ 1414 w 43792439"/>
              <a:gd name="connsiteY5" fmla="*/ 0 h 6680377"/>
              <a:gd name="connsiteX0" fmla="*/ 1414 w 43793267"/>
              <a:gd name="connsiteY0" fmla="*/ 0 h 6680377"/>
              <a:gd name="connsiteX1" fmla="*/ 43793267 w 43793267"/>
              <a:gd name="connsiteY1" fmla="*/ 1497 h 6680377"/>
              <a:gd name="connsiteX2" fmla="*/ 43792439 w 43793267"/>
              <a:gd name="connsiteY2" fmla="*/ 5762520 h 6680377"/>
              <a:gd name="connsiteX3" fmla="*/ 21876323 w 43793267"/>
              <a:gd name="connsiteY3" fmla="*/ 3776056 h 6680377"/>
              <a:gd name="connsiteX4" fmla="*/ 14194 w 43793267"/>
              <a:gd name="connsiteY4" fmla="*/ 6680377 h 6680377"/>
              <a:gd name="connsiteX5" fmla="*/ 1414 w 43793267"/>
              <a:gd name="connsiteY5" fmla="*/ 0 h 668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93267" h="6680377">
                <a:moveTo>
                  <a:pt x="1414" y="0"/>
                </a:moveTo>
                <a:lnTo>
                  <a:pt x="43793267" y="1497"/>
                </a:lnTo>
                <a:cubicBezTo>
                  <a:pt x="43793267" y="2343991"/>
                  <a:pt x="43792439" y="3420026"/>
                  <a:pt x="43792439" y="5762520"/>
                </a:cubicBezTo>
                <a:cubicBezTo>
                  <a:pt x="38990659" y="4549272"/>
                  <a:pt x="29172697" y="3623080"/>
                  <a:pt x="21876323" y="3776056"/>
                </a:cubicBezTo>
                <a:cubicBezTo>
                  <a:pt x="14579949" y="3929032"/>
                  <a:pt x="6467468" y="4159139"/>
                  <a:pt x="14194" y="6680377"/>
                </a:cubicBezTo>
                <a:cubicBezTo>
                  <a:pt x="22172" y="4453585"/>
                  <a:pt x="-6564" y="2226792"/>
                  <a:pt x="1414" y="0"/>
                </a:cubicBezTo>
                <a:close/>
              </a:path>
            </a:pathLst>
          </a:custGeom>
          <a:gradFill flip="none" rotWithShape="1">
            <a:gsLst>
              <a:gs pos="54000">
                <a:srgbClr val="006435"/>
              </a:gs>
              <a:gs pos="100000">
                <a:srgbClr val="0B944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1914502" y="14020800"/>
            <a:ext cx="24026522" cy="1295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S Gothic" pitchFamily="4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819400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ctr" defTabSz="2819400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ＭＳ Ｐゴシック" pitchFamily="-112" charset="-128"/>
        </a:defRPr>
      </a:lvl2pPr>
      <a:lvl3pPr algn="ctr" defTabSz="2819400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ＭＳ Ｐゴシック" pitchFamily="-112" charset="-128"/>
        </a:defRPr>
      </a:lvl3pPr>
      <a:lvl4pPr algn="ctr" defTabSz="2819400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ＭＳ Ｐゴシック" pitchFamily="-112" charset="-128"/>
        </a:defRPr>
      </a:lvl4pPr>
      <a:lvl5pPr algn="ctr" defTabSz="2819400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  <a:ea typeface="ＭＳ Ｐゴシック" pitchFamily="-112" charset="-128"/>
        </a:defRPr>
      </a:lvl5pPr>
      <a:lvl6pPr marL="342900" algn="ctr" defTabSz="2820591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6pPr>
      <a:lvl7pPr marL="685800" algn="ctr" defTabSz="2820591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7pPr>
      <a:lvl8pPr marL="1028700" algn="ctr" defTabSz="2820591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8pPr>
      <a:lvl9pPr marL="1371600" algn="ctr" defTabSz="2820591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charset="0"/>
        </a:defRPr>
      </a:lvl9pPr>
    </p:titleStyle>
    <p:bodyStyle>
      <a:lvl1pPr marL="1057275" indent="-1057275" algn="l" defTabSz="2819400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2290763" indent="-881063" algn="l" defTabSz="2819400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  <a:ea typeface="ＭＳ Ｐゴシック" pitchFamily="-112" charset="-128"/>
        </a:defRPr>
      </a:lvl2pPr>
      <a:lvl3pPr marL="3527425" indent="-706438" algn="l" defTabSz="2819400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  <a:ea typeface="ＭＳ Ｐゴシック" pitchFamily="-112" charset="-128"/>
        </a:defRPr>
      </a:lvl3pPr>
      <a:lvl4pPr marL="4937125" indent="-704850" algn="l" defTabSz="281940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pitchFamily="-112" charset="-128"/>
        </a:defRPr>
      </a:lvl4pPr>
      <a:lvl5pPr marL="6348413" indent="-704850" algn="l" defTabSz="2819400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  <a:ea typeface="ＭＳ Ｐゴシック" pitchFamily="-112" charset="-128"/>
        </a:defRPr>
      </a:lvl5pPr>
      <a:lvl6pPr marL="6691313" indent="-704850" algn="l" defTabSz="2820591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7034213" indent="-704850" algn="l" defTabSz="2820591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7377113" indent="-704850" algn="l" defTabSz="2820591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7720013" indent="-704850" algn="l" defTabSz="2820591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8288000" y="3789508"/>
            <a:ext cx="5888579" cy="95718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numCol="1">
            <a:spAutoFit/>
          </a:bodyPr>
          <a:lstStyle/>
          <a:p>
            <a:pPr marL="469933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Arial" panose="020B0604020202020204" pitchFamily="34" charset="0"/>
              </a:rPr>
              <a:t>IO Handler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</a:rPr>
              <a:t>Handles </a:t>
            </a:r>
            <a:r>
              <a:rPr lang="en-US" sz="2800" dirty="0">
                <a:latin typeface="Arial" panose="020B0604020202020204" pitchFamily="34" charset="0"/>
              </a:rPr>
              <a:t>all communication between GFAU and external device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</a:rPr>
              <a:t>Asynchronous </a:t>
            </a:r>
            <a:r>
              <a:rPr lang="en-US" sz="2800" dirty="0">
                <a:latin typeface="Arial" panose="020B0604020202020204" pitchFamily="34" charset="0"/>
              </a:rPr>
              <a:t>parallel protocol and scalable IO bus make communication fast and </a:t>
            </a:r>
            <a:r>
              <a:rPr lang="en-US" sz="2800" dirty="0" smtClean="0">
                <a:latin typeface="Arial" panose="020B0604020202020204" pitchFamily="34" charset="0"/>
              </a:rPr>
              <a:t>flexible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Arial" panose="020B0604020202020204" pitchFamily="34" charset="0"/>
              </a:rPr>
              <a:t>      Figure 3: </a:t>
            </a:r>
            <a:r>
              <a:rPr lang="en-US" sz="2800" dirty="0" smtClean="0">
                <a:latin typeface="Arial" panose="020B0604020202020204" pitchFamily="34" charset="0"/>
              </a:rPr>
              <a:t>Timing Diagram </a:t>
            </a:r>
            <a:endParaRPr lang="en-US" sz="2800" dirty="0"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Arial" panose="020B0604020202020204" pitchFamily="34" charset="0"/>
            </a:endParaRPr>
          </a:p>
          <a:p>
            <a:pPr marL="469933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Memory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wrapper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Handle memory read and write requests from the generator, operators and control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unit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569847" y="20658588"/>
            <a:ext cx="10902521" cy="601212"/>
          </a:xfrm>
          <a:prstGeom prst="rect">
            <a:avLst/>
          </a:prstGeom>
          <a:solidFill>
            <a:srgbClr val="008D4A"/>
          </a:solidFill>
          <a:ln w="76200">
            <a:noFill/>
            <a:miter lim="800000"/>
            <a:headEnd/>
            <a:tailEnd/>
          </a:ln>
          <a:effectLst/>
        </p:spPr>
        <p:txBody>
          <a:bodyPr wrap="square" lIns="57149" tIns="23379" rIns="57149" bIns="23379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553417" y="3188296"/>
            <a:ext cx="10881360" cy="601212"/>
          </a:xfrm>
          <a:prstGeom prst="rect">
            <a:avLst/>
          </a:prstGeom>
          <a:solidFill>
            <a:srgbClr val="008D4A"/>
          </a:solidFill>
          <a:ln w="76200">
            <a:noFill/>
            <a:miter lim="800000"/>
            <a:headEnd/>
            <a:tailEnd/>
          </a:ln>
          <a:effectLst/>
        </p:spPr>
        <p:txBody>
          <a:bodyPr wrap="square" lIns="57149" tIns="23379" rIns="57149" bIns="23379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68010" y="16696188"/>
            <a:ext cx="10881360" cy="601212"/>
          </a:xfrm>
          <a:prstGeom prst="rect">
            <a:avLst/>
          </a:prstGeom>
          <a:solidFill>
            <a:srgbClr val="008D4A"/>
          </a:solidFill>
          <a:ln w="76200">
            <a:noFill/>
            <a:miter lim="800000"/>
            <a:headEnd/>
            <a:tailEnd/>
          </a:ln>
          <a:effectLst/>
        </p:spPr>
        <p:txBody>
          <a:bodyPr wrap="square" lIns="57149" tIns="23379" rIns="57149" bIns="23379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33400" y="13722029"/>
            <a:ext cx="10881360" cy="601212"/>
          </a:xfrm>
          <a:prstGeom prst="rect">
            <a:avLst/>
          </a:prstGeom>
          <a:solidFill>
            <a:srgbClr val="008D4A"/>
          </a:solidFill>
          <a:ln w="76200">
            <a:noFill/>
            <a:miter lim="800000"/>
            <a:headEnd/>
            <a:tailEnd/>
          </a:ln>
          <a:effectLst/>
        </p:spPr>
        <p:txBody>
          <a:bodyPr wrap="square" lIns="57149" tIns="23379" rIns="57149" bIns="23379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796609" y="3200400"/>
            <a:ext cx="10354942" cy="4229978"/>
          </a:xfrm>
          <a:prstGeom prst="rect">
            <a:avLst/>
          </a:prstGeom>
          <a:noFill/>
          <a:ln w="762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What are Galois Fields</a:t>
            </a:r>
            <a:r>
              <a:rPr lang="en-US" sz="3200" b="1" dirty="0" smtClean="0">
                <a:solidFill>
                  <a:schemeClr val="bg1"/>
                </a:solidFill>
              </a:rPr>
              <a:t>?</a:t>
            </a:r>
            <a:endParaRPr lang="en-US" sz="10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US" sz="2800" dirty="0" smtClean="0"/>
          </a:p>
          <a:p>
            <a:pPr algn="just"/>
            <a:r>
              <a:rPr lang="en-US" sz="2800" dirty="0"/>
              <a:t>Galois fields (pronounced “Gal-o-AH</a:t>
            </a:r>
            <a:r>
              <a:rPr lang="en-US" sz="2800" dirty="0" smtClean="0"/>
              <a:t>”), or fields with a finite field order</a:t>
            </a:r>
            <a:r>
              <a:rPr lang="en-US" sz="2800" dirty="0" smtClean="0"/>
              <a:t>, are </a:t>
            </a:r>
            <a:r>
              <a:rPr lang="en-US" sz="2800" dirty="0" smtClean="0"/>
              <a:t>a key part of number theory, abstract algebra, arithmetic algebraic geometry, and cryptography. In error detection and </a:t>
            </a:r>
            <a:r>
              <a:rPr lang="en-US" sz="2800" dirty="0" smtClean="0"/>
              <a:t>correction. Galois </a:t>
            </a:r>
            <a:r>
              <a:rPr lang="en-US" sz="2800" dirty="0" smtClean="0"/>
              <a:t>fields are utilized in cyclic redundancy check (CRC) which are used in digital networks and storage devices to detect accidental changes to raw data.</a:t>
            </a:r>
          </a:p>
          <a:p>
            <a:pPr algn="just"/>
            <a:endParaRPr lang="en-US" sz="2800" dirty="0" smtClean="0"/>
          </a:p>
          <a:p>
            <a:r>
              <a:rPr lang="en-US" sz="2800" b="1" dirty="0" smtClean="0"/>
              <a:t>Table 1:</a:t>
            </a:r>
            <a:r>
              <a:rPr lang="en-US" sz="2800" dirty="0" smtClean="0"/>
              <a:t> Elements of </a:t>
            </a:r>
            <a:r>
              <a:rPr lang="en-US" sz="2800" dirty="0" smtClean="0"/>
              <a:t>GF[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2800" dirty="0" smtClean="0"/>
              <a:t>](2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800" dirty="0" smtClean="0"/>
              <a:t>) =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+ x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</a:p>
          <a:p>
            <a:pPr algn="ctr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                                                                Figure </a:t>
            </a:r>
            <a:r>
              <a:rPr lang="en-US" sz="2800" b="1" dirty="0">
                <a:solidFill>
                  <a:srgbClr val="000000"/>
                </a:solidFill>
              </a:rPr>
              <a:t>1: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Example 							        Operations </a:t>
            </a:r>
            <a:r>
              <a:rPr lang="en-US" sz="2800" dirty="0" smtClean="0"/>
              <a:t>in </a:t>
            </a:r>
            <a:r>
              <a:rPr lang="en-US" sz="2800" dirty="0"/>
              <a:t>GF[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2800" dirty="0"/>
              <a:t>](2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800" dirty="0"/>
              <a:t>)</a:t>
            </a:r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Objective</a:t>
            </a:r>
            <a:endParaRPr lang="en-US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To design a scalable arithmetic logic unit (ALU) capable of generating elements in the Galois field of an irreducible polynomial and perform addition, subtraction, multiplication, division and logarithm for low powered devices.</a:t>
            </a:r>
          </a:p>
          <a:p>
            <a:pPr algn="just"/>
            <a:endParaRPr lang="en-US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Approach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Scalable, parameterized and efficient design prioritized over specific platform hardware requirements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Designed entirely in VHSIC Hardware Description Language (VHDL) modules and packages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Capability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of design limited only by external memory capacity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Interface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&lt;BRIAN</a:t>
            </a:r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Overview</a:t>
            </a:r>
            <a:endParaRPr lang="en-US" sz="32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Figure 3: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Functional Flow Diagram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AutoShape 2" descr="Image result for uscis office of policy and strategy"/>
          <p:cNvSpPr>
            <a:spLocks noChangeAspect="1" noChangeArrowheads="1"/>
          </p:cNvSpPr>
          <p:nvPr/>
        </p:nvSpPr>
        <p:spPr bwMode="auto">
          <a:xfrm>
            <a:off x="4727575" y="2099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uscis office of policy and strategy"/>
          <p:cNvSpPr>
            <a:spLocks noChangeAspect="1" noChangeArrowheads="1"/>
          </p:cNvSpPr>
          <p:nvPr/>
        </p:nvSpPr>
        <p:spPr bwMode="auto">
          <a:xfrm>
            <a:off x="4879975" y="22523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uscis office of policy and strategy"/>
          <p:cNvSpPr>
            <a:spLocks noChangeAspect="1" noChangeArrowheads="1"/>
          </p:cNvSpPr>
          <p:nvPr/>
        </p:nvSpPr>
        <p:spPr bwMode="auto">
          <a:xfrm>
            <a:off x="5032375" y="24047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63986"/>
              </p:ext>
            </p:extLst>
          </p:nvPr>
        </p:nvGraphicFramePr>
        <p:xfrm>
          <a:off x="1014117" y="7679261"/>
          <a:ext cx="5996283" cy="5478986"/>
        </p:xfrm>
        <a:graphic>
          <a:graphicData uri="http://schemas.openxmlformats.org/drawingml/2006/table">
            <a:tbl>
              <a:tblPr/>
              <a:tblGrid>
                <a:gridCol w="142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8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Element</a:t>
                      </a:r>
                      <a:endParaRPr lang="en-US" sz="2600" b="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94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Symbol</a:t>
                      </a:r>
                      <a:endParaRPr lang="en-US" sz="2600" b="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94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Polynomial</a:t>
                      </a:r>
                      <a:endParaRPr lang="en-US" sz="2600" b="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94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Symbol</a:t>
                      </a:r>
                      <a:endParaRPr lang="en-US" sz="2600" b="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9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NULL</a:t>
                      </a:r>
                      <a:endParaRPr lang="en-US" sz="26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 + 0 + 0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000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000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 + 0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001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001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010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010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+ 0 + 0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26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011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+ 0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101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7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26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  <a:endParaRPr lang="en-US" sz="26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111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26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101</a:t>
                      </a:r>
                      <a:endParaRPr lang="en-US" sz="26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011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x</a:t>
                      </a:r>
                      <a:r>
                        <a:rPr lang="en-US" sz="2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+ 0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110</a:t>
                      </a:r>
                      <a:endParaRPr lang="en-US" sz="26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5011" marR="105011" marT="105011" marB="10501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158688" y="3118306"/>
            <a:ext cx="5997324" cy="110799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numCol="1">
            <a:spAutoFit/>
          </a:bodyPr>
          <a:lstStyle/>
          <a:p>
            <a:r>
              <a:rPr lang="en-US" sz="3200" b="1" dirty="0" smtClean="0">
                <a:solidFill>
                  <a:srgbClr val="006435"/>
                </a:solidFill>
                <a:latin typeface="Arial" panose="020B0604020202020204" pitchFamily="34" charset="0"/>
              </a:rPr>
              <a:t>Modules</a:t>
            </a:r>
          </a:p>
          <a:p>
            <a:endParaRPr lang="en-US" sz="1000" b="1" dirty="0" smtClean="0">
              <a:solidFill>
                <a:srgbClr val="006435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Global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Registers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Generated by priority encoders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Size index, most significant bit index, and mask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Generator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Generates elements in their element and polynomial forms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Alerts the user when process is complete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Operators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Performs addition, subtraction, multiplication, division and logarithm of Galois operands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Checks null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Control unit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Determines operations requested through 6-bit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opcode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Converts operands into their counterpart forms if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necessary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Checks operand memberships and null operands</a:t>
            </a:r>
            <a:endParaRPr lang="en-US" sz="2800" b="1" dirty="0">
              <a:latin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08" name="Picture 84" descr="https://lh3.googleusercontent.com/hirWeZPpTW3JSU8t2ZEciFTJecjhN545DjPiLO7AvdCYXt9-Fc3nb0h3tPFPZk_eh36qvLvmiUc-IHuioHspDzrsrwTocV_pih5epDNdE-g44myI_rBU618ZRZt0eCcm7tpfBq5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069" y="7673558"/>
            <a:ext cx="4664453" cy="24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https://upload.wikimedia.org/wikipedia/commons/thumb/e/e3/UMBC_COEIT.png/220px-UMBC_COE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8" y="425045"/>
            <a:ext cx="2095500" cy="1857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13" name="Picture 89" descr="https://scontent-mxp1-1.xx.fbcdn.net/v/t1.15752-0/p280x280/30652785_1796136467117485_6815788828721152000_n.png?_nc_cat=0&amp;_nc_ad=z-m&amp;_nc_cid=0&amp;oh=fd45fc814522a281d1bd8fb8de0de416&amp;oe=5B5F00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0" y="456195"/>
            <a:ext cx="4165625" cy="1530676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-38100" y="215112"/>
            <a:ext cx="3657599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Galois Field Arithmetic Unit (GFAU</a:t>
            </a:r>
            <a:r>
              <a:rPr lang="en-US" sz="5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en-US" sz="4600" dirty="0" smtClean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Sabbir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Ahmed, Jeffrey </a:t>
            </a:r>
            <a:r>
              <a:rPr lang="en-US" sz="4000" b="1" dirty="0" err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Osazuwa</a:t>
            </a:r>
            <a:r>
              <a:rPr lang="en-US" sz="40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, Howard To, Brian Weber, Dr. E.F. Charles </a:t>
            </a:r>
            <a:r>
              <a:rPr lang="en-US" sz="4000" b="1" dirty="0" err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LaBerge</a:t>
            </a:r>
            <a:endParaRPr lang="en-US" sz="4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Department of Computer Science and Electrical Engineering, 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University </a:t>
            </a:r>
            <a:r>
              <a:rPr lang="en-US" sz="4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of Maryland, Baltimore 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County</a:t>
            </a:r>
            <a:endParaRPr lang="en-US" sz="40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2619" y="7679261"/>
            <a:ext cx="3376082" cy="4086730"/>
            <a:chOff x="6856244" y="9207972"/>
            <a:chExt cx="3648817" cy="451936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856244" y="9207972"/>
              <a:ext cx="3648817" cy="4519362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0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Gothic" pitchFamily="49" charset="-128"/>
              </a:endParaRPr>
            </a:p>
          </p:txBody>
        </p:sp>
        <p:pic>
          <p:nvPicPr>
            <p:cNvPr id="1083" name="Picture 59" descr="https://lh6.googleusercontent.com/he9d0nc_SGDNGyfVEM-RXvJqwXWLYoh9DOninhvnfOvrErXbAXFfcTGNYrdRSdhUvAr16LrQWWtYnf5x8pljklmeL_jum-pVOeRt442s2bnKbn43v4-Kjfc9HZ8W_iCQkQgBj6cU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043" y="9321325"/>
              <a:ext cx="2124075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" name="Picture 61" descr="https://lh6.googleusercontent.com/UHHj2zvoR8TRui260Z8m3vpkD0T0V0iKXDmlz3vBwqhE2glaotSuDqtk2JNLIPbnk-UIyL4VSx1YWq75bcfMojshe9drnvaKchSqhZPhxPDT3GxJtomGHXYXF9RYSAWJCQCNZ7z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9842" y="10082084"/>
              <a:ext cx="208597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7" name="Picture 63" descr="https://lh6.googleusercontent.com/AOMkW4kN-Vfn2apmQ5aqH1hasStKsObE9tOLuAWpIlg9eeyf4KQ7DlO6EndGqbyOFaf2Ji0KLGsyTLu9KGwMNYwqroq3ao1SC4_Yzbj6vdZ9XenWoLduilBu8x6EfKKeM2YUQNcV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636" y="10851119"/>
              <a:ext cx="2333625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9" name="Picture 65" descr="https://lh3.googleusercontent.com/enOhA8trb--Zmmv0-dq8P0WrphDRjCBDXhh9NmdXhrvNkZEq7-34cpuC0qoOSHO__qESlMBUPgtFId7M5hOTfpGVfxwdLz-sorbAfNi6F1mA73cMv7B_ldhCx0onYJZexwNlQ1WB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586" y="12380912"/>
              <a:ext cx="2314575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1" name="Picture 67" descr="https://lh4.googleusercontent.com/l3fvPg2HDue4E25qEiPwreWL4Q9kr71ZoCe2u-eb_AzXptQIx5gbURxwB1gEX_IlRdkgZ-6lPFp2GYM7-fvCF4zfFmeyrlk2SQD__4eGnsTY8dLWrllHvgYyPgisl-d4QmWbORE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493" y="11612479"/>
              <a:ext cx="233362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3" name="Picture 69" descr="https://lh6.googleusercontent.com/vwJrq9ZrKDjP__hV0_gXqMn1UZ9gYHcVRIsSqIVkZG7GL4KQgwHWHFQXis4a-D5sNMWhpeMYpt2fW8VLFd_LV8WUQQcZef9RBP_pYlcudfrWUi3OgngmLgiC83ailkaq0IdszG1m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726" y="13135101"/>
              <a:ext cx="165735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40" name="Picture 116" descr="https://lh6.googleusercontent.com/XZ0SwwhYcolsa5S2ZaeAE86bptuBaJID6IDLxROXZHjGmPITLmr9sH4Vpl6KgWpySKRDYSitKWw5lOr5rDVgbktyfMTGaEVReR7AumSeV7bHTBMe7ecSAW_2Lqw10VXd1RQz_Yo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8" y="21820822"/>
            <a:ext cx="10902521" cy="38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5172351" y="3200399"/>
            <a:ext cx="10698480" cy="601212"/>
          </a:xfrm>
          <a:prstGeom prst="rect">
            <a:avLst/>
          </a:prstGeom>
          <a:solidFill>
            <a:srgbClr val="008D4A"/>
          </a:solidFill>
          <a:ln w="76200">
            <a:noFill/>
            <a:miter lim="800000"/>
            <a:headEnd/>
            <a:tailEnd/>
          </a:ln>
          <a:effectLst/>
        </p:spPr>
        <p:txBody>
          <a:bodyPr wrap="square" lIns="57149" tIns="23379" rIns="57149" bIns="23379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25172351" y="8005736"/>
            <a:ext cx="10698480" cy="601212"/>
          </a:xfrm>
          <a:prstGeom prst="rect">
            <a:avLst/>
          </a:prstGeom>
          <a:solidFill>
            <a:srgbClr val="008D4A"/>
          </a:solidFill>
          <a:ln w="76200">
            <a:noFill/>
            <a:miter lim="800000"/>
            <a:headEnd/>
            <a:tailEnd/>
          </a:ln>
          <a:effectLst/>
        </p:spPr>
        <p:txBody>
          <a:bodyPr wrap="square" lIns="57149" tIns="23379" rIns="57149" bIns="23379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914503" y="26974799"/>
            <a:ext cx="24026522" cy="494607"/>
          </a:xfrm>
          <a:prstGeom prst="rect">
            <a:avLst/>
          </a:prstGeom>
          <a:solidFill>
            <a:srgbClr val="0B94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0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Figure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x: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GFAU Block Schematic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503" y="14325600"/>
            <a:ext cx="23642945" cy="1232846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flipH="1">
            <a:off x="25344120" y="3200399"/>
            <a:ext cx="10354942" cy="10160959"/>
          </a:xfrm>
          <a:prstGeom prst="rect">
            <a:avLst/>
          </a:prstGeom>
          <a:noFill/>
          <a:ln w="762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  <a:endParaRPr lang="en-US" sz="10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Conclusions</a:t>
            </a:r>
            <a:endParaRPr 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Gothic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326</Words>
  <Application>Microsoft Office PowerPoint</Application>
  <PresentationFormat>Custom</PresentationFormat>
  <Paragraphs>137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Gothic</vt:lpstr>
      <vt:lpstr>ＭＳ Ｐゴシック</vt:lpstr>
      <vt:lpstr>Arial</vt:lpstr>
      <vt:lpstr>Courier New</vt:lpstr>
      <vt:lpstr>Times New Roman</vt:lpstr>
      <vt:lpstr>Wingdings</vt:lpstr>
      <vt:lpstr>Default Design</vt:lpstr>
      <vt:lpstr>PowerPoint Presentation</vt:lpstr>
    </vt:vector>
  </TitlesOfParts>
  <Company>University of Marylandddd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aguilava</dc:creator>
  <cp:lastModifiedBy>Ana Elizabeth Ortez-Rivera</cp:lastModifiedBy>
  <cp:revision>125</cp:revision>
  <dcterms:created xsi:type="dcterms:W3CDTF">2003-01-13T18:47:08Z</dcterms:created>
  <dcterms:modified xsi:type="dcterms:W3CDTF">2018-04-15T20:05:06Z</dcterms:modified>
</cp:coreProperties>
</file>