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65" r:id="rId4"/>
    <p:sldId id="266" r:id="rId5"/>
    <p:sldId id="258" r:id="rId6"/>
    <p:sldId id="267" r:id="rId7"/>
    <p:sldId id="259" r:id="rId8"/>
    <p:sldId id="260" r:id="rId9"/>
    <p:sldId id="262" r:id="rId10"/>
    <p:sldId id="269" r:id="rId11"/>
    <p:sldId id="263" r:id="rId12"/>
    <p:sldId id="264" r:id="rId13"/>
    <p:sldId id="271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1427"/>
  </p:normalViewPr>
  <p:slideViewPr>
    <p:cSldViewPr snapToGrid="0" snapToObjects="1">
      <p:cViewPr>
        <p:scale>
          <a:sx n="109" d="100"/>
          <a:sy n="109" d="100"/>
        </p:scale>
        <p:origin x="68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AD428-BA6C-E842-B9B9-EA0486FB744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26131-79AE-E149-8B92-BFED730B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0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avoid audio features and attempt to categorize the moods based solely on lyrics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26131-79AE-E149-8B92-BFED730B70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26131-79AE-E149-8B92-BFED730B70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5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Almost leaning towards fields in philosophy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26131-79AE-E149-8B92-BFED730B70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8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43BC-6D89-0F23-93AF-919CB60B3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9AC5C-C377-65DE-A7F6-A239BA36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31BCE-BAD9-F3C0-CB2F-0543B5B1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3B6-DC60-8545-9C80-BE0A07DFCBA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DAB22-EBE3-8E2C-AC1D-0F82BC44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1FB08-A4C8-B808-F216-076A4924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9B89-918C-724E-85FD-7A3174C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3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C6C3-0839-1507-B11C-B2FBD4B2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DFE30-2118-731E-3A99-EA0CCDFFF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1FD43-3723-8CB3-62AD-80A2F2BF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3B6-DC60-8545-9C80-BE0A07DFCBA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47B6A-6EB6-4494-5188-86BB18B6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D4B16-830F-F7DF-4828-DE00ADB5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9B89-918C-724E-85FD-7A3174C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5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13DEB-20C8-B955-23F2-635A5E3BC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AED8F-EA5D-CDDC-6168-115C88CCC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7695B-B49D-FA8F-400C-9EEBC305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3B6-DC60-8545-9C80-BE0A07DFCBA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6F435-A50A-78AF-B401-A0EE51AB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CA935-0640-300B-9A54-7DBF0A79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9B89-918C-724E-85FD-7A3174C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9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1CC1-9FF3-9CFD-3C6D-F0E498EF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B8A9-B3FF-6A8A-F336-F0A65DCD3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B91D2-3E6F-FC9F-9C13-321A0B44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3B6-DC60-8545-9C80-BE0A07DFCBA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CCFA0-2574-7979-8DE9-8B69DACC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22219-5106-33E4-B49B-E11729D5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9B89-918C-724E-85FD-7A3174C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7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B641-9ADE-53CF-0C1D-B3D43355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EB702-4910-7ED3-121C-F32E7D40E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91056-D7C7-D33D-57B7-63A8B7AC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3B6-DC60-8545-9C80-BE0A07DFCBA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D46BD-8B1A-9B24-8555-6CB19FB9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B8B04-FD73-7A49-E316-8A701AB3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9B89-918C-724E-85FD-7A3174C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8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180A-E2FC-5DDD-2B36-77B611E1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57625-FA52-385E-3379-E51F056EB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01D0D-CEEF-F65C-875B-489FDB53F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03D8B-E681-42EE-55A4-7F0C9BD1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3B6-DC60-8545-9C80-BE0A07DFCBA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DD8A-4842-6DB6-2818-878E6E72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D3587-0881-8937-E73A-F118CC97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9B89-918C-724E-85FD-7A3174C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3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185A-17DF-6581-3DFE-130D9C5D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91BDE-E2E1-424F-4CC3-3FCDB407E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9D1AF-C9D7-6F70-FB4D-0EFF1C22C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13138-EB33-35DB-57A8-31D41E937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90A23-6206-629F-C348-A81090A7C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DAA73-9C8A-D752-6B96-8BCF6AC6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3B6-DC60-8545-9C80-BE0A07DFCBA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1392D-F731-0F2D-3E7F-4B0716CF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6A92B-56FD-1262-0713-F2BCBB0A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9B89-918C-724E-85FD-7A3174C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4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B602-FAE6-8004-061E-06606103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34E44-C283-33B8-2608-6690C956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3B6-DC60-8545-9C80-BE0A07DFCBA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D0C37-032E-8F5D-EA59-46006DDB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A65E7-225E-2452-9CD1-0DAA6C43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9B89-918C-724E-85FD-7A3174C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39A0A-C331-2C46-AB42-04C6F138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3B6-DC60-8545-9C80-BE0A07DFCBA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3FC5D-03C7-9EA0-C9A4-2118A8F4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923CE-E217-CEBF-AF81-3630ED6C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9B89-918C-724E-85FD-7A3174C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791D-8252-565F-B537-8874AB8A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78A8-86F7-67A6-573B-75AE027B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CF21B-A0B7-A0E2-220C-7E8FD94EE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CF7C5-AE8E-0CB7-5C69-B866A7B9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3B6-DC60-8545-9C80-BE0A07DFCBA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23776-A4B3-A83D-4B4C-AD744C7B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8BE24-C97C-FBEC-6B1E-B06E4F45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9B89-918C-724E-85FD-7A3174C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A5ED-DB6E-2B52-46E0-E09AA7F6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01FBA-9772-C003-F52D-7E8EB7243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AB83A-D951-10B7-5DE7-B809A30D1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B4FE3-AB08-9227-285D-836B9975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3B6-DC60-8545-9C80-BE0A07DFCBA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04DA9-E8D5-F0F3-5E92-4409970E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356F-A7AF-7331-266D-72668415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9B89-918C-724E-85FD-7A3174C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4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5DF05-EAD1-F9EF-A49F-27C6C85D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11CDC-B4A5-8A93-F71C-1278836D3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DD36A-388E-392E-12DB-99EE5F692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DB3B6-DC60-8545-9C80-BE0A07DFCBA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58DD7-9A33-BC0E-1972-A1982191A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E853-6A24-8AD1-48C6-386C8383D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89B89-918C-724E-85FD-7A3174C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8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6C81-18B0-FEA2-D19F-B07BFB0C0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659815" cy="2387600"/>
          </a:xfrm>
        </p:spPr>
        <p:txBody>
          <a:bodyPr/>
          <a:lstStyle/>
          <a:p>
            <a:r>
              <a:rPr lang="en-US" dirty="0"/>
              <a:t>Emotion Extraction From Lyrics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81A47-5032-7745-5A79-4D59A2B67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Sabbir</a:t>
            </a:r>
            <a:r>
              <a:rPr lang="en-US" dirty="0"/>
              <a:t> Ahmed</a:t>
            </a:r>
          </a:p>
        </p:txBody>
      </p:sp>
    </p:spTree>
    <p:extLst>
      <p:ext uri="{BB962C8B-B14F-4D97-AF65-F5344CB8AC3E}">
        <p14:creationId xmlns:p14="http://schemas.microsoft.com/office/powerpoint/2010/main" val="893345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F733-0C37-4983-E5B6-CE966DB5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494212" cy="1600200"/>
          </a:xfrm>
        </p:spPr>
        <p:txBody>
          <a:bodyPr/>
          <a:lstStyle/>
          <a:p>
            <a:r>
              <a:rPr lang="en-US" dirty="0"/>
              <a:t>VA Emotional State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37871C-74C4-E43A-8A32-678BF67E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89412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Quadrants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Excitement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Sadness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Joy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9D14132-A07B-8A8D-4E1C-2FE658D5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509" y="989012"/>
            <a:ext cx="6562342" cy="443482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3BEE1-DEA8-BBCB-109D-D7352660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787" y="6356350"/>
            <a:ext cx="10177617" cy="365125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Images: Yu, L., Lee, L., Hao, S., Wang, J., He, Y., Hu, J., Lai, K.R., &amp; Zhang, X. (2016). Building Chinese Affective Resources in Valence-Arousal Dimensions. </a:t>
            </a:r>
            <a:r>
              <a:rPr lang="en-US" b="0" i="1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North American Chapter of the Association for Computational Linguistics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3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F7D297-0B59-51A2-C46C-84896779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Datasets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43C7C-B78B-7BC9-A874-9FB214A0C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21557" cy="4351338"/>
          </a:xfrm>
        </p:spPr>
        <p:txBody>
          <a:bodyPr>
            <a:normAutofit/>
          </a:bodyPr>
          <a:lstStyle/>
          <a:p>
            <a:r>
              <a:rPr lang="en-US" dirty="0"/>
              <a:t>Playlist data</a:t>
            </a:r>
          </a:p>
          <a:p>
            <a:pPr lvl="1"/>
            <a:r>
              <a:rPr lang="en-US" dirty="0"/>
              <a:t>Spotify</a:t>
            </a:r>
          </a:p>
          <a:p>
            <a:r>
              <a:rPr lang="en-US" dirty="0"/>
              <a:t>Lyrics</a:t>
            </a:r>
          </a:p>
          <a:p>
            <a:pPr lvl="1"/>
            <a:r>
              <a:rPr lang="en-US" dirty="0"/>
              <a:t>Various web sources</a:t>
            </a:r>
          </a:p>
          <a:p>
            <a:r>
              <a:rPr lang="en-US" dirty="0"/>
              <a:t>NRC VAD Lexicon</a:t>
            </a:r>
          </a:p>
          <a:p>
            <a:pPr lvl="1"/>
            <a:r>
              <a:rPr lang="en-US" dirty="0"/>
              <a:t>NRC Emotion Intensity Lexicon</a:t>
            </a:r>
          </a:p>
          <a:p>
            <a:pPr lvl="1"/>
            <a:r>
              <a:rPr lang="en-US" dirty="0"/>
              <a:t>NRC Word-Emotion Association Lexicon</a:t>
            </a:r>
          </a:p>
          <a:p>
            <a:pPr lvl="1"/>
            <a:r>
              <a:rPr lang="en-US" dirty="0"/>
              <a:t>NRC Valence, Arousal, and Dominance Lexicon</a:t>
            </a:r>
          </a:p>
        </p:txBody>
      </p:sp>
      <p:pic>
        <p:nvPicPr>
          <p:cNvPr id="3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E68D7E8-9984-6EA5-A92F-0F4F9E70D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72" r="-128" b="27479"/>
          <a:stretch/>
        </p:blipFill>
        <p:spPr>
          <a:xfrm>
            <a:off x="6617494" y="1039898"/>
            <a:ext cx="3678038" cy="5183629"/>
          </a:xfrm>
          <a:prstGeom prst="rect">
            <a:avLst/>
          </a:prstGeom>
        </p:spPr>
      </p:pic>
      <p:pic>
        <p:nvPicPr>
          <p:cNvPr id="7" name="Picture 6" descr="Text, table&#10;&#10;Description automatically generated">
            <a:extLst>
              <a:ext uri="{FF2B5EF4-FFF2-40B4-BE49-F238E27FC236}">
                <a16:creationId xmlns:a16="http://schemas.microsoft.com/office/drawing/2014/main" id="{EF51C0F8-B789-1C88-917F-4B21CA397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4" b="649"/>
          <a:stretch/>
        </p:blipFill>
        <p:spPr>
          <a:xfrm>
            <a:off x="5617396" y="569495"/>
            <a:ext cx="5263528" cy="5731552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E5717DB-0DE1-B4AA-8677-527A7364BD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57"/>
          <a:stretch/>
        </p:blipFill>
        <p:spPr>
          <a:xfrm>
            <a:off x="6759757" y="930856"/>
            <a:ext cx="3828471" cy="53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9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0B00-3478-7CF6-6B16-AF8EC620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2A19-95A7-AFF9-CC51-1A10630A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Randomly picked top playlists curated by Spotify</a:t>
            </a:r>
          </a:p>
          <a:p>
            <a:r>
              <a:rPr lang="en-US" sz="3600" dirty="0"/>
              <a:t>Tracks can appear in multiple playlists</a:t>
            </a:r>
          </a:p>
          <a:p>
            <a:r>
              <a:rPr lang="en-US" sz="3600" dirty="0"/>
              <a:t>Lyrics and emotion lexicons are normalized as 1-gram tokens</a:t>
            </a:r>
          </a:p>
          <a:p>
            <a:r>
              <a:rPr lang="en-US" sz="3600" dirty="0"/>
              <a:t>Scores are based on sums of emotion intensities and frequencies of word associations</a:t>
            </a:r>
          </a:p>
        </p:txBody>
      </p:sp>
    </p:spTree>
    <p:extLst>
      <p:ext uri="{BB962C8B-B14F-4D97-AF65-F5344CB8AC3E}">
        <p14:creationId xmlns:p14="http://schemas.microsoft.com/office/powerpoint/2010/main" val="390380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454E-A3DA-683B-ADD1-0F3D062E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84F5FF7-9334-4132-02B3-4D79BD8EB5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2043728"/>
                  </p:ext>
                </p:extLst>
              </p:nvPr>
            </p:nvGraphicFramePr>
            <p:xfrm>
              <a:off x="838199" y="1432781"/>
              <a:ext cx="10626970" cy="52030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13485">
                      <a:extLst>
                        <a:ext uri="{9D8B030D-6E8A-4147-A177-3AD203B41FA5}">
                          <a16:colId xmlns:a16="http://schemas.microsoft.com/office/drawing/2014/main" val="2186875545"/>
                        </a:ext>
                      </a:extLst>
                    </a:gridCol>
                    <a:gridCol w="5313485">
                      <a:extLst>
                        <a:ext uri="{9D8B030D-6E8A-4147-A177-3AD203B41FA5}">
                          <a16:colId xmlns:a16="http://schemas.microsoft.com/office/drawing/2014/main" val="2479319915"/>
                        </a:ext>
                      </a:extLst>
                    </a:gridCol>
                  </a:tblGrid>
                  <a:tr h="8987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Equation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30388069"/>
                      </a:ext>
                    </a:extLst>
                  </a:tr>
                  <a:tr h="165534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Courier" pitchFamily="2" charset="0"/>
                              <a:ea typeface="Cambria Math" panose="02040503050406030204" pitchFamily="18" charset="0"/>
                            </a:rPr>
                            <a:t>{anger, disgust, sadness, surprise, fear, trust, joy, anticipation}_ratio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2898440"/>
                      </a:ext>
                    </a:extLst>
                  </a:tr>
                  <a:tr h="12173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ourier" pitchFamily="2" charset="0"/>
                              <a:ea typeface="Cambria Math" panose="02040503050406030204" pitchFamily="18" charset="0"/>
                            </a:rPr>
                            <a:t>valence, arousal, dominance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6150047"/>
                      </a:ext>
                    </a:extLst>
                  </a:tr>
                  <a:tr h="1288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ourier" pitchFamily="2" charset="0"/>
                              <a:ea typeface="Cambria Math" panose="02040503050406030204" pitchFamily="18" charset="0"/>
                            </a:rPr>
                            <a:t>sentiment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76489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84F5FF7-9334-4132-02B3-4D79BD8EB5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2043728"/>
                  </p:ext>
                </p:extLst>
              </p:nvPr>
            </p:nvGraphicFramePr>
            <p:xfrm>
              <a:off x="838199" y="1432781"/>
              <a:ext cx="10626970" cy="52030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13485">
                      <a:extLst>
                        <a:ext uri="{9D8B030D-6E8A-4147-A177-3AD203B41FA5}">
                          <a16:colId xmlns:a16="http://schemas.microsoft.com/office/drawing/2014/main" val="2186875545"/>
                        </a:ext>
                      </a:extLst>
                    </a:gridCol>
                    <a:gridCol w="5313485">
                      <a:extLst>
                        <a:ext uri="{9D8B030D-6E8A-4147-A177-3AD203B41FA5}">
                          <a16:colId xmlns:a16="http://schemas.microsoft.com/office/drawing/2014/main" val="2479319915"/>
                        </a:ext>
                      </a:extLst>
                    </a:gridCol>
                  </a:tblGrid>
                  <a:tr h="8987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Equation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30388069"/>
                      </a:ext>
                    </a:extLst>
                  </a:tr>
                  <a:tr h="179832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Courier" pitchFamily="2" charset="0"/>
                              <a:ea typeface="Cambria Math" panose="02040503050406030204" pitchFamily="18" charset="0"/>
                            </a:rPr>
                            <a:t>{anger, disgust, sadness, surprise, fear, trust, joy, anticipation}_ratio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50704" r="-477" b="-1401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2898440"/>
                      </a:ext>
                    </a:extLst>
                  </a:tr>
                  <a:tr h="12173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ourier" pitchFamily="2" charset="0"/>
                              <a:ea typeface="Cambria Math" panose="02040503050406030204" pitchFamily="18" charset="0"/>
                            </a:rPr>
                            <a:t>valence, arousal, dominance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22917" r="-477" b="-107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150047"/>
                      </a:ext>
                    </a:extLst>
                  </a:tr>
                  <a:tr h="1288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ourier" pitchFamily="2" charset="0"/>
                              <a:ea typeface="Cambria Math" panose="02040503050406030204" pitchFamily="18" charset="0"/>
                            </a:rPr>
                            <a:t>sentiment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3922" r="-477" b="-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76489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362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2B35-3924-769E-303B-BBCDF2E37A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0308" y="5532437"/>
            <a:ext cx="10515600" cy="132556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anger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2FDB18-8843-41F7-BF36-731361702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23" y="382465"/>
            <a:ext cx="9636369" cy="542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601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2B35-3924-769E-303B-BBCDF2E37A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0308" y="5532437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" pitchFamily="2" charset="0"/>
              </a:rPr>
              <a:t>anger_ratio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D4C5AB5-BA28-B5C7-B005-F25BBD9A8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678" y="377886"/>
            <a:ext cx="9736014" cy="547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82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2B35-3924-769E-303B-BBCDF2E37A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0308" y="5532437"/>
            <a:ext cx="10515600" cy="132556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sadness</a:t>
            </a:r>
            <a:r>
              <a:rPr lang="en-US" dirty="0"/>
              <a:t> with stop words removed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9C9661-529E-1F08-9845-D66202FFA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22" y="394188"/>
            <a:ext cx="9636370" cy="542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12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2B35-3924-769E-303B-BBCDF2E37A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0308" y="5532437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" pitchFamily="2" charset="0"/>
              </a:rPr>
              <a:t>sadness_ratio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EC9301C-FB12-305B-5A20-7267163FB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676" y="420197"/>
            <a:ext cx="9736016" cy="547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19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2B35-3924-769E-303B-BBCDF2E37A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1016" y="5315560"/>
            <a:ext cx="426719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Valence vs Arousal vs Dominance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3B5508-D23D-BBA2-BC0E-E5B3D487E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12724" b="8710"/>
          <a:stretch/>
        </p:blipFill>
        <p:spPr bwMode="auto">
          <a:xfrm>
            <a:off x="4478215" y="216877"/>
            <a:ext cx="7713785" cy="642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79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2B35-3924-769E-303B-BBCDF2E37A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7908" y="5286252"/>
            <a:ext cx="3739661" cy="1325563"/>
          </a:xfrm>
        </p:spPr>
        <p:txBody>
          <a:bodyPr/>
          <a:lstStyle/>
          <a:p>
            <a:r>
              <a:rPr lang="en-US" dirty="0"/>
              <a:t>Valence vs Arousal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F123FB6-5DB9-2F1A-7AB7-6B65665A3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57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5D88-5FB7-5842-63A5-21594FBE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6A3F-846C-AE22-429E-1F7A9DAEE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Examples contain morbid topics, including self harm and violence</a:t>
            </a:r>
          </a:p>
          <a:p>
            <a:r>
              <a:rPr lang="en-US" sz="3600" dirty="0"/>
              <a:t>The source and generated datasets contain terms that may be considered vulgar and offensive</a:t>
            </a:r>
          </a:p>
          <a:p>
            <a:r>
              <a:rPr lang="en-US" sz="3600" dirty="0"/>
              <a:t>Labeling or quantifying moods, emotions and music genres is extremely subjective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2B35-3924-769E-303B-BBCDF2E37A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2739" y="5333145"/>
            <a:ext cx="2872154" cy="1325563"/>
          </a:xfrm>
        </p:spPr>
        <p:txBody>
          <a:bodyPr/>
          <a:lstStyle/>
          <a:p>
            <a:r>
              <a:rPr lang="en-US" dirty="0"/>
              <a:t>Valence vs Arousal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07E91F9-4B5E-F18E-C35C-29EBB2F05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" b="3089"/>
          <a:stretch/>
        </p:blipFill>
        <p:spPr bwMode="auto">
          <a:xfrm>
            <a:off x="3094893" y="289146"/>
            <a:ext cx="8483600" cy="627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422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0B00-3478-7CF6-6B16-AF8EC620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wheel_playlist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2A19-95A7-AFF9-CC51-1A10630A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Systematically classify tracks into one of the 8 emotions from </a:t>
            </a:r>
            <a:r>
              <a:rPr lang="en-US" sz="3600" dirty="0" err="1"/>
              <a:t>Plutchik’s</a:t>
            </a:r>
            <a:r>
              <a:rPr lang="en-US" sz="3600" dirty="0"/>
              <a:t> wheel</a:t>
            </a:r>
          </a:p>
          <a:p>
            <a:r>
              <a:rPr lang="en-US" sz="3600" dirty="0"/>
              <a:t>Track qualified for the playlist if its emotion ratio was above the median</a:t>
            </a:r>
          </a:p>
        </p:txBody>
      </p:sp>
    </p:spTree>
    <p:extLst>
      <p:ext uri="{BB962C8B-B14F-4D97-AF65-F5344CB8AC3E}">
        <p14:creationId xmlns:p14="http://schemas.microsoft.com/office/powerpoint/2010/main" val="397769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CC4DF71-B8AB-28B9-DEE7-F70B993D2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385" y="307731"/>
            <a:ext cx="8593015" cy="644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D1B25A7-09D1-D6D6-7FBF-689F7ED82669}"/>
              </a:ext>
            </a:extLst>
          </p:cNvPr>
          <p:cNvSpPr txBox="1">
            <a:spLocks/>
          </p:cNvSpPr>
          <p:nvPr/>
        </p:nvSpPr>
        <p:spPr>
          <a:xfrm>
            <a:off x="222739" y="5333145"/>
            <a:ext cx="28721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Valence vs Arousal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75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D1B25A7-09D1-D6D6-7FBF-689F7ED82669}"/>
              </a:ext>
            </a:extLst>
          </p:cNvPr>
          <p:cNvSpPr txBox="1">
            <a:spLocks/>
          </p:cNvSpPr>
          <p:nvPr/>
        </p:nvSpPr>
        <p:spPr>
          <a:xfrm>
            <a:off x="46892" y="5532437"/>
            <a:ext cx="32238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Sentiment score over </a:t>
            </a:r>
            <a:r>
              <a:rPr lang="en-US" dirty="0" err="1">
                <a:latin typeface="Courier" pitchFamily="2" charset="0"/>
              </a:rPr>
              <a:t>wheel_playlist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968E150-48FB-6539-2D65-A205FE2E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508" y="375138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659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7416-4AD5-8A4F-54C6-6B5A265C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F783-1EFB-D796-E7D6-236EE8C1B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11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12AF-6DAE-448B-3D67-38532DE6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8A9B8-962F-D76F-CBF1-4DD9BF13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Mohammad, S. M. (2018). Obtaining Reliable Human Ratings of Valence, Arousal, and Dominance for 20,000 English Words. Proceedings of The Annual Conference of the Association for Computational Linguistics (ACL). Melbourne, Australia.</a:t>
            </a:r>
          </a:p>
          <a:p>
            <a:r>
              <a:rPr lang="en-US" dirty="0"/>
              <a:t>Mohammad, S. M. (2018). Word Affect Intensities. Proceedings of the 11th Edition of the Language Resources and Evaluation Conference (LREC-2018). Miyazaki, Japan.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5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F6A4-AB97-7586-1AFD-2FD8C85E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BA86-B1AD-05FE-2F7C-5DA17F8CB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Mood-specific playlists</a:t>
            </a:r>
          </a:p>
          <a:p>
            <a:pPr lvl="1"/>
            <a:r>
              <a:rPr lang="en-US" dirty="0"/>
              <a:t>Manually curated by staff</a:t>
            </a:r>
          </a:p>
          <a:p>
            <a:pPr lvl="1"/>
            <a:r>
              <a:rPr lang="en-US" dirty="0"/>
              <a:t>Constantly updated to incorporate new music</a:t>
            </a:r>
          </a:p>
          <a:p>
            <a:r>
              <a:rPr lang="en-US" dirty="0"/>
              <a:t>Spotify Web API has audio features that can suggest mood</a:t>
            </a:r>
          </a:p>
          <a:p>
            <a:pPr lvl="1"/>
            <a:r>
              <a:rPr lang="en-US" dirty="0" err="1"/>
              <a:t>Acousticness</a:t>
            </a:r>
            <a:endParaRPr lang="en-US" dirty="0"/>
          </a:p>
          <a:p>
            <a:pPr lvl="1"/>
            <a:r>
              <a:rPr lang="en-US" dirty="0"/>
              <a:t>Danceability</a:t>
            </a:r>
          </a:p>
          <a:p>
            <a:pPr lvl="1"/>
            <a:r>
              <a:rPr lang="en-US" dirty="0"/>
              <a:t>Energy</a:t>
            </a:r>
          </a:p>
          <a:p>
            <a:pPr lvl="1"/>
            <a:r>
              <a:rPr lang="en-US" dirty="0"/>
              <a:t>Valence</a:t>
            </a:r>
          </a:p>
          <a:p>
            <a:pPr lvl="1"/>
            <a:r>
              <a:rPr lang="en-US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530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715C-5E1B-68A2-D4FD-89FF998D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Lyrics Matter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63D5-D764-216F-F313-1159C951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“Pumped Up Kicks” by Foster The People</a:t>
            </a:r>
          </a:p>
          <a:p>
            <a:r>
              <a:rPr lang="en-US" sz="3600" dirty="0"/>
              <a:t>Production</a:t>
            </a:r>
          </a:p>
          <a:p>
            <a:pPr lvl="1"/>
            <a:r>
              <a:rPr lang="en-US" sz="3200" dirty="0"/>
              <a:t>Pop chords</a:t>
            </a:r>
          </a:p>
          <a:p>
            <a:pPr lvl="1"/>
            <a:r>
              <a:rPr lang="en-US" sz="3200" dirty="0"/>
              <a:t>Upbeat melody</a:t>
            </a:r>
          </a:p>
          <a:p>
            <a:pPr lvl="1"/>
            <a:r>
              <a:rPr lang="en-US" sz="3200" dirty="0"/>
              <a:t>Joyous and cheerful tone</a:t>
            </a:r>
          </a:p>
          <a:p>
            <a:r>
              <a:rPr lang="en-US" sz="3600" dirty="0"/>
              <a:t>Lyrical Content</a:t>
            </a:r>
          </a:p>
          <a:p>
            <a:pPr lvl="1"/>
            <a:r>
              <a:rPr lang="en-US" sz="3200" dirty="0"/>
              <a:t>Homicidal thoughts of a young boy with access to a gun</a:t>
            </a:r>
          </a:p>
        </p:txBody>
      </p:sp>
    </p:spTree>
    <p:extLst>
      <p:ext uri="{BB962C8B-B14F-4D97-AF65-F5344CB8AC3E}">
        <p14:creationId xmlns:p14="http://schemas.microsoft.com/office/powerpoint/2010/main" val="375648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2D66-3E50-41F5-104C-5436D79F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63A4-75DF-8C5F-4A89-74381F6B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Pros</a:t>
            </a:r>
          </a:p>
          <a:p>
            <a:pPr lvl="1"/>
            <a:r>
              <a:rPr lang="en-US" sz="2800" dirty="0"/>
              <a:t>Ranges between [-1, 1] </a:t>
            </a:r>
          </a:p>
          <a:p>
            <a:pPr lvl="1"/>
            <a:r>
              <a:rPr lang="en-US" sz="2800" dirty="0"/>
              <a:t>Widely researched</a:t>
            </a:r>
          </a:p>
          <a:p>
            <a:pPr lvl="1"/>
            <a:r>
              <a:rPr lang="en-US" sz="2800" dirty="0"/>
              <a:t>Widely used</a:t>
            </a:r>
          </a:p>
          <a:p>
            <a:pPr lvl="2"/>
            <a:r>
              <a:rPr lang="en-US" sz="2400" dirty="0"/>
              <a:t>Recommender systems</a:t>
            </a:r>
          </a:p>
          <a:p>
            <a:pPr lvl="2"/>
            <a:r>
              <a:rPr lang="en-US" sz="2400" dirty="0"/>
              <a:t>Opinion mining</a:t>
            </a:r>
          </a:p>
          <a:p>
            <a:pPr lvl="2"/>
            <a:r>
              <a:rPr lang="en-US" sz="2400" dirty="0"/>
              <a:t>Product feedback analysis</a:t>
            </a:r>
          </a:p>
          <a:p>
            <a:r>
              <a:rPr lang="en-US" sz="3200" dirty="0"/>
              <a:t>Cons</a:t>
            </a:r>
          </a:p>
          <a:p>
            <a:pPr lvl="1"/>
            <a:r>
              <a:rPr lang="en-US" sz="2800" dirty="0"/>
              <a:t>One-dimensional</a:t>
            </a:r>
          </a:p>
        </p:txBody>
      </p:sp>
    </p:spTree>
    <p:extLst>
      <p:ext uri="{BB962C8B-B14F-4D97-AF65-F5344CB8AC3E}">
        <p14:creationId xmlns:p14="http://schemas.microsoft.com/office/powerpoint/2010/main" val="170930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3002-2C71-1D29-C1CF-2A75C9B7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Songs as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F1EA8-AB43-0C15-8D71-FBFBF32C2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NLP on lyrics face additional challenges</a:t>
            </a:r>
          </a:p>
          <a:p>
            <a:pPr lvl="1"/>
            <a:r>
              <a:rPr lang="en-US" sz="3600" dirty="0"/>
              <a:t>Context is very important</a:t>
            </a:r>
          </a:p>
          <a:p>
            <a:pPr lvl="1"/>
            <a:r>
              <a:rPr lang="en-US" sz="3600" dirty="0"/>
              <a:t>Don’t stop for </a:t>
            </a:r>
            <a:r>
              <a:rPr lang="en-US" sz="3600" dirty="0" err="1"/>
              <a:t>stopwords</a:t>
            </a:r>
            <a:endParaRPr lang="en-US" sz="3600" dirty="0"/>
          </a:p>
          <a:p>
            <a:pPr lvl="1"/>
            <a:r>
              <a:rPr lang="en-US" sz="3600" dirty="0"/>
              <a:t>Repetition, repetition, repetition</a:t>
            </a:r>
          </a:p>
          <a:p>
            <a:pPr lvl="1"/>
            <a:r>
              <a:rPr lang="en-US" sz="3600" dirty="0"/>
              <a:t>Punctuations</a:t>
            </a:r>
          </a:p>
          <a:p>
            <a:pPr lvl="1"/>
            <a:r>
              <a:rPr lang="en-US" sz="3600" dirty="0"/>
              <a:t>Songwriting directions</a:t>
            </a:r>
          </a:p>
          <a:p>
            <a:pPr lvl="1"/>
            <a:r>
              <a:rPr lang="en-US" sz="3600" dirty="0"/>
              <a:t>Adlibs</a:t>
            </a:r>
          </a:p>
        </p:txBody>
      </p:sp>
    </p:spTree>
    <p:extLst>
      <p:ext uri="{BB962C8B-B14F-4D97-AF65-F5344CB8AC3E}">
        <p14:creationId xmlns:p14="http://schemas.microsoft.com/office/powerpoint/2010/main" val="20172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3115-80A2-7C30-5800-70AA537F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596FA-7384-29AE-3AD0-CB92A239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Very subjective</a:t>
            </a:r>
          </a:p>
          <a:p>
            <a:r>
              <a:rPr lang="en-US" sz="4000" dirty="0"/>
              <a:t>Hard to quantify or classify</a:t>
            </a:r>
          </a:p>
          <a:p>
            <a:r>
              <a:rPr lang="en-US" sz="4000" dirty="0"/>
              <a:t>Cultural differences need to be considered</a:t>
            </a:r>
          </a:p>
        </p:txBody>
      </p:sp>
    </p:spTree>
    <p:extLst>
      <p:ext uri="{BB962C8B-B14F-4D97-AF65-F5344CB8AC3E}">
        <p14:creationId xmlns:p14="http://schemas.microsoft.com/office/powerpoint/2010/main" val="225509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F733-0C37-4983-E5B6-CE966DB5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Plutchik’s</a:t>
            </a:r>
            <a:r>
              <a:rPr lang="en-US" dirty="0"/>
              <a:t>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37871C-74C4-E43A-8A32-678BF67E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12075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Concentric circles where inner circles are more basic and outer circles more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Outer circles are also formed by blending the inner circle emotions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Anger, disgust, sadness, surprise, fear, trust, joy, anticipation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9F1E809-B781-E290-3290-0204B3CA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577" y="128587"/>
            <a:ext cx="6509147" cy="66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C55A9-1A67-6164-B9D8-1B4C76C1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787" y="6356350"/>
            <a:ext cx="10400641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Emotion classification. (2022, November 2). In </a:t>
            </a:r>
            <a:r>
              <a:rPr lang="en-US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Wikipedia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https://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en.wikipedia.org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/wiki/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Emotion_classification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3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F733-0C37-4983-E5B6-CE966DB5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799012" cy="1600200"/>
          </a:xfrm>
        </p:spPr>
        <p:txBody>
          <a:bodyPr/>
          <a:lstStyle/>
          <a:p>
            <a:r>
              <a:rPr lang="en-US" dirty="0"/>
              <a:t>VAD Emotional State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37871C-74C4-E43A-8A32-678BF67E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Valence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pleasant or unpleasant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Arousal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energized or soporific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Dominance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controlling and dominant versus controlled or submissive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The VAD (Valence-Arousal-Dominance) model spanned across the six basic emotions.">
            <a:extLst>
              <a:ext uri="{FF2B5EF4-FFF2-40B4-BE49-F238E27FC236}">
                <a16:creationId xmlns:a16="http://schemas.microsoft.com/office/drawing/2014/main" id="{D57D959F-76F4-38D1-BA12-F08F9668F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58401"/>
            <a:ext cx="6553200" cy="454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DBA30-CB7E-9CD1-3198-4F86C788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787" y="6356350"/>
            <a:ext cx="10434095" cy="36512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Mitruț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Oana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&amp; Moise, Gabriela &amp; Petrescu, Livia &amp;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Moldoveanu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Alin &amp;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Leordeanu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Marius &amp;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Moldoveanu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Florica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(2019). Emotion Classification Based on Biophysical Signals and Machine Learning Techniques. Symmetry. 12. 21. 10.3390/sym12010021. </a:t>
            </a:r>
          </a:p>
        </p:txBody>
      </p:sp>
    </p:spTree>
    <p:extLst>
      <p:ext uri="{BB962C8B-B14F-4D97-AF65-F5344CB8AC3E}">
        <p14:creationId xmlns:p14="http://schemas.microsoft.com/office/powerpoint/2010/main" val="229838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638</Words>
  <Application>Microsoft Macintosh PowerPoint</Application>
  <PresentationFormat>Widescreen</PresentationFormat>
  <Paragraphs>110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</vt:lpstr>
      <vt:lpstr>Roboto</vt:lpstr>
      <vt:lpstr>Office Theme</vt:lpstr>
      <vt:lpstr>Emotion Extraction From Lyrics</vt:lpstr>
      <vt:lpstr>Disclaimer</vt:lpstr>
      <vt:lpstr>Spotify</vt:lpstr>
      <vt:lpstr>Lyrics Matter Too</vt:lpstr>
      <vt:lpstr>Sentiment Analysis</vt:lpstr>
      <vt:lpstr>Songs as Documents</vt:lpstr>
      <vt:lpstr>Emotion Classification</vt:lpstr>
      <vt:lpstr>Plutchik’s Model</vt:lpstr>
      <vt:lpstr>VAD Emotional State Model</vt:lpstr>
      <vt:lpstr>VA Emotional State Model</vt:lpstr>
      <vt:lpstr>Source Datasets</vt:lpstr>
      <vt:lpstr>Generated Dataset</vt:lpstr>
      <vt:lpstr>Scores</vt:lpstr>
      <vt:lpstr>anger</vt:lpstr>
      <vt:lpstr>anger_ratio</vt:lpstr>
      <vt:lpstr>sadness with stop words removed</vt:lpstr>
      <vt:lpstr>sadness_ratio</vt:lpstr>
      <vt:lpstr>Valence vs Arousal vs Dominance</vt:lpstr>
      <vt:lpstr>Valence vs Arousal</vt:lpstr>
      <vt:lpstr>Valence vs Arousal</vt:lpstr>
      <vt:lpstr>wheel_playlist</vt:lpstr>
      <vt:lpstr>PowerPoint Presentation</vt:lpstr>
      <vt:lpstr>PowerPoint Presentation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Extraction From Lyrics</dc:title>
  <dc:creator>Ahmed, Sabbir [USA]</dc:creator>
  <cp:lastModifiedBy>Ahmed, Sabbir [USA]</cp:lastModifiedBy>
  <cp:revision>42</cp:revision>
  <dcterms:created xsi:type="dcterms:W3CDTF">2022-12-05T18:06:33Z</dcterms:created>
  <dcterms:modified xsi:type="dcterms:W3CDTF">2022-12-07T19:19:13Z</dcterms:modified>
</cp:coreProperties>
</file>