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Lst>
  <p:sldIdLst>
    <p:sldId id="258" r:id="rId4"/>
    <p:sldId id="259" r:id="rId5"/>
    <p:sldId id="282" r:id="rId6"/>
    <p:sldId id="283" r:id="rId7"/>
    <p:sldId id="284" r:id="rId8"/>
    <p:sldId id="285" r:id="rId9"/>
    <p:sldId id="286" r:id="rId10"/>
    <p:sldId id="318" r:id="rId11"/>
    <p:sldId id="316" r:id="rId12"/>
    <p:sldId id="287" r:id="rId13"/>
    <p:sldId id="288" r:id="rId14"/>
    <p:sldId id="290" r:id="rId15"/>
    <p:sldId id="261" r:id="rId16"/>
    <p:sldId id="291" r:id="rId17"/>
    <p:sldId id="292" r:id="rId18"/>
    <p:sldId id="319" r:id="rId19"/>
    <p:sldId id="320" r:id="rId20"/>
    <p:sldId id="321" r:id="rId21"/>
    <p:sldId id="322" r:id="rId22"/>
    <p:sldId id="323" r:id="rId23"/>
    <p:sldId id="324" r:id="rId24"/>
    <p:sldId id="325" r:id="rId25"/>
    <p:sldId id="295" r:id="rId26"/>
    <p:sldId id="294" r:id="rId27"/>
    <p:sldId id="327" r:id="rId28"/>
    <p:sldId id="328" r:id="rId29"/>
    <p:sldId id="296" r:id="rId30"/>
    <p:sldId id="329" r:id="rId31"/>
    <p:sldId id="330" r:id="rId32"/>
    <p:sldId id="331" r:id="rId33"/>
    <p:sldId id="270" r:id="rId34"/>
    <p:sldId id="279"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48" d="100"/>
          <a:sy n="48" d="100"/>
        </p:scale>
        <p:origin x="53" y="7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8BE2FF19-9D0A-674D-9D47-6BFADE4156DE}" type="datetimeFigureOut">
              <a:rPr lang="zh-CN" altLang="en-US"/>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52F851F-98DE-E84B-B6F1-112EE897FC2E}" type="slidenum">
              <a:rPr/>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8BE2FF19-9D0A-674D-9D47-6BFADE4156DE}" type="datetimeFigureOut">
              <a:rPr lang="zh-CN" altLang="en-US"/>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52F851F-98DE-E84B-B6F1-112EE897FC2E}" type="slidenum">
              <a:rPr/>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8BE2FF19-9D0A-674D-9D47-6BFADE4156DE}" type="datetimeFigureOut">
              <a:rPr lang="zh-CN" altLang="en-US"/>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52F851F-98DE-E84B-B6F1-112EE897FC2E}" type="slidenum">
              <a:rPr/>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8BE2FF19-9D0A-674D-9D47-6BFADE4156DE}" type="datetimeFigureOut">
              <a:rPr lang="zh-CN" altLang="en-US"/>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52F851F-98DE-E84B-B6F1-112EE897FC2E}" type="slidenum">
              <a:rPr/>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8BE2FF19-9D0A-674D-9D47-6BFADE4156DE}" type="datetimeFigureOut">
              <a:rPr lang="zh-CN" altLang="en-US"/>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52F851F-98DE-E84B-B6F1-112EE897FC2E}" type="slidenum">
              <a:rPr/>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8BE2FF19-9D0A-674D-9D47-6BFADE4156DE}" type="datetimeFigureOut">
              <a:rPr lang="zh-CN" altLang="en-US"/>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52F851F-98DE-E84B-B6F1-112EE897FC2E}" type="slidenum">
              <a:rPr/>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8BE2FF19-9D0A-674D-9D47-6BFADE4156DE}" type="datetimeFigureOut">
              <a:rPr lang="zh-CN" altLang="en-US"/>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F52F851F-98DE-E84B-B6F1-112EE897FC2E}" type="slidenum">
              <a:rPr/>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8BE2FF19-9D0A-674D-9D47-6BFADE4156DE}" type="datetimeFigureOut">
              <a:rPr lang="zh-CN" altLang="en-US"/>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F52F851F-98DE-E84B-B6F1-112EE897FC2E}" type="slidenum">
              <a:rPr/>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8BE2FF19-9D0A-674D-9D47-6BFADE4156DE}" type="datetimeFigureOut">
              <a:rPr lang="zh-CN" altLang="en-US"/>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F52F851F-98DE-E84B-B6F1-112EE897FC2E}" type="slidenum">
              <a:rPr/>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2FF19-9D0A-674D-9D47-6BFADE4156DE}" type="datetimeFigureOut">
              <a:rPr lang="zh-CN" altLang="en-US"/>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F52F851F-98DE-E84B-B6F1-112EE897FC2E}" type="slidenum">
              <a:rPr/>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8BE2FF19-9D0A-674D-9D47-6BFADE4156DE}" type="datetimeFigureOut">
              <a:rPr lang="zh-CN" altLang="en-US"/>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F52F851F-98DE-E84B-B6F1-112EE897FC2E}" type="slidenum">
              <a:rPr/>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8BE2FF19-9D0A-674D-9D47-6BFADE4156DE}" type="datetimeFigureOut">
              <a:rPr lang="zh-CN" altLang="en-US"/>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52F851F-98DE-E84B-B6F1-112EE897FC2E}" type="slidenum">
              <a:rPr/>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8BE2FF19-9D0A-674D-9D47-6BFADE4156DE}" type="datetimeFigureOut">
              <a:rPr lang="zh-CN" altLang="en-US"/>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F52F851F-98DE-E84B-B6F1-112EE897FC2E}" type="slidenum">
              <a:rPr/>
            </a:fld>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8BE2FF19-9D0A-674D-9D47-6BFADE4156DE}" type="datetimeFigureOut">
              <a:rPr lang="zh-CN" altLang="en-US"/>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52F851F-98DE-E84B-B6F1-112EE897FC2E}" type="slidenum">
              <a:rPr/>
            </a:fld>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8BE2FF19-9D0A-674D-9D47-6BFADE4156DE}" type="datetimeFigureOut">
              <a:rPr lang="zh-CN" altLang="en-US"/>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52F851F-98DE-E84B-B6F1-112EE897FC2E}" type="slidenum">
              <a:rPr/>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8BE2FF19-9D0A-674D-9D47-6BFADE4156DE}" type="datetimeFigureOut">
              <a:rPr lang="zh-CN" altLang="en-US"/>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52F851F-98DE-E84B-B6F1-112EE897FC2E}" type="slidenum">
              <a:rPr/>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8BE2FF19-9D0A-674D-9D47-6BFADE4156DE}" type="datetimeFigureOut">
              <a:rPr lang="zh-CN" altLang="en-US"/>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F52F851F-98DE-E84B-B6F1-112EE897FC2E}" type="slidenum">
              <a:rPr/>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8BE2FF19-9D0A-674D-9D47-6BFADE4156DE}" type="datetimeFigureOut">
              <a:rPr lang="zh-CN" altLang="en-US"/>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F52F851F-98DE-E84B-B6F1-112EE897FC2E}" type="slidenum">
              <a:rPr/>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8BE2FF19-9D0A-674D-9D47-6BFADE4156DE}" type="datetimeFigureOut">
              <a:rPr lang="zh-CN" altLang="en-US"/>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F52F851F-98DE-E84B-B6F1-112EE897FC2E}" type="slidenum">
              <a:rPr/>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2FF19-9D0A-674D-9D47-6BFADE4156DE}" type="datetimeFigureOut">
              <a:rPr lang="zh-CN" altLang="en-US"/>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F52F851F-98DE-E84B-B6F1-112EE897FC2E}" type="slidenum">
              <a:rPr/>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8BE2FF19-9D0A-674D-9D47-6BFADE4156DE}" type="datetimeFigureOut">
              <a:rPr lang="zh-CN" altLang="en-US"/>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F52F851F-98DE-E84B-B6F1-112EE897FC2E}" type="slidenum">
              <a:rPr/>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8BE2FF19-9D0A-674D-9D47-6BFADE4156DE}" type="datetimeFigureOut">
              <a:rPr lang="zh-CN" altLang="en-US"/>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F52F851F-98DE-E84B-B6F1-112EE897FC2E}" type="slidenum">
              <a:rPr/>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2FF19-9D0A-674D-9D47-6BFADE4156DE}" type="datetimeFigureOut">
              <a:rPr lang="zh-CN" altLang="en-US"/>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2F851F-98DE-E84B-B6F1-112EE897FC2E}" type="slidenum">
              <a:rPr/>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2FF19-9D0A-674D-9D47-6BFADE4156DE}" type="datetimeFigureOut">
              <a:rPr lang="zh-CN" altLang="en-US"/>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2F851F-98DE-E84B-B6F1-112EE897FC2E}" type="slidenum">
              <a:rPr/>
            </a:fld>
            <a:endParaRPr kumimoji="1"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99490" y="1967865"/>
            <a:ext cx="8980170" cy="1445260"/>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4400" b="1" u="none" strike="noStrike" kern="1200" cap="none" spc="0" normalizeH="0" baseline="0" noProof="0" dirty="0">
                <a:ln>
                  <a:noFill/>
                </a:ln>
                <a:solidFill>
                  <a:schemeClr val="tx1">
                    <a:lumMod val="75000"/>
                    <a:lumOff val="25000"/>
                  </a:schemeClr>
                </a:solidFill>
                <a:effectLst>
                  <a:outerShdw blurRad="63500" sx="102000" sy="102000" algn="ctr" rotWithShape="0">
                    <a:schemeClr val="bg1">
                      <a:alpha val="20000"/>
                    </a:schemeClr>
                  </a:outerShdw>
                </a:effectLst>
                <a:uLnTx/>
                <a:uFillTx/>
                <a:latin typeface="微软雅黑" panose="020B0503020204020204" pitchFamily="34" charset="-122"/>
                <a:ea typeface="微软雅黑" panose="020B0503020204020204" pitchFamily="34" charset="-122"/>
                <a:sym typeface="Arial" panose="020B0604020202020204" pitchFamily="34" charset="0"/>
              </a:rPr>
              <a:t>Random Erasing Data Augmantation Testing Tool </a:t>
            </a:r>
            <a:endParaRPr kumimoji="0" lang="en-US" altLang="zh-CN" sz="4400" b="1" u="none" strike="noStrike" kern="1200" cap="none" spc="0" normalizeH="0" baseline="0" noProof="0" dirty="0">
              <a:ln>
                <a:noFill/>
              </a:ln>
              <a:solidFill>
                <a:schemeClr val="tx1">
                  <a:lumMod val="75000"/>
                  <a:lumOff val="25000"/>
                </a:schemeClr>
              </a:solidFill>
              <a:effectLst>
                <a:outerShdw blurRad="63500" sx="102000" sy="102000" algn="ctr" rotWithShape="0">
                  <a:schemeClr val="bg1">
                    <a:alpha val="20000"/>
                  </a:schemeClr>
                </a:outerShdw>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5"/>
          <p:cNvSpPr txBox="1"/>
          <p:nvPr/>
        </p:nvSpPr>
        <p:spPr>
          <a:xfrm>
            <a:off x="7602855" y="4755515"/>
            <a:ext cx="2376805" cy="337185"/>
          </a:xfrm>
          <a:prstGeom prst="rect">
            <a:avLst/>
          </a:prstGeom>
          <a:noFill/>
        </p:spPr>
        <p:txBody>
          <a:bodyPr wrap="square" rtlCol="0">
            <a:spAutoFit/>
          </a:bodyPr>
          <a:lstStyle/>
          <a:p>
            <a:pPr algn="ctr"/>
            <a:r>
              <a:rPr lang="en-US" altLang="zh-CN" sz="1600">
                <a:solidFill>
                  <a:schemeClr val="tx1">
                    <a:lumMod val="50000"/>
                    <a:lumOff val="50000"/>
                  </a:schemeClr>
                </a:solidFill>
                <a:latin typeface="微软雅黑" panose="020B0503020204020204" pitchFamily="34" charset="-122"/>
                <a:ea typeface="微软雅黑" panose="020B0503020204020204" pitchFamily="34" charset="-122"/>
              </a:rPr>
              <a:t>191250102 </a:t>
            </a:r>
            <a:r>
              <a:rPr lang="en-US" altLang="zh-CN" sz="1600">
                <a:solidFill>
                  <a:schemeClr val="tx1">
                    <a:lumMod val="50000"/>
                    <a:lumOff val="50000"/>
                  </a:schemeClr>
                </a:solidFill>
                <a:latin typeface="微软雅黑" panose="020B0503020204020204" pitchFamily="34" charset="-122"/>
                <a:ea typeface="微软雅黑" panose="020B0503020204020204" pitchFamily="34" charset="-122"/>
              </a:rPr>
              <a:t>Xuejin Luo</a:t>
            </a:r>
            <a:endParaRPr lang="en-US" altLang="zh-CN" sz="16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11232515" y="497150"/>
            <a:ext cx="627628" cy="5850384"/>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C8}CDBKX4HV_90$GAFBG9$H"/>
          <p:cNvPicPr>
            <a:picLocks noChangeAspect="1"/>
          </p:cNvPicPr>
          <p:nvPr/>
        </p:nvPicPr>
        <p:blipFill>
          <a:blip r:embed="rId1"/>
          <a:stretch>
            <a:fillRect/>
          </a:stretch>
        </p:blipFill>
        <p:spPr>
          <a:xfrm>
            <a:off x="4788535" y="3641090"/>
            <a:ext cx="5191125" cy="8858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7205" y="497205"/>
            <a:ext cx="11059160" cy="958850"/>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5117214" y="634683"/>
            <a:ext cx="1957571" cy="646331"/>
          </a:xfrm>
          <a:prstGeom prst="rect">
            <a:avLst/>
          </a:prstGeom>
          <a:noFill/>
        </p:spPr>
        <p:txBody>
          <a:bodyPr wrap="square" rtlCol="0">
            <a:spAutoFit/>
          </a:bodyPr>
          <a:lstStyle/>
          <a:p>
            <a:r>
              <a:rPr lang="zh-CN" altLang="en-US" sz="3600" spc="-300" dirty="0">
                <a:solidFill>
                  <a:schemeClr val="bg1"/>
                </a:solidFill>
                <a:latin typeface="微软雅黑" panose="020B0503020204020204" pitchFamily="34" charset="-122"/>
                <a:ea typeface="微软雅黑" panose="020B0503020204020204" pitchFamily="34" charset="-122"/>
              </a:rPr>
              <a:t>核心算法</a:t>
            </a:r>
            <a:endParaRPr lang="en-US" altLang="zh-CN" sz="3600" spc="-300" dirty="0">
              <a:solidFill>
                <a:schemeClr val="bg1"/>
              </a:solidFill>
              <a:latin typeface="微软雅黑" panose="020B0503020204020204" pitchFamily="34" charset="-122"/>
              <a:ea typeface="微软雅黑" panose="020B0503020204020204" pitchFamily="34" charset="-122"/>
            </a:endParaRPr>
          </a:p>
        </p:txBody>
      </p:sp>
      <p:pic>
        <p:nvPicPr>
          <p:cNvPr id="4" name="图片 3" descr="1G56K8YK8G)@L9S`L)V7KX6"/>
          <p:cNvPicPr>
            <a:picLocks noChangeAspect="1"/>
          </p:cNvPicPr>
          <p:nvPr/>
        </p:nvPicPr>
        <p:blipFill>
          <a:blip r:embed="rId1"/>
          <a:stretch>
            <a:fillRect/>
          </a:stretch>
        </p:blipFill>
        <p:spPr>
          <a:xfrm>
            <a:off x="1960245" y="1741170"/>
            <a:ext cx="8272145" cy="42602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7205" y="497205"/>
            <a:ext cx="11059160" cy="958850"/>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5117214" y="634683"/>
            <a:ext cx="1957571" cy="646331"/>
          </a:xfrm>
          <a:prstGeom prst="rect">
            <a:avLst/>
          </a:prstGeom>
          <a:noFill/>
        </p:spPr>
        <p:txBody>
          <a:bodyPr wrap="square" rtlCol="0">
            <a:spAutoFit/>
          </a:bodyPr>
          <a:lstStyle/>
          <a:p>
            <a:r>
              <a:rPr lang="zh-CN" altLang="en-US" sz="3600" spc="-300" dirty="0">
                <a:solidFill>
                  <a:schemeClr val="bg1"/>
                </a:solidFill>
                <a:latin typeface="微软雅黑" panose="020B0503020204020204" pitchFamily="34" charset="-122"/>
                <a:ea typeface="微软雅黑" panose="020B0503020204020204" pitchFamily="34" charset="-122"/>
              </a:rPr>
              <a:t>核心算法</a:t>
            </a:r>
            <a:endParaRPr lang="en-US" altLang="zh-CN" sz="3600"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20115" y="1870374"/>
            <a:ext cx="10351770" cy="3046095"/>
          </a:xfrm>
          <a:prstGeom prst="rect">
            <a:avLst/>
          </a:prstGeom>
          <a:noFill/>
        </p:spPr>
        <p:txBody>
          <a:bodyPr wrap="square">
            <a:spAutoFit/>
          </a:bodyPr>
          <a:lstStyle/>
          <a:p>
            <a:r>
              <a:rPr lang="en-US" altLang="zh-CN" sz="2400" dirty="0"/>
              <a:t>RE</a:t>
            </a:r>
            <a:r>
              <a:rPr lang="zh-CN" altLang="en-US" sz="2400" dirty="0"/>
              <a:t>的</a:t>
            </a:r>
            <a:r>
              <a:rPr lang="zh-CN" altLang="en-US" sz="2400" b="1" dirty="0"/>
              <a:t>随机性</a:t>
            </a:r>
            <a:r>
              <a:rPr lang="zh-CN" altLang="en-US" sz="2400" dirty="0"/>
              <a:t>包含</a:t>
            </a:r>
            <a:r>
              <a:rPr lang="en-US" altLang="zh-CN" sz="2400" dirty="0"/>
              <a:t>5</a:t>
            </a:r>
            <a:r>
              <a:rPr lang="zh-CN" altLang="en-US" sz="2400" dirty="0"/>
              <a:t>个方面：</a:t>
            </a:r>
            <a:endParaRPr lang="zh-CN" altLang="en-US" sz="2400" dirty="0"/>
          </a:p>
          <a:p>
            <a:endParaRPr lang="zh-CN" altLang="en-US" sz="2400" dirty="0"/>
          </a:p>
          <a:p>
            <a:pPr marL="342900" indent="-342900">
              <a:buFont typeface="Arial" panose="020B0604020202020204" pitchFamily="34" charset="0"/>
              <a:buChar char="•"/>
            </a:pPr>
            <a:r>
              <a:rPr lang="zh-CN" altLang="en-US" sz="2400" dirty="0"/>
              <a:t>对于图像随机擦除与否的</a:t>
            </a:r>
            <a:r>
              <a:rPr lang="zh-CN" altLang="en-US" sz="2400" dirty="0"/>
              <a:t>概率为随机概率</a:t>
            </a:r>
            <a:r>
              <a:rPr lang="en-US" altLang="zh-CN" sz="2400" dirty="0"/>
              <a:t>p</a:t>
            </a:r>
            <a:endParaRPr lang="en-US" altLang="zh-CN" sz="2400" dirty="0"/>
          </a:p>
          <a:p>
            <a:pPr marL="342900" indent="-342900">
              <a:buFont typeface="Arial" panose="020B0604020202020204" pitchFamily="34" charset="0"/>
              <a:buChar char="•"/>
            </a:pPr>
            <a:r>
              <a:rPr lang="zh-CN" altLang="en-US" sz="2400" dirty="0"/>
              <a:t>矩形框与图像的面积比例</a:t>
            </a:r>
            <a:endParaRPr lang="zh-CN" altLang="en-US" sz="2400" dirty="0"/>
          </a:p>
          <a:p>
            <a:pPr marL="342900" indent="-342900">
              <a:buFont typeface="Arial" panose="020B0604020202020204" pitchFamily="34" charset="0"/>
              <a:buChar char="•"/>
            </a:pPr>
            <a:r>
              <a:rPr lang="zh-CN" altLang="en-US" sz="2400" dirty="0"/>
              <a:t>矩形框的位置</a:t>
            </a:r>
            <a:endParaRPr lang="zh-CN" altLang="en-US" sz="2400" dirty="0"/>
          </a:p>
          <a:p>
            <a:pPr marL="342900" indent="-342900">
              <a:buFont typeface="Arial" panose="020B0604020202020204" pitchFamily="34" charset="0"/>
              <a:buChar char="•"/>
            </a:pPr>
            <a:r>
              <a:rPr lang="zh-CN" altLang="en-US" sz="2400" dirty="0"/>
              <a:t>矩形框的宽高比</a:t>
            </a:r>
            <a:endParaRPr lang="zh-CN" altLang="en-US" sz="2400" dirty="0"/>
          </a:p>
          <a:p>
            <a:pPr marL="342900" indent="-342900">
              <a:buFont typeface="Arial" panose="020B0604020202020204" pitchFamily="34" charset="0"/>
              <a:buChar char="•"/>
            </a:pPr>
            <a:r>
              <a:rPr lang="zh-CN" altLang="en-US" sz="2400" dirty="0"/>
              <a:t>填充值是随机的，其范围为</a:t>
            </a:r>
            <a:r>
              <a:rPr lang="en-US" altLang="zh-CN" sz="2400" dirty="0"/>
              <a:t>[ 0 , 255 ] </a:t>
            </a:r>
            <a:endParaRPr lang="en-US" altLang="zh-CN" sz="2400" dirty="0"/>
          </a:p>
          <a:p>
            <a:endParaRPr lang="en-US" altLang="zh-C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7205" y="497205"/>
            <a:ext cx="11059160" cy="958850"/>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5117214" y="634683"/>
            <a:ext cx="1957571" cy="646331"/>
          </a:xfrm>
          <a:prstGeom prst="rect">
            <a:avLst/>
          </a:prstGeom>
          <a:noFill/>
        </p:spPr>
        <p:txBody>
          <a:bodyPr wrap="square" rtlCol="0">
            <a:spAutoFit/>
          </a:bodyPr>
          <a:lstStyle/>
          <a:p>
            <a:r>
              <a:rPr lang="zh-CN" altLang="en-US" sz="3600" spc="-300" dirty="0">
                <a:solidFill>
                  <a:schemeClr val="bg1"/>
                </a:solidFill>
                <a:latin typeface="微软雅黑" panose="020B0503020204020204" pitchFamily="34" charset="-122"/>
                <a:ea typeface="微软雅黑" panose="020B0503020204020204" pitchFamily="34" charset="-122"/>
              </a:rPr>
              <a:t>核心算法</a:t>
            </a:r>
            <a:endParaRPr lang="en-US" altLang="zh-CN" sz="3600"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20115" y="1687494"/>
            <a:ext cx="10351770" cy="829945"/>
          </a:xfrm>
          <a:prstGeom prst="rect">
            <a:avLst/>
          </a:prstGeom>
          <a:noFill/>
        </p:spPr>
        <p:txBody>
          <a:bodyPr wrap="square">
            <a:spAutoFit/>
          </a:bodyPr>
          <a:lstStyle/>
          <a:p>
            <a:r>
              <a:rPr lang="zh-CN" altLang="en-US" sz="2400" b="1" dirty="0"/>
              <a:t>代码实现</a:t>
            </a:r>
            <a:r>
              <a:rPr lang="zh-CN" altLang="en-US" sz="2400" dirty="0"/>
              <a:t> </a:t>
            </a:r>
            <a:r>
              <a:rPr lang="en-US" altLang="zh-CN" sz="2400" dirty="0"/>
              <a:t>transforms.py</a:t>
            </a:r>
            <a:endParaRPr lang="en-US" altLang="zh-CN" sz="2400" dirty="0"/>
          </a:p>
          <a:p>
            <a:endParaRPr lang="en-US" altLang="zh-CN" sz="2400" dirty="0"/>
          </a:p>
        </p:txBody>
      </p:sp>
      <p:pic>
        <p:nvPicPr>
          <p:cNvPr id="2" name="图片 1" descr="ETUD~9713T()GWQ~GRK$T2K"/>
          <p:cNvPicPr>
            <a:picLocks noChangeAspect="1"/>
          </p:cNvPicPr>
          <p:nvPr/>
        </p:nvPicPr>
        <p:blipFill>
          <a:blip r:embed="rId1"/>
          <a:stretch>
            <a:fillRect/>
          </a:stretch>
        </p:blipFill>
        <p:spPr>
          <a:xfrm>
            <a:off x="2903220" y="2176145"/>
            <a:ext cx="6384925" cy="43897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3270" y="2015490"/>
            <a:ext cx="2834005" cy="2038985"/>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79367" y="0"/>
            <a:ext cx="691263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67180" y="2435860"/>
            <a:ext cx="1226820" cy="1198880"/>
          </a:xfrm>
          <a:prstGeom prst="rect">
            <a:avLst/>
          </a:prstGeom>
          <a:noFill/>
        </p:spPr>
        <p:txBody>
          <a:bodyPr wrap="square" rtlCol="0">
            <a:spAutoFit/>
          </a:bodyPr>
          <a:lstStyle/>
          <a:p>
            <a:r>
              <a:rPr lang="zh-CN" altLang="en-US" sz="3600" spc="-300" dirty="0">
                <a:solidFill>
                  <a:schemeClr val="bg1"/>
                </a:solidFill>
                <a:latin typeface="微软雅黑" panose="020B0503020204020204" pitchFamily="34" charset="-122"/>
                <a:ea typeface="微软雅黑" panose="020B0503020204020204" pitchFamily="34" charset="-122"/>
              </a:rPr>
              <a:t>具体</a:t>
            </a:r>
            <a:endParaRPr lang="zh-CN" altLang="en-US" sz="3600" spc="-300" dirty="0">
              <a:solidFill>
                <a:schemeClr val="bg1"/>
              </a:solidFill>
              <a:latin typeface="微软雅黑" panose="020B0503020204020204" pitchFamily="34" charset="-122"/>
              <a:ea typeface="微软雅黑" panose="020B0503020204020204" pitchFamily="34" charset="-122"/>
            </a:endParaRPr>
          </a:p>
          <a:p>
            <a:r>
              <a:rPr lang="zh-CN" altLang="en-US" sz="3600" spc="-300" dirty="0">
                <a:solidFill>
                  <a:schemeClr val="bg1"/>
                </a:solidFill>
                <a:latin typeface="微软雅黑" panose="020B0503020204020204" pitchFamily="34" charset="-122"/>
                <a:ea typeface="微软雅黑" panose="020B0503020204020204" pitchFamily="34" charset="-122"/>
              </a:rPr>
              <a:t>实现</a:t>
            </a:r>
            <a:endParaRPr lang="en-US" altLang="zh-CN" sz="3600" spc="-300" dirty="0">
              <a:solidFill>
                <a:schemeClr val="bg1"/>
              </a:solidFill>
              <a:latin typeface="微软雅黑" panose="020B0503020204020204" pitchFamily="34" charset="-122"/>
              <a:ea typeface="微软雅黑" panose="020B0503020204020204" pitchFamily="34" charset="-122"/>
            </a:endParaRPr>
          </a:p>
        </p:txBody>
      </p:sp>
      <p:sp>
        <p:nvSpPr>
          <p:cNvPr id="5" name="TextBox 9"/>
          <p:cNvSpPr txBox="1"/>
          <p:nvPr/>
        </p:nvSpPr>
        <p:spPr>
          <a:xfrm>
            <a:off x="5889625" y="2517775"/>
            <a:ext cx="5691505" cy="1649730"/>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1600" dirty="0">
                <a:solidFill>
                  <a:schemeClr val="tx1"/>
                </a:solidFill>
              </a:rPr>
              <a:t>以图像分类中</a:t>
            </a:r>
            <a:r>
              <a:rPr lang="en-US" altLang="zh-CN" sz="1600" dirty="0">
                <a:solidFill>
                  <a:schemeClr val="tx1"/>
                </a:solidFill>
              </a:rPr>
              <a:t>fashionmnist.py</a:t>
            </a:r>
            <a:r>
              <a:rPr lang="zh-CN" altLang="en-US" sz="1600" dirty="0">
                <a:solidFill>
                  <a:schemeClr val="tx1"/>
                </a:solidFill>
              </a:rPr>
              <a:t>为例 </a:t>
            </a:r>
            <a:endParaRPr lang="zh-CN" altLang="en-US" sz="1600" dirty="0">
              <a:solidFill>
                <a:schemeClr val="tx1"/>
              </a:solidFill>
            </a:endParaRPr>
          </a:p>
          <a:p>
            <a:r>
              <a:rPr lang="en-US" altLang="zh-CN" sz="1600" dirty="0">
                <a:solidFill>
                  <a:schemeClr val="tx1"/>
                </a:solidFill>
              </a:rPr>
              <a:t>cifar.py</a:t>
            </a:r>
            <a:r>
              <a:rPr lang="zh-CN" altLang="en-US" sz="1600" dirty="0">
                <a:solidFill>
                  <a:schemeClr val="tx1"/>
                </a:solidFill>
              </a:rPr>
              <a:t>同理 人物再识别类似</a:t>
            </a:r>
            <a:endParaRPr lang="zh-CN" altLang="en-US" sz="1600" dirty="0">
              <a:solidFill>
                <a:schemeClr val="tx1"/>
              </a:solidFill>
            </a:endParaRPr>
          </a:p>
          <a:p>
            <a:endParaRPr lang="zh-CN" altLang="en-US" sz="1800" dirty="0">
              <a:solidFill>
                <a:schemeClr val="tx1"/>
              </a:solidFill>
            </a:endParaRPr>
          </a:p>
          <a:p>
            <a:r>
              <a:rPr lang="en-US" altLang="zh-CN" sz="1400" dirty="0">
                <a:solidFill>
                  <a:schemeClr val="bg1">
                    <a:lumMod val="65000"/>
                  </a:schemeClr>
                </a:solidFill>
              </a:rPr>
              <a:t>Fashion MNIST</a:t>
            </a:r>
            <a:r>
              <a:rPr lang="zh-CN" altLang="en-US" sz="1400" dirty="0">
                <a:solidFill>
                  <a:schemeClr val="bg1">
                    <a:lumMod val="65000"/>
                  </a:schemeClr>
                </a:solidFill>
              </a:rPr>
              <a:t>由</a:t>
            </a:r>
            <a:r>
              <a:rPr lang="en-US" altLang="zh-CN" sz="1400" dirty="0">
                <a:solidFill>
                  <a:schemeClr val="bg1">
                    <a:lumMod val="65000"/>
                  </a:schemeClr>
                </a:solidFill>
              </a:rPr>
              <a:t>60000</a:t>
            </a:r>
            <a:r>
              <a:rPr lang="zh-CN" altLang="en-US" sz="1400" dirty="0">
                <a:solidFill>
                  <a:schemeClr val="bg1">
                    <a:lumMod val="65000"/>
                  </a:schemeClr>
                </a:solidFill>
              </a:rPr>
              <a:t>个培训和</a:t>
            </a:r>
            <a:r>
              <a:rPr lang="en-US" altLang="zh-CN" sz="1400" dirty="0">
                <a:solidFill>
                  <a:schemeClr val="bg1">
                    <a:lumMod val="65000"/>
                  </a:schemeClr>
                </a:solidFill>
              </a:rPr>
              <a:t>10000</a:t>
            </a:r>
            <a:r>
              <a:rPr lang="zh-CN" altLang="en-US" sz="1400" dirty="0">
                <a:solidFill>
                  <a:schemeClr val="bg1">
                    <a:lumMod val="65000"/>
                  </a:schemeClr>
                </a:solidFill>
              </a:rPr>
              <a:t>个测试</a:t>
            </a:r>
            <a:r>
              <a:rPr lang="en-US" altLang="zh-CN" sz="1400" dirty="0">
                <a:solidFill>
                  <a:schemeClr val="bg1">
                    <a:lumMod val="65000"/>
                  </a:schemeClr>
                </a:solidFill>
              </a:rPr>
              <a:t>28x28</a:t>
            </a:r>
            <a:r>
              <a:rPr lang="zh-CN" altLang="en-US" sz="1400" dirty="0">
                <a:solidFill>
                  <a:schemeClr val="bg1">
                    <a:lumMod val="65000"/>
                  </a:schemeClr>
                </a:solidFill>
              </a:rPr>
              <a:t>灰度图像组成</a:t>
            </a:r>
            <a:r>
              <a:rPr lang="en-US" altLang="zh-CN" sz="1400" dirty="0">
                <a:solidFill>
                  <a:schemeClr val="bg1">
                    <a:lumMod val="65000"/>
                  </a:schemeClr>
                </a:solidFill>
              </a:rPr>
              <a:t> </a:t>
            </a:r>
            <a:r>
              <a:rPr lang="zh-CN" altLang="en-US" sz="1400" dirty="0">
                <a:solidFill>
                  <a:schemeClr val="bg1">
                    <a:lumMod val="65000"/>
                  </a:schemeClr>
                </a:solidFill>
              </a:rPr>
              <a:t>每个图像都与来自</a:t>
            </a:r>
            <a:r>
              <a:rPr lang="en-US" altLang="zh-CN" sz="1400" dirty="0">
                <a:solidFill>
                  <a:schemeClr val="bg1">
                    <a:lumMod val="65000"/>
                  </a:schemeClr>
                </a:solidFill>
              </a:rPr>
              <a:t>10</a:t>
            </a:r>
            <a:r>
              <a:rPr lang="zh-CN" altLang="en-US" sz="1400" dirty="0">
                <a:solidFill>
                  <a:schemeClr val="bg1">
                    <a:lumMod val="65000"/>
                  </a:schemeClr>
                </a:solidFill>
              </a:rPr>
              <a:t>个类的标签相关联</a:t>
            </a:r>
            <a:endParaRPr lang="zh-CN" altLang="en-US" sz="1400" dirty="0">
              <a:solidFill>
                <a:schemeClr val="bg1">
                  <a:lumMod val="65000"/>
                </a:schemeClr>
              </a:solidFill>
            </a:endParaRPr>
          </a:p>
        </p:txBody>
      </p:sp>
      <p:sp>
        <p:nvSpPr>
          <p:cNvPr id="3" name="TextBox 9"/>
          <p:cNvSpPr txBox="1"/>
          <p:nvPr/>
        </p:nvSpPr>
        <p:spPr>
          <a:xfrm>
            <a:off x="5889625" y="1682750"/>
            <a:ext cx="6384925" cy="491490"/>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en-US" sz="2000" b="1" dirty="0">
                <a:latin typeface="微软雅黑" panose="020B0503020204020204" pitchFamily="34" charset="-122"/>
                <a:ea typeface="微软雅黑" panose="020B0503020204020204" pitchFamily="34" charset="-122"/>
              </a:rPr>
              <a:t>项目结构　输入输出　数据</a:t>
            </a:r>
            <a:r>
              <a:rPr lang="zh-CN" altLang="en-US" sz="2000" b="1" dirty="0">
                <a:latin typeface="微软雅黑" panose="020B0503020204020204" pitchFamily="34" charset="-122"/>
                <a:ea typeface="微软雅黑" panose="020B0503020204020204" pitchFamily="34" charset="-122"/>
              </a:rPr>
              <a:t>流动 </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7205" y="497205"/>
            <a:ext cx="11059160" cy="958850"/>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5117214" y="634683"/>
            <a:ext cx="1957571" cy="646331"/>
          </a:xfrm>
          <a:prstGeom prst="rect">
            <a:avLst/>
          </a:prstGeom>
          <a:noFill/>
        </p:spPr>
        <p:txBody>
          <a:bodyPr wrap="square" rtlCol="0">
            <a:spAutoFit/>
          </a:bodyPr>
          <a:lstStyle/>
          <a:p>
            <a:r>
              <a:rPr lang="zh-CN" altLang="en-US" sz="3600" spc="-300" dirty="0">
                <a:solidFill>
                  <a:schemeClr val="bg1"/>
                </a:solidFill>
                <a:latin typeface="微软雅黑" panose="020B0503020204020204" pitchFamily="34" charset="-122"/>
                <a:ea typeface="微软雅黑" panose="020B0503020204020204" pitchFamily="34" charset="-122"/>
              </a:rPr>
              <a:t>具体实现</a:t>
            </a:r>
            <a:endParaRPr lang="en-US" altLang="zh-CN" sz="3600"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20115" y="1870374"/>
            <a:ext cx="10351770" cy="3846195"/>
          </a:xfrm>
          <a:prstGeom prst="rect">
            <a:avLst/>
          </a:prstGeom>
          <a:noFill/>
        </p:spPr>
        <p:txBody>
          <a:bodyPr wrap="square">
            <a:spAutoFit/>
          </a:bodyPr>
          <a:lstStyle/>
          <a:p>
            <a:r>
              <a:rPr lang="zh-CN" altLang="en-US" sz="2800" b="1" dirty="0"/>
              <a:t>项目结构</a:t>
            </a:r>
            <a:endParaRPr lang="en-US" altLang="zh-CN" sz="2800" b="1" dirty="0"/>
          </a:p>
          <a:p>
            <a:endParaRPr lang="en-US" altLang="zh-CN" sz="2400" b="1" dirty="0"/>
          </a:p>
          <a:p>
            <a:pPr marL="342900" indent="-342900">
              <a:buFont typeface="Arial" panose="020B0604020202020204" pitchFamily="34" charset="0"/>
              <a:buChar char="•"/>
            </a:pPr>
            <a:r>
              <a:rPr lang="en-US" altLang="zh-CN" sz="2400" dirty="0"/>
              <a:t>checkpoint </a:t>
            </a:r>
            <a:r>
              <a:rPr lang="zh-CN" altLang="en-US" sz="2400" dirty="0"/>
              <a:t>设置检查点，可以</a:t>
            </a:r>
            <a:r>
              <a:rPr lang="en-US" altLang="zh-CN" sz="2400" dirty="0"/>
              <a:t>resume</a:t>
            </a:r>
            <a:endParaRPr lang="zh-CN" altLang="en-US" sz="2400" dirty="0"/>
          </a:p>
          <a:p>
            <a:pPr marL="342900" indent="-342900">
              <a:buFont typeface="Arial" panose="020B0604020202020204" pitchFamily="34" charset="0"/>
              <a:buChar char="•"/>
            </a:pPr>
            <a:r>
              <a:rPr lang="en-US" altLang="zh-CN" sz="2400" dirty="0"/>
              <a:t>data </a:t>
            </a:r>
            <a:r>
              <a:rPr lang="zh-CN" altLang="en-US" sz="2400" dirty="0"/>
              <a:t>加载</a:t>
            </a:r>
            <a:r>
              <a:rPr lang="en-US" altLang="zh-CN" sz="2400" dirty="0"/>
              <a:t>cifar-10 cifar-100 </a:t>
            </a:r>
            <a:r>
              <a:rPr lang="en-US" altLang="zh-CN" sz="2400" dirty="0" err="1"/>
              <a:t>FashionMNIST</a:t>
            </a:r>
            <a:r>
              <a:rPr lang="en-US" altLang="zh-CN" sz="2400" dirty="0"/>
              <a:t> </a:t>
            </a:r>
            <a:r>
              <a:rPr lang="zh-CN" altLang="en-US" sz="2400" dirty="0"/>
              <a:t>数据集</a:t>
            </a:r>
            <a:endParaRPr lang="zh-CN" altLang="en-US" sz="2400" dirty="0"/>
          </a:p>
          <a:p>
            <a:pPr marL="342900" indent="-342900">
              <a:buFont typeface="Arial" panose="020B0604020202020204" pitchFamily="34" charset="0"/>
              <a:buChar char="•"/>
            </a:pPr>
            <a:r>
              <a:rPr lang="en-US" altLang="zh-CN" sz="2400" dirty="0" err="1"/>
              <a:t>img</a:t>
            </a:r>
            <a:r>
              <a:rPr lang="en-US" altLang="zh-CN" sz="2400" dirty="0"/>
              <a:t> </a:t>
            </a:r>
            <a:r>
              <a:rPr lang="zh-CN" altLang="en-US" sz="2400" dirty="0"/>
              <a:t>图像存档</a:t>
            </a:r>
            <a:endParaRPr lang="zh-CN" altLang="en-US" sz="2400" dirty="0"/>
          </a:p>
          <a:p>
            <a:pPr marL="342900" indent="-342900">
              <a:buFont typeface="Arial" panose="020B0604020202020204" pitchFamily="34" charset="0"/>
              <a:buChar char="•"/>
            </a:pPr>
            <a:r>
              <a:rPr lang="en-US" altLang="zh-CN" sz="2400" dirty="0"/>
              <a:t>models </a:t>
            </a:r>
            <a:r>
              <a:rPr lang="zh-CN" altLang="en-US" sz="2400" dirty="0"/>
              <a:t>存放</a:t>
            </a:r>
            <a:r>
              <a:rPr lang="en-US" altLang="zh-CN" sz="2400" dirty="0" err="1"/>
              <a:t>cifar</a:t>
            </a:r>
            <a:r>
              <a:rPr lang="zh-CN" altLang="en-US" sz="2400" dirty="0"/>
              <a:t>和</a:t>
            </a:r>
            <a:r>
              <a:rPr lang="en-US" altLang="zh-CN" sz="2400" dirty="0" err="1"/>
              <a:t>fashionmnist</a:t>
            </a:r>
            <a:r>
              <a:rPr lang="zh-CN" altLang="en-US" sz="2400" dirty="0"/>
              <a:t>的</a:t>
            </a:r>
            <a:r>
              <a:rPr lang="en-US" altLang="zh-CN" sz="2400" dirty="0" err="1"/>
              <a:t>ResNet</a:t>
            </a:r>
            <a:r>
              <a:rPr lang="zh-CN" altLang="en-US" sz="2400" dirty="0"/>
              <a:t>和</a:t>
            </a:r>
            <a:r>
              <a:rPr lang="en-US" altLang="zh-CN" sz="2400" dirty="0" err="1"/>
              <a:t>wrn</a:t>
            </a:r>
            <a:r>
              <a:rPr lang="zh-CN" altLang="en-US" sz="2400" dirty="0"/>
              <a:t>模型</a:t>
            </a:r>
            <a:endParaRPr lang="zh-CN" altLang="en-US" sz="2400" dirty="0"/>
          </a:p>
          <a:p>
            <a:pPr marL="342900" indent="-342900">
              <a:buFont typeface="Arial" panose="020B0604020202020204" pitchFamily="34" charset="0"/>
              <a:buChar char="•"/>
            </a:pPr>
            <a:r>
              <a:rPr lang="en-US" altLang="zh-CN" sz="2400" dirty="0"/>
              <a:t>utils </a:t>
            </a:r>
            <a:r>
              <a:rPr lang="zh-CN" altLang="en-US" sz="2400" dirty="0"/>
              <a:t>存放公共方法</a:t>
            </a:r>
            <a:endParaRPr lang="zh-CN" altLang="en-US" sz="2400" dirty="0"/>
          </a:p>
          <a:p>
            <a:pPr marL="342900" indent="-342900">
              <a:buFont typeface="Arial" panose="020B0604020202020204" pitchFamily="34" charset="0"/>
              <a:buChar char="•"/>
            </a:pPr>
            <a:r>
              <a:rPr lang="en-US" altLang="zh-CN" sz="2400" dirty="0"/>
              <a:t>transforms.py</a:t>
            </a:r>
            <a:r>
              <a:rPr lang="zh-CN" altLang="en-US" sz="2400" dirty="0"/>
              <a:t>为随机擦除方法（核心算法实现）</a:t>
            </a:r>
            <a:endParaRPr lang="zh-CN" altLang="en-US" sz="2400" dirty="0"/>
          </a:p>
          <a:p>
            <a:pPr marL="342900" indent="-342900">
              <a:buFont typeface="Arial" panose="020B0604020202020204" pitchFamily="34" charset="0"/>
              <a:buChar char="•"/>
            </a:pPr>
            <a:r>
              <a:rPr lang="en-US" altLang="zh-CN" sz="2400" dirty="0"/>
              <a:t>cifar.py</a:t>
            </a:r>
            <a:r>
              <a:rPr lang="zh-CN" altLang="en-US" sz="2400" dirty="0"/>
              <a:t>为对</a:t>
            </a:r>
            <a:r>
              <a:rPr lang="en-US" altLang="zh-CN" sz="2400" dirty="0"/>
              <a:t>cifar-10 cifar-100</a:t>
            </a:r>
            <a:r>
              <a:rPr lang="zh-CN" altLang="en-US" sz="2400" dirty="0"/>
              <a:t>数据集进行训练的文件</a:t>
            </a:r>
            <a:endParaRPr lang="zh-CN" altLang="en-US" sz="2400" dirty="0"/>
          </a:p>
          <a:p>
            <a:pPr marL="342900" indent="-342900">
              <a:buFont typeface="Arial" panose="020B0604020202020204" pitchFamily="34" charset="0"/>
              <a:buChar char="•"/>
            </a:pPr>
            <a:r>
              <a:rPr lang="en-US" altLang="zh-CN" sz="2400" dirty="0"/>
              <a:t>fashionmnist.py</a:t>
            </a:r>
            <a:r>
              <a:rPr lang="zh-CN" altLang="en-US" sz="2400" dirty="0"/>
              <a:t>为对</a:t>
            </a:r>
            <a:r>
              <a:rPr lang="en-US" altLang="zh-CN" sz="2400" dirty="0" err="1"/>
              <a:t>FashionMNIST</a:t>
            </a:r>
            <a:r>
              <a:rPr lang="zh-CN" altLang="en-US" sz="2400" dirty="0"/>
              <a:t>数据集进行训练的文件</a:t>
            </a:r>
            <a:endParaRPr lang="en-US" altLang="zh-CN" sz="2400" dirty="0"/>
          </a:p>
        </p:txBody>
      </p:sp>
      <p:pic>
        <p:nvPicPr>
          <p:cNvPr id="2" name="图片 1"/>
          <p:cNvPicPr>
            <a:picLocks noChangeAspect="1"/>
          </p:cNvPicPr>
          <p:nvPr/>
        </p:nvPicPr>
        <p:blipFill>
          <a:blip r:embed="rId1"/>
          <a:stretch>
            <a:fillRect/>
          </a:stretch>
        </p:blipFill>
        <p:spPr>
          <a:xfrm>
            <a:off x="8888095" y="1595120"/>
            <a:ext cx="2162175" cy="48037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7205" y="497205"/>
            <a:ext cx="11059160" cy="958850"/>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5117214" y="634683"/>
            <a:ext cx="1957571" cy="646331"/>
          </a:xfrm>
          <a:prstGeom prst="rect">
            <a:avLst/>
          </a:prstGeom>
          <a:noFill/>
        </p:spPr>
        <p:txBody>
          <a:bodyPr wrap="square" rtlCol="0">
            <a:spAutoFit/>
          </a:bodyPr>
          <a:lstStyle/>
          <a:p>
            <a:r>
              <a:rPr lang="zh-CN" altLang="en-US" sz="3600" spc="-300" dirty="0">
                <a:solidFill>
                  <a:schemeClr val="bg1"/>
                </a:solidFill>
                <a:latin typeface="微软雅黑" panose="020B0503020204020204" pitchFamily="34" charset="-122"/>
                <a:ea typeface="微软雅黑" panose="020B0503020204020204" pitchFamily="34" charset="-122"/>
              </a:rPr>
              <a:t>具体实现</a:t>
            </a:r>
            <a:endParaRPr lang="en-US" altLang="zh-CN" sz="3600"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20115" y="1870374"/>
            <a:ext cx="10351770" cy="3538220"/>
          </a:xfrm>
          <a:prstGeom prst="rect">
            <a:avLst/>
          </a:prstGeom>
          <a:noFill/>
        </p:spPr>
        <p:txBody>
          <a:bodyPr wrap="square">
            <a:spAutoFit/>
          </a:bodyPr>
          <a:lstStyle/>
          <a:p>
            <a:r>
              <a:rPr lang="zh-CN" altLang="en-US" sz="2800" b="1" dirty="0"/>
              <a:t>输入输出</a:t>
            </a:r>
            <a:endParaRPr lang="zh-CN" altLang="en-US" sz="2800" b="1" dirty="0"/>
          </a:p>
          <a:p>
            <a:endParaRPr lang="en-US" altLang="zh-CN" sz="2800" b="1" dirty="0"/>
          </a:p>
          <a:p>
            <a:pPr marL="342900" indent="-342900">
              <a:buFont typeface="Arial" panose="020B0604020202020204" pitchFamily="34" charset="0"/>
              <a:buChar char="•"/>
            </a:pPr>
            <a:r>
              <a:rPr lang="en-US" altLang="zh-CN" sz="2400" dirty="0"/>
              <a:t>载入图像数据集</a:t>
            </a:r>
            <a:endParaRPr lang="en-US" altLang="zh-CN" sz="2400" dirty="0"/>
          </a:p>
          <a:p>
            <a:pPr marL="342900" indent="-342900">
              <a:buFont typeface="Arial" panose="020B0604020202020204" pitchFamily="34" charset="0"/>
              <a:buChar char="•"/>
            </a:pPr>
            <a:r>
              <a:rPr lang="zh-CN" altLang="en-US" sz="2400" dirty="0"/>
              <a:t>预处理</a:t>
            </a:r>
            <a:r>
              <a:rPr lang="en-US" altLang="zh-CN" sz="2400" dirty="0"/>
              <a:t>-</a:t>
            </a:r>
            <a:r>
              <a:rPr lang="zh-CN" altLang="en-US" sz="2400" b="1" dirty="0"/>
              <a:t>数据增强</a:t>
            </a:r>
            <a:endParaRPr lang="en-US" altLang="zh-CN" sz="2400" dirty="0"/>
          </a:p>
          <a:p>
            <a:pPr marL="342900" indent="-342900">
              <a:buFont typeface="Arial" panose="020B0604020202020204" pitchFamily="34" charset="0"/>
              <a:buChar char="•"/>
            </a:pPr>
            <a:r>
              <a:rPr lang="en-US" altLang="zh-CN" sz="2400" dirty="0"/>
              <a:t>分为训练集、测试集</a:t>
            </a:r>
            <a:endParaRPr lang="en-US" altLang="zh-CN" sz="2400" dirty="0"/>
          </a:p>
          <a:p>
            <a:pPr marL="342900" indent="-342900">
              <a:buFont typeface="Arial" panose="020B0604020202020204" pitchFamily="34" charset="0"/>
              <a:buChar char="•"/>
            </a:pPr>
            <a:r>
              <a:rPr lang="zh-CN" altLang="en-US" sz="2400" dirty="0"/>
              <a:t>迭代模型训练并测试</a:t>
            </a:r>
            <a:endParaRPr lang="en-US" altLang="zh-CN" sz="2400" dirty="0"/>
          </a:p>
          <a:p>
            <a:pPr marL="342900" indent="-342900">
              <a:buFont typeface="Arial" panose="020B0604020202020204" pitchFamily="34" charset="0"/>
              <a:buChar char="•"/>
            </a:pPr>
            <a:r>
              <a:rPr lang="en-US" altLang="zh-CN" sz="2400" dirty="0"/>
              <a:t>实时输出训练轮次+学习率</a:t>
            </a:r>
            <a:endParaRPr lang="en-US" altLang="zh-CN" sz="2400" dirty="0"/>
          </a:p>
          <a:p>
            <a:pPr marL="342900" indent="-342900">
              <a:buFont typeface="Arial" panose="020B0604020202020204" pitchFamily="34" charset="0"/>
              <a:buChar char="•"/>
            </a:pPr>
            <a:r>
              <a:rPr lang="en-US" altLang="zh-CN" sz="2400" dirty="0"/>
              <a:t>输出最佳准确率</a:t>
            </a:r>
            <a:endParaRPr lang="en-US" altLang="zh-CN" sz="2400" dirty="0"/>
          </a:p>
          <a:p>
            <a:endParaRPr lang="en-US" altLang="zh-CN" sz="2400" dirty="0"/>
          </a:p>
        </p:txBody>
      </p:sp>
      <p:pic>
        <p:nvPicPr>
          <p:cNvPr id="2" name="图片 1"/>
          <p:cNvPicPr>
            <a:picLocks noChangeAspect="1"/>
          </p:cNvPicPr>
          <p:nvPr/>
        </p:nvPicPr>
        <p:blipFill>
          <a:blip r:embed="rId1"/>
          <a:stretch>
            <a:fillRect/>
          </a:stretch>
        </p:blipFill>
        <p:spPr>
          <a:xfrm>
            <a:off x="4984115" y="2181225"/>
            <a:ext cx="6572250" cy="29159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7205" y="497205"/>
            <a:ext cx="11059160" cy="958850"/>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5117214" y="634683"/>
            <a:ext cx="1957571" cy="646331"/>
          </a:xfrm>
          <a:prstGeom prst="rect">
            <a:avLst/>
          </a:prstGeom>
          <a:noFill/>
        </p:spPr>
        <p:txBody>
          <a:bodyPr wrap="square" rtlCol="0">
            <a:spAutoFit/>
          </a:bodyPr>
          <a:lstStyle/>
          <a:p>
            <a:r>
              <a:rPr lang="zh-CN" altLang="en-US" sz="3600" spc="-300" dirty="0">
                <a:solidFill>
                  <a:schemeClr val="bg1"/>
                </a:solidFill>
                <a:latin typeface="微软雅黑" panose="020B0503020204020204" pitchFamily="34" charset="-122"/>
                <a:ea typeface="微软雅黑" panose="020B0503020204020204" pitchFamily="34" charset="-122"/>
              </a:rPr>
              <a:t>具体实现</a:t>
            </a:r>
            <a:endParaRPr lang="en-US" altLang="zh-CN" sz="3600"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20115" y="1870374"/>
            <a:ext cx="10351770" cy="2799715"/>
          </a:xfrm>
          <a:prstGeom prst="rect">
            <a:avLst/>
          </a:prstGeom>
          <a:noFill/>
        </p:spPr>
        <p:txBody>
          <a:bodyPr wrap="square">
            <a:spAutoFit/>
          </a:bodyPr>
          <a:lstStyle/>
          <a:p>
            <a:r>
              <a:rPr lang="zh-CN" altLang="en-US" sz="2800" b="1" dirty="0"/>
              <a:t>数据流动</a:t>
            </a:r>
            <a:endParaRPr lang="zh-CN" altLang="en-US" sz="2800" b="1" dirty="0"/>
          </a:p>
          <a:p>
            <a:endParaRPr lang="en-US" altLang="zh-CN" sz="2800" b="1" dirty="0"/>
          </a:p>
          <a:p>
            <a:pPr marL="342900" indent="-342900">
              <a:buFont typeface="Arial" panose="020B0604020202020204" pitchFamily="34" charset="0"/>
              <a:buChar char="•"/>
            </a:pPr>
            <a:r>
              <a:rPr lang="zh-CN" altLang="en-US" sz="2400" dirty="0"/>
              <a:t>预处理（</a:t>
            </a:r>
            <a:r>
              <a:rPr lang="zh-CN" altLang="en-US" sz="2400" dirty="0"/>
              <a:t>数据增强</a:t>
            </a:r>
            <a:endParaRPr lang="zh-CN" altLang="en-US" sz="2400" dirty="0"/>
          </a:p>
          <a:p>
            <a:pPr marL="342900" indent="-342900">
              <a:buFont typeface="Arial" panose="020B0604020202020204" pitchFamily="34" charset="0"/>
              <a:buChar char="•"/>
            </a:pPr>
            <a:r>
              <a:rPr lang="zh-CN" altLang="en-US" sz="2400" dirty="0"/>
              <a:t>选择训练</a:t>
            </a:r>
            <a:r>
              <a:rPr lang="zh-CN" altLang="en-US" sz="2400" dirty="0"/>
              <a:t>模型</a:t>
            </a:r>
            <a:endParaRPr lang="zh-CN" altLang="en-US" sz="2400" dirty="0"/>
          </a:p>
          <a:p>
            <a:pPr marL="342900" indent="-342900">
              <a:buFont typeface="Arial" panose="020B0604020202020204" pitchFamily="34" charset="0"/>
              <a:buChar char="•"/>
            </a:pPr>
            <a:r>
              <a:rPr lang="zh-CN" altLang="en-US" sz="2400" dirty="0"/>
              <a:t>制定训练</a:t>
            </a:r>
            <a:r>
              <a:rPr lang="zh-CN" altLang="en-US" sz="2400" dirty="0"/>
              <a:t>策略</a:t>
            </a:r>
            <a:endParaRPr lang="zh-CN" altLang="en-US" sz="2400" dirty="0"/>
          </a:p>
          <a:p>
            <a:pPr marL="342900" indent="-342900">
              <a:buFont typeface="Arial" panose="020B0604020202020204" pitchFamily="34" charset="0"/>
              <a:buChar char="•"/>
            </a:pPr>
            <a:r>
              <a:rPr lang="zh-CN" altLang="en-US" sz="2400" dirty="0"/>
              <a:t>训练并</a:t>
            </a:r>
            <a:r>
              <a:rPr lang="zh-CN" altLang="en-US" sz="2400" dirty="0"/>
              <a:t>测试</a:t>
            </a:r>
            <a:endParaRPr lang="zh-CN" altLang="en-US" sz="2400" dirty="0"/>
          </a:p>
          <a:p>
            <a:pPr marL="342900" indent="-342900">
              <a:buFont typeface="Arial" panose="020B0604020202020204" pitchFamily="34" charset="0"/>
              <a:buChar char="•"/>
            </a:pPr>
            <a:r>
              <a:rPr lang="zh-CN" altLang="en-US" sz="2400" dirty="0"/>
              <a:t>输出训练</a:t>
            </a:r>
            <a:r>
              <a:rPr lang="zh-CN" altLang="en-US" sz="2400" dirty="0"/>
              <a:t>结果</a:t>
            </a:r>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7205" y="497205"/>
            <a:ext cx="11059160" cy="958850"/>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5117214" y="634683"/>
            <a:ext cx="1957571" cy="646331"/>
          </a:xfrm>
          <a:prstGeom prst="rect">
            <a:avLst/>
          </a:prstGeom>
          <a:noFill/>
        </p:spPr>
        <p:txBody>
          <a:bodyPr wrap="square" rtlCol="0">
            <a:spAutoFit/>
          </a:bodyPr>
          <a:lstStyle/>
          <a:p>
            <a:r>
              <a:rPr lang="zh-CN" altLang="en-US" sz="3600" spc="-300" dirty="0">
                <a:solidFill>
                  <a:schemeClr val="bg1"/>
                </a:solidFill>
                <a:latin typeface="微软雅黑" panose="020B0503020204020204" pitchFamily="34" charset="-122"/>
                <a:ea typeface="微软雅黑" panose="020B0503020204020204" pitchFamily="34" charset="-122"/>
              </a:rPr>
              <a:t>具体实现</a:t>
            </a:r>
            <a:endParaRPr lang="en-US" altLang="zh-CN" sz="3600"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20115" y="1870374"/>
            <a:ext cx="10351770" cy="3538220"/>
          </a:xfrm>
          <a:prstGeom prst="rect">
            <a:avLst/>
          </a:prstGeom>
          <a:noFill/>
        </p:spPr>
        <p:txBody>
          <a:bodyPr wrap="square">
            <a:spAutoFit/>
          </a:bodyPr>
          <a:lstStyle/>
          <a:p>
            <a:r>
              <a:rPr lang="zh-CN" altLang="en-US" sz="2800" b="1" dirty="0"/>
              <a:t>数据流动</a:t>
            </a:r>
            <a:r>
              <a:rPr lang="en-US" altLang="zh-CN" sz="2800" b="1" dirty="0"/>
              <a:t>-</a:t>
            </a:r>
            <a:r>
              <a:rPr lang="zh-CN" altLang="en-US" sz="2800" dirty="0">
                <a:sym typeface="+mn-ea"/>
              </a:rPr>
              <a:t>预处理（数据增强</a:t>
            </a:r>
            <a:endParaRPr lang="zh-CN" altLang="en-US" sz="2800" b="1" dirty="0"/>
          </a:p>
          <a:p>
            <a:endParaRPr lang="en-US" altLang="zh-CN" sz="2800" b="1" dirty="0"/>
          </a:p>
          <a:p>
            <a:pPr marL="457200" indent="-457200">
              <a:buFont typeface="Arial" panose="020B0604020202020204" pitchFamily="34" charset="0"/>
              <a:buAutoNum type="arabicPeriod"/>
            </a:pPr>
            <a:r>
              <a:rPr lang="zh-CN" altLang="en-US" sz="2400" dirty="0"/>
              <a:t>加载数据集dataset</a:t>
            </a:r>
            <a:endParaRPr lang="zh-CN" altLang="en-US" sz="2400" dirty="0"/>
          </a:p>
          <a:p>
            <a:pPr marL="457200" indent="-457200">
              <a:buFont typeface="Arial" panose="020B0604020202020204" pitchFamily="34" charset="0"/>
              <a:buAutoNum type="arabicPeriod"/>
            </a:pPr>
            <a:r>
              <a:rPr lang="zh-CN" altLang="en-US" sz="2400" dirty="0"/>
              <a:t>设置数据增强方法</a:t>
            </a:r>
            <a:endParaRPr lang="zh-CN" altLang="en-US" sz="2400" dirty="0"/>
          </a:p>
          <a:p>
            <a:pPr marL="457200" indent="-457200">
              <a:buFont typeface="Arial" panose="020B0604020202020204" pitchFamily="34" charset="0"/>
              <a:buAutoNum type="arabicPeriod"/>
            </a:pPr>
            <a:r>
              <a:rPr lang="zh-CN" altLang="en-US" sz="2400" dirty="0"/>
              <a:t>载入训练集dataloader</a:t>
            </a:r>
            <a:endParaRPr lang="zh-CN" altLang="en-US" sz="2400" dirty="0"/>
          </a:p>
          <a:p>
            <a:pPr indent="0">
              <a:buFont typeface="Arial" panose="020B0604020202020204" pitchFamily="34" charset="0"/>
              <a:buNone/>
            </a:pPr>
            <a:r>
              <a:rPr lang="zh-CN" altLang="en-US" sz="2400" dirty="0"/>
              <a:t>（有随机擦除） </a:t>
            </a:r>
            <a:endParaRPr lang="zh-CN" altLang="en-US" sz="2400" dirty="0"/>
          </a:p>
          <a:p>
            <a:pPr indent="0">
              <a:buFont typeface="Arial" panose="020B0604020202020204" pitchFamily="34" charset="0"/>
              <a:buNone/>
            </a:pPr>
            <a:r>
              <a:rPr lang="zh-CN" altLang="en-US" sz="2400" dirty="0"/>
              <a:t>测试集dataloader</a:t>
            </a:r>
            <a:endParaRPr lang="zh-CN" altLang="en-US" sz="2400" dirty="0"/>
          </a:p>
          <a:p>
            <a:pPr indent="0">
              <a:buFont typeface="Arial" panose="020B0604020202020204" pitchFamily="34" charset="0"/>
              <a:buNone/>
            </a:pPr>
            <a:r>
              <a:rPr lang="zh-CN" altLang="en-US" sz="2400" dirty="0"/>
              <a:t>（无随机擦除）</a:t>
            </a:r>
            <a:endParaRPr lang="zh-CN" altLang="en-US" sz="2400" dirty="0"/>
          </a:p>
          <a:p>
            <a:pPr indent="0">
              <a:buFont typeface="Arial" panose="020B0604020202020204" pitchFamily="34" charset="0"/>
              <a:buNone/>
            </a:pPr>
            <a:endParaRPr lang="zh-CN" altLang="en-US" sz="2400" dirty="0"/>
          </a:p>
        </p:txBody>
      </p:sp>
      <p:pic>
        <p:nvPicPr>
          <p:cNvPr id="2" name="图片 1" descr="JKA9}{5Z(R_7U(L6PQ1M~AJ"/>
          <p:cNvPicPr>
            <a:picLocks noChangeAspect="1"/>
          </p:cNvPicPr>
          <p:nvPr/>
        </p:nvPicPr>
        <p:blipFill>
          <a:blip r:embed="rId1"/>
          <a:stretch>
            <a:fillRect/>
          </a:stretch>
        </p:blipFill>
        <p:spPr>
          <a:xfrm>
            <a:off x="5473065" y="2437765"/>
            <a:ext cx="6083300" cy="33921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7205" y="497205"/>
            <a:ext cx="11059160" cy="958850"/>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5117214" y="634683"/>
            <a:ext cx="1957571" cy="646331"/>
          </a:xfrm>
          <a:prstGeom prst="rect">
            <a:avLst/>
          </a:prstGeom>
          <a:noFill/>
        </p:spPr>
        <p:txBody>
          <a:bodyPr wrap="square" rtlCol="0">
            <a:spAutoFit/>
          </a:bodyPr>
          <a:lstStyle/>
          <a:p>
            <a:r>
              <a:rPr lang="zh-CN" altLang="en-US" sz="3600" spc="-300" dirty="0">
                <a:solidFill>
                  <a:schemeClr val="bg1"/>
                </a:solidFill>
                <a:latin typeface="微软雅黑" panose="020B0503020204020204" pitchFamily="34" charset="-122"/>
                <a:ea typeface="微软雅黑" panose="020B0503020204020204" pitchFamily="34" charset="-122"/>
              </a:rPr>
              <a:t>具体实现</a:t>
            </a:r>
            <a:endParaRPr lang="en-US" altLang="zh-CN" sz="3600"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20115" y="1870374"/>
            <a:ext cx="10351770" cy="3538220"/>
          </a:xfrm>
          <a:prstGeom prst="rect">
            <a:avLst/>
          </a:prstGeom>
          <a:noFill/>
        </p:spPr>
        <p:txBody>
          <a:bodyPr wrap="square">
            <a:spAutoFit/>
          </a:bodyPr>
          <a:lstStyle/>
          <a:p>
            <a:r>
              <a:rPr lang="zh-CN" altLang="en-US" sz="2800" b="1" dirty="0"/>
              <a:t>数据流动</a:t>
            </a:r>
            <a:r>
              <a:rPr lang="en-US" altLang="zh-CN" sz="2800" b="1" dirty="0"/>
              <a:t>-</a:t>
            </a:r>
            <a:r>
              <a:rPr lang="zh-CN" altLang="en-US" sz="2800" dirty="0">
                <a:sym typeface="+mn-ea"/>
              </a:rPr>
              <a:t>预处理（数据增强</a:t>
            </a:r>
            <a:endParaRPr lang="zh-CN" altLang="en-US" sz="2800" b="1" dirty="0"/>
          </a:p>
          <a:p>
            <a:endParaRPr lang="en-US" altLang="zh-CN" sz="2800" b="1" dirty="0"/>
          </a:p>
          <a:p>
            <a:pPr marL="457200" indent="-457200">
              <a:buFont typeface="Arial" panose="020B0604020202020204" pitchFamily="34" charset="0"/>
              <a:buAutoNum type="arabicPeriod"/>
            </a:pPr>
            <a:r>
              <a:rPr lang="zh-CN" altLang="en-US" sz="2400" dirty="0"/>
              <a:t>加载数据集dataset</a:t>
            </a:r>
            <a:endParaRPr lang="zh-CN" altLang="en-US" sz="2400" dirty="0"/>
          </a:p>
          <a:p>
            <a:pPr marL="457200" indent="-457200">
              <a:buFont typeface="Arial" panose="020B0604020202020204" pitchFamily="34" charset="0"/>
              <a:buAutoNum type="arabicPeriod"/>
            </a:pPr>
            <a:r>
              <a:rPr lang="zh-CN" altLang="en-US" sz="2400" dirty="0"/>
              <a:t>设置数据增强方法</a:t>
            </a:r>
            <a:endParaRPr lang="zh-CN" altLang="en-US" sz="2400" dirty="0"/>
          </a:p>
          <a:p>
            <a:pPr marL="457200" indent="-457200">
              <a:buFont typeface="Arial" panose="020B0604020202020204" pitchFamily="34" charset="0"/>
              <a:buAutoNum type="arabicPeriod"/>
            </a:pPr>
            <a:r>
              <a:rPr lang="zh-CN" altLang="en-US" sz="2400" dirty="0"/>
              <a:t>载入训练集dataloader</a:t>
            </a:r>
            <a:endParaRPr lang="zh-CN" altLang="en-US" sz="2400" dirty="0"/>
          </a:p>
          <a:p>
            <a:pPr indent="0">
              <a:buFont typeface="Arial" panose="020B0604020202020204" pitchFamily="34" charset="0"/>
              <a:buNone/>
            </a:pPr>
            <a:r>
              <a:rPr lang="zh-CN" altLang="en-US" sz="2400" dirty="0"/>
              <a:t>（有随机擦除） </a:t>
            </a:r>
            <a:endParaRPr lang="zh-CN" altLang="en-US" sz="2400" dirty="0"/>
          </a:p>
          <a:p>
            <a:pPr indent="0">
              <a:buFont typeface="Arial" panose="020B0604020202020204" pitchFamily="34" charset="0"/>
              <a:buNone/>
            </a:pPr>
            <a:r>
              <a:rPr lang="zh-CN" altLang="en-US" sz="2400" dirty="0"/>
              <a:t>测试集dataloader</a:t>
            </a:r>
            <a:endParaRPr lang="zh-CN" altLang="en-US" sz="2400" dirty="0"/>
          </a:p>
          <a:p>
            <a:pPr indent="0">
              <a:buFont typeface="Arial" panose="020B0604020202020204" pitchFamily="34" charset="0"/>
              <a:buNone/>
            </a:pPr>
            <a:r>
              <a:rPr lang="zh-CN" altLang="en-US" sz="2400" dirty="0"/>
              <a:t>（无随机擦除）</a:t>
            </a:r>
            <a:endParaRPr lang="zh-CN" altLang="en-US" sz="2400" dirty="0"/>
          </a:p>
          <a:p>
            <a:pPr indent="0">
              <a:buFont typeface="Arial" panose="020B0604020202020204" pitchFamily="34" charset="0"/>
              <a:buNone/>
            </a:pPr>
            <a:endParaRPr lang="zh-CN" altLang="en-US" sz="2400" dirty="0"/>
          </a:p>
        </p:txBody>
      </p:sp>
      <p:pic>
        <p:nvPicPr>
          <p:cNvPr id="4" name="图片 3" descr="ER]ACNTJOJ0U]7CCUCGJB~4"/>
          <p:cNvPicPr>
            <a:picLocks noChangeAspect="1"/>
          </p:cNvPicPr>
          <p:nvPr/>
        </p:nvPicPr>
        <p:blipFill>
          <a:blip r:embed="rId1"/>
          <a:stretch>
            <a:fillRect/>
          </a:stretch>
        </p:blipFill>
        <p:spPr>
          <a:xfrm>
            <a:off x="5393690" y="2435860"/>
            <a:ext cx="6162675" cy="30861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7205" y="497205"/>
            <a:ext cx="11059160" cy="958850"/>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5117214" y="634683"/>
            <a:ext cx="1957571" cy="646331"/>
          </a:xfrm>
          <a:prstGeom prst="rect">
            <a:avLst/>
          </a:prstGeom>
          <a:noFill/>
        </p:spPr>
        <p:txBody>
          <a:bodyPr wrap="square" rtlCol="0">
            <a:spAutoFit/>
          </a:bodyPr>
          <a:lstStyle/>
          <a:p>
            <a:r>
              <a:rPr lang="zh-CN" altLang="en-US" sz="3600" spc="-300" dirty="0">
                <a:solidFill>
                  <a:schemeClr val="bg1"/>
                </a:solidFill>
                <a:latin typeface="微软雅黑" panose="020B0503020204020204" pitchFamily="34" charset="-122"/>
                <a:ea typeface="微软雅黑" panose="020B0503020204020204" pitchFamily="34" charset="-122"/>
              </a:rPr>
              <a:t>具体实现</a:t>
            </a:r>
            <a:endParaRPr lang="en-US" altLang="zh-CN" sz="3600"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20115" y="1875454"/>
            <a:ext cx="10351770" cy="3415030"/>
          </a:xfrm>
          <a:prstGeom prst="rect">
            <a:avLst/>
          </a:prstGeom>
          <a:noFill/>
        </p:spPr>
        <p:txBody>
          <a:bodyPr wrap="square">
            <a:spAutoFit/>
          </a:bodyPr>
          <a:lstStyle/>
          <a:p>
            <a:r>
              <a:rPr lang="zh-CN" altLang="en-US" sz="2800" b="1" dirty="0"/>
              <a:t>数据流动</a:t>
            </a:r>
            <a:r>
              <a:rPr lang="en-US" altLang="zh-CN" sz="2800" dirty="0"/>
              <a:t>-选择训练模型</a:t>
            </a:r>
            <a:endParaRPr lang="en-US" altLang="zh-CN" sz="2800" b="1" dirty="0"/>
          </a:p>
          <a:p>
            <a:pPr indent="0">
              <a:buFont typeface="Arial" panose="020B0604020202020204" pitchFamily="34" charset="0"/>
              <a:buNone/>
            </a:pPr>
            <a:endParaRPr lang="zh-CN" altLang="en-US" sz="2400" dirty="0"/>
          </a:p>
          <a:p>
            <a:pPr indent="0">
              <a:buFont typeface="Arial" panose="020B0604020202020204" pitchFamily="34" charset="0"/>
              <a:buNone/>
            </a:pPr>
            <a:r>
              <a:rPr lang="zh-CN" altLang="en-US" sz="2400" dirty="0"/>
              <a:t>采用了四种</a:t>
            </a:r>
            <a:r>
              <a:rPr lang="en-US" altLang="zh-CN" sz="2400" dirty="0"/>
              <a:t>CNN</a:t>
            </a:r>
            <a:r>
              <a:rPr lang="zh-CN" altLang="en-US" sz="2400" dirty="0"/>
              <a:t>架构： </a:t>
            </a:r>
            <a:endParaRPr lang="zh-CN" altLang="en-US" sz="2400" dirty="0"/>
          </a:p>
          <a:p>
            <a:pPr indent="0">
              <a:buFont typeface="Arial" panose="020B0604020202020204" pitchFamily="34" charset="0"/>
              <a:buNone/>
            </a:pPr>
            <a:r>
              <a:rPr lang="zh-CN" altLang="en-US" sz="2400" dirty="0"/>
              <a:t>ResNet、预激活ResNet、ResNeXt、WRN</a:t>
            </a:r>
            <a:endParaRPr lang="zh-CN" altLang="en-US" sz="2400" dirty="0"/>
          </a:p>
          <a:p>
            <a:pPr indent="0">
              <a:buFont typeface="Arial" panose="020B0604020202020204" pitchFamily="34" charset="0"/>
              <a:buNone/>
            </a:pPr>
            <a:endParaRPr lang="zh-CN" altLang="en-US" sz="2400" dirty="0"/>
          </a:p>
          <a:p>
            <a:pPr indent="0">
              <a:buFont typeface="Arial" panose="020B0604020202020204" pitchFamily="34" charset="0"/>
              <a:buNone/>
            </a:pPr>
            <a:r>
              <a:rPr lang="zh-CN" altLang="en-US" sz="2400" dirty="0"/>
              <a:t>使用ResNeXt-29-8×64和WRN-28-10</a:t>
            </a:r>
            <a:endParaRPr lang="zh-CN" altLang="en-US" sz="2400" dirty="0"/>
          </a:p>
          <a:p>
            <a:pPr indent="0">
              <a:buFont typeface="Arial" panose="020B0604020202020204" pitchFamily="34" charset="0"/>
              <a:buNone/>
            </a:pPr>
            <a:r>
              <a:rPr lang="zh-CN" altLang="en-US" sz="2400" dirty="0"/>
              <a:t>(详见resnet.py和wrn.py)</a:t>
            </a:r>
            <a:endParaRPr lang="zh-CN" altLang="en-US" sz="2400" dirty="0"/>
          </a:p>
          <a:p>
            <a:pPr indent="0">
              <a:buFont typeface="Arial" panose="020B0604020202020204" pitchFamily="34" charset="0"/>
              <a:buNone/>
            </a:pPr>
            <a:endParaRPr lang="zh-CN" altLang="en-US" sz="2400" dirty="0"/>
          </a:p>
          <a:p>
            <a:pPr indent="0">
              <a:buFont typeface="Arial" panose="020B0604020202020204" pitchFamily="34" charset="0"/>
              <a:buNone/>
            </a:pPr>
            <a:r>
              <a:rPr lang="zh-CN" altLang="en-US" sz="2000" dirty="0"/>
              <a:t>设置了args.resume可以重新恢复加载模型参数</a:t>
            </a:r>
            <a:endParaRPr lang="zh-CN" altLang="en-US" sz="2000" dirty="0"/>
          </a:p>
        </p:txBody>
      </p:sp>
      <p:pic>
        <p:nvPicPr>
          <p:cNvPr id="2" name="图片 1" descr="JX%T5LW[RU_1_X447%]E3Y8"/>
          <p:cNvPicPr>
            <a:picLocks noChangeAspect="1"/>
          </p:cNvPicPr>
          <p:nvPr/>
        </p:nvPicPr>
        <p:blipFill>
          <a:blip r:embed="rId1"/>
          <a:stretch>
            <a:fillRect/>
          </a:stretch>
        </p:blipFill>
        <p:spPr>
          <a:xfrm>
            <a:off x="7172325" y="1881505"/>
            <a:ext cx="4305300" cy="30956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7205" y="497205"/>
            <a:ext cx="11059160" cy="958850"/>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038725" y="654050"/>
            <a:ext cx="1976120" cy="645160"/>
          </a:xfrm>
          <a:prstGeom prst="rect">
            <a:avLst/>
          </a:prstGeom>
          <a:noFill/>
        </p:spPr>
        <p:txBody>
          <a:bodyPr wrap="square" rtlCol="0">
            <a:spAutoFit/>
          </a:bodyPr>
          <a:lstStyle/>
          <a:p>
            <a:r>
              <a:rPr lang="en-US" altLang="zh-CN" sz="3600" spc="-300" dirty="0">
                <a:solidFill>
                  <a:schemeClr val="bg1"/>
                </a:solidFill>
                <a:latin typeface="微软雅黑" panose="020B0503020204020204" pitchFamily="34" charset="-122"/>
                <a:ea typeface="微软雅黑" panose="020B0503020204020204" pitchFamily="34" charset="-122"/>
              </a:rPr>
              <a:t>Contents</a:t>
            </a:r>
            <a:endParaRPr lang="en-US" altLang="zh-CN" sz="3600" spc="-300" dirty="0">
              <a:solidFill>
                <a:schemeClr val="bg1"/>
              </a:solidFill>
              <a:latin typeface="微软雅黑" panose="020B0503020204020204" pitchFamily="34" charset="-122"/>
              <a:ea typeface="微软雅黑" panose="020B0503020204020204" pitchFamily="34" charset="-122"/>
            </a:endParaRPr>
          </a:p>
        </p:txBody>
      </p:sp>
      <p:sp>
        <p:nvSpPr>
          <p:cNvPr id="8" name="TextBox 9"/>
          <p:cNvSpPr txBox="1"/>
          <p:nvPr/>
        </p:nvSpPr>
        <p:spPr>
          <a:xfrm>
            <a:off x="920115" y="1748790"/>
            <a:ext cx="10213340" cy="3851275"/>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marL="342900" indent="-342900">
              <a:buFont typeface="Arial" panose="020B0604020202020204" pitchFamily="34" charset="0"/>
              <a:buChar char="•"/>
            </a:pPr>
            <a:r>
              <a:rPr lang="zh-CN" altLang="en-US" sz="3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论文理解</a:t>
            </a:r>
            <a:endParaRPr lang="en-US" altLang="zh-CN" sz="3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buFont typeface="Arial" panose="020B0604020202020204" pitchFamily="34" charset="0"/>
              <a:buChar char="•"/>
            </a:pPr>
            <a:r>
              <a:rPr lang="zh-CN" altLang="en-US" sz="3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核心算法</a:t>
            </a:r>
            <a:endParaRPr lang="en-US" altLang="zh-CN" sz="3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buFont typeface="Arial" panose="020B0604020202020204" pitchFamily="34" charset="0"/>
              <a:buChar char="•"/>
            </a:pPr>
            <a:r>
              <a:rPr lang="zh-CN" altLang="en-US" sz="3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具体实现</a:t>
            </a:r>
            <a:endParaRPr lang="en-US" altLang="zh-CN" sz="3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buFont typeface="Arial" panose="020B0604020202020204" pitchFamily="34" charset="0"/>
              <a:buChar char="•"/>
            </a:pPr>
            <a:r>
              <a:rPr lang="zh-CN" altLang="en-US" sz="3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工具验证</a:t>
            </a:r>
            <a:endParaRPr lang="en-US" altLang="zh-CN" sz="3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buFont typeface="Arial" panose="020B0604020202020204" pitchFamily="34" charset="0"/>
              <a:buNone/>
            </a:pP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Arial" panose="020B0604020202020204" pitchFamily="34" charset="0"/>
              <a:buChar char="•"/>
            </a:pP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7205" y="497205"/>
            <a:ext cx="11059160" cy="958850"/>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5117214" y="634683"/>
            <a:ext cx="1957571" cy="646331"/>
          </a:xfrm>
          <a:prstGeom prst="rect">
            <a:avLst/>
          </a:prstGeom>
          <a:noFill/>
        </p:spPr>
        <p:txBody>
          <a:bodyPr wrap="square" rtlCol="0">
            <a:spAutoFit/>
          </a:bodyPr>
          <a:lstStyle/>
          <a:p>
            <a:r>
              <a:rPr lang="zh-CN" altLang="en-US" sz="3600" spc="-300" dirty="0">
                <a:solidFill>
                  <a:schemeClr val="bg1"/>
                </a:solidFill>
                <a:latin typeface="微软雅黑" panose="020B0503020204020204" pitchFamily="34" charset="-122"/>
                <a:ea typeface="微软雅黑" panose="020B0503020204020204" pitchFamily="34" charset="-122"/>
              </a:rPr>
              <a:t>具体实现</a:t>
            </a:r>
            <a:endParaRPr lang="en-US" altLang="zh-CN" sz="3600"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20115" y="1875454"/>
            <a:ext cx="10351770" cy="2368550"/>
          </a:xfrm>
          <a:prstGeom prst="rect">
            <a:avLst/>
          </a:prstGeom>
          <a:noFill/>
        </p:spPr>
        <p:txBody>
          <a:bodyPr wrap="square">
            <a:spAutoFit/>
          </a:bodyPr>
          <a:lstStyle/>
          <a:p>
            <a:r>
              <a:rPr lang="zh-CN" altLang="en-US" sz="2800" b="1" dirty="0"/>
              <a:t>数据流动</a:t>
            </a:r>
            <a:r>
              <a:rPr lang="en-US" altLang="zh-CN" sz="2800" dirty="0"/>
              <a:t>-制定训练策略</a:t>
            </a:r>
            <a:endParaRPr lang="en-US" altLang="zh-CN" sz="2800" b="1" dirty="0"/>
          </a:p>
          <a:p>
            <a:pPr indent="0">
              <a:buFont typeface="Arial" panose="020B0604020202020204" pitchFamily="34" charset="0"/>
              <a:buNone/>
            </a:pPr>
            <a:r>
              <a:rPr lang="zh-CN" altLang="en-US" sz="2400" dirty="0"/>
              <a:t> </a:t>
            </a:r>
            <a:endParaRPr lang="zh-CN" altLang="en-US" sz="2400" dirty="0"/>
          </a:p>
          <a:p>
            <a:pPr indent="0">
              <a:buFont typeface="Arial" panose="020B0604020202020204" pitchFamily="34" charset="0"/>
              <a:buNone/>
            </a:pPr>
            <a:r>
              <a:rPr lang="zh-CN" altLang="en-US" sz="2400" dirty="0"/>
              <a:t>学习率 从 0.1 开始</a:t>
            </a:r>
            <a:endParaRPr lang="zh-CN" altLang="en-US" sz="2400" dirty="0"/>
          </a:p>
          <a:p>
            <a:pPr indent="0">
              <a:buFont typeface="Arial" panose="020B0604020202020204" pitchFamily="34" charset="0"/>
              <a:buNone/>
            </a:pPr>
            <a:r>
              <a:rPr lang="zh-CN" altLang="en-US" sz="2400" dirty="0"/>
              <a:t>在第 150 和 225 纪元后除以 10</a:t>
            </a:r>
            <a:endParaRPr lang="zh-CN" altLang="en-US" sz="2400" dirty="0"/>
          </a:p>
          <a:p>
            <a:pPr indent="0">
              <a:buFont typeface="Arial" panose="020B0604020202020204" pitchFamily="34" charset="0"/>
              <a:buNone/>
            </a:pPr>
            <a:r>
              <a:rPr lang="zh-CN" altLang="en-US" sz="2400" dirty="0"/>
              <a:t>在第 300 个纪元前停止训练</a:t>
            </a:r>
            <a:endParaRPr lang="zh-CN" altLang="en-US" sz="2400" dirty="0"/>
          </a:p>
          <a:p>
            <a:pPr indent="0">
              <a:buFont typeface="Arial" panose="020B0604020202020204" pitchFamily="34" charset="0"/>
              <a:buNone/>
            </a:pPr>
            <a:endParaRPr lang="zh-CN" altLang="en-US" sz="2400" dirty="0"/>
          </a:p>
        </p:txBody>
      </p:sp>
      <p:pic>
        <p:nvPicPr>
          <p:cNvPr id="4" name="图片 3" descr="7`AFZ98{ZAKQKWQ%@COAFBV"/>
          <p:cNvPicPr>
            <a:picLocks noChangeAspect="1"/>
          </p:cNvPicPr>
          <p:nvPr/>
        </p:nvPicPr>
        <p:blipFill>
          <a:blip r:embed="rId1"/>
          <a:stretch>
            <a:fillRect/>
          </a:stretch>
        </p:blipFill>
        <p:spPr>
          <a:xfrm>
            <a:off x="5448935" y="1718310"/>
            <a:ext cx="6107430" cy="455803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7205" y="497205"/>
            <a:ext cx="11059160" cy="958850"/>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5117214" y="634683"/>
            <a:ext cx="1957571" cy="646331"/>
          </a:xfrm>
          <a:prstGeom prst="rect">
            <a:avLst/>
          </a:prstGeom>
          <a:noFill/>
        </p:spPr>
        <p:txBody>
          <a:bodyPr wrap="square" rtlCol="0">
            <a:spAutoFit/>
          </a:bodyPr>
          <a:lstStyle/>
          <a:p>
            <a:r>
              <a:rPr lang="zh-CN" altLang="en-US" sz="3600" spc="-300" dirty="0">
                <a:solidFill>
                  <a:schemeClr val="bg1"/>
                </a:solidFill>
                <a:latin typeface="微软雅黑" panose="020B0503020204020204" pitchFamily="34" charset="-122"/>
                <a:ea typeface="微软雅黑" panose="020B0503020204020204" pitchFamily="34" charset="-122"/>
              </a:rPr>
              <a:t>具体实现</a:t>
            </a:r>
            <a:endParaRPr lang="en-US" altLang="zh-CN" sz="3600"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20115" y="1875454"/>
            <a:ext cx="10351770" cy="1260475"/>
          </a:xfrm>
          <a:prstGeom prst="rect">
            <a:avLst/>
          </a:prstGeom>
          <a:noFill/>
        </p:spPr>
        <p:txBody>
          <a:bodyPr wrap="square">
            <a:spAutoFit/>
          </a:bodyPr>
          <a:lstStyle/>
          <a:p>
            <a:r>
              <a:rPr lang="zh-CN" altLang="en-US" sz="2800" b="1" dirty="0"/>
              <a:t>数据流动</a:t>
            </a:r>
            <a:r>
              <a:rPr lang="en-US" altLang="zh-CN" sz="2800" dirty="0"/>
              <a:t>-</a:t>
            </a:r>
            <a:r>
              <a:rPr lang="zh-CN" altLang="en-US" sz="2800" dirty="0"/>
              <a:t>训练与测试</a:t>
            </a:r>
            <a:endParaRPr lang="en-US" altLang="zh-CN" sz="2800" b="1" dirty="0"/>
          </a:p>
          <a:p>
            <a:pPr indent="0">
              <a:buFont typeface="Arial" panose="020B0604020202020204" pitchFamily="34" charset="0"/>
              <a:buNone/>
            </a:pPr>
            <a:r>
              <a:rPr lang="zh-CN" altLang="en-US" sz="2400" dirty="0"/>
              <a:t> </a:t>
            </a:r>
            <a:endParaRPr lang="zh-CN" altLang="en-US" sz="2400" dirty="0"/>
          </a:p>
          <a:p>
            <a:pPr indent="0">
              <a:buFont typeface="Arial" panose="020B0604020202020204" pitchFamily="34" charset="0"/>
              <a:buNone/>
            </a:pPr>
            <a:endParaRPr lang="zh-CN" altLang="en-US" sz="2400" dirty="0"/>
          </a:p>
        </p:txBody>
      </p:sp>
      <p:pic>
        <p:nvPicPr>
          <p:cNvPr id="2" name="图片 1" descr="J]41{Z1J63E{8LSP[$$NL[2"/>
          <p:cNvPicPr>
            <a:picLocks noChangeAspect="1"/>
          </p:cNvPicPr>
          <p:nvPr/>
        </p:nvPicPr>
        <p:blipFill>
          <a:blip r:embed="rId1"/>
          <a:stretch>
            <a:fillRect/>
          </a:stretch>
        </p:blipFill>
        <p:spPr>
          <a:xfrm>
            <a:off x="819150" y="2459355"/>
            <a:ext cx="4813300" cy="3914140"/>
          </a:xfrm>
          <a:prstGeom prst="rect">
            <a:avLst/>
          </a:prstGeom>
        </p:spPr>
      </p:pic>
      <p:pic>
        <p:nvPicPr>
          <p:cNvPr id="5" name="图片 4" descr="960RX(Z~Y)`(5]EVZ]S]V55"/>
          <p:cNvPicPr>
            <a:picLocks noChangeAspect="1"/>
          </p:cNvPicPr>
          <p:nvPr/>
        </p:nvPicPr>
        <p:blipFill>
          <a:blip r:embed="rId2"/>
          <a:stretch>
            <a:fillRect/>
          </a:stretch>
        </p:blipFill>
        <p:spPr>
          <a:xfrm>
            <a:off x="6272530" y="2393315"/>
            <a:ext cx="5283835" cy="40462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7205" y="497205"/>
            <a:ext cx="11059160" cy="958850"/>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5117214" y="634683"/>
            <a:ext cx="1957571" cy="646331"/>
          </a:xfrm>
          <a:prstGeom prst="rect">
            <a:avLst/>
          </a:prstGeom>
          <a:noFill/>
        </p:spPr>
        <p:txBody>
          <a:bodyPr wrap="square" rtlCol="0">
            <a:spAutoFit/>
          </a:bodyPr>
          <a:lstStyle/>
          <a:p>
            <a:r>
              <a:rPr lang="zh-CN" altLang="en-US" sz="3600" spc="-300" dirty="0">
                <a:solidFill>
                  <a:schemeClr val="bg1"/>
                </a:solidFill>
                <a:latin typeface="微软雅黑" panose="020B0503020204020204" pitchFamily="34" charset="-122"/>
                <a:ea typeface="微软雅黑" panose="020B0503020204020204" pitchFamily="34" charset="-122"/>
              </a:rPr>
              <a:t>具体实现</a:t>
            </a:r>
            <a:endParaRPr lang="en-US" altLang="zh-CN" sz="3600"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20115" y="1875454"/>
            <a:ext cx="10351770" cy="1260475"/>
          </a:xfrm>
          <a:prstGeom prst="rect">
            <a:avLst/>
          </a:prstGeom>
          <a:noFill/>
        </p:spPr>
        <p:txBody>
          <a:bodyPr wrap="square">
            <a:spAutoFit/>
          </a:bodyPr>
          <a:lstStyle/>
          <a:p>
            <a:r>
              <a:rPr lang="zh-CN" altLang="en-US" sz="2800" b="1" dirty="0"/>
              <a:t>数据流动</a:t>
            </a:r>
            <a:r>
              <a:rPr lang="en-US" altLang="zh-CN" sz="2800" dirty="0"/>
              <a:t>-</a:t>
            </a:r>
            <a:r>
              <a:rPr lang="zh-CN" altLang="en-US" sz="2800" dirty="0"/>
              <a:t>输出训练结果</a:t>
            </a:r>
            <a:endParaRPr lang="en-US" altLang="zh-CN" sz="2800" b="1" dirty="0"/>
          </a:p>
          <a:p>
            <a:pPr indent="0">
              <a:buFont typeface="Arial" panose="020B0604020202020204" pitchFamily="34" charset="0"/>
              <a:buNone/>
            </a:pPr>
            <a:r>
              <a:rPr lang="zh-CN" altLang="en-US" sz="2400" dirty="0"/>
              <a:t> </a:t>
            </a:r>
            <a:endParaRPr lang="zh-CN" altLang="en-US" sz="2400" dirty="0"/>
          </a:p>
          <a:p>
            <a:pPr indent="0">
              <a:buFont typeface="Arial" panose="020B0604020202020204" pitchFamily="34" charset="0"/>
              <a:buNone/>
            </a:pPr>
            <a:endParaRPr lang="zh-CN" altLang="en-US" sz="2400" dirty="0"/>
          </a:p>
        </p:txBody>
      </p:sp>
      <p:pic>
        <p:nvPicPr>
          <p:cNvPr id="2" name="图片 1" descr="NTD$58KI3(@}]O%MD95Q3Q8"/>
          <p:cNvPicPr>
            <a:picLocks noChangeAspect="1"/>
          </p:cNvPicPr>
          <p:nvPr/>
        </p:nvPicPr>
        <p:blipFill>
          <a:blip r:embed="rId1"/>
          <a:stretch>
            <a:fillRect/>
          </a:stretch>
        </p:blipFill>
        <p:spPr>
          <a:xfrm>
            <a:off x="920115" y="2688590"/>
            <a:ext cx="4373245" cy="7448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7205" y="497205"/>
            <a:ext cx="11059160" cy="958850"/>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5117214" y="634683"/>
            <a:ext cx="1957571" cy="646331"/>
          </a:xfrm>
          <a:prstGeom prst="rect">
            <a:avLst/>
          </a:prstGeom>
          <a:noFill/>
        </p:spPr>
        <p:txBody>
          <a:bodyPr wrap="square" rtlCol="0">
            <a:spAutoFit/>
          </a:bodyPr>
          <a:lstStyle/>
          <a:p>
            <a:r>
              <a:rPr lang="zh-CN" altLang="en-US" sz="3600" spc="-300" dirty="0">
                <a:solidFill>
                  <a:schemeClr val="bg1"/>
                </a:solidFill>
                <a:latin typeface="微软雅黑" panose="020B0503020204020204" pitchFamily="34" charset="-122"/>
                <a:ea typeface="微软雅黑" panose="020B0503020204020204" pitchFamily="34" charset="-122"/>
              </a:rPr>
              <a:t>具体实现</a:t>
            </a:r>
            <a:endParaRPr lang="en-US" altLang="zh-CN" sz="3600"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20115" y="1870374"/>
            <a:ext cx="10351770" cy="2738120"/>
          </a:xfrm>
          <a:prstGeom prst="rect">
            <a:avLst/>
          </a:prstGeom>
          <a:noFill/>
        </p:spPr>
        <p:txBody>
          <a:bodyPr wrap="square">
            <a:spAutoFit/>
          </a:bodyPr>
          <a:lstStyle/>
          <a:p>
            <a:r>
              <a:rPr lang="zh-CN" altLang="en-US" sz="2800" b="1" dirty="0"/>
              <a:t>目标检测</a:t>
            </a:r>
            <a:endParaRPr lang="en-US" altLang="zh-CN" sz="2800" b="1" dirty="0"/>
          </a:p>
          <a:p>
            <a:endParaRPr lang="en-US" altLang="zh-CN" sz="2400" b="1" dirty="0"/>
          </a:p>
          <a:p>
            <a:r>
              <a:rPr lang="zh-CN" altLang="en-US" sz="2400" dirty="0"/>
              <a:t>当算法对象是目标检测任务时，由于目标位置可知，所以有三种方案：（</a:t>
            </a:r>
            <a:r>
              <a:rPr lang="en-US" altLang="zh-CN" sz="2400" dirty="0"/>
              <a:t>1</a:t>
            </a:r>
            <a:r>
              <a:rPr lang="zh-CN" altLang="en-US" sz="2400" dirty="0"/>
              <a:t>）</a:t>
            </a:r>
            <a:r>
              <a:rPr lang="en-US" altLang="zh-CN" sz="2400" dirty="0"/>
              <a:t>IRE</a:t>
            </a:r>
            <a:r>
              <a:rPr lang="zh-CN" altLang="en-US" sz="2400" dirty="0"/>
              <a:t>，</a:t>
            </a:r>
            <a:r>
              <a:rPr lang="en-US" altLang="zh-CN" sz="2400" dirty="0"/>
              <a:t>Image-aware Random Erasing</a:t>
            </a:r>
            <a:r>
              <a:rPr lang="zh-CN" altLang="en-US" sz="2400" dirty="0"/>
              <a:t>，不区分目标框和背景区域，在整个图像来做擦除处理；（</a:t>
            </a:r>
            <a:r>
              <a:rPr lang="en-US" altLang="zh-CN" sz="2400" dirty="0"/>
              <a:t>2</a:t>
            </a:r>
            <a:r>
              <a:rPr lang="zh-CN" altLang="en-US" sz="2400" dirty="0"/>
              <a:t>）</a:t>
            </a:r>
            <a:r>
              <a:rPr lang="en-US" altLang="zh-CN" sz="2400" dirty="0"/>
              <a:t>ORE</a:t>
            </a:r>
            <a:r>
              <a:rPr lang="zh-CN" altLang="en-US" sz="2400" dirty="0"/>
              <a:t>，</a:t>
            </a:r>
            <a:r>
              <a:rPr lang="en-US" altLang="zh-CN" sz="2400" dirty="0"/>
              <a:t>Object-aware Random Erasing</a:t>
            </a:r>
            <a:r>
              <a:rPr lang="zh-CN" altLang="en-US" sz="2400" dirty="0"/>
              <a:t>，区分目标框和背景区域，来做擦除处理，只在目标框内做擦除处理；（</a:t>
            </a:r>
            <a:r>
              <a:rPr lang="en-US" altLang="zh-CN" sz="2400" dirty="0"/>
              <a:t>3</a:t>
            </a:r>
            <a:r>
              <a:rPr lang="zh-CN" altLang="en-US" sz="2400" dirty="0"/>
              <a:t>）</a:t>
            </a:r>
            <a:r>
              <a:rPr lang="en-US" altLang="zh-CN" sz="2400" dirty="0"/>
              <a:t>I+ORE</a:t>
            </a:r>
            <a:r>
              <a:rPr lang="zh-CN" altLang="en-US" sz="2400" dirty="0"/>
              <a:t>，区分目标框和背景区域，分别在目标框和整个图像来做擦除处理。</a:t>
            </a:r>
            <a:endParaRPr lang="en-US" altLang="zh-CN"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3270" y="2015490"/>
            <a:ext cx="2834005" cy="2038985"/>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79367" y="0"/>
            <a:ext cx="691263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9"/>
          <p:cNvSpPr txBox="1"/>
          <p:nvPr/>
        </p:nvSpPr>
        <p:spPr>
          <a:xfrm>
            <a:off x="5807075" y="2015490"/>
            <a:ext cx="6384925" cy="891540"/>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en-US" sz="2000" b="1" dirty="0">
                <a:latin typeface="微软雅黑" panose="020B0503020204020204" pitchFamily="34" charset="-122"/>
                <a:ea typeface="微软雅黑" panose="020B0503020204020204" pitchFamily="34" charset="-122"/>
              </a:rPr>
              <a:t>工具运行</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对比</a:t>
            </a:r>
            <a:r>
              <a:rPr lang="zh-CN" altLang="en-US" sz="2000" b="1" dirty="0">
                <a:latin typeface="微软雅黑" panose="020B0503020204020204" pitchFamily="34" charset="-122"/>
                <a:ea typeface="微软雅黑" panose="020B0503020204020204" pitchFamily="34" charset="-122"/>
              </a:rPr>
              <a:t>实验</a:t>
            </a:r>
            <a:endParaRPr lang="zh-CN" altLang="en-US" sz="2000" b="1"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（基于图像分类）</a:t>
            </a:r>
            <a:endParaRPr lang="zh-CN" altLang="en-US"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640840" y="2435225"/>
            <a:ext cx="1078865" cy="1198880"/>
          </a:xfrm>
          <a:prstGeom prst="rect">
            <a:avLst/>
          </a:prstGeom>
          <a:noFill/>
        </p:spPr>
        <p:txBody>
          <a:bodyPr wrap="square" rtlCol="0">
            <a:spAutoFit/>
          </a:bodyPr>
          <a:p>
            <a:r>
              <a:rPr lang="zh-CN" altLang="en-US" sz="3600" spc="-300" dirty="0">
                <a:solidFill>
                  <a:schemeClr val="bg1"/>
                </a:solidFill>
                <a:latin typeface="微软雅黑" panose="020B0503020204020204" pitchFamily="34" charset="-122"/>
                <a:ea typeface="微软雅黑" panose="020B0503020204020204" pitchFamily="34" charset="-122"/>
              </a:rPr>
              <a:t>工具</a:t>
            </a:r>
            <a:r>
              <a:rPr lang="zh-CN" altLang="en-US" sz="3600" spc="-300" dirty="0">
                <a:solidFill>
                  <a:schemeClr val="bg1"/>
                </a:solidFill>
                <a:latin typeface="微软雅黑" panose="020B0503020204020204" pitchFamily="34" charset="-122"/>
                <a:ea typeface="微软雅黑" panose="020B0503020204020204" pitchFamily="34" charset="-122"/>
              </a:rPr>
              <a:t>验证</a:t>
            </a:r>
            <a:endParaRPr lang="zh-CN" altLang="en-US" sz="3600" spc="-300" dirty="0">
              <a:solidFill>
                <a:schemeClr val="bg1"/>
              </a:solidFill>
              <a:latin typeface="微软雅黑" panose="020B0503020204020204" pitchFamily="34" charset="-122"/>
              <a:ea typeface="微软雅黑" panose="020B0503020204020204" pitchFamily="34" charset="-122"/>
            </a:endParaRPr>
          </a:p>
        </p:txBody>
      </p:sp>
      <p:sp>
        <p:nvSpPr>
          <p:cNvPr id="9" name="TextBox 9"/>
          <p:cNvSpPr txBox="1"/>
          <p:nvPr/>
        </p:nvSpPr>
        <p:spPr>
          <a:xfrm>
            <a:off x="5889625" y="3224530"/>
            <a:ext cx="5691505" cy="730885"/>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微软雅黑" panose="020B0503020204020204" pitchFamily="34" charset="-122"/>
                <a:ea typeface="微软雅黑" panose="020B0503020204020204" pitchFamily="34" charset="-122"/>
              </a:defRPr>
            </a:lvl1pPr>
          </a:lstStyle>
          <a:p>
            <a:r>
              <a:rPr lang="en-US" altLang="zh-CN" sz="1600" dirty="0">
                <a:solidFill>
                  <a:schemeClr val="bg1">
                    <a:lumMod val="75000"/>
                  </a:schemeClr>
                </a:solidFill>
              </a:rPr>
              <a:t>ps:</a:t>
            </a:r>
            <a:r>
              <a:rPr lang="zh-CN" altLang="en-US" sz="1600" dirty="0">
                <a:solidFill>
                  <a:schemeClr val="bg1">
                    <a:lumMod val="75000"/>
                  </a:schemeClr>
                </a:solidFill>
              </a:rPr>
              <a:t>电脑无</a:t>
            </a:r>
            <a:r>
              <a:rPr lang="en-US" altLang="zh-CN" sz="1600" dirty="0">
                <a:solidFill>
                  <a:schemeClr val="bg1">
                    <a:lumMod val="75000"/>
                  </a:schemeClr>
                </a:solidFill>
              </a:rPr>
              <a:t>GPU</a:t>
            </a:r>
            <a:r>
              <a:rPr lang="zh-CN" altLang="en-US" sz="1600" dirty="0">
                <a:solidFill>
                  <a:schemeClr val="bg1">
                    <a:lumMod val="75000"/>
                  </a:schemeClr>
                </a:solidFill>
              </a:rPr>
              <a:t>，配置太低，模型训练不完就已经超时</a:t>
            </a:r>
            <a:r>
              <a:rPr lang="en-US" altLang="zh-CN" sz="1600" dirty="0">
                <a:solidFill>
                  <a:schemeClr val="bg1">
                    <a:lumMod val="75000"/>
                  </a:schemeClr>
                </a:solidFill>
              </a:rPr>
              <a:t>,</a:t>
            </a:r>
            <a:r>
              <a:rPr lang="zh-CN" altLang="en-US" sz="1600" dirty="0">
                <a:solidFill>
                  <a:schemeClr val="bg1">
                    <a:lumMod val="75000"/>
                  </a:schemeClr>
                </a:solidFill>
              </a:rPr>
              <a:t>且部分实验实在找不到源数据，故对比实验摘自原论文</a:t>
            </a:r>
            <a:endParaRPr lang="zh-CN" altLang="en-US" sz="1600" dirty="0">
              <a:solidFill>
                <a:schemeClr val="bg1">
                  <a:lumMod val="75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3270" y="2015490"/>
            <a:ext cx="2834005" cy="2038985"/>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79367" y="0"/>
            <a:ext cx="691263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763270" y="4603115"/>
            <a:ext cx="3171825" cy="737235"/>
          </a:xfrm>
          <a:prstGeom prst="rect">
            <a:avLst/>
          </a:prstGeom>
          <a:noFill/>
        </p:spPr>
        <p:txBody>
          <a:bodyPr wrap="square">
            <a:spAutoFit/>
          </a:bodyPr>
          <a:p>
            <a:r>
              <a:rPr lang="zh-CN" altLang="en-US" sz="2400" b="1" dirty="0"/>
              <a:t>工具运行</a:t>
            </a:r>
            <a:r>
              <a:rPr lang="en-US" altLang="zh-CN" dirty="0"/>
              <a:t> </a:t>
            </a:r>
            <a:endParaRPr lang="en-US" altLang="zh-CN" dirty="0"/>
          </a:p>
          <a:p>
            <a:r>
              <a:rPr lang="en-US" altLang="zh-CN" dirty="0"/>
              <a:t>fashionmnist.py</a:t>
            </a:r>
            <a:endParaRPr lang="en-US" altLang="zh-CN" dirty="0"/>
          </a:p>
        </p:txBody>
      </p:sp>
      <p:sp>
        <p:nvSpPr>
          <p:cNvPr id="3" name="文本框 2"/>
          <p:cNvSpPr txBox="1"/>
          <p:nvPr/>
        </p:nvSpPr>
        <p:spPr>
          <a:xfrm>
            <a:off x="1640840" y="2435225"/>
            <a:ext cx="1078865" cy="1198880"/>
          </a:xfrm>
          <a:prstGeom prst="rect">
            <a:avLst/>
          </a:prstGeom>
          <a:noFill/>
        </p:spPr>
        <p:txBody>
          <a:bodyPr wrap="square" rtlCol="0">
            <a:spAutoFit/>
          </a:bodyPr>
          <a:p>
            <a:r>
              <a:rPr lang="zh-CN" altLang="en-US" sz="3600" spc="-300" dirty="0">
                <a:solidFill>
                  <a:schemeClr val="bg1"/>
                </a:solidFill>
                <a:latin typeface="微软雅黑" panose="020B0503020204020204" pitchFamily="34" charset="-122"/>
                <a:ea typeface="微软雅黑" panose="020B0503020204020204" pitchFamily="34" charset="-122"/>
              </a:rPr>
              <a:t>工具</a:t>
            </a:r>
            <a:r>
              <a:rPr lang="zh-CN" altLang="en-US" sz="3600" spc="-300" dirty="0">
                <a:solidFill>
                  <a:schemeClr val="bg1"/>
                </a:solidFill>
                <a:latin typeface="微软雅黑" panose="020B0503020204020204" pitchFamily="34" charset="-122"/>
                <a:ea typeface="微软雅黑" panose="020B0503020204020204" pitchFamily="34" charset="-122"/>
              </a:rPr>
              <a:t>验证</a:t>
            </a:r>
            <a:endParaRPr lang="zh-CN" altLang="en-US" sz="3600" spc="-300"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6046470" y="1468120"/>
            <a:ext cx="5378450" cy="405701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3270" y="2015490"/>
            <a:ext cx="2834005" cy="2038985"/>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79367" y="0"/>
            <a:ext cx="691263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763270" y="4603115"/>
            <a:ext cx="3171825" cy="737235"/>
          </a:xfrm>
          <a:prstGeom prst="rect">
            <a:avLst/>
          </a:prstGeom>
          <a:noFill/>
        </p:spPr>
        <p:txBody>
          <a:bodyPr wrap="square">
            <a:spAutoFit/>
          </a:bodyPr>
          <a:p>
            <a:r>
              <a:rPr lang="zh-CN" altLang="en-US" sz="2400" b="1" dirty="0"/>
              <a:t>工具运行</a:t>
            </a:r>
            <a:r>
              <a:rPr lang="en-US" altLang="zh-CN" dirty="0"/>
              <a:t> </a:t>
            </a:r>
            <a:endParaRPr lang="en-US" altLang="zh-CN" dirty="0"/>
          </a:p>
          <a:p>
            <a:r>
              <a:rPr lang="en-US" altLang="zh-CN" dirty="0"/>
              <a:t>cifar.py</a:t>
            </a:r>
            <a:endParaRPr lang="en-US" altLang="zh-CN" dirty="0"/>
          </a:p>
        </p:txBody>
      </p:sp>
      <p:sp>
        <p:nvSpPr>
          <p:cNvPr id="3" name="文本框 2"/>
          <p:cNvSpPr txBox="1"/>
          <p:nvPr/>
        </p:nvSpPr>
        <p:spPr>
          <a:xfrm>
            <a:off x="1640840" y="2435225"/>
            <a:ext cx="1078865" cy="1198880"/>
          </a:xfrm>
          <a:prstGeom prst="rect">
            <a:avLst/>
          </a:prstGeom>
          <a:noFill/>
        </p:spPr>
        <p:txBody>
          <a:bodyPr wrap="square" rtlCol="0">
            <a:spAutoFit/>
          </a:bodyPr>
          <a:p>
            <a:r>
              <a:rPr lang="zh-CN" altLang="en-US" sz="3600" spc="-300" dirty="0">
                <a:solidFill>
                  <a:schemeClr val="bg1"/>
                </a:solidFill>
                <a:latin typeface="微软雅黑" panose="020B0503020204020204" pitchFamily="34" charset="-122"/>
                <a:ea typeface="微软雅黑" panose="020B0503020204020204" pitchFamily="34" charset="-122"/>
              </a:rPr>
              <a:t>工具</a:t>
            </a:r>
            <a:r>
              <a:rPr lang="zh-CN" altLang="en-US" sz="3600" spc="-300" dirty="0">
                <a:solidFill>
                  <a:schemeClr val="bg1"/>
                </a:solidFill>
                <a:latin typeface="微软雅黑" panose="020B0503020204020204" pitchFamily="34" charset="-122"/>
                <a:ea typeface="微软雅黑" panose="020B0503020204020204" pitchFamily="34" charset="-122"/>
              </a:rPr>
              <a:t>验证</a:t>
            </a:r>
            <a:endParaRPr lang="zh-CN" altLang="en-US" sz="3600" spc="-300"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6396355" y="1496060"/>
            <a:ext cx="4678045" cy="386651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7205" y="497205"/>
            <a:ext cx="11059160" cy="958850"/>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5117214" y="634683"/>
            <a:ext cx="1957571" cy="646331"/>
          </a:xfrm>
          <a:prstGeom prst="rect">
            <a:avLst/>
          </a:prstGeom>
          <a:noFill/>
        </p:spPr>
        <p:txBody>
          <a:bodyPr wrap="square" rtlCol="0">
            <a:spAutoFit/>
          </a:bodyPr>
          <a:lstStyle/>
          <a:p>
            <a:r>
              <a:rPr lang="zh-CN" altLang="en-US" sz="3600" spc="-300" dirty="0">
                <a:solidFill>
                  <a:schemeClr val="bg1"/>
                </a:solidFill>
                <a:latin typeface="微软雅黑" panose="020B0503020204020204" pitchFamily="34" charset="-122"/>
                <a:ea typeface="微软雅黑" panose="020B0503020204020204" pitchFamily="34" charset="-122"/>
              </a:rPr>
              <a:t>工具验证</a:t>
            </a:r>
            <a:endParaRPr lang="en-US" altLang="zh-CN" sz="3600" spc="-300"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2425065" y="3399155"/>
            <a:ext cx="7341235" cy="2429510"/>
          </a:xfrm>
          <a:prstGeom prst="rect">
            <a:avLst/>
          </a:prstGeom>
        </p:spPr>
      </p:pic>
      <p:sp>
        <p:nvSpPr>
          <p:cNvPr id="5" name="文本框 4"/>
          <p:cNvSpPr txBox="1"/>
          <p:nvPr/>
        </p:nvSpPr>
        <p:spPr>
          <a:xfrm>
            <a:off x="920115" y="1852594"/>
            <a:ext cx="10351770" cy="1968500"/>
          </a:xfrm>
          <a:prstGeom prst="rect">
            <a:avLst/>
          </a:prstGeom>
          <a:noFill/>
        </p:spPr>
        <p:txBody>
          <a:bodyPr wrap="square">
            <a:spAutoFit/>
          </a:bodyPr>
          <a:p>
            <a:r>
              <a:rPr lang="zh-CN" altLang="en-US" sz="2800" b="1" dirty="0"/>
              <a:t>对比实验</a:t>
            </a:r>
            <a:r>
              <a:rPr lang="en-US" altLang="zh-CN" sz="2800" dirty="0"/>
              <a:t>-</a:t>
            </a:r>
            <a:r>
              <a:rPr lang="en-US" altLang="zh-CN" sz="2400" dirty="0">
                <a:sym typeface="+mn-ea"/>
              </a:rPr>
              <a:t>数据集上的实验</a:t>
            </a:r>
            <a:endParaRPr lang="en-US" altLang="zh-CN" dirty="0"/>
          </a:p>
          <a:p>
            <a:endParaRPr lang="en-US" altLang="zh-CN" dirty="0"/>
          </a:p>
          <a:p>
            <a:r>
              <a:rPr lang="en-US" altLang="zh-CN" dirty="0"/>
              <a:t>- </a:t>
            </a:r>
            <a:r>
              <a:rPr lang="zh-CN" altLang="en-US" dirty="0"/>
              <a:t>当</a:t>
            </a:r>
            <a:r>
              <a:rPr lang="en-US" altLang="zh-CN" dirty="0">
                <a:sym typeface="+mn-ea"/>
              </a:rPr>
              <a:t>p = 0.5 , s l = 0.02 , s h = 0.4 , r 1 = 1 r 2 = 0.3 各网络在CIFAR-10、CIFAR-100、Fashion-MNIST上的实验如下图所示：可以看出，random erasing都是有益于性能提升的。</a:t>
            </a:r>
            <a:endParaRPr lang="en-US" altLang="zh-CN" dirty="0"/>
          </a:p>
          <a:p>
            <a:endParaRPr lang="en-US" altLang="zh-CN" sz="2000" dirty="0"/>
          </a:p>
          <a:p>
            <a:endParaRPr lang="en-US" altLang="zh-CN"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7205" y="497205"/>
            <a:ext cx="11059160" cy="958850"/>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5117214" y="634683"/>
            <a:ext cx="1957571" cy="646331"/>
          </a:xfrm>
          <a:prstGeom prst="rect">
            <a:avLst/>
          </a:prstGeom>
          <a:noFill/>
        </p:spPr>
        <p:txBody>
          <a:bodyPr wrap="square" rtlCol="0">
            <a:spAutoFit/>
          </a:bodyPr>
          <a:lstStyle/>
          <a:p>
            <a:r>
              <a:rPr lang="zh-CN" altLang="en-US" sz="3600" spc="-300" dirty="0">
                <a:solidFill>
                  <a:schemeClr val="bg1"/>
                </a:solidFill>
                <a:latin typeface="微软雅黑" panose="020B0503020204020204" pitchFamily="34" charset="-122"/>
                <a:ea typeface="微软雅黑" panose="020B0503020204020204" pitchFamily="34" charset="-122"/>
              </a:rPr>
              <a:t>工具验证</a:t>
            </a:r>
            <a:endParaRPr lang="en-US" altLang="zh-CN" sz="3600"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20115" y="1870374"/>
            <a:ext cx="10351770" cy="1968500"/>
          </a:xfrm>
          <a:prstGeom prst="rect">
            <a:avLst/>
          </a:prstGeom>
          <a:noFill/>
        </p:spPr>
        <p:txBody>
          <a:bodyPr wrap="square">
            <a:spAutoFit/>
          </a:bodyPr>
          <a:lstStyle/>
          <a:p>
            <a:r>
              <a:rPr lang="zh-CN" altLang="en-US" sz="2800" b="1" dirty="0"/>
              <a:t>对比实验</a:t>
            </a:r>
            <a:r>
              <a:rPr lang="en-US" altLang="zh-CN" sz="2800" dirty="0"/>
              <a:t>-</a:t>
            </a:r>
            <a:r>
              <a:rPr lang="en-US" altLang="zh-CN" sz="2400" dirty="0"/>
              <a:t>与dropout和随机添加噪声的实验比较</a:t>
            </a:r>
            <a:endParaRPr lang="en-US" altLang="zh-CN" dirty="0"/>
          </a:p>
          <a:p>
            <a:endParaRPr lang="en-US" altLang="zh-CN" dirty="0"/>
          </a:p>
          <a:p>
            <a:r>
              <a:rPr lang="en-US" altLang="zh-CN" dirty="0"/>
              <a:t>- 随机添加噪声的方案为用随机值改变像素值，改变一定比例的像素。对比结果如下图所示。当λ = 0.4 时 ，改变的像素数量与random erasing相当。</a:t>
            </a:r>
            <a:endParaRPr lang="en-US" altLang="zh-CN" dirty="0"/>
          </a:p>
          <a:p>
            <a:endParaRPr lang="en-US" altLang="zh-CN" sz="2000" dirty="0"/>
          </a:p>
          <a:p>
            <a:endParaRPr lang="en-US" altLang="zh-CN" sz="2000" dirty="0"/>
          </a:p>
        </p:txBody>
      </p:sp>
      <p:pic>
        <p:nvPicPr>
          <p:cNvPr id="2" name="图片 1"/>
          <p:cNvPicPr>
            <a:picLocks noChangeAspect="1"/>
          </p:cNvPicPr>
          <p:nvPr/>
        </p:nvPicPr>
        <p:blipFill>
          <a:blip r:embed="rId1"/>
          <a:stretch>
            <a:fillRect/>
          </a:stretch>
        </p:blipFill>
        <p:spPr>
          <a:xfrm>
            <a:off x="3462020" y="3367405"/>
            <a:ext cx="5267325" cy="29908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7205" y="497205"/>
            <a:ext cx="11059160" cy="958850"/>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5117214" y="634683"/>
            <a:ext cx="1957571" cy="646331"/>
          </a:xfrm>
          <a:prstGeom prst="rect">
            <a:avLst/>
          </a:prstGeom>
          <a:noFill/>
        </p:spPr>
        <p:txBody>
          <a:bodyPr wrap="square" rtlCol="0">
            <a:spAutoFit/>
          </a:bodyPr>
          <a:lstStyle/>
          <a:p>
            <a:r>
              <a:rPr lang="zh-CN" altLang="en-US" sz="3600" spc="-300" dirty="0">
                <a:solidFill>
                  <a:schemeClr val="bg1"/>
                </a:solidFill>
                <a:latin typeface="微软雅黑" panose="020B0503020204020204" pitchFamily="34" charset="-122"/>
                <a:ea typeface="微软雅黑" panose="020B0503020204020204" pitchFamily="34" charset="-122"/>
              </a:rPr>
              <a:t>工具验证</a:t>
            </a:r>
            <a:endParaRPr lang="en-US" altLang="zh-CN" sz="3600"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20115" y="1870374"/>
            <a:ext cx="10351770" cy="1445260"/>
          </a:xfrm>
          <a:prstGeom prst="rect">
            <a:avLst/>
          </a:prstGeom>
          <a:noFill/>
        </p:spPr>
        <p:txBody>
          <a:bodyPr wrap="square">
            <a:spAutoFit/>
          </a:bodyPr>
          <a:lstStyle/>
          <a:p>
            <a:r>
              <a:rPr lang="zh-CN" altLang="en-US" sz="2800" b="1" dirty="0"/>
              <a:t>对比实验</a:t>
            </a:r>
            <a:r>
              <a:rPr lang="en-US" altLang="zh-CN" sz="2800" dirty="0"/>
              <a:t>-</a:t>
            </a:r>
            <a:r>
              <a:rPr lang="en-US" altLang="zh-CN" sz="2400" dirty="0"/>
              <a:t>和其他数据增强方法的比较</a:t>
            </a:r>
            <a:endParaRPr lang="en-US" altLang="zh-CN" dirty="0"/>
          </a:p>
          <a:p>
            <a:endParaRPr lang="en-US" altLang="zh-CN" sz="2000" dirty="0"/>
          </a:p>
          <a:p>
            <a:r>
              <a:rPr lang="en-US" altLang="zh-CN" sz="2000" dirty="0"/>
              <a:t>- </a:t>
            </a:r>
            <a:r>
              <a:rPr lang="en-US" altLang="zh-CN" dirty="0"/>
              <a:t>flip+crop比单独使用的好；三种方法结合起来效果更好</a:t>
            </a:r>
            <a:endParaRPr lang="en-US" altLang="zh-CN" sz="2000" dirty="0"/>
          </a:p>
          <a:p>
            <a:endParaRPr lang="en-US" altLang="zh-CN" sz="2000" dirty="0"/>
          </a:p>
        </p:txBody>
      </p:sp>
      <p:pic>
        <p:nvPicPr>
          <p:cNvPr id="4" name="图片 3"/>
          <p:cNvPicPr>
            <a:picLocks noChangeAspect="1"/>
          </p:cNvPicPr>
          <p:nvPr/>
        </p:nvPicPr>
        <p:blipFill>
          <a:blip r:embed="rId1"/>
          <a:stretch>
            <a:fillRect/>
          </a:stretch>
        </p:blipFill>
        <p:spPr>
          <a:xfrm>
            <a:off x="3569970" y="3164205"/>
            <a:ext cx="5052060" cy="32188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7205" y="497205"/>
            <a:ext cx="11059160" cy="958850"/>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5117214" y="634683"/>
            <a:ext cx="1957571" cy="645160"/>
          </a:xfrm>
          <a:prstGeom prst="rect">
            <a:avLst/>
          </a:prstGeom>
          <a:noFill/>
        </p:spPr>
        <p:txBody>
          <a:bodyPr wrap="square" rtlCol="0">
            <a:spAutoFit/>
          </a:bodyPr>
          <a:lstStyle/>
          <a:p>
            <a:r>
              <a:rPr lang="zh-CN" altLang="en-US" sz="3600" spc="-300" dirty="0">
                <a:solidFill>
                  <a:schemeClr val="bg1"/>
                </a:solidFill>
                <a:latin typeface="微软雅黑" panose="020B0503020204020204" pitchFamily="34" charset="-122"/>
                <a:ea typeface="微软雅黑" panose="020B0503020204020204" pitchFamily="34" charset="-122"/>
              </a:rPr>
              <a:t>论文理解</a:t>
            </a:r>
            <a:endParaRPr lang="en-US" altLang="zh-CN" sz="3600" spc="-300" dirty="0">
              <a:solidFill>
                <a:schemeClr val="bg1"/>
              </a:solidFill>
              <a:latin typeface="微软雅黑" panose="020B0503020204020204" pitchFamily="34" charset="-122"/>
              <a:ea typeface="微软雅黑" panose="020B0503020204020204" pitchFamily="34" charset="-122"/>
            </a:endParaRPr>
          </a:p>
        </p:txBody>
      </p:sp>
      <p:sp>
        <p:nvSpPr>
          <p:cNvPr id="8" name="TextBox 9"/>
          <p:cNvSpPr txBox="1"/>
          <p:nvPr/>
        </p:nvSpPr>
        <p:spPr>
          <a:xfrm>
            <a:off x="920115" y="1748790"/>
            <a:ext cx="10213340" cy="3451860"/>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en-US" sz="28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背景：</a:t>
            </a:r>
            <a:endParaRPr lang="en-US" altLang="zh-CN" sz="28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数据增强</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是一种数据扩充技术，指的是利用有限的数据创造尽可能多的利用价值。虽然现在各种任务的公开数据集有很多，但数据量也远远不够，而公司或者学术界去采集、制作数据的成本也很高，例如人工标注数据的任务量就很大，因此，要通过一些方法去更好的利用现有的成本，比如数据增强。</a:t>
            </a:r>
            <a:endPar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传统数据增强方式有随机翻转、旋转、裁剪、变形缩放、添加噪声、颜色扰动等。</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7205" y="497205"/>
            <a:ext cx="11059160" cy="958850"/>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5117214" y="634683"/>
            <a:ext cx="1957571" cy="646331"/>
          </a:xfrm>
          <a:prstGeom prst="rect">
            <a:avLst/>
          </a:prstGeom>
          <a:noFill/>
        </p:spPr>
        <p:txBody>
          <a:bodyPr wrap="square" rtlCol="0">
            <a:spAutoFit/>
          </a:bodyPr>
          <a:lstStyle/>
          <a:p>
            <a:r>
              <a:rPr lang="zh-CN" altLang="en-US" sz="3600" spc="-300" dirty="0">
                <a:solidFill>
                  <a:schemeClr val="bg1"/>
                </a:solidFill>
                <a:latin typeface="微软雅黑" panose="020B0503020204020204" pitchFamily="34" charset="-122"/>
                <a:ea typeface="微软雅黑" panose="020B0503020204020204" pitchFamily="34" charset="-122"/>
              </a:rPr>
              <a:t>工具验证</a:t>
            </a:r>
            <a:endParaRPr lang="en-US" altLang="zh-CN" sz="3600"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20115" y="1870374"/>
            <a:ext cx="10351770" cy="2338070"/>
          </a:xfrm>
          <a:prstGeom prst="rect">
            <a:avLst/>
          </a:prstGeom>
          <a:noFill/>
        </p:spPr>
        <p:txBody>
          <a:bodyPr wrap="square">
            <a:spAutoFit/>
          </a:bodyPr>
          <a:lstStyle/>
          <a:p>
            <a:r>
              <a:rPr lang="zh-CN" altLang="en-US" sz="2800" b="1" dirty="0"/>
              <a:t>对比实验</a:t>
            </a:r>
            <a:r>
              <a:rPr lang="en-US" altLang="zh-CN" sz="2800" dirty="0"/>
              <a:t>-</a:t>
            </a:r>
            <a:r>
              <a:rPr lang="en-US" altLang="zh-CN" sz="2400" dirty="0"/>
              <a:t>对遮挡的鲁棒性实验</a:t>
            </a:r>
            <a:endParaRPr lang="en-US" altLang="zh-CN" dirty="0"/>
          </a:p>
          <a:p>
            <a:endParaRPr lang="en-US" altLang="zh-CN" sz="2000" dirty="0"/>
          </a:p>
          <a:p>
            <a:r>
              <a:rPr lang="en-US" altLang="zh-CN" sz="2000" dirty="0"/>
              <a:t>- </a:t>
            </a:r>
            <a:r>
              <a:rPr lang="en-US" altLang="zh-CN" dirty="0"/>
              <a:t>说明无随机擦除和有随机擦除随着遮挡区域的级别（占整个图像的面积）增大,后者drops的更慢，更低。即随机擦除可以提升CNNs对遮挡的鲁棒性。</a:t>
            </a:r>
            <a:endParaRPr lang="en-US" altLang="zh-CN" dirty="0"/>
          </a:p>
          <a:p>
            <a:endParaRPr lang="en-US" altLang="zh-CN" sz="2000" dirty="0"/>
          </a:p>
          <a:p>
            <a:r>
              <a:rPr lang="en-US" altLang="zh-CN" sz="2000" dirty="0"/>
              <a:t>  </a:t>
            </a:r>
            <a:endParaRPr lang="en-US" altLang="zh-CN" sz="2000" dirty="0"/>
          </a:p>
          <a:p>
            <a:endParaRPr lang="en-US" altLang="zh-CN" sz="2000" dirty="0"/>
          </a:p>
        </p:txBody>
      </p:sp>
      <p:pic>
        <p:nvPicPr>
          <p:cNvPr id="2" name="图片 1"/>
          <p:cNvPicPr>
            <a:picLocks noChangeAspect="1"/>
          </p:cNvPicPr>
          <p:nvPr/>
        </p:nvPicPr>
        <p:blipFill>
          <a:blip r:embed="rId1"/>
          <a:stretch>
            <a:fillRect/>
          </a:stretch>
        </p:blipFill>
        <p:spPr>
          <a:xfrm>
            <a:off x="3393440" y="3358515"/>
            <a:ext cx="5267325" cy="32004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3270" y="2015490"/>
            <a:ext cx="2834005" cy="2038985"/>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79367" y="0"/>
            <a:ext cx="691263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9"/>
          <p:cNvSpPr txBox="1"/>
          <p:nvPr/>
        </p:nvSpPr>
        <p:spPr>
          <a:xfrm>
            <a:off x="5542915" y="1425575"/>
            <a:ext cx="6384925" cy="3692525"/>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en-US" altLang="zh-CN" sz="2000" dirty="0">
                <a:latin typeface="微软雅黑" panose="020B0503020204020204" pitchFamily="34" charset="-122"/>
                <a:ea typeface="微软雅黑" panose="020B0503020204020204" pitchFamily="34" charset="-122"/>
              </a:rPr>
              <a:t>Random Erasing</a:t>
            </a:r>
            <a:r>
              <a:rPr lang="zh-CN" altLang="en-US" sz="2000" dirty="0">
                <a:latin typeface="微软雅黑" panose="020B0503020204020204" pitchFamily="34" charset="-122"/>
                <a:ea typeface="微软雅黑" panose="020B0503020204020204" pitchFamily="34" charset="-122"/>
              </a:rPr>
              <a:t>核心算法思想清楚，实现起来不难。</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难点在于怎样将它适配进各种</a:t>
            </a:r>
            <a:r>
              <a:rPr lang="en-US" altLang="zh-CN" sz="2000" dirty="0">
                <a:latin typeface="微软雅黑" panose="020B0503020204020204" pitchFamily="34" charset="-122"/>
                <a:ea typeface="微软雅黑" panose="020B0503020204020204" pitchFamily="34" charset="-122"/>
              </a:rPr>
              <a:t>CNN</a:t>
            </a:r>
            <a:r>
              <a:rPr lang="zh-CN" altLang="en-US" sz="2000" dirty="0">
                <a:latin typeface="微软雅黑" panose="020B0503020204020204" pitchFamily="34" charset="-122"/>
                <a:ea typeface="微软雅黑" panose="020B0503020204020204" pitchFamily="34" charset="-122"/>
              </a:rPr>
              <a:t>训练模型中，设计出合理的</a:t>
            </a:r>
            <a:r>
              <a:rPr lang="en-US" altLang="zh-CN" sz="2000" dirty="0">
                <a:latin typeface="微软雅黑" panose="020B0503020204020204" pitchFamily="34" charset="-122"/>
                <a:ea typeface="微软雅黑" panose="020B0503020204020204" pitchFamily="34" charset="-122"/>
              </a:rPr>
              <a:t>CNN</a:t>
            </a:r>
            <a:r>
              <a:rPr lang="zh-CN" altLang="en-US" sz="2000" dirty="0">
                <a:latin typeface="微软雅黑" panose="020B0503020204020204" pitchFamily="34" charset="-122"/>
                <a:ea typeface="微软雅黑" panose="020B0503020204020204" pitchFamily="34" charset="-122"/>
              </a:rPr>
              <a:t>架构，以及如何设置对比检测实验并设置各种训练参数。</a:t>
            </a:r>
            <a:r>
              <a:rPr lang="zh-CN" altLang="en-US" sz="2000" dirty="0">
                <a:latin typeface="微软雅黑" panose="020B0503020204020204" pitchFamily="34" charset="-122"/>
                <a:ea typeface="微软雅黑" panose="020B0503020204020204" pitchFamily="34" charset="-122"/>
              </a:rPr>
              <a:t>此外，还有如何将随机擦除和其他数据增强工具联合使用。</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该工具还可通过进一步的适配用于其他 </a:t>
            </a:r>
            <a:r>
              <a:rPr lang="en-US" altLang="zh-CN" sz="2000" dirty="0">
                <a:latin typeface="微软雅黑" panose="020B0503020204020204" pitchFamily="34" charset="-122"/>
                <a:ea typeface="微软雅黑" panose="020B0503020204020204" pitchFamily="34" charset="-122"/>
              </a:rPr>
              <a:t>CNN </a:t>
            </a:r>
            <a:r>
              <a:rPr lang="zh-CN" altLang="en-US" sz="2000" dirty="0">
                <a:latin typeface="微软雅黑" panose="020B0503020204020204" pitchFamily="34" charset="-122"/>
                <a:ea typeface="微软雅黑" panose="020B0503020204020204" pitchFamily="34" charset="-122"/>
              </a:rPr>
              <a:t>识别任务，例如图像检索、人脸识别和细粒度分类。</a:t>
            </a:r>
            <a:endParaRPr lang="zh-CN" altLang="en-US" sz="20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890270" y="2435225"/>
            <a:ext cx="2900680" cy="646331"/>
          </a:xfrm>
          <a:prstGeom prst="rect">
            <a:avLst/>
          </a:prstGeom>
          <a:noFill/>
        </p:spPr>
        <p:txBody>
          <a:bodyPr wrap="square" rtlCol="0">
            <a:spAutoFit/>
          </a:bodyPr>
          <a:lstStyle/>
          <a:p>
            <a:r>
              <a:rPr lang="zh-CN" altLang="en-US" sz="3600" spc="-300" dirty="0">
                <a:solidFill>
                  <a:schemeClr val="bg1"/>
                </a:solidFill>
                <a:latin typeface="微软雅黑" panose="020B0503020204020204" pitchFamily="34" charset="-122"/>
                <a:ea typeface="微软雅黑" panose="020B0503020204020204" pitchFamily="34" charset="-122"/>
              </a:rPr>
              <a:t>技术难点</a:t>
            </a:r>
            <a:endParaRPr lang="en-US" altLang="zh-CN" sz="3600"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7205" y="497205"/>
            <a:ext cx="11059160" cy="958850"/>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879340" y="654050"/>
            <a:ext cx="2295525" cy="645160"/>
          </a:xfrm>
          <a:prstGeom prst="rect">
            <a:avLst/>
          </a:prstGeom>
          <a:noFill/>
        </p:spPr>
        <p:txBody>
          <a:bodyPr wrap="square" rtlCol="0">
            <a:spAutoFit/>
          </a:bodyPr>
          <a:lstStyle/>
          <a:p>
            <a:r>
              <a:rPr lang="en-US" altLang="zh-CN" sz="3600" spc="-300" dirty="0">
                <a:solidFill>
                  <a:schemeClr val="bg1"/>
                </a:solidFill>
                <a:latin typeface="微软雅黑" panose="020B0503020204020204" pitchFamily="34" charset="-122"/>
                <a:ea typeface="微软雅黑" panose="020B0503020204020204" pitchFamily="34" charset="-122"/>
              </a:rPr>
              <a:t>References </a:t>
            </a:r>
            <a:endParaRPr lang="en-US" altLang="zh-CN" sz="3600" spc="-300" dirty="0">
              <a:solidFill>
                <a:schemeClr val="bg1"/>
              </a:solidFill>
              <a:latin typeface="微软雅黑" panose="020B0503020204020204" pitchFamily="34" charset="-122"/>
              <a:ea typeface="微软雅黑" panose="020B0503020204020204" pitchFamily="34" charset="-122"/>
            </a:endParaRPr>
          </a:p>
        </p:txBody>
      </p:sp>
      <p:sp>
        <p:nvSpPr>
          <p:cNvPr id="8" name="TextBox 9"/>
          <p:cNvSpPr txBox="1"/>
          <p:nvPr/>
        </p:nvSpPr>
        <p:spPr>
          <a:xfrm>
            <a:off x="725170" y="1983105"/>
            <a:ext cx="10741660" cy="4492625"/>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marL="342900" indent="-342900">
              <a:buFont typeface="Arial" panose="020B0604020202020204" pitchFamily="34" charset="0"/>
              <a:buChar char="•"/>
            </a:pP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https://github.com/zhunzhong07/Random-Erasing</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Arial" panose="020B0604020202020204" pitchFamily="34" charset="0"/>
              <a:buChar char="•"/>
            </a:pP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Zhong Z, Zheng L, Kang G, et al. Random erasing data augmentation[C]//Proceedings of the AAAI Conference on Artificial Intelligence. 2020, 34(07): 13001-13008.</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Arial" panose="020B0604020202020204" pitchFamily="34" charset="0"/>
              <a:buChar char="•"/>
            </a:pP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Szegedy, C.; Vanhoucke, V.; Ioffe, S.; Shlens, J.; and Wojna, Z.2016. Rethinking the inception architecture for computer vision. In CVPR.</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Arial" panose="020B0604020202020204" pitchFamily="34" charset="0"/>
              <a:buChar char="•"/>
            </a:pP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Ba, J., and Frey, B. 2013. Adaptive dropout for training deep neural networks. In NIPS.</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Arial" panose="020B0604020202020204" pitchFamily="34" charset="0"/>
              <a:buChar char="•"/>
            </a:pP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Deng, J.; Dong, W.; Socher, R.; Li, L.-J.; Li, K.; and Fei-Fei, L.2009. Imagenet: A large-scale hierarchical image database. In CVPR.</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pitchFamily="34" charset="0"/>
              <a:buNone/>
            </a:pP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7205" y="497205"/>
            <a:ext cx="11059160" cy="958850"/>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5117214" y="634683"/>
            <a:ext cx="1957571" cy="645160"/>
          </a:xfrm>
          <a:prstGeom prst="rect">
            <a:avLst/>
          </a:prstGeom>
          <a:noFill/>
        </p:spPr>
        <p:txBody>
          <a:bodyPr wrap="square" rtlCol="0">
            <a:spAutoFit/>
          </a:bodyPr>
          <a:lstStyle/>
          <a:p>
            <a:r>
              <a:rPr lang="zh-CN" altLang="en-US" sz="3600" spc="-300" dirty="0">
                <a:solidFill>
                  <a:schemeClr val="bg1"/>
                </a:solidFill>
                <a:latin typeface="微软雅黑" panose="020B0503020204020204" pitchFamily="34" charset="-122"/>
                <a:ea typeface="微软雅黑" panose="020B0503020204020204" pitchFamily="34" charset="-122"/>
              </a:rPr>
              <a:t>论文理解</a:t>
            </a:r>
            <a:endParaRPr lang="en-US" altLang="zh-CN" sz="3600" spc="-300" dirty="0">
              <a:solidFill>
                <a:schemeClr val="bg1"/>
              </a:solidFill>
              <a:latin typeface="微软雅黑" panose="020B0503020204020204" pitchFamily="34" charset="-122"/>
              <a:ea typeface="微软雅黑" panose="020B0503020204020204" pitchFamily="34" charset="-122"/>
            </a:endParaRPr>
          </a:p>
        </p:txBody>
      </p:sp>
      <p:sp>
        <p:nvSpPr>
          <p:cNvPr id="8" name="TextBox 9"/>
          <p:cNvSpPr txBox="1"/>
          <p:nvPr/>
        </p:nvSpPr>
        <p:spPr>
          <a:xfrm>
            <a:off x="920115" y="1748790"/>
            <a:ext cx="10213340" cy="3451860"/>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en-US" sz="28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痛点：</a:t>
            </a:r>
            <a:endParaRPr lang="zh-CN" altLang="en-US" sz="28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很多网络被设计得过于复杂，拥有过多的参数量，泛化能力差，容易发生</a:t>
            </a:r>
            <a:r>
              <a:rPr lang="zh-CN" altLang="en-US"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过拟合现象</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。网络学习到的可能是一些不重要的</a:t>
            </a: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noise</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。这就表现在有些网络在</a:t>
            </a: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training set</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上表现很好，但是到了</a:t>
            </a: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test set</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中表现会异乎寻常的差。为了</a:t>
            </a:r>
            <a:r>
              <a:rPr lang="zh-CN" altLang="en-US"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提高网络泛化能力</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，数据增强是一个很重要的方向。对于网络泛化能力而言。</a:t>
            </a:r>
            <a:r>
              <a:rPr lang="zh-CN" altLang="en-US"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遮挡</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是一个重要的影响因素。就如行人重识别中的遮挡数据集，考验的是网络能否关注整体和局部细节，和网络对于带遮挡对象的泛化能力。带遮挡也是</a:t>
            </a:r>
            <a:r>
              <a:rPr lang="en-US" altLang="zh-CN" sz="20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ReID</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场景中非常常见的场景，也是制约</a:t>
            </a:r>
            <a:r>
              <a:rPr lang="en-US" altLang="zh-CN" sz="20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ReID</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技术落地一大难点之一。</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7205" y="497205"/>
            <a:ext cx="11059160" cy="958850"/>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5117214" y="634683"/>
            <a:ext cx="1957571" cy="645160"/>
          </a:xfrm>
          <a:prstGeom prst="rect">
            <a:avLst/>
          </a:prstGeom>
          <a:noFill/>
        </p:spPr>
        <p:txBody>
          <a:bodyPr wrap="square" rtlCol="0">
            <a:spAutoFit/>
          </a:bodyPr>
          <a:lstStyle/>
          <a:p>
            <a:r>
              <a:rPr lang="zh-CN" altLang="en-US" sz="3600" spc="-300" dirty="0">
                <a:solidFill>
                  <a:schemeClr val="bg1"/>
                </a:solidFill>
                <a:latin typeface="微软雅黑" panose="020B0503020204020204" pitchFamily="34" charset="-122"/>
                <a:ea typeface="微软雅黑" panose="020B0503020204020204" pitchFamily="34" charset="-122"/>
              </a:rPr>
              <a:t>论文理解</a:t>
            </a:r>
            <a:endParaRPr lang="en-US" altLang="zh-CN" sz="3600" spc="-300" dirty="0">
              <a:solidFill>
                <a:schemeClr val="bg1"/>
              </a:solidFill>
              <a:latin typeface="微软雅黑" panose="020B0503020204020204" pitchFamily="34" charset="-122"/>
              <a:ea typeface="微软雅黑" panose="020B0503020204020204" pitchFamily="34" charset="-122"/>
            </a:endParaRPr>
          </a:p>
        </p:txBody>
      </p:sp>
      <p:sp>
        <p:nvSpPr>
          <p:cNvPr id="8" name="TextBox 9"/>
          <p:cNvSpPr txBox="1"/>
          <p:nvPr/>
        </p:nvSpPr>
        <p:spPr>
          <a:xfrm>
            <a:off x="920115" y="1748790"/>
            <a:ext cx="10213340" cy="3851910"/>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en-US" sz="28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解决方法：</a:t>
            </a:r>
            <a:endParaRPr lang="en-US" altLang="zh-CN" sz="28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Random Erasing</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即在一张图片里随机选择一个区域，然后采用随机值进行覆盖，模拟遮挡场景。通过该方法能够给图片加入不同程度的遮挡，迫使网络利用局部未遮挡的数据进行识别，加大了训练难度，可以提高模型泛化能力，减少过拟合的风险，同时对遮挡具有一定的鲁棒性。</a:t>
            </a:r>
            <a:endPar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该方法可以被视为</a:t>
            </a: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add noise</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的一种，并且与随机裁剪、随机水平翻转具有一定的互补性，综合应用他们，可以取得更好的模型表现，尤其是对噪声和遮挡具有更好的鲁棒性。该方法也很容易嵌入到现今大部分</a:t>
            </a: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CNN</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模型中用于训练具有更好泛化性能的模型</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7205" y="497205"/>
            <a:ext cx="11059160" cy="958850"/>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5117214" y="634683"/>
            <a:ext cx="1957571" cy="645160"/>
          </a:xfrm>
          <a:prstGeom prst="rect">
            <a:avLst/>
          </a:prstGeom>
          <a:noFill/>
        </p:spPr>
        <p:txBody>
          <a:bodyPr wrap="square" rtlCol="0">
            <a:spAutoFit/>
          </a:bodyPr>
          <a:lstStyle/>
          <a:p>
            <a:r>
              <a:rPr lang="zh-CN" altLang="en-US" sz="3600" spc="-300" dirty="0">
                <a:solidFill>
                  <a:schemeClr val="bg1"/>
                </a:solidFill>
                <a:latin typeface="微软雅黑" panose="020B0503020204020204" pitchFamily="34" charset="-122"/>
                <a:ea typeface="微软雅黑" panose="020B0503020204020204" pitchFamily="34" charset="-122"/>
              </a:rPr>
              <a:t>论文理解</a:t>
            </a:r>
            <a:endParaRPr lang="en-US" altLang="zh-CN" sz="3600" spc="-300" dirty="0">
              <a:solidFill>
                <a:schemeClr val="bg1"/>
              </a:solidFill>
              <a:latin typeface="微软雅黑" panose="020B0503020204020204" pitchFamily="34" charset="-122"/>
              <a:ea typeface="微软雅黑" panose="020B0503020204020204" pitchFamily="34" charset="-122"/>
            </a:endParaRPr>
          </a:p>
        </p:txBody>
      </p:sp>
      <p:sp>
        <p:nvSpPr>
          <p:cNvPr id="8" name="TextBox 9"/>
          <p:cNvSpPr txBox="1"/>
          <p:nvPr/>
        </p:nvSpPr>
        <p:spPr>
          <a:xfrm>
            <a:off x="920115" y="1748790"/>
            <a:ext cx="10213340" cy="1450975"/>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en-US" sz="28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优点：</a:t>
            </a:r>
            <a:endParaRPr lang="en-US" altLang="zh-CN" sz="28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920115" y="2562872"/>
            <a:ext cx="10351770" cy="3046095"/>
          </a:xfrm>
          <a:prstGeom prst="rect">
            <a:avLst/>
          </a:prstGeom>
          <a:noFill/>
        </p:spPr>
        <p:txBody>
          <a:bodyPr wrap="square">
            <a:spAutoFit/>
          </a:bodyPr>
          <a:lstStyle/>
          <a:p>
            <a:pPr marL="342900" indent="-342900">
              <a:buFont typeface="Arial" panose="020B0604020202020204" pitchFamily="34" charset="0"/>
              <a:buChar char="•"/>
            </a:pPr>
            <a:r>
              <a:rPr lang="zh-CN" altLang="en-US" sz="2400" b="1" dirty="0"/>
              <a:t>轻量级</a:t>
            </a:r>
            <a:r>
              <a:rPr lang="zh-CN" altLang="en-US" sz="2400" dirty="0"/>
              <a:t>，不需要任何额外的参数学习或内存消耗。它可以在不改变学习策略的情况下与各种</a:t>
            </a:r>
            <a:r>
              <a:rPr lang="en-US" altLang="zh-CN" sz="2400" dirty="0"/>
              <a:t>CNN</a:t>
            </a:r>
            <a:r>
              <a:rPr lang="zh-CN" altLang="en-US" sz="2400" dirty="0"/>
              <a:t>模型集成。</a:t>
            </a:r>
            <a:endParaRPr lang="zh-CN" altLang="en-US" sz="2400" dirty="0"/>
          </a:p>
          <a:p>
            <a:pPr marL="342900" indent="-342900">
              <a:buFont typeface="Arial" panose="020B0604020202020204" pitchFamily="34" charset="0"/>
              <a:buChar char="•"/>
            </a:pPr>
            <a:r>
              <a:rPr lang="zh-CN" altLang="en-US" sz="2400" dirty="0"/>
              <a:t>现有数据扩充和正则化方法的补充方法。当两者结合时，随机擦除进一步提高了识别性能。</a:t>
            </a:r>
            <a:endParaRPr lang="zh-CN" altLang="en-US" sz="2400" dirty="0"/>
          </a:p>
          <a:p>
            <a:pPr marL="342900" indent="-342900">
              <a:buFont typeface="Arial" panose="020B0604020202020204" pitchFamily="34" charset="0"/>
              <a:buChar char="•"/>
            </a:pPr>
            <a:r>
              <a:rPr lang="zh-CN" altLang="en-US" sz="2400" b="1" dirty="0"/>
              <a:t>高泛化</a:t>
            </a:r>
            <a:r>
              <a:rPr lang="zh-CN" altLang="en-US" sz="2400" dirty="0"/>
              <a:t>。在图像分类、目标检测和人员重新识别方面不断提高最新的最先进的深度模型的性能。</a:t>
            </a:r>
            <a:endParaRPr lang="zh-CN" altLang="en-US" sz="2400" dirty="0"/>
          </a:p>
          <a:p>
            <a:pPr marL="342900" indent="-342900">
              <a:buFont typeface="Arial" panose="020B0604020202020204" pitchFamily="34" charset="0"/>
              <a:buChar char="•"/>
            </a:pPr>
            <a:r>
              <a:rPr lang="zh-CN" altLang="en-US" sz="2400" dirty="0"/>
              <a:t>提高神经网络对部分共包样本的</a:t>
            </a:r>
            <a:r>
              <a:rPr lang="zh-CN" altLang="en-US" sz="2400" b="1" dirty="0"/>
              <a:t>鲁棒性</a:t>
            </a:r>
            <a:r>
              <a:rPr lang="zh-CN" altLang="en-US" sz="2400" dirty="0"/>
              <a:t>。当我们随机添加遮挡到</a:t>
            </a:r>
            <a:r>
              <a:rPr lang="en-US" altLang="zh-CN" sz="2400" dirty="0"/>
              <a:t>CIFAR-10</a:t>
            </a:r>
            <a:r>
              <a:rPr lang="zh-CN" altLang="en-US" sz="2400" dirty="0"/>
              <a:t>测试数据集时，随机擦除显著优于基线模型</a:t>
            </a:r>
            <a:endParaRPr lang="zh-C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7205" y="497205"/>
            <a:ext cx="11059160" cy="958850"/>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5117214" y="634683"/>
            <a:ext cx="1957571" cy="645160"/>
          </a:xfrm>
          <a:prstGeom prst="rect">
            <a:avLst/>
          </a:prstGeom>
          <a:noFill/>
        </p:spPr>
        <p:txBody>
          <a:bodyPr wrap="square" rtlCol="0">
            <a:spAutoFit/>
          </a:bodyPr>
          <a:lstStyle/>
          <a:p>
            <a:r>
              <a:rPr lang="zh-CN" altLang="en-US" sz="3600" spc="-300" dirty="0">
                <a:solidFill>
                  <a:schemeClr val="bg1"/>
                </a:solidFill>
                <a:latin typeface="微软雅黑" panose="020B0503020204020204" pitchFamily="34" charset="-122"/>
                <a:ea typeface="微软雅黑" panose="020B0503020204020204" pitchFamily="34" charset="-122"/>
              </a:rPr>
              <a:t>论文理解</a:t>
            </a:r>
            <a:endParaRPr lang="en-US" altLang="zh-CN" sz="3600" spc="-300" dirty="0">
              <a:solidFill>
                <a:schemeClr val="bg1"/>
              </a:solidFill>
              <a:latin typeface="微软雅黑" panose="020B0503020204020204" pitchFamily="34" charset="-122"/>
              <a:ea typeface="微软雅黑" panose="020B0503020204020204" pitchFamily="34" charset="-122"/>
            </a:endParaRPr>
          </a:p>
        </p:txBody>
      </p:sp>
      <p:sp>
        <p:nvSpPr>
          <p:cNvPr id="8" name="TextBox 9"/>
          <p:cNvSpPr txBox="1"/>
          <p:nvPr/>
        </p:nvSpPr>
        <p:spPr>
          <a:xfrm>
            <a:off x="920115" y="1748790"/>
            <a:ext cx="10213340" cy="2570480"/>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en-US" sz="28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创新：</a:t>
            </a:r>
            <a:endParaRPr lang="zh-CN" altLang="en-US" sz="28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sz="28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sz="28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920115" y="2562872"/>
            <a:ext cx="10351770" cy="3784600"/>
          </a:xfrm>
          <a:prstGeom prst="rect">
            <a:avLst/>
          </a:prstGeom>
          <a:noFill/>
        </p:spPr>
        <p:txBody>
          <a:bodyPr wrap="square">
            <a:spAutoFit/>
          </a:bodyPr>
          <a:lstStyle/>
          <a:p>
            <a:r>
              <a:rPr lang="zh-CN" altLang="en-US" sz="2400"/>
              <a:t>如果通过添加遮挡的图像来解决遮挡数据集的数据增广，花费过于昂贵，而且遮挡的等级可能会</a:t>
            </a:r>
            <a:r>
              <a:rPr lang="zh-CN" altLang="en-US" sz="2400"/>
              <a:t>受到限制。由于选择的区域大小是随机的，所以random erasing可以生成不同遮挡级别的增强图像。</a:t>
            </a:r>
            <a:endParaRPr lang="zh-CN" altLang="en-US" sz="2400"/>
          </a:p>
          <a:p>
            <a:r>
              <a:rPr lang="zh-CN" altLang="en-US" sz="2400"/>
              <a:t>随机裁剪是一种有效的数据增强方法，它减少了背景在CNN决策中的贡献，可以基于对象的部分存在而不是聚焦于整个对象来建立学习模型。与随机裁剪相比，随机擦除保留了物体的整体结构，只是遮挡了物体的某些部分。</a:t>
            </a:r>
            <a:endParaRPr lang="zh-CN" altLang="en-US" sz="2400"/>
          </a:p>
          <a:p>
            <a:r>
              <a:rPr lang="zh-CN" altLang="en-US" sz="2400"/>
              <a:t>与</a:t>
            </a:r>
            <a:r>
              <a:rPr lang="en-US" altLang="zh-CN" sz="2400"/>
              <a:t>cutout</a:t>
            </a:r>
            <a:r>
              <a:rPr lang="zh-CN" altLang="en-US" sz="2400"/>
              <a:t>不同的地方有三点：</a:t>
            </a:r>
            <a:endParaRPr lang="zh-CN" altLang="en-US" sz="2400"/>
          </a:p>
          <a:p>
            <a:pPr marL="342900" indent="-342900">
              <a:buFont typeface="Arial" panose="020B0604020202020204" pitchFamily="34" charset="0"/>
              <a:buChar char="•"/>
            </a:pPr>
            <a:r>
              <a:rPr lang="zh-CN" altLang="en-US" sz="2400"/>
              <a:t>选择的方形大小不是固定的</a:t>
            </a:r>
            <a:endParaRPr lang="zh-CN" altLang="en-US" sz="2400"/>
          </a:p>
          <a:p>
            <a:pPr marL="342900" indent="-342900">
              <a:buFont typeface="Arial" panose="020B0604020202020204" pitchFamily="34" charset="0"/>
              <a:buChar char="•"/>
            </a:pPr>
            <a:r>
              <a:rPr lang="zh-CN" altLang="en-US" sz="2400"/>
              <a:t>填充区域选择的是</a:t>
            </a:r>
            <a:r>
              <a:rPr lang="en-US" altLang="zh-CN" sz="2400"/>
              <a:t>[0,255]</a:t>
            </a:r>
            <a:r>
              <a:rPr lang="zh-CN" altLang="en-US" sz="2400"/>
              <a:t>的随机值，而不是</a:t>
            </a:r>
            <a:r>
              <a:rPr lang="en-US" altLang="zh-CN" sz="2400"/>
              <a:t>0</a:t>
            </a:r>
            <a:endParaRPr lang="en-US" altLang="zh-CN" sz="2400"/>
          </a:p>
          <a:p>
            <a:pPr marL="342900" indent="-342900">
              <a:buFont typeface="Arial" panose="020B0604020202020204" pitchFamily="34" charset="0"/>
              <a:buChar char="•"/>
            </a:pPr>
            <a:r>
              <a:rPr lang="zh-CN" altLang="en-US" sz="2400"/>
              <a:t>方形区域限制在图像内；</a:t>
            </a:r>
            <a:endParaRPr lang="zh-CN"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972594" y="1335656"/>
            <a:ext cx="2357032" cy="1795733"/>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6" name="文本框 5"/>
          <p:cNvSpPr txBox="1"/>
          <p:nvPr/>
        </p:nvSpPr>
        <p:spPr>
          <a:xfrm>
            <a:off x="5972810" y="3674745"/>
            <a:ext cx="4102100" cy="521970"/>
          </a:xfrm>
          <a:prstGeom prst="rect">
            <a:avLst/>
          </a:prstGeom>
          <a:noFill/>
        </p:spPr>
        <p:txBody>
          <a:bodyPr wrap="square" rtlCol="0">
            <a:spAutoFit/>
          </a:bodyPr>
          <a:lstStyle/>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Random Erasing</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5996563" y="4502989"/>
            <a:ext cx="495035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611620" y="1633855"/>
            <a:ext cx="1078865" cy="1198880"/>
          </a:xfrm>
          <a:prstGeom prst="rect">
            <a:avLst/>
          </a:prstGeom>
          <a:noFill/>
        </p:spPr>
        <p:txBody>
          <a:bodyPr wrap="square" rtlCol="0">
            <a:spAutoFit/>
          </a:bodyPr>
          <a:p>
            <a:r>
              <a:rPr lang="zh-CN" altLang="en-US" sz="3600" spc="-300" dirty="0">
                <a:solidFill>
                  <a:schemeClr val="bg1"/>
                </a:solidFill>
                <a:latin typeface="微软雅黑" panose="020B0503020204020204" pitchFamily="34" charset="-122"/>
                <a:ea typeface="微软雅黑" panose="020B0503020204020204" pitchFamily="34" charset="-122"/>
              </a:rPr>
              <a:t>核心</a:t>
            </a:r>
            <a:endParaRPr lang="zh-CN" altLang="en-US" sz="3600" spc="-300" dirty="0">
              <a:solidFill>
                <a:schemeClr val="bg1"/>
              </a:solidFill>
              <a:latin typeface="微软雅黑" panose="020B0503020204020204" pitchFamily="34" charset="-122"/>
              <a:ea typeface="微软雅黑" panose="020B0503020204020204" pitchFamily="34" charset="-122"/>
            </a:endParaRPr>
          </a:p>
          <a:p>
            <a:r>
              <a:rPr lang="zh-CN" altLang="en-US" sz="3600" spc="-300" dirty="0">
                <a:solidFill>
                  <a:schemeClr val="bg1"/>
                </a:solidFill>
                <a:latin typeface="微软雅黑" panose="020B0503020204020204" pitchFamily="34" charset="-122"/>
                <a:ea typeface="微软雅黑" panose="020B0503020204020204" pitchFamily="34" charset="-122"/>
              </a:rPr>
              <a:t>算法</a:t>
            </a:r>
            <a:endParaRPr lang="zh-CN" altLang="en-US" sz="3600" spc="-300" dirty="0">
              <a:solidFill>
                <a:schemeClr val="bg1"/>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1"/>
          <a:srcRect l="7439" t="4625" r="22553"/>
          <a:stretch>
            <a:fillRect/>
          </a:stretch>
        </p:blipFill>
        <p:spPr>
          <a:xfrm>
            <a:off x="712470" y="1335405"/>
            <a:ext cx="4691380" cy="386207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3270" y="2015490"/>
            <a:ext cx="2834005" cy="2038985"/>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79367" y="0"/>
            <a:ext cx="691263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640840" y="2435225"/>
            <a:ext cx="1078865" cy="1198880"/>
          </a:xfrm>
          <a:prstGeom prst="rect">
            <a:avLst/>
          </a:prstGeom>
          <a:noFill/>
        </p:spPr>
        <p:txBody>
          <a:bodyPr wrap="square" rtlCol="0">
            <a:spAutoFit/>
          </a:bodyPr>
          <a:lstStyle/>
          <a:p>
            <a:r>
              <a:rPr lang="zh-CN" altLang="en-US" sz="3600" spc="-300" dirty="0">
                <a:solidFill>
                  <a:schemeClr val="bg1"/>
                </a:solidFill>
                <a:latin typeface="微软雅黑" panose="020B0503020204020204" pitchFamily="34" charset="-122"/>
                <a:ea typeface="微软雅黑" panose="020B0503020204020204" pitchFamily="34" charset="-122"/>
              </a:rPr>
              <a:t>核心</a:t>
            </a:r>
            <a:endParaRPr lang="zh-CN" altLang="en-US" sz="3600" spc="-300" dirty="0">
              <a:solidFill>
                <a:schemeClr val="bg1"/>
              </a:solidFill>
              <a:latin typeface="微软雅黑" panose="020B0503020204020204" pitchFamily="34" charset="-122"/>
              <a:ea typeface="微软雅黑" panose="020B0503020204020204" pitchFamily="34" charset="-122"/>
            </a:endParaRPr>
          </a:p>
          <a:p>
            <a:r>
              <a:rPr lang="zh-CN" altLang="en-US" sz="3600" spc="-300" dirty="0">
                <a:solidFill>
                  <a:schemeClr val="bg1"/>
                </a:solidFill>
                <a:latin typeface="微软雅黑" panose="020B0503020204020204" pitchFamily="34" charset="-122"/>
                <a:ea typeface="微软雅黑" panose="020B0503020204020204" pitchFamily="34" charset="-122"/>
              </a:rPr>
              <a:t>算法</a:t>
            </a:r>
            <a:endParaRPr lang="zh-CN" altLang="en-US" sz="3600" spc="-300"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custDataLst>
              <p:tags r:id="rId1"/>
            </p:custDataLst>
          </p:nvPr>
        </p:nvPicPr>
        <p:blipFill>
          <a:blip r:embed="rId2"/>
          <a:stretch>
            <a:fillRect/>
          </a:stretch>
        </p:blipFill>
        <p:spPr>
          <a:xfrm>
            <a:off x="6402070" y="195580"/>
            <a:ext cx="4667250" cy="6467475"/>
          </a:xfrm>
          <a:prstGeom prst="rect">
            <a:avLst/>
          </a:prstGeom>
        </p:spPr>
      </p:pic>
      <p:sp>
        <p:nvSpPr>
          <p:cNvPr id="12" name="文本框 11"/>
          <p:cNvSpPr txBox="1"/>
          <p:nvPr/>
        </p:nvSpPr>
        <p:spPr>
          <a:xfrm>
            <a:off x="763270" y="4603115"/>
            <a:ext cx="3171825" cy="922020"/>
          </a:xfrm>
          <a:prstGeom prst="rect">
            <a:avLst/>
          </a:prstGeom>
          <a:noFill/>
        </p:spPr>
        <p:txBody>
          <a:bodyPr wrap="square">
            <a:spAutoFit/>
          </a:bodyPr>
          <a:p>
            <a:r>
              <a:rPr lang="zh-CN" altLang="en-US" dirty="0"/>
              <a:t>简而言之，选择一个合适面积，一个点，然后画框，框内像素随机替代。</a:t>
            </a:r>
            <a:endParaRPr lang="en-US" altLang="zh-CN" dirty="0"/>
          </a:p>
        </p:txBody>
      </p:sp>
    </p:spTree>
  </p:cSld>
  <p:clrMapOvr>
    <a:masterClrMapping/>
  </p:clrMapOvr>
</p:sld>
</file>

<file path=ppt/tags/tag1.xml><?xml version="1.0" encoding="utf-8"?>
<p:tagLst xmlns:p="http://schemas.openxmlformats.org/presentationml/2006/main">
  <p:tag name="KSO_WM_UNIT_PLACING_PICTURE_USER_VIEWPORT" val="{&quot;height&quot;:11535,&quot;width&quot;:832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3687</Words>
  <Application>WPS 演示</Application>
  <PresentationFormat>宽屏</PresentationFormat>
  <Paragraphs>263</Paragraphs>
  <Slides>32</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32</vt:i4>
      </vt:variant>
    </vt:vector>
  </HeadingPairs>
  <TitlesOfParts>
    <vt:vector size="46" baseType="lpstr">
      <vt:lpstr>Arial</vt:lpstr>
      <vt:lpstr>宋体</vt:lpstr>
      <vt:lpstr>Wingdings</vt:lpstr>
      <vt:lpstr>微软雅黑</vt:lpstr>
      <vt:lpstr>Source Han Sans CN Normal</vt:lpstr>
      <vt:lpstr>Yu Gothic UI Semilight</vt:lpstr>
      <vt:lpstr>Noto Serif CJK SC</vt:lpstr>
      <vt:lpstr>FZHei-B01S</vt:lpstr>
      <vt:lpstr>等线</vt:lpstr>
      <vt:lpstr>Arial Unicode MS</vt:lpstr>
      <vt:lpstr>等线 Light</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菜籽油</cp:lastModifiedBy>
  <cp:revision>27</cp:revision>
  <dcterms:created xsi:type="dcterms:W3CDTF">2020-02-28T09:13:00Z</dcterms:created>
  <dcterms:modified xsi:type="dcterms:W3CDTF">2021-11-30T09:56:56Z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KSOTemplateUUID">
    <vt:lpwstr>v1.0_mb_pQzIEODkE5dyNjgFDpJPHw==</vt:lpwstr>
  </property>
  <property fmtid="{D5CDD505-2E9C-101B-9397-08002B2CF9AE}" pid="4" name="ICV">
    <vt:lpwstr>E5325332C09147208FD0AA6C6B89B969</vt:lpwstr>
  </property>
</Properties>
</file>