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8" r:id="rId14"/>
    <p:sldId id="267" r:id="rId15"/>
    <p:sldId id="272" r:id="rId16"/>
    <p:sldId id="269" r:id="rId17"/>
    <p:sldId id="273" r:id="rId18"/>
    <p:sldId id="274" r:id="rId19"/>
    <p:sldId id="276" r:id="rId20"/>
    <p:sldId id="275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1840-1B0A-98F4-00DF-47D4BDC93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4130A-2400-91B9-0406-4C6578BA4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F93A-3016-3281-17AC-1A95E9EB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3AD7-174D-9311-9572-122D9A58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4A78-4BE4-52DD-5BC1-6B3DF7F8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E3D2-F00D-28EF-EBCB-1FC87A63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0CADA-89A4-86E7-FE6E-53E6E5BC2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571D-A65E-0675-AE0A-42D22278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0DAE-1624-F8E5-49AE-8B75D326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EA92-F9EF-8118-368C-24EB76CE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99DCC-8F8F-4F82-46B2-520ACBCE6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FA567-1FBE-7783-2404-DAB0DE4E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DD84-CB1E-1713-CBA9-322C0A42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69E0-B2F1-264D-8774-CA65C8F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9CF6-F815-FFBB-538F-C6564BA4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7348-22D0-F7F0-D696-EC115A98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656A-B932-F2BA-4A37-2ECEE198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43F3-E156-D8C1-87E6-E839FDCD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A450-7C11-C216-1A89-E82E408C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B759-32EA-C4FA-A854-4F4AFDD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ADE0-70DC-A084-FB38-794959CA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4FA4-4CA3-0644-08FE-92D796AE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8A29-AA23-B3D3-F045-FF80CA52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602F-C6B0-5E32-78CA-9CAE73DF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67C-F25E-2787-7C0A-866300C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F868-2959-2EC3-4644-2D35B74E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0A6-4CF4-B52F-E74A-5B9ACC0E4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1A3DE-4742-6856-B6B0-5124546D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E197-D3E1-FAA8-0A95-55AF606A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8EBFF-A1E6-FD18-941D-B0A9F71F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F2C3E-A245-06C1-FCDF-447468A2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1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7789-DBE7-EE3F-D9E8-C3322784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D48D9-B25C-8F90-3174-E4378DC8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1ED24-04D9-8292-366A-B227281C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A273D-7EBA-123A-6D01-0A630434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A28E8-25D8-CF49-BA56-8DE09E046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7344C-C043-1BF5-DAB7-099B2CBC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F3899-78DD-7A6F-3BE8-39F7B655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13731-3EBA-CDDB-D421-615A1F8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E9D1-D1A6-132A-42F5-F3BFC147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4B5E-9E4D-7434-0118-4D0F353F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BCC65-BFF1-4CFA-C0F2-C01C75C8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2D37B-821D-D56F-3639-483E8ACB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B9A34-8F54-13DE-7970-8D66B000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90337-F93B-4DAF-E99A-477470DE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8633-E254-E13E-7FC4-C60BDAAA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9190-3AC1-BE3C-F55A-440D0C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F3F3-5787-1986-8532-75063183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004B-C5F7-0E10-223B-73AEFDA9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F2C1A-1550-56DB-C2C7-94AF2B3A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20AEF-ECBC-C826-F5AC-B11EF8C9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46B1-0DE6-F3EC-F24A-C1E3486A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C833-99A9-41BA-ABAC-F6C672D5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94D98-D7A6-E9E3-0FFC-5909C8C38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749B-D498-CC20-7F57-B2CE9DF0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1672-25DA-2B73-6D81-3DB16977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AD7B1-D9CB-0FF4-7EDE-1745D8D6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ED5DC-E439-C434-34D0-2FDB6483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CD92D-C349-5C6E-E105-7E0F35AA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F750-AF0A-4D0A-532C-7C515F5F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EA24-B6B2-BFC6-4079-28FAE4E0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5881-552E-4764-9827-8493288C0F7B}" type="datetimeFigureOut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99EC-86FA-61CD-EE11-EBBC1ECC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DBD3-D035-A5F3-5F1B-91453A807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7272-BDDD-40D8-BBE8-0EC33CC2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33E9-953D-44BE-47F5-79BFCA4DC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Amazon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D38A-F47B-6A99-9424-293FC3E31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Ribhu Kaul</a:t>
            </a:r>
          </a:p>
          <a:p>
            <a:r>
              <a:rPr lang="en-US" dirty="0"/>
              <a:t>Registration no. 0001079285</a:t>
            </a:r>
          </a:p>
        </p:txBody>
      </p:sp>
    </p:spTree>
    <p:extLst>
      <p:ext uri="{BB962C8B-B14F-4D97-AF65-F5344CB8AC3E}">
        <p14:creationId xmlns:p14="http://schemas.microsoft.com/office/powerpoint/2010/main" val="243785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D6D8-E466-114C-418B-A8685EDC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Vectorization…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2F09A-AD25-FD41-8F81-81C033F0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17" y="1258269"/>
            <a:ext cx="9288966" cy="55997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650D1-FC8B-218B-175C-E368E4D6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F592-0D21-5562-944B-B1DD1487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Analysis, Model 1:</a:t>
            </a:r>
            <a:br>
              <a:rPr lang="en-US" dirty="0"/>
            </a:br>
            <a:r>
              <a:rPr lang="en-US" dirty="0" err="1"/>
              <a:t>TextBob</a:t>
            </a:r>
            <a:r>
              <a:rPr lang="en-US" dirty="0"/>
              <a:t>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4DF23-130D-F030-F2B3-49D184A45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F74C-CE72-EBBB-5028-A76741C0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</a:t>
            </a:r>
            <a:r>
              <a:rPr lang="en-US" dirty="0" err="1"/>
              <a:t>TextBlob</a:t>
            </a:r>
            <a:r>
              <a:rPr lang="en-US" dirty="0"/>
              <a:t>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A587-419A-1D5B-8BF9-A14228FE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8278" cy="4831653"/>
          </a:xfrm>
        </p:spPr>
        <p:txBody>
          <a:bodyPr/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TextBlob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Python library that provides a simple API for processing textual data.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built on top of other natural language processing (NLP) libraries, such as NLTK (Natural Language Toolkit) and Pattern and offers a convenient and user-friendly way to perform various text analysis tasks.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TextBlob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designed to be beginner-friendly and is widely used for tasks like sentiment analysis, part-of-speech tagging, text classification, translation,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2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62D4-6DA0-9D17-1C11-A4F7CEE9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…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0ADCDC-8BAE-1AAF-4400-A69E3BD8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automatically tokenize the text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tag words in a text with their parts of speech (e.g., noun, verb, adjective), e.g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.,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blob.tags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extract noun phrases from text, e.g.,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blob.noun_phrases</a:t>
            </a:r>
            <a:endParaRPr lang="en-US" b="1" i="0" dirty="0">
              <a:solidFill>
                <a:srgbClr val="111827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a straightforward way to perform sentiment analysis</a:t>
            </a:r>
            <a:r>
              <a:rPr lang="en-US" i="0" dirty="0">
                <a:solidFill>
                  <a:srgbClr val="111827"/>
                </a:solidFill>
                <a:effectLst/>
                <a:latin typeface="Söhne Mono"/>
              </a:rPr>
              <a:t>, e.g.,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blob.sentiment</a:t>
            </a:r>
            <a:endParaRPr lang="en-US" b="1" i="0" dirty="0">
              <a:solidFill>
                <a:srgbClr val="111827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supports translation between languages</a:t>
            </a:r>
            <a:r>
              <a:rPr lang="en-US" dirty="0">
                <a:solidFill>
                  <a:srgbClr val="111827"/>
                </a:solidFill>
                <a:latin typeface="Söhne Mono"/>
              </a:rPr>
              <a:t>, e.g.,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blob.translate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(to='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fr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’)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correct spelling mistakes in text</a:t>
            </a:r>
            <a:r>
              <a:rPr lang="en-US" dirty="0">
                <a:solidFill>
                  <a:srgbClr val="111827"/>
                </a:solidFill>
                <a:latin typeface="Söhne Mono"/>
              </a:rPr>
              <a:t>, e.g.,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blob.correct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()</a:t>
            </a:r>
            <a:endParaRPr lang="en-US" dirty="0">
              <a:solidFill>
                <a:srgbClr val="111827"/>
              </a:solidFill>
              <a:latin typeface="Söhne Mono"/>
            </a:endParaRPr>
          </a:p>
          <a:p>
            <a:r>
              <a:rPr lang="en-US" dirty="0">
                <a:solidFill>
                  <a:srgbClr val="111827"/>
                </a:solidFill>
                <a:latin typeface="Söhne Mono"/>
              </a:rPr>
              <a:t> </a:t>
            </a:r>
            <a:endParaRPr lang="en-US" i="0" dirty="0">
              <a:solidFill>
                <a:srgbClr val="111827"/>
              </a:solidFill>
              <a:effectLst/>
              <a:latin typeface="Söhne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3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65DC-4226-8E0C-0C27-D1FA7380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</a:t>
            </a:r>
            <a:r>
              <a:rPr lang="en-US" dirty="0" err="1"/>
              <a:t>TextBlob</a:t>
            </a:r>
            <a:r>
              <a:rPr lang="en-US" dirty="0"/>
              <a:t>)…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89216-25A7-77EF-5CDA-E451DC612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373" y="1219876"/>
            <a:ext cx="7781422" cy="55316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84D13-D446-D61C-7B49-ADC67FEA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bar graph with different colored squares">
            <a:extLst>
              <a:ext uri="{FF2B5EF4-FFF2-40B4-BE49-F238E27FC236}">
                <a16:creationId xmlns:a16="http://schemas.microsoft.com/office/drawing/2014/main" id="{535A9A08-0478-01E2-8556-F722A5156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9" y="106460"/>
            <a:ext cx="8080793" cy="6330500"/>
          </a:xfrm>
          <a:prstGeom prst="rect">
            <a:avLst/>
          </a:prstGeom>
        </p:spPr>
      </p:pic>
      <p:pic>
        <p:nvPicPr>
          <p:cNvPr id="13" name="Picture 12" descr="A network of dots and lines">
            <a:extLst>
              <a:ext uri="{FF2B5EF4-FFF2-40B4-BE49-F238E27FC236}">
                <a16:creationId xmlns:a16="http://schemas.microsoft.com/office/drawing/2014/main" id="{40ED38F0-090A-A51D-F1D4-EAACFF466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1" y="0"/>
            <a:ext cx="6906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50F2-41BB-28D1-A660-B2A54764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B3329-ED53-7BFF-593C-B479ED4B9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9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A9B7-B7AD-CD13-D1B2-37EA7CA0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E187-28A8-0FB9-A6A8-7548CB55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1371600"/>
            <a:ext cx="11407698" cy="5296829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Topic modeling is a technique in natural language processing (NLP) and machine learning used to automatically identify topics or themes within a collection of documents (text corpus). 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It's a form of unsupervised learning, helps uncover the underlying structure of a large text dataset by grouping similar documents together based on the topics they discuss. 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primary goal of topic modeling is to discover hidden patterns and gain insights into the content of textual data without prior knowledge of the topics.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7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03BC-6A37-3A0F-6628-BBFC99B3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Modelling-Latent Dirichlet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8DF5-383F-6032-7505-9B632B67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449658"/>
            <a:ext cx="11641873" cy="5185317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LDA assumes that documents are mixtures of topics, and topics are mixtures of words.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model attempts to reverse engineer this process to uncover the topics and their word distributions in the corpus.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E-step (Expectation Step)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 this step, LDA calculates the probability of each word in a document being assigned to a particular topic, given the current state of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M-step (Maximization Step)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LDA updates the topic-word and document-topic distributions based on the assignments made in the E-step.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9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417D-1544-C8DD-577F-3FEAED35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Modelling-Latent Dirichlet Allocation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5C59C-F194-3519-97AB-3C186637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8296"/>
            <a:ext cx="10102141" cy="5239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C153B-B2F3-C97D-6C1B-C20A8DB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69" y="264463"/>
            <a:ext cx="8101862" cy="65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F592-0D21-5562-944B-B1DD1487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38868"/>
            <a:ext cx="10515600" cy="3023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Sentiment Analysis, Model 2:</a:t>
            </a:r>
            <a:br>
              <a:rPr lang="en-US" dirty="0"/>
            </a:br>
            <a:r>
              <a:rPr lang="en-US" dirty="0"/>
              <a:t>Bidirectional Encoder Representations from Transformers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4DF23-130D-F030-F2B3-49D184A45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0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3476-7BEB-FB68-A1D8-4CD5652D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project…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6995-F944-7A50-D385-56D7F114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extract the reviews from amazon.com website for a product.</a:t>
            </a:r>
          </a:p>
          <a:p>
            <a:r>
              <a:rPr lang="en-US" dirty="0"/>
              <a:t>Pre-process the reviews (cleaning, tokenization and vectorization).</a:t>
            </a:r>
          </a:p>
          <a:p>
            <a:r>
              <a:rPr lang="en-US" dirty="0"/>
              <a:t>Conduct sentiment analysis using 2 methods (</a:t>
            </a:r>
            <a:r>
              <a:rPr lang="en-US" dirty="0" err="1"/>
              <a:t>TextBob</a:t>
            </a:r>
            <a:r>
              <a:rPr lang="en-US" dirty="0"/>
              <a:t> and BERT) and compare the results.</a:t>
            </a:r>
          </a:p>
          <a:p>
            <a:r>
              <a:rPr lang="en-US" dirty="0"/>
              <a:t>Topic modelling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7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A1A-9D19-EEB4-DC8E-FEEE8EF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(BERT)…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F7B7-B0E4-BF31-F38C-127CD35A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state-of-the-art natural language processing (NLP) model developed by Google's AI Research division (Google AI)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pre-trained transformer model designed to understand the context and relationships between words in a sentence.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learns bidirectional representations of text, meaning it considers both the left and right context of each word in a sequence</a:t>
            </a:r>
          </a:p>
        </p:txBody>
      </p:sp>
    </p:spTree>
    <p:extLst>
      <p:ext uri="{BB962C8B-B14F-4D97-AF65-F5344CB8AC3E}">
        <p14:creationId xmlns:p14="http://schemas.microsoft.com/office/powerpoint/2010/main" val="104272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087C-0F7D-AE0A-A085-E3AD4BED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(BERT)…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703C-16CD-6F5D-70D7-B35E8577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BERT is pre-trained on a massive corpus of text data, enabling it to learn rich, contextualized representations</a:t>
            </a:r>
            <a:endParaRPr lang="en-US" dirty="0"/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excels at capturing complex language patterns, context, sarcasm, and sentiment expressed through long-range dependencies 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2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8D00-4236-F218-7FE4-F488C561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(BERT)…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499C2-A534-1E8B-B127-FB1DF6B52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6783"/>
            <a:ext cx="10629306" cy="5381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75FD5-F176-21BF-5FF1-F4A53D53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29" y="0"/>
            <a:ext cx="471614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900BD-B886-9A79-4480-3DA4CA93D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123" y="1560102"/>
            <a:ext cx="7568584" cy="4807243"/>
          </a:xfrm>
          <a:prstGeom prst="rect">
            <a:avLst/>
          </a:prstGeom>
        </p:spPr>
      </p:pic>
      <p:pic>
        <p:nvPicPr>
          <p:cNvPr id="11" name="Picture 10" descr="A chart with many colored dots&#10;&#10;Description automatically generated">
            <a:extLst>
              <a:ext uri="{FF2B5EF4-FFF2-40B4-BE49-F238E27FC236}">
                <a16:creationId xmlns:a16="http://schemas.microsoft.com/office/drawing/2014/main" id="{6D1EEABB-35D5-FD70-6955-0FFCB2684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28" y="305190"/>
            <a:ext cx="7657143" cy="6247619"/>
          </a:xfrm>
          <a:prstGeom prst="rect">
            <a:avLst/>
          </a:prstGeom>
        </p:spPr>
      </p:pic>
      <p:pic>
        <p:nvPicPr>
          <p:cNvPr id="13" name="Picture 12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21978D84-EC8B-5FD0-639C-EF26E8D00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28" y="578206"/>
            <a:ext cx="7657143" cy="57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AB0-7118-A0B7-D8F2-4061859A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TextBox</a:t>
            </a:r>
            <a:r>
              <a:rPr lang="en-US" dirty="0"/>
              <a:t> Vs BERT…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C194-CE64-3D02-7E89-6B33306B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32F2E-7607-FCD6-6869-8C064A6A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054"/>
            <a:ext cx="12370127" cy="48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0A24-7CD3-2497-33FD-34B1D3D3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END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A02D5-BAC0-DC6B-DBCB-0744B4880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095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3BC9-B47B-E7C9-EF85-95CBBC3C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Reviews…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B43F-9451-1717-C511-AA617D66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WebDriver: Initialize the Firefox WebDriver with </a:t>
            </a:r>
            <a:r>
              <a:rPr lang="en-US" dirty="0" err="1"/>
              <a:t>geckodriver</a:t>
            </a:r>
            <a:r>
              <a:rPr lang="en-US" dirty="0"/>
              <a:t>, allows Selenium to control the Firefox browser programmatically.</a:t>
            </a:r>
          </a:p>
          <a:p>
            <a:endParaRPr lang="en-US" dirty="0"/>
          </a:p>
          <a:p>
            <a:r>
              <a:rPr lang="en-US" dirty="0"/>
              <a:t>Define </a:t>
            </a:r>
            <a:r>
              <a:rPr lang="en-US" dirty="0" err="1"/>
              <a:t>get_reviews</a:t>
            </a:r>
            <a:r>
              <a:rPr lang="en-US" dirty="0"/>
              <a:t> Function: Takes the driver object and finds all review elements on the current page.</a:t>
            </a:r>
          </a:p>
          <a:p>
            <a:endParaRPr lang="en-US" dirty="0"/>
          </a:p>
          <a:p>
            <a:r>
              <a:rPr lang="en-US" dirty="0"/>
              <a:t> Extracts the review title and body from each review element and returns a list of dictionaries with the extracted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7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1D62-8E52-F1B9-3BA2-8F4DBA20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Reviews…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8F14B-FDD6-2351-1BA0-DA05B2CE0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7317"/>
            <a:ext cx="9183382" cy="265784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64C0E8-340D-B3C7-A850-F548826A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41" y="147179"/>
            <a:ext cx="8907118" cy="6563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D952DF-10E5-CD8C-A7D3-D25E1AF21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967" y="228153"/>
            <a:ext cx="8888065" cy="64016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9D36C4-0B2E-8C3F-1AD8-9F2594B5C830}"/>
              </a:ext>
            </a:extLst>
          </p:cNvPr>
          <p:cNvSpPr txBox="1"/>
          <p:nvPr/>
        </p:nvSpPr>
        <p:spPr>
          <a:xfrm>
            <a:off x="2695808" y="3244334"/>
            <a:ext cx="632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Extracting Reviews…	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1DEF4A-C0DA-7A29-7E6F-00753BDA1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5A2-9083-6EA0-AAD6-F73E1486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Cleaning…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CEF8-2635-964D-FAF6-2D752282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</a:t>
            </a:r>
            <a:r>
              <a:rPr lang="en-US" dirty="0" err="1"/>
              <a:t>Stopwords</a:t>
            </a:r>
            <a:r>
              <a:rPr lang="en-US" dirty="0"/>
              <a:t> Dataset: Stop-words dataset downloaded from NLTK using </a:t>
            </a:r>
            <a:r>
              <a:rPr lang="en-US" dirty="0" err="1"/>
              <a:t>nltk.download</a:t>
            </a:r>
            <a:r>
              <a:rPr lang="en-US" dirty="0"/>
              <a:t> ('</a:t>
            </a:r>
            <a:r>
              <a:rPr lang="en-US" dirty="0" err="1"/>
              <a:t>stopwords</a:t>
            </a:r>
            <a:r>
              <a:rPr lang="en-US" dirty="0"/>
              <a:t>’)</a:t>
            </a:r>
          </a:p>
          <a:p>
            <a:r>
              <a:rPr lang="en-US" dirty="0"/>
              <a:t>The </a:t>
            </a:r>
            <a:r>
              <a:rPr lang="en-US" dirty="0" err="1"/>
              <a:t>clean_text</a:t>
            </a:r>
            <a:r>
              <a:rPr lang="en-US" dirty="0"/>
              <a:t> function is defined to clean the text of each review-</a:t>
            </a:r>
          </a:p>
          <a:p>
            <a:pPr lvl="1"/>
            <a:r>
              <a:rPr lang="en-US" dirty="0"/>
              <a:t>Converting text to lowercase.</a:t>
            </a:r>
          </a:p>
          <a:p>
            <a:pPr lvl="1"/>
            <a:r>
              <a:rPr lang="en-US" dirty="0"/>
              <a:t>Removing URLs starting with 'http' or 'www'.</a:t>
            </a:r>
          </a:p>
          <a:p>
            <a:pPr lvl="1"/>
            <a:r>
              <a:rPr lang="en-US" dirty="0"/>
              <a:t>Removing punctuation using regular expressions.</a:t>
            </a:r>
          </a:p>
          <a:p>
            <a:pPr lvl="1"/>
            <a:r>
              <a:rPr lang="en-US" dirty="0"/>
              <a:t>Removing digits.</a:t>
            </a:r>
          </a:p>
          <a:p>
            <a:pPr lvl="1"/>
            <a:r>
              <a:rPr lang="en-US" dirty="0"/>
              <a:t>Replacing multiple consecutive spaces with a single space.</a:t>
            </a:r>
          </a:p>
          <a:p>
            <a:pPr lvl="1"/>
            <a:r>
              <a:rPr lang="en-US" dirty="0"/>
              <a:t>Stripping leading and trailing spaces.</a:t>
            </a: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Stopwords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common words in a language (e.g., "the," "and," "is") that are removed from text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1E943CE-C8C9-2035-778C-8745AF4E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BD4A-FFEF-8F2F-4F03-34CAF59E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3557-6F63-781B-1CC1-8560A4E4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Tokenization-  text is divided into words or word-like units.</a:t>
            </a:r>
          </a:p>
          <a:p>
            <a:endParaRPr lang="en-US" dirty="0"/>
          </a:p>
          <a:p>
            <a:r>
              <a:rPr lang="en-US" dirty="0"/>
              <a:t> For example, the sentence "Tokenization is important." would be tokenized into three tokens: "Tokenization," "is," and "important.“ (using NLTK's </a:t>
            </a:r>
            <a:r>
              <a:rPr lang="en-US" dirty="0" err="1"/>
              <a:t>word_tokenize</a:t>
            </a:r>
            <a:r>
              <a:rPr lang="en-US" dirty="0"/>
              <a:t> function.)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39AC-77AD-104F-8E39-2AA81474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83D57-5D30-D89C-051F-7B906AAFF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69" y="1253330"/>
            <a:ext cx="9279914" cy="5495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C85EC-FDF0-A5D5-B879-F6B6BFF46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EABD-07DA-9446-06AF-9959242D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Vectorization…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ED7B-EB70-A5B9-C3F3-9EDA18D6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09" y="1416204"/>
            <a:ext cx="11396547" cy="53302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TF-IDF (Term Frequency-Inverse Document Frequency): A numerical statistic that reflects the importance of a word or term in a document relative to a collection of documents.</a:t>
            </a:r>
          </a:p>
          <a:p>
            <a:endParaRPr lang="en-US" dirty="0"/>
          </a:p>
          <a:p>
            <a:r>
              <a:rPr lang="en-US" dirty="0"/>
              <a:t>Term Frequency (TF): Represents how frequently a term (word) occurs in a document. A higher TF value =&gt; a term is more important in the </a:t>
            </a:r>
            <a:r>
              <a:rPr lang="en-US" dirty="0" err="1"/>
              <a:t>documentTF</a:t>
            </a:r>
            <a:r>
              <a:rPr lang="en-US" dirty="0"/>
              <a:t>(t, d) = (Number of times term "t" appears in document "d") / (Total number of terms in document "d") .</a:t>
            </a:r>
          </a:p>
          <a:p>
            <a:endParaRPr lang="en-US" dirty="0"/>
          </a:p>
          <a:p>
            <a:r>
              <a:rPr lang="en-US" dirty="0"/>
              <a:t>Inverse Document Frequency (IDF): Measures the rarity of a term across all documents in the corpus. A higher IDF value =&gt; a term is less common and more </a:t>
            </a:r>
            <a:r>
              <a:rPr lang="en-US" dirty="0" err="1"/>
              <a:t>uniqueIDF</a:t>
            </a:r>
            <a:r>
              <a:rPr lang="en-US" dirty="0"/>
              <a:t>(t) = log(N / (1 + DF(t)))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TF-IDF Score:  TF-IDF = TF * IDF</a:t>
            </a:r>
          </a:p>
        </p:txBody>
      </p:sp>
    </p:spTree>
    <p:extLst>
      <p:ext uri="{BB962C8B-B14F-4D97-AF65-F5344CB8AC3E}">
        <p14:creationId xmlns:p14="http://schemas.microsoft.com/office/powerpoint/2010/main" val="50877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962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Söhne</vt:lpstr>
      <vt:lpstr>Söhne Mono</vt:lpstr>
      <vt:lpstr>Office Theme</vt:lpstr>
      <vt:lpstr>Sentiment Analysis of Amazon Reviews</vt:lpstr>
      <vt:lpstr>Summary of the project…</vt:lpstr>
      <vt:lpstr>Extracting Reviews… </vt:lpstr>
      <vt:lpstr>Extracting Reviews…</vt:lpstr>
      <vt:lpstr>Text Cleaning…</vt:lpstr>
      <vt:lpstr>PowerPoint Presentation</vt:lpstr>
      <vt:lpstr>Tokenization…</vt:lpstr>
      <vt:lpstr>Tokenization…</vt:lpstr>
      <vt:lpstr>TF-IDF Vectorization… </vt:lpstr>
      <vt:lpstr>Text Vectorization… </vt:lpstr>
      <vt:lpstr>Sentiment Analysis, Model 1: TextBob  </vt:lpstr>
      <vt:lpstr>Sentiment Analysis (TextBlob)…</vt:lpstr>
      <vt:lpstr>TextBlob… </vt:lpstr>
      <vt:lpstr>Sentiment Analysis (TextBlob)…</vt:lpstr>
      <vt:lpstr>Topic Modelling</vt:lpstr>
      <vt:lpstr>Topic Modelling…</vt:lpstr>
      <vt:lpstr>Topic Modelling-Latent Dirichlet Allocation</vt:lpstr>
      <vt:lpstr>Topic Modelling-Latent Dirichlet Allocation</vt:lpstr>
      <vt:lpstr>Sentiment Analysis, Model 2: Bidirectional Encoder Representations from Transformers  </vt:lpstr>
      <vt:lpstr>Sentiment Analysis (BERT)…</vt:lpstr>
      <vt:lpstr>Sentiment Analysis (BERT)…</vt:lpstr>
      <vt:lpstr>Sentiment Analysis (BERT)…</vt:lpstr>
      <vt:lpstr>TextBox Vs BERT…</vt:lpstr>
      <vt:lpstr>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Reviews</dc:title>
  <dc:creator>Ribhu Kaul - ribhu.kaul@studio.unibo.it</dc:creator>
  <cp:lastModifiedBy>Ribhu Kaul - ribhu.kaul@studio.unibo.it</cp:lastModifiedBy>
  <cp:revision>25</cp:revision>
  <dcterms:created xsi:type="dcterms:W3CDTF">2024-01-28T12:38:40Z</dcterms:created>
  <dcterms:modified xsi:type="dcterms:W3CDTF">2024-01-29T09:26:59Z</dcterms:modified>
</cp:coreProperties>
</file>