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3" r:id="rId4"/>
    <p:sldId id="264" r:id="rId5"/>
    <p:sldId id="260" r:id="rId6"/>
    <p:sldId id="262" r:id="rId7"/>
    <p:sldId id="261" r:id="rId8"/>
    <p:sldId id="265" r:id="rId9"/>
    <p:sldId id="266" r:id="rId10"/>
    <p:sldId id="267" r:id="rId11"/>
    <p:sldId id="270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07FD6F-E129-40DC-B3AF-B3D6D1119FA2}" v="1" dt="2024-08-30T04:01:56.5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79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1D64E-478A-1C7A-E30B-2928419E3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A49085-9578-DC52-6A22-B041AE6D40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8943E-D792-CEA4-78B9-88DCDDB09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25F8-459A-4CED-BA0D-3C4FCA5D0999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10C63-00AD-ED85-E3CC-AF52459CE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6B301-9B48-3827-40FB-135BAA3EF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20A6-2C11-4CB1-9193-A0D80FC84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190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5ED4A-B517-8786-80C5-66A5D60E3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D582A0-8C90-D236-344C-A748B1710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268AA-C00C-8080-CFC2-C133EEB97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25F8-459A-4CED-BA0D-3C4FCA5D0999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F4E1B-00AD-AFD3-8CEC-C77422E7E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DD3F4-68F1-B077-EE39-F361EB35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20A6-2C11-4CB1-9193-A0D80FC84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457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B932FD-435B-D467-5585-DF9F12E8C6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EE6659-9E0E-BDC1-C915-D84CC0929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2E90C-31C7-EA19-55C5-1B99079EC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25F8-459A-4CED-BA0D-3C4FCA5D0999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15EEB-A01A-F13E-60F1-C05B5D600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6E890-36DE-584F-0818-6AC88D26C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20A6-2C11-4CB1-9193-A0D80FC84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640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D3F19-B29D-AEBA-1E67-63B526DB2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A8A09-5661-E84C-EA5A-BA7A0790D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CD4C5-4F23-150D-0244-46A2469D7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25F8-459A-4CED-BA0D-3C4FCA5D0999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B48FF-FC69-C154-54AE-A7BC2D5E7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33FAA-014B-8F86-DF44-FBFEE780A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20A6-2C11-4CB1-9193-A0D80FC84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3961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F5D23-87D4-D2E6-B822-4059C1337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B8A1B-3924-ABF0-4F27-2F19FF5DE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20101-8C12-368F-BCFD-D298AE953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25F8-459A-4CED-BA0D-3C4FCA5D0999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AA9EC-F0BF-9282-71FB-0F1C0553D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64145-27E3-A673-EF49-6B65D2FFD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20A6-2C11-4CB1-9193-A0D80FC84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828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F7B97-55A1-573E-DE88-196F2F0E0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38F98-6744-B58D-9226-B5436AC9AA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91AC41-88D4-9364-9F45-55F6EF05E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75089-67E1-B4A7-55DD-CCB9180F5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25F8-459A-4CED-BA0D-3C4FCA5D0999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879873-233E-5E7B-6E92-9D12231EC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CCA6F-BAD1-6C94-A30B-01959B08F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20A6-2C11-4CB1-9193-A0D80FC84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758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C6B48-1BBD-2956-8F34-4B0ADA599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B1C43-87E8-08EF-5D72-BB06D1176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2DE98D-4E61-300A-2C4D-B91DAEB3B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5D277E-05C0-DBB0-3C88-A01C07166D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AE8685-13DE-B05A-B935-F22B2CA0D1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1CF8E0-D36E-17C5-0797-196719A23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25F8-459A-4CED-BA0D-3C4FCA5D0999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3E82F-7963-91F0-238F-8851C1724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EADFA8-E7F8-D8AF-9F55-4069BE295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20A6-2C11-4CB1-9193-A0D80FC84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482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4A05-D1FF-26B0-BE1C-8C91E1FA2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F067BD-C455-001A-4FD1-66B7DC9F3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25F8-459A-4CED-BA0D-3C4FCA5D0999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5E7B67-0D01-E1C8-B892-1677F627A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DDECB4-4488-7682-2118-69D12F5B5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20A6-2C11-4CB1-9193-A0D80FC84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300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471566-498C-19C4-723D-9D6B4251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25F8-459A-4CED-BA0D-3C4FCA5D0999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8B0847-313D-0CBE-86DB-9263A1B25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F60DC6-9602-3B57-D1A3-18CC0B9BE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20A6-2C11-4CB1-9193-A0D80FC84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435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4FD0B-56AD-25ED-246E-D1A29E88F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33214-9ED8-B45F-48C6-3A06C4B05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E0913D-2257-27AA-4DCF-02B23CABC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1E4EDF-E637-6236-85EF-D96196F08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25F8-459A-4CED-BA0D-3C4FCA5D0999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4548BC-22C9-CE57-F9C8-AAE20BA11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328A1-D786-B5D2-2B77-833A42E3B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20A6-2C11-4CB1-9193-A0D80FC84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925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6AD8D-207B-7044-B614-D565AACA4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724A54-D399-3DD3-ECFF-5656D3FA37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34BE89-765C-1EBB-248E-0C58155FF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219E5E-BF83-F6B5-680C-7FCCB4DA2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25F8-459A-4CED-BA0D-3C4FCA5D0999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C74F30-2B6A-AEB4-16EC-BC00EEF76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8A0FDD-6F6A-1009-D67F-AA37D1679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20A6-2C11-4CB1-9193-A0D80FC84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137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2F0FB9-85D7-314A-7868-990DB91E6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0D864-B93B-152B-017C-DFE292FA3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4A768-9F60-DCE0-1C96-3429804866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725F8-459A-4CED-BA0D-3C4FCA5D0999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4445C-DE3E-EB82-E099-43AC477889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453CB-5C7C-0046-5155-6ACB34DE9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A20A6-2C11-4CB1-9193-A0D80FC84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425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1" name="Picture 10" descr="A picture containing graphics, logo, graphic design, colorfulness&#10;&#10;Description automatically generated">
            <a:extLst>
              <a:ext uri="{FF2B5EF4-FFF2-40B4-BE49-F238E27FC236}">
                <a16:creationId xmlns:a16="http://schemas.microsoft.com/office/drawing/2014/main" id="{03FA5E2C-584B-47B9-1BDA-F69CB130D0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599" y="1351593"/>
            <a:ext cx="5084801" cy="1977046"/>
          </a:xfrm>
          <a:prstGeom prst="rect">
            <a:avLst/>
          </a:prstGeom>
        </p:spPr>
      </p:pic>
      <p:pic>
        <p:nvPicPr>
          <p:cNvPr id="4" name="Picture 3" descr="A red and blue sign with white text&#10;&#10;Description automatically generated">
            <a:extLst>
              <a:ext uri="{FF2B5EF4-FFF2-40B4-BE49-F238E27FC236}">
                <a16:creationId xmlns:a16="http://schemas.microsoft.com/office/drawing/2014/main" id="{2DB1BE0F-7C6A-6B82-B1E7-626A11166D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47" y="150861"/>
            <a:ext cx="1002783" cy="1633614"/>
          </a:xfrm>
          <a:prstGeom prst="rect">
            <a:avLst/>
          </a:prstGeom>
        </p:spPr>
      </p:pic>
      <p:pic>
        <p:nvPicPr>
          <p:cNvPr id="9" name="Picture 8" descr="A black rectangular object with white text&#10;&#10;Description automatically generated">
            <a:extLst>
              <a:ext uri="{FF2B5EF4-FFF2-40B4-BE49-F238E27FC236}">
                <a16:creationId xmlns:a16="http://schemas.microsoft.com/office/drawing/2014/main" id="{2DD13633-C27F-8229-E5BB-7A3460C9AF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47" y="4579465"/>
            <a:ext cx="11810906" cy="227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671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66DCA8-6337-5199-1CE0-49E4D60A71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761EDD55-E8E3-4954-244F-A16BB97179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-43132" y="-70606"/>
            <a:ext cx="12191980" cy="68567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59F50CC-E0BB-4397-3B15-20AF6FFD51AB}"/>
              </a:ext>
            </a:extLst>
          </p:cNvPr>
          <p:cNvSpPr txBox="1"/>
          <p:nvPr/>
        </p:nvSpPr>
        <p:spPr>
          <a:xfrm>
            <a:off x="838200" y="3524250"/>
            <a:ext cx="1962150" cy="3238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EF14FD-E053-B7FB-A24C-0BB21EEA6703}"/>
              </a:ext>
            </a:extLst>
          </p:cNvPr>
          <p:cNvSpPr txBox="1"/>
          <p:nvPr/>
        </p:nvSpPr>
        <p:spPr>
          <a:xfrm>
            <a:off x="1202267" y="618067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Step 7: Real-Time Emotion Detection</a:t>
            </a:r>
            <a:endParaRPr lang="en-IN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8F8C5D-2E98-791A-6EBC-FD4DD13E334A}"/>
              </a:ext>
            </a:extLst>
          </p:cNvPr>
          <p:cNvSpPr txBox="1"/>
          <p:nvPr/>
        </p:nvSpPr>
        <p:spPr>
          <a:xfrm>
            <a:off x="1278467" y="1803400"/>
            <a:ext cx="8128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Use OpenCV to capture video from the webcam.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Detect faces, preprocess the images, and predict emotions using the trained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Display the emotion label in real-time.</a:t>
            </a:r>
          </a:p>
        </p:txBody>
      </p:sp>
    </p:spTree>
    <p:extLst>
      <p:ext uri="{BB962C8B-B14F-4D97-AF65-F5344CB8AC3E}">
        <p14:creationId xmlns:p14="http://schemas.microsoft.com/office/powerpoint/2010/main" val="2986747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D6B2B6-8EC2-3EE0-C39D-76B7B496E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38092C94-AF03-D959-57DB-EA81B8AE31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-43132" y="-70606"/>
            <a:ext cx="12191980" cy="68567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86ED623-CBAF-3F92-5726-1101F3289419}"/>
              </a:ext>
            </a:extLst>
          </p:cNvPr>
          <p:cNvSpPr txBox="1"/>
          <p:nvPr/>
        </p:nvSpPr>
        <p:spPr>
          <a:xfrm>
            <a:off x="838200" y="3524250"/>
            <a:ext cx="1962150" cy="3238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FD8A0A-4B44-077B-9E66-0220E5563AA9}"/>
              </a:ext>
            </a:extLst>
          </p:cNvPr>
          <p:cNvSpPr txBox="1"/>
          <p:nvPr/>
        </p:nvSpPr>
        <p:spPr>
          <a:xfrm>
            <a:off x="1143000" y="660400"/>
            <a:ext cx="60113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Results &amp; Accuracy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357CF4-1A67-8753-CE34-637F54D49FE8}"/>
              </a:ext>
            </a:extLst>
          </p:cNvPr>
          <p:cNvSpPr txBox="1"/>
          <p:nvPr/>
        </p:nvSpPr>
        <p:spPr>
          <a:xfrm>
            <a:off x="1143000" y="1778000"/>
            <a:ext cx="6883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Validation Accuracy: ~70-75%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 Recognizes 7 emotions in real-time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 Can be improved with more layers, dropout tuning, and more data augmentation</a:t>
            </a:r>
          </a:p>
        </p:txBody>
      </p:sp>
    </p:spTree>
    <p:extLst>
      <p:ext uri="{BB962C8B-B14F-4D97-AF65-F5344CB8AC3E}">
        <p14:creationId xmlns:p14="http://schemas.microsoft.com/office/powerpoint/2010/main" val="1919969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C11523-87EB-D7DD-9937-485509346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F65C2C2C-81F2-081C-827F-4C07885353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-43132" y="-70606"/>
            <a:ext cx="12191980" cy="68567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EA3A36B-4766-719F-DF75-B33AF7C417A0}"/>
              </a:ext>
            </a:extLst>
          </p:cNvPr>
          <p:cNvSpPr txBox="1"/>
          <p:nvPr/>
        </p:nvSpPr>
        <p:spPr>
          <a:xfrm>
            <a:off x="838200" y="3524250"/>
            <a:ext cx="1962150" cy="3238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C592C8-D02E-4B3A-9EB8-161C70972641}"/>
              </a:ext>
            </a:extLst>
          </p:cNvPr>
          <p:cNvSpPr txBox="1"/>
          <p:nvPr/>
        </p:nvSpPr>
        <p:spPr>
          <a:xfrm>
            <a:off x="1278467" y="787400"/>
            <a:ext cx="57573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064D06-356B-43E1-AA8D-6BC29BAD30E0}"/>
              </a:ext>
            </a:extLst>
          </p:cNvPr>
          <p:cNvSpPr txBox="1"/>
          <p:nvPr/>
        </p:nvSpPr>
        <p:spPr>
          <a:xfrm>
            <a:off x="1214966" y="1659285"/>
            <a:ext cx="81661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This model can be further optimized by tuning hyperparameters.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Deployment of the model as a web app can be done using Flask or </a:t>
            </a:r>
            <a:r>
              <a:rPr lang="en-US" sz="3200" dirty="0" err="1"/>
              <a:t>FastAPI</a:t>
            </a:r>
            <a:r>
              <a:rPr lang="en-US" sz="3200" dirty="0"/>
              <a:t>.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079902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700B32-3B53-1D00-95FF-6F571F00BC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5F94E8C2-48CB-AE70-CF95-045A6CBADE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0"/>
            <a:ext cx="12191980" cy="68567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F331BAC-E5A0-B82E-F8C6-ACD73F0AF13A}"/>
              </a:ext>
            </a:extLst>
          </p:cNvPr>
          <p:cNvSpPr txBox="1"/>
          <p:nvPr/>
        </p:nvSpPr>
        <p:spPr>
          <a:xfrm>
            <a:off x="838200" y="3524250"/>
            <a:ext cx="1962150" cy="3238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B48F97-434B-A904-72C8-119C74E3B692}"/>
              </a:ext>
            </a:extLst>
          </p:cNvPr>
          <p:cNvSpPr txBox="1"/>
          <p:nvPr/>
        </p:nvSpPr>
        <p:spPr>
          <a:xfrm>
            <a:off x="2124082" y="812428"/>
            <a:ext cx="772368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800" dirty="0"/>
              <a:t>Facial Expression Recognition Model</a:t>
            </a:r>
            <a:endParaRPr lang="en-IN" sz="2000" i="1" u="sng" dirty="0">
              <a:solidFill>
                <a:srgbClr val="E06666"/>
              </a:solidFill>
              <a:latin typeface="Georgia" panose="020405020504050203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214399-7EC7-9B5F-0C4E-DB3FF719D7D1}"/>
              </a:ext>
            </a:extLst>
          </p:cNvPr>
          <p:cNvSpPr txBox="1"/>
          <p:nvPr/>
        </p:nvSpPr>
        <p:spPr>
          <a:xfrm>
            <a:off x="838199" y="2689920"/>
            <a:ext cx="110320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Pattern Recognition Model using CNNs with FER-2013 Dataset</a:t>
            </a:r>
          </a:p>
          <a:p>
            <a:endParaRPr lang="en-IN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11BE31-6357-F972-A001-7C90D7363CB8}"/>
              </a:ext>
            </a:extLst>
          </p:cNvPr>
          <p:cNvSpPr txBox="1"/>
          <p:nvPr/>
        </p:nvSpPr>
        <p:spPr>
          <a:xfrm>
            <a:off x="1041390" y="4269704"/>
            <a:ext cx="5054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 Rounded MT Bold" panose="020F0704030504030204" pitchFamily="34" charset="0"/>
              </a:rPr>
              <a:t>Name :- Ribhu Bhushan Tiwari</a:t>
            </a:r>
          </a:p>
          <a:p>
            <a:r>
              <a:rPr lang="en-IN" dirty="0">
                <a:latin typeface="Arial Rounded MT Bold" panose="020F0704030504030204" pitchFamily="34" charset="0"/>
              </a:rPr>
              <a:t>SAP ID :- 590011166</a:t>
            </a:r>
          </a:p>
          <a:p>
            <a:r>
              <a:rPr lang="en-IN" dirty="0">
                <a:latin typeface="Arial Rounded MT Bold" panose="020F0704030504030204" pitchFamily="34" charset="0"/>
              </a:rPr>
              <a:t>Batch :- B2</a:t>
            </a:r>
          </a:p>
          <a:p>
            <a:r>
              <a:rPr lang="en-IN" dirty="0">
                <a:latin typeface="Arial Rounded MT Bold" panose="020F0704030504030204" pitchFamily="34" charset="0"/>
              </a:rPr>
              <a:t>Submitted To :- Dr. Roohi Sille</a:t>
            </a:r>
          </a:p>
          <a:p>
            <a:endParaRPr lang="en-IN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442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9006D5-EFE6-17F2-AA9D-F3F6619ED5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1D741F9E-92F5-C291-4919-AA14AEE196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-43132" y="-70606"/>
            <a:ext cx="12191980" cy="68567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F28393A-10CE-38AE-A8FD-4AF02A355DAB}"/>
              </a:ext>
            </a:extLst>
          </p:cNvPr>
          <p:cNvSpPr txBox="1"/>
          <p:nvPr/>
        </p:nvSpPr>
        <p:spPr>
          <a:xfrm>
            <a:off x="838200" y="3524250"/>
            <a:ext cx="1962150" cy="3238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C91298-493F-3660-0D47-A2283A635A90}"/>
              </a:ext>
            </a:extLst>
          </p:cNvPr>
          <p:cNvSpPr txBox="1"/>
          <p:nvPr/>
        </p:nvSpPr>
        <p:spPr>
          <a:xfrm>
            <a:off x="1193800" y="1547538"/>
            <a:ext cx="9017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Uses CNN (Convolutional Neural Network) for high accuracy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Trained on FER-2013 dataset (Facial Expression Recognition)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Recognizes 7 emotions: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Angry, Disgust, Fear, Happy, Neutral, Sad, Surprise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Uses OpenCV for real-time face detection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78ACAA-D8AD-0D6B-32F6-7EEE9C8D124E}"/>
              </a:ext>
            </a:extLst>
          </p:cNvPr>
          <p:cNvSpPr txBox="1"/>
          <p:nvPr/>
        </p:nvSpPr>
        <p:spPr>
          <a:xfrm>
            <a:off x="1303867" y="687838"/>
            <a:ext cx="10049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Features of the Model</a:t>
            </a:r>
          </a:p>
        </p:txBody>
      </p:sp>
    </p:spTree>
    <p:extLst>
      <p:ext uri="{BB962C8B-B14F-4D97-AF65-F5344CB8AC3E}">
        <p14:creationId xmlns:p14="http://schemas.microsoft.com/office/powerpoint/2010/main" val="829735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963E18-9022-6F1A-B5C2-F1A9AA866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477495D1-0001-2A35-E192-F7A029898F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282"/>
            <a:ext cx="12191980" cy="68567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235A2EB-F3B7-76AD-1C56-79CEBACDAE94}"/>
              </a:ext>
            </a:extLst>
          </p:cNvPr>
          <p:cNvSpPr txBox="1"/>
          <p:nvPr/>
        </p:nvSpPr>
        <p:spPr>
          <a:xfrm>
            <a:off x="838200" y="3524250"/>
            <a:ext cx="1962150" cy="3238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8628FF-358F-0C90-852D-510BCC321450}"/>
              </a:ext>
            </a:extLst>
          </p:cNvPr>
          <p:cNvSpPr txBox="1"/>
          <p:nvPr/>
        </p:nvSpPr>
        <p:spPr>
          <a:xfrm>
            <a:off x="990598" y="1908998"/>
            <a:ext cx="6792349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200" dirty="0"/>
              <a:t>Ensure these libraries are installed: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200" dirty="0"/>
              <a:t>pip install </a:t>
            </a:r>
            <a:r>
              <a:rPr lang="en-IN" sz="3200" dirty="0" err="1"/>
              <a:t>tensorflow</a:t>
            </a:r>
            <a:r>
              <a:rPr lang="en-IN" sz="3200" dirty="0"/>
              <a:t> </a:t>
            </a:r>
            <a:r>
              <a:rPr lang="en-IN" sz="3200" dirty="0" err="1"/>
              <a:t>keras</a:t>
            </a:r>
            <a:r>
              <a:rPr lang="en-IN" sz="3200" dirty="0"/>
              <a:t> </a:t>
            </a:r>
            <a:r>
              <a:rPr lang="en-IN" sz="3200" dirty="0" err="1"/>
              <a:t>opencv</a:t>
            </a:r>
            <a:r>
              <a:rPr lang="en-IN" sz="3200" dirty="0"/>
              <a:t>-python </a:t>
            </a:r>
            <a:r>
              <a:rPr lang="en-IN" sz="3200" dirty="0" err="1"/>
              <a:t>numpy</a:t>
            </a:r>
            <a:r>
              <a:rPr lang="en-IN" sz="3200" dirty="0"/>
              <a:t> matplotlib pandas scikit-learn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DADA09-FF82-2535-2989-9DA86A78A808}"/>
              </a:ext>
            </a:extLst>
          </p:cNvPr>
          <p:cNvSpPr txBox="1"/>
          <p:nvPr/>
        </p:nvSpPr>
        <p:spPr>
          <a:xfrm>
            <a:off x="990598" y="922867"/>
            <a:ext cx="7044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Step 1: Install Required Libraries</a:t>
            </a:r>
            <a:endParaRPr lang="en-IN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1CAA70-A478-B7E6-89AE-5BEA2589A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548" y="4064122"/>
            <a:ext cx="6658904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141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A9A6C7-78BF-57FE-D34A-10D588C961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BD5B15F7-A644-FB9D-FD14-5E6626C521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-43132" y="-70606"/>
            <a:ext cx="12191980" cy="68567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D4B725F-87C9-9CCA-86EF-295B55759444}"/>
              </a:ext>
            </a:extLst>
          </p:cNvPr>
          <p:cNvSpPr txBox="1"/>
          <p:nvPr/>
        </p:nvSpPr>
        <p:spPr>
          <a:xfrm>
            <a:off x="838200" y="3524250"/>
            <a:ext cx="1962150" cy="3238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6F79D2-29A3-B6C5-9B4D-6D7E542339A9}"/>
              </a:ext>
            </a:extLst>
          </p:cNvPr>
          <p:cNvSpPr txBox="1"/>
          <p:nvPr/>
        </p:nvSpPr>
        <p:spPr>
          <a:xfrm>
            <a:off x="1007533" y="1784548"/>
            <a:ext cx="7723682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200" dirty="0"/>
              <a:t>import </a:t>
            </a:r>
            <a:r>
              <a:rPr lang="en-IN" sz="3200" dirty="0" err="1"/>
              <a:t>tensorflow</a:t>
            </a:r>
            <a:r>
              <a:rPr lang="en-IN" sz="3200" dirty="0"/>
              <a:t> as </a:t>
            </a:r>
            <a:r>
              <a:rPr lang="en-IN" sz="3200" dirty="0" err="1"/>
              <a:t>tf</a:t>
            </a:r>
            <a:endParaRPr lang="en-IN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200" dirty="0"/>
              <a:t>from </a:t>
            </a:r>
            <a:r>
              <a:rPr lang="en-IN" sz="3200" dirty="0" err="1"/>
              <a:t>tensorflow.keras.models</a:t>
            </a:r>
            <a:r>
              <a:rPr lang="en-IN" sz="3200" dirty="0"/>
              <a:t> import Sequential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200" dirty="0"/>
              <a:t>from </a:t>
            </a:r>
            <a:r>
              <a:rPr lang="en-IN" sz="3200" dirty="0" err="1"/>
              <a:t>tensorflow.keras.layers</a:t>
            </a:r>
            <a:r>
              <a:rPr lang="en-IN" sz="3200" dirty="0"/>
              <a:t> import Conv2D, MaxPooling2D, Flatten, Dense, Dropout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200" dirty="0"/>
              <a:t>import cv2, </a:t>
            </a:r>
            <a:r>
              <a:rPr lang="en-IN" sz="3200" dirty="0" err="1"/>
              <a:t>numpy</a:t>
            </a:r>
            <a:r>
              <a:rPr lang="en-IN" sz="3200" dirty="0"/>
              <a:t> as np, </a:t>
            </a:r>
            <a:r>
              <a:rPr lang="en-IN" sz="3200" dirty="0" err="1"/>
              <a:t>matplotlib.pyplot</a:t>
            </a:r>
            <a:r>
              <a:rPr lang="en-IN" sz="3200" dirty="0"/>
              <a:t> as </a:t>
            </a:r>
            <a:r>
              <a:rPr lang="en-IN" sz="3200" dirty="0" err="1"/>
              <a:t>plt</a:t>
            </a:r>
            <a:endParaRPr lang="en-IN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4E44C1-FE8F-C99C-D74E-37D4FFFE70D0}"/>
              </a:ext>
            </a:extLst>
          </p:cNvPr>
          <p:cNvSpPr txBox="1"/>
          <p:nvPr/>
        </p:nvSpPr>
        <p:spPr>
          <a:xfrm>
            <a:off x="1007533" y="660400"/>
            <a:ext cx="848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Step 2: Load Required Libraries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594174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770C0B-BA4F-4F7B-9B9D-3DC7899AD6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921F71DF-108D-9346-D44E-128A3EB90E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-43132" y="-70606"/>
            <a:ext cx="12191980" cy="68567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F74DD2E-9881-309F-5FAB-50E390DBB22B}"/>
              </a:ext>
            </a:extLst>
          </p:cNvPr>
          <p:cNvSpPr txBox="1"/>
          <p:nvPr/>
        </p:nvSpPr>
        <p:spPr>
          <a:xfrm>
            <a:off x="838200" y="3524250"/>
            <a:ext cx="1962150" cy="3238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97E3AB-DE19-6D26-9015-DCC411CEDA35}"/>
              </a:ext>
            </a:extLst>
          </p:cNvPr>
          <p:cNvSpPr txBox="1"/>
          <p:nvPr/>
        </p:nvSpPr>
        <p:spPr>
          <a:xfrm>
            <a:off x="922867" y="1725282"/>
            <a:ext cx="772368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Download FER-2013 dataset from Kaggle and preprocess the images.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Use </a:t>
            </a:r>
            <a:r>
              <a:rPr lang="en-US" sz="3200" dirty="0" err="1"/>
              <a:t>ImageDataGenerator</a:t>
            </a:r>
            <a:r>
              <a:rPr lang="en-US" sz="3200" dirty="0"/>
              <a:t> for training and validation data generators.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3F0DD4-F36D-BE7F-F87C-55D1472C4C15}"/>
              </a:ext>
            </a:extLst>
          </p:cNvPr>
          <p:cNvSpPr txBox="1"/>
          <p:nvPr/>
        </p:nvSpPr>
        <p:spPr>
          <a:xfrm>
            <a:off x="922867" y="541867"/>
            <a:ext cx="955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Step 3: Load &amp; Preprocess FER-2013 Dataset</a:t>
            </a:r>
            <a:endParaRPr lang="en-IN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0F3393-23FC-F2DE-472B-B9CF97315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451" y="4262914"/>
            <a:ext cx="6640656" cy="112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201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CF01AE-2087-C5D6-CBCF-0444B7DAA4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F04983B9-EABF-8F08-4B8F-E27AA55A24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-43132" y="-70606"/>
            <a:ext cx="12191980" cy="68567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6C31CFB-8540-AA82-D91F-A719088FECB8}"/>
              </a:ext>
            </a:extLst>
          </p:cNvPr>
          <p:cNvSpPr txBox="1"/>
          <p:nvPr/>
        </p:nvSpPr>
        <p:spPr>
          <a:xfrm>
            <a:off x="838200" y="3524250"/>
            <a:ext cx="1962150" cy="3238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6261F1-90A1-A76B-1646-8EC0B316BF84}"/>
              </a:ext>
            </a:extLst>
          </p:cNvPr>
          <p:cNvSpPr txBox="1"/>
          <p:nvPr/>
        </p:nvSpPr>
        <p:spPr>
          <a:xfrm>
            <a:off x="838200" y="1517662"/>
            <a:ext cx="955040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Define the CNN model using Conv2D, MaxPooling2D, Flatten, and Dense layers.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Use dropout regularization to prevent overfitting.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A98754-E159-E1FA-921F-BCE2717227FA}"/>
              </a:ext>
            </a:extLst>
          </p:cNvPr>
          <p:cNvSpPr txBox="1"/>
          <p:nvPr/>
        </p:nvSpPr>
        <p:spPr>
          <a:xfrm>
            <a:off x="838200" y="745066"/>
            <a:ext cx="84497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Step 4: Build the CNN Model</a:t>
            </a:r>
            <a:endParaRPr lang="en-IN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F1BDD6-D1A6-B0BF-4D61-AB81D6696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531" y="3152032"/>
            <a:ext cx="7104677" cy="280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456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D190F2-0947-E953-ACB8-E0BC1E55BD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3FA789BD-F287-D384-FF1F-FB6E47E83B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-43132" y="-70606"/>
            <a:ext cx="12191980" cy="68567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79EB857-92F5-0BE6-EB44-2946689E2C48}"/>
              </a:ext>
            </a:extLst>
          </p:cNvPr>
          <p:cNvSpPr txBox="1"/>
          <p:nvPr/>
        </p:nvSpPr>
        <p:spPr>
          <a:xfrm>
            <a:off x="838200" y="3524250"/>
            <a:ext cx="1962150" cy="3238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AC6749-0211-60A9-ACD4-CF7C7B55FC17}"/>
              </a:ext>
            </a:extLst>
          </p:cNvPr>
          <p:cNvSpPr txBox="1"/>
          <p:nvPr/>
        </p:nvSpPr>
        <p:spPr>
          <a:xfrm>
            <a:off x="838200" y="728132"/>
            <a:ext cx="74591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Step 5: Train the Model</a:t>
            </a:r>
            <a:endParaRPr lang="en-IN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55CD4C-C6EA-33B2-EB86-408C52D4B214}"/>
              </a:ext>
            </a:extLst>
          </p:cNvPr>
          <p:cNvSpPr txBox="1"/>
          <p:nvPr/>
        </p:nvSpPr>
        <p:spPr>
          <a:xfrm>
            <a:off x="869950" y="1682292"/>
            <a:ext cx="704426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Train the model using the </a:t>
            </a:r>
            <a:r>
              <a:rPr lang="en-US" sz="3200" dirty="0" err="1"/>
              <a:t>train_generator</a:t>
            </a:r>
            <a:r>
              <a:rPr lang="en-US" sz="3200" dirty="0"/>
              <a:t> and validate it with </a:t>
            </a:r>
            <a:r>
              <a:rPr lang="en-US" sz="3200" dirty="0" err="1"/>
              <a:t>val_generator</a:t>
            </a:r>
            <a:r>
              <a:rPr lang="en-US" sz="3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Save the trained model to 'facial_expression_model.h5'.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9C7119-F127-464C-A60B-F7ADC60CE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132" y="4483111"/>
            <a:ext cx="6620799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003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EDEF5C-F1EE-FDFF-0594-57C8A0839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226117E6-BF0E-4DA4-4B4F-81ED83DC62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-43132" y="-70606"/>
            <a:ext cx="12191980" cy="68567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A008CDA-1B43-5CCE-7C30-1209FCD35311}"/>
              </a:ext>
            </a:extLst>
          </p:cNvPr>
          <p:cNvSpPr txBox="1"/>
          <p:nvPr/>
        </p:nvSpPr>
        <p:spPr>
          <a:xfrm>
            <a:off x="838200" y="3524250"/>
            <a:ext cx="1962150" cy="3238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82114D-493D-1727-D2FC-64EC2B937155}"/>
              </a:ext>
            </a:extLst>
          </p:cNvPr>
          <p:cNvSpPr txBox="1"/>
          <p:nvPr/>
        </p:nvSpPr>
        <p:spPr>
          <a:xfrm>
            <a:off x="838200" y="764545"/>
            <a:ext cx="77300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Step 6: Evaluate the Model</a:t>
            </a:r>
            <a:endParaRPr lang="en-IN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1CD550-2615-C638-3366-AD0380FD5075}"/>
              </a:ext>
            </a:extLst>
          </p:cNvPr>
          <p:cNvSpPr txBox="1"/>
          <p:nvPr/>
        </p:nvSpPr>
        <p:spPr>
          <a:xfrm>
            <a:off x="838200" y="1765548"/>
            <a:ext cx="73998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Evaluate the model on the validation set and print the accuracy.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A670AA-760C-1B73-1C5F-162511B1B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43200"/>
            <a:ext cx="4658375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494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347</Words>
  <Application>Microsoft Office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Rounded MT Bold</vt:lpstr>
      <vt:lpstr>Calibri</vt:lpstr>
      <vt:lpstr>Calibri Light</vt:lpstr>
      <vt:lpstr>Georgia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Sukeshi Parnami</dc:creator>
  <cp:lastModifiedBy>ribhu bhushan tiwari</cp:lastModifiedBy>
  <cp:revision>101</cp:revision>
  <dcterms:created xsi:type="dcterms:W3CDTF">2023-06-27T05:32:28Z</dcterms:created>
  <dcterms:modified xsi:type="dcterms:W3CDTF">2025-04-02T03:54:22Z</dcterms:modified>
</cp:coreProperties>
</file>