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2" r:id="rId15"/>
    <p:sldId id="283" r:id="rId16"/>
    <p:sldId id="284" r:id="rId17"/>
    <p:sldId id="285" r:id="rId18"/>
    <p:sldId id="286" r:id="rId19"/>
    <p:sldId id="287"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34442C-D306-4C01-8B63-505F8B9EC20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429364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4442C-D306-4C01-8B63-505F8B9EC20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3433613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4442C-D306-4C01-8B63-505F8B9EC20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398755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34442C-D306-4C01-8B63-505F8B9EC20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2893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34442C-D306-4C01-8B63-505F8B9EC207}"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143666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34442C-D306-4C01-8B63-505F8B9EC20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3510111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34442C-D306-4C01-8B63-505F8B9EC207}"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2680350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34442C-D306-4C01-8B63-505F8B9EC207}"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144281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4442C-D306-4C01-8B63-505F8B9EC207}"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1833478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34442C-D306-4C01-8B63-505F8B9EC20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296793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34442C-D306-4C01-8B63-505F8B9EC207}"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DB0A0-6AAA-46E2-84C6-126363EF98CF}" type="slidenum">
              <a:rPr lang="en-US" smtClean="0"/>
              <a:t>‹#›</a:t>
            </a:fld>
            <a:endParaRPr lang="en-US"/>
          </a:p>
        </p:txBody>
      </p:sp>
    </p:spTree>
    <p:extLst>
      <p:ext uri="{BB962C8B-B14F-4D97-AF65-F5344CB8AC3E}">
        <p14:creationId xmlns:p14="http://schemas.microsoft.com/office/powerpoint/2010/main" val="157299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4442C-D306-4C01-8B63-505F8B9EC207}" type="datetimeFigureOut">
              <a:rPr lang="en-US" smtClean="0"/>
              <a:t>9/4/2024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DB0A0-6AAA-46E2-84C6-126363EF98CF}" type="slidenum">
              <a:rPr lang="en-US" smtClean="0"/>
              <a:t>‹#›</a:t>
            </a:fld>
            <a:endParaRPr lang="en-US"/>
          </a:p>
        </p:txBody>
      </p:sp>
    </p:spTree>
    <p:extLst>
      <p:ext uri="{BB962C8B-B14F-4D97-AF65-F5344CB8AC3E}">
        <p14:creationId xmlns:p14="http://schemas.microsoft.com/office/powerpoint/2010/main" val="2138145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ython-mean-squared-error/" TargetMode="External"/><Relationship Id="rId2" Type="http://schemas.openxmlformats.org/officeDocument/2006/relationships/hyperlink" Target="https://www.geeksforgeeks.org/how-to-calculate-mean-absolute-error-in-python/" TargetMode="External"/><Relationship Id="rId1" Type="http://schemas.openxmlformats.org/officeDocument/2006/relationships/slideLayout" Target="../slideLayouts/slideLayout2.xml"/><Relationship Id="rId5" Type="http://schemas.openxmlformats.org/officeDocument/2006/relationships/hyperlink" Target="https://www.geeksforgeeks.org/python-coefficient-of-determination-r2-score/" TargetMode="External"/><Relationship Id="rId4" Type="http://schemas.openxmlformats.org/officeDocument/2006/relationships/hyperlink" Target="https://www.geeksforgeeks.org/sklearn-different-loss-functions-in-sg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polynomial-regression-from-scratch-using-python/" TargetMode="External"/><Relationship Id="rId2" Type="http://schemas.openxmlformats.org/officeDocument/2006/relationships/hyperlink" Target="https://www.geeksforgeeks.org/ml-linear-regression/" TargetMode="External"/><Relationship Id="rId1" Type="http://schemas.openxmlformats.org/officeDocument/2006/relationships/slideLayout" Target="../slideLayouts/slideLayout2.xml"/><Relationship Id="rId4" Type="http://schemas.openxmlformats.org/officeDocument/2006/relationships/hyperlink" Target="https://www.geeksforgeeks.org/support-vector-regression-svr-using-linear-and-non-linear-kernels-in-scikit-lear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random-forest-regression-in-python/" TargetMode="External"/><Relationship Id="rId2" Type="http://schemas.openxmlformats.org/officeDocument/2006/relationships/hyperlink" Target="https://www.geeksforgeeks.org/python-decision-tree-regression-using-sklear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understanding-lars-lasso-regression/" TargetMode="External"/><Relationship Id="rId2" Type="http://schemas.openxmlformats.org/officeDocument/2006/relationships/hyperlink" Target="https://www.geeksforgeeks.org/ml-ridge-regressor-using-sklear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1645" y="612742"/>
            <a:ext cx="9144000" cy="1036948"/>
          </a:xfrm>
        </p:spPr>
        <p:txBody>
          <a:bodyPr>
            <a:normAutofit fontScale="90000"/>
          </a:bodyPr>
          <a:lstStyle/>
          <a:p>
            <a:r>
              <a:rPr lang="en-US" dirty="0">
                <a:solidFill>
                  <a:srgbClr val="FF0000"/>
                </a:solidFill>
              </a:rPr>
              <a:t>Linear Regression</a:t>
            </a:r>
            <a:r>
              <a:rPr lang="en-US" dirty="0"/>
              <a:t/>
            </a:r>
            <a:br>
              <a:rPr lang="en-US" dirty="0"/>
            </a:br>
            <a:endParaRPr lang="en-US" dirty="0"/>
          </a:p>
        </p:txBody>
      </p:sp>
      <p:sp>
        <p:nvSpPr>
          <p:cNvPr id="3" name="Subtitle 2"/>
          <p:cNvSpPr>
            <a:spLocks noGrp="1"/>
          </p:cNvSpPr>
          <p:nvPr>
            <p:ph type="subTitle" idx="1"/>
          </p:nvPr>
        </p:nvSpPr>
        <p:spPr>
          <a:xfrm>
            <a:off x="509047" y="1480008"/>
            <a:ext cx="11331019" cy="5128182"/>
          </a:xfrm>
        </p:spPr>
        <p:txBody>
          <a:bodyPr>
            <a:normAutofit fontScale="70000" lnSpcReduction="20000"/>
          </a:bodyPr>
          <a:lstStyle/>
          <a:p>
            <a:pPr algn="l"/>
            <a:r>
              <a:rPr lang="en-US" sz="2600" b="1" dirty="0">
                <a:solidFill>
                  <a:schemeClr val="accent5"/>
                </a:solidFill>
              </a:rPr>
              <a:t>Applications of Linear Regression in Python</a:t>
            </a:r>
          </a:p>
          <a:p>
            <a:pPr algn="l"/>
            <a:endParaRPr lang="en-US" dirty="0" smtClean="0"/>
          </a:p>
          <a:p>
            <a:pPr algn="l"/>
            <a:r>
              <a:rPr lang="en-US" dirty="0" smtClean="0"/>
              <a:t>Let’s </a:t>
            </a:r>
            <a:r>
              <a:rPr lang="en-US" dirty="0"/>
              <a:t>look at a few applications of linear regression.</a:t>
            </a:r>
          </a:p>
          <a:p>
            <a:pPr algn="l"/>
            <a:endParaRPr lang="en-US" dirty="0" smtClean="0"/>
          </a:p>
          <a:p>
            <a:pPr algn="l"/>
            <a:r>
              <a:rPr lang="en-US" b="1" dirty="0" smtClean="0"/>
              <a:t>Economic </a:t>
            </a:r>
            <a:r>
              <a:rPr lang="en-US" b="1" dirty="0"/>
              <a:t>Growth </a:t>
            </a:r>
          </a:p>
          <a:p>
            <a:pPr algn="l"/>
            <a:r>
              <a:rPr lang="en-US" dirty="0"/>
              <a:t>Linear regression is used to determine the economic growth of a country or a state in the upcoming quarter. It can also be used to predict a nation’s gross domestic product (GDP).</a:t>
            </a:r>
          </a:p>
          <a:p>
            <a:pPr algn="l"/>
            <a:endParaRPr lang="en-US" b="1" dirty="0" smtClean="0"/>
          </a:p>
          <a:p>
            <a:pPr algn="l"/>
            <a:r>
              <a:rPr lang="en-US" b="1" dirty="0" smtClean="0"/>
              <a:t>Product </a:t>
            </a:r>
            <a:r>
              <a:rPr lang="en-US" b="1" dirty="0"/>
              <a:t>Price </a:t>
            </a:r>
          </a:p>
          <a:p>
            <a:pPr algn="l"/>
            <a:r>
              <a:rPr lang="en-US" dirty="0"/>
              <a:t>Linear regression can be used to predict what the price of a product will be in the future, whether prices will go up or down.</a:t>
            </a:r>
          </a:p>
          <a:p>
            <a:pPr algn="l"/>
            <a:endParaRPr lang="en-US" b="1" dirty="0" smtClean="0"/>
          </a:p>
          <a:p>
            <a:pPr algn="l"/>
            <a:r>
              <a:rPr lang="en-US" b="1" dirty="0" smtClean="0"/>
              <a:t>Housing </a:t>
            </a:r>
            <a:r>
              <a:rPr lang="en-US" b="1" dirty="0"/>
              <a:t>Sales</a:t>
            </a:r>
          </a:p>
          <a:p>
            <a:pPr algn="l"/>
            <a:r>
              <a:rPr lang="en-US" dirty="0"/>
              <a:t>Linear regression can be used to estimate the number of houses a builder will sell in the coming months and at what price.</a:t>
            </a:r>
          </a:p>
          <a:p>
            <a:pPr algn="l"/>
            <a:endParaRPr lang="en-US" b="1" dirty="0" smtClean="0"/>
          </a:p>
          <a:p>
            <a:pPr algn="l"/>
            <a:r>
              <a:rPr lang="en-US" b="1" dirty="0" smtClean="0"/>
              <a:t>Score </a:t>
            </a:r>
            <a:r>
              <a:rPr lang="en-US" b="1" dirty="0"/>
              <a:t>Predictions </a:t>
            </a:r>
          </a:p>
          <a:p>
            <a:pPr algn="l"/>
            <a:r>
              <a:rPr lang="en-US" dirty="0"/>
              <a:t>Linear regression can be used to predict the number of runs a baseball player will score in upcoming games based on previous performance.</a:t>
            </a:r>
          </a:p>
          <a:p>
            <a:endParaRPr lang="en-US" dirty="0"/>
          </a:p>
        </p:txBody>
      </p:sp>
    </p:spTree>
    <p:extLst>
      <p:ext uri="{BB962C8B-B14F-4D97-AF65-F5344CB8AC3E}">
        <p14:creationId xmlns:p14="http://schemas.microsoft.com/office/powerpoint/2010/main" val="424752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2203"/>
          </a:xfrm>
        </p:spPr>
        <p:txBody>
          <a:bodyPr>
            <a:normAutofit fontScale="90000"/>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stretch>
            <a:fillRect/>
          </a:stretch>
        </p:blipFill>
        <p:spPr>
          <a:xfrm>
            <a:off x="631596" y="641024"/>
            <a:ext cx="8173039" cy="5806910"/>
          </a:xfrm>
          <a:prstGeom prst="rect">
            <a:avLst/>
          </a:prstGeom>
        </p:spPr>
      </p:pic>
      <p:sp>
        <p:nvSpPr>
          <p:cNvPr id="5" name="Rectangle 4"/>
          <p:cNvSpPr/>
          <p:nvPr/>
        </p:nvSpPr>
        <p:spPr>
          <a:xfrm>
            <a:off x="9219414" y="242270"/>
            <a:ext cx="2790334" cy="6740307"/>
          </a:xfrm>
          <a:prstGeom prst="rect">
            <a:avLst/>
          </a:prstGeom>
        </p:spPr>
        <p:txBody>
          <a:bodyPr wrap="square">
            <a:spAutoFit/>
          </a:bodyPr>
          <a:lstStyle/>
          <a:p>
            <a:r>
              <a:rPr lang="en-US" sz="2400" dirty="0" smtClean="0"/>
              <a:t>Here, the blue points represent the actual y values, and the brown points represent the predicted y values based on the model we created. The distances between the actual and predicted values are known as residuals or errors. The best-fit line should have the lowest sum of squares of these errors, also known as “e square.”</a:t>
            </a:r>
          </a:p>
        </p:txBody>
      </p:sp>
    </p:spTree>
    <p:extLst>
      <p:ext uri="{BB962C8B-B14F-4D97-AF65-F5344CB8AC3E}">
        <p14:creationId xmlns:p14="http://schemas.microsoft.com/office/powerpoint/2010/main" val="2066990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5642"/>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734506" y="1739430"/>
            <a:ext cx="10515600" cy="4351338"/>
          </a:xfrm>
        </p:spPr>
        <p:txBody>
          <a:bodyPr/>
          <a:lstStyle/>
          <a:p>
            <a:pPr marL="0" indent="0">
              <a:buNone/>
            </a:pPr>
            <a:r>
              <a:rPr lang="en-US" sz="800" dirty="0" smtClean="0"/>
              <a:t>.</a:t>
            </a:r>
            <a:endParaRPr lang="en-US" sz="800" dirty="0"/>
          </a:p>
        </p:txBody>
      </p:sp>
      <p:pic>
        <p:nvPicPr>
          <p:cNvPr id="4" name="Picture 3"/>
          <p:cNvPicPr>
            <a:picLocks noChangeAspect="1"/>
          </p:cNvPicPr>
          <p:nvPr/>
        </p:nvPicPr>
        <p:blipFill>
          <a:blip r:embed="rId2"/>
          <a:stretch>
            <a:fillRect/>
          </a:stretch>
        </p:blipFill>
        <p:spPr>
          <a:xfrm>
            <a:off x="1602556" y="1732523"/>
            <a:ext cx="8465270" cy="4272352"/>
          </a:xfrm>
          <a:prstGeom prst="rect">
            <a:avLst/>
          </a:prstGeom>
        </p:spPr>
      </p:pic>
    </p:spTree>
    <p:extLst>
      <p:ext uri="{BB962C8B-B14F-4D97-AF65-F5344CB8AC3E}">
        <p14:creationId xmlns:p14="http://schemas.microsoft.com/office/powerpoint/2010/main" val="250474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1"/>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734505" y="562433"/>
            <a:ext cx="10515600" cy="4351338"/>
          </a:xfrm>
        </p:spPr>
        <p:txBody>
          <a:bodyPr/>
          <a:lstStyle/>
          <a:p>
            <a:pPr marL="0" indent="0">
              <a:buNone/>
            </a:pPr>
            <a:r>
              <a:rPr lang="en-US" dirty="0"/>
              <a:t>You can observe that the sum of squared errors for this regression line is 2.4. We check this error for each line and determine the best-fit line having the lowest e square value. The graphical representation is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8438326" y="2151379"/>
            <a:ext cx="3283119" cy="2762392"/>
          </a:xfrm>
          <a:prstGeom prst="rect">
            <a:avLst/>
          </a:prstGeom>
        </p:spPr>
      </p:pic>
      <p:sp>
        <p:nvSpPr>
          <p:cNvPr id="5" name="Rectangle 4"/>
          <p:cNvSpPr/>
          <p:nvPr/>
        </p:nvSpPr>
        <p:spPr>
          <a:xfrm>
            <a:off x="838200" y="2297697"/>
            <a:ext cx="7232481" cy="3970318"/>
          </a:xfrm>
          <a:prstGeom prst="rect">
            <a:avLst/>
          </a:prstGeom>
        </p:spPr>
        <p:txBody>
          <a:bodyPr wrap="square">
            <a:spAutoFit/>
          </a:bodyPr>
          <a:lstStyle/>
          <a:p>
            <a:r>
              <a:rPr lang="en-US" b="1" i="0" dirty="0" smtClean="0">
                <a:solidFill>
                  <a:srgbClr val="51565E"/>
                </a:solidFill>
                <a:effectLst/>
                <a:latin typeface="Roboto"/>
              </a:rPr>
              <a:t>We keep the line moving through the data points to make sure the best-fit line has the least squared distance between the data points and the regression line.</a:t>
            </a:r>
          </a:p>
          <a:p>
            <a:endParaRPr lang="en-US" b="1" i="0" dirty="0" smtClean="0">
              <a:solidFill>
                <a:srgbClr val="51565E"/>
              </a:solidFill>
              <a:effectLst/>
              <a:latin typeface="Roboto"/>
            </a:endParaRPr>
          </a:p>
          <a:p>
            <a:r>
              <a:rPr lang="en-US" b="1" i="0" dirty="0" smtClean="0">
                <a:solidFill>
                  <a:srgbClr val="51565E"/>
                </a:solidFill>
                <a:effectLst/>
                <a:latin typeface="Roboto"/>
              </a:rPr>
              <a:t>The above example shows the most commonly used formula for minimizing the distance. There are lots of ways to minimize the distance between the line and the data points, such as using the sum of squared errors, the sum of absolute errors and the root mean square error.</a:t>
            </a:r>
          </a:p>
          <a:p>
            <a:endParaRPr lang="en-US" b="1" i="0" dirty="0" smtClean="0">
              <a:solidFill>
                <a:srgbClr val="51565E"/>
              </a:solidFill>
              <a:effectLst/>
              <a:latin typeface="Roboto"/>
            </a:endParaRPr>
          </a:p>
          <a:p>
            <a:r>
              <a:rPr lang="en-US" b="1" i="0" dirty="0" smtClean="0">
                <a:solidFill>
                  <a:srgbClr val="51565E"/>
                </a:solidFill>
                <a:effectLst/>
                <a:latin typeface="Roboto"/>
              </a:rPr>
              <a:t>So far we have dealt with only two values, x and y. But it’s very rare in the real world to have only have two values when you’re calculating. Let’s talk about what happens when you have multiple inputs.</a:t>
            </a:r>
            <a:endParaRPr lang="en-US" b="1" i="0" dirty="0">
              <a:solidFill>
                <a:srgbClr val="51565E"/>
              </a:solidFill>
              <a:effectLst/>
              <a:latin typeface="Roboto"/>
            </a:endParaRPr>
          </a:p>
        </p:txBody>
      </p:sp>
    </p:spTree>
    <p:extLst>
      <p:ext uri="{BB962C8B-B14F-4D97-AF65-F5344CB8AC3E}">
        <p14:creationId xmlns:p14="http://schemas.microsoft.com/office/powerpoint/2010/main" val="3681156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65712"/>
          </a:xfrm>
        </p:spPr>
        <p:txBody>
          <a:bodyPr>
            <a:normAutofit fontScale="90000"/>
          </a:bodyPr>
          <a:lstStyle/>
          <a:p>
            <a:r>
              <a:rPr lang="en-US" b="1" dirty="0">
                <a:solidFill>
                  <a:srgbClr val="FF0000"/>
                </a:solidFill>
              </a:rPr>
              <a:t>Multiple Linear Regression</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In simple linear regression, we have the equation:</a:t>
            </a:r>
          </a:p>
          <a:p>
            <a:pPr marL="457200" lvl="1" indent="0">
              <a:buNone/>
            </a:pPr>
            <a:r>
              <a:rPr lang="en-US" dirty="0"/>
              <a:t>y = m*x + c</a:t>
            </a:r>
          </a:p>
          <a:p>
            <a:pPr marL="0" indent="0">
              <a:buNone/>
            </a:pPr>
            <a:endParaRPr lang="en-US" dirty="0" smtClean="0"/>
          </a:p>
          <a:p>
            <a:pPr marL="0" indent="0">
              <a:buNone/>
            </a:pPr>
            <a:r>
              <a:rPr lang="en-US" dirty="0" smtClean="0"/>
              <a:t>For </a:t>
            </a:r>
            <a:r>
              <a:rPr lang="en-US" dirty="0"/>
              <a:t>multiple linear regression, we have the equation:</a:t>
            </a:r>
          </a:p>
          <a:p>
            <a:pPr marL="457200" lvl="1" indent="0">
              <a:buNone/>
            </a:pPr>
            <a:r>
              <a:rPr lang="en-US" dirty="0"/>
              <a:t>y = m1x1 + m2x2 + m3x3 +........ + c</a:t>
            </a:r>
          </a:p>
          <a:p>
            <a:pPr marL="0" indent="0">
              <a:buNone/>
            </a:pPr>
            <a:endParaRPr lang="en-US" dirty="0" smtClean="0"/>
          </a:p>
          <a:p>
            <a:pPr marL="0" indent="0">
              <a:buNone/>
            </a:pPr>
            <a:r>
              <a:rPr lang="en-US" dirty="0" smtClean="0"/>
              <a:t>Here</a:t>
            </a:r>
            <a:r>
              <a:rPr lang="en-US" dirty="0"/>
              <a:t>, we have multiple independent variables, x1, x2 and x3,  and multiple slopes, m1, m2, m3 and so on.</a:t>
            </a:r>
          </a:p>
          <a:p>
            <a:pPr marL="0" indent="0">
              <a:buNone/>
            </a:pPr>
            <a:endParaRPr lang="en-US" dirty="0"/>
          </a:p>
        </p:txBody>
      </p:sp>
    </p:spTree>
    <p:extLst>
      <p:ext uri="{BB962C8B-B14F-4D97-AF65-F5344CB8AC3E}">
        <p14:creationId xmlns:p14="http://schemas.microsoft.com/office/powerpoint/2010/main" val="272822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9724"/>
          </a:xfrm>
        </p:spPr>
        <p:txBody>
          <a:bodyPr>
            <a:normAutofit fontScale="90000"/>
          </a:bodyPr>
          <a:lstStyle/>
          <a:p>
            <a:r>
              <a:rPr lang="en-US" b="1" dirty="0"/>
              <a:t>Regression Evaluation Metrics</a:t>
            </a:r>
            <a:br>
              <a:rPr lang="en-US" b="1" dirty="0"/>
            </a:br>
            <a:endParaRPr lang="en-US" dirty="0"/>
          </a:p>
        </p:txBody>
      </p:sp>
      <p:sp>
        <p:nvSpPr>
          <p:cNvPr id="3" name="Content Placeholder 2"/>
          <p:cNvSpPr>
            <a:spLocks noGrp="1"/>
          </p:cNvSpPr>
          <p:nvPr>
            <p:ph idx="1"/>
          </p:nvPr>
        </p:nvSpPr>
        <p:spPr>
          <a:xfrm>
            <a:off x="329938" y="1366887"/>
            <a:ext cx="11862062" cy="4810076"/>
          </a:xfrm>
        </p:spPr>
        <p:txBody>
          <a:bodyPr>
            <a:normAutofit fontScale="40000" lnSpcReduction="20000"/>
          </a:bodyPr>
          <a:lstStyle/>
          <a:p>
            <a:pPr marL="0" indent="0" fontAlgn="base">
              <a:buNone/>
            </a:pPr>
            <a:r>
              <a:rPr lang="en-US" sz="4500" dirty="0" smtClean="0"/>
              <a:t>Here </a:t>
            </a:r>
            <a:r>
              <a:rPr lang="en-US" sz="4500" dirty="0"/>
              <a:t>are some most popular evaluation metrics for regression</a:t>
            </a:r>
            <a:r>
              <a:rPr lang="en-US" sz="4500" dirty="0" smtClean="0"/>
              <a:t>:</a:t>
            </a:r>
          </a:p>
          <a:p>
            <a:pPr marL="0" indent="0" fontAlgn="base">
              <a:buNone/>
            </a:pPr>
            <a:endParaRPr lang="en-US" sz="4500" dirty="0"/>
          </a:p>
          <a:p>
            <a:pPr marL="0" indent="0" fontAlgn="base">
              <a:buNone/>
            </a:pPr>
            <a:r>
              <a:rPr lang="en-US" sz="4500" b="1" u="sng" dirty="0">
                <a:hlinkClick r:id="rId2"/>
              </a:rPr>
              <a:t>Mean Absolute Error (MAE):</a:t>
            </a:r>
            <a:r>
              <a:rPr lang="en-US" sz="4500" dirty="0"/>
              <a:t> The average absolute difference between the predicted and actual values of the target variable.</a:t>
            </a:r>
          </a:p>
          <a:p>
            <a:pPr marL="0" indent="0" fontAlgn="base">
              <a:buNone/>
            </a:pPr>
            <a:endParaRPr lang="en-US" sz="4500" b="1" u="sng" dirty="0" smtClean="0">
              <a:hlinkClick r:id="rId3"/>
            </a:endParaRPr>
          </a:p>
          <a:p>
            <a:pPr marL="0" indent="0" fontAlgn="base">
              <a:buNone/>
            </a:pPr>
            <a:r>
              <a:rPr lang="en-US" sz="4500" b="1" u="sng" dirty="0" smtClean="0">
                <a:hlinkClick r:id="rId3"/>
              </a:rPr>
              <a:t>Mean </a:t>
            </a:r>
            <a:r>
              <a:rPr lang="en-US" sz="4500" b="1" u="sng" dirty="0">
                <a:hlinkClick r:id="rId3"/>
              </a:rPr>
              <a:t>Squared Error (MSE):</a:t>
            </a:r>
            <a:r>
              <a:rPr lang="en-US" sz="4500" u="sng" dirty="0">
                <a:hlinkClick r:id="rId3"/>
              </a:rPr>
              <a:t> </a:t>
            </a:r>
            <a:r>
              <a:rPr lang="en-US" sz="4500" dirty="0"/>
              <a:t>The average squared difference between the predicted and actual values of the target variable.</a:t>
            </a:r>
          </a:p>
          <a:p>
            <a:pPr marL="0" indent="0" fontAlgn="base">
              <a:buNone/>
            </a:pPr>
            <a:endParaRPr lang="en-US" sz="4500" b="1" dirty="0" smtClean="0"/>
          </a:p>
          <a:p>
            <a:pPr marL="0" indent="0" fontAlgn="base">
              <a:buNone/>
            </a:pPr>
            <a:r>
              <a:rPr lang="en-US" sz="4500" b="1" dirty="0" smtClean="0"/>
              <a:t>Root </a:t>
            </a:r>
            <a:r>
              <a:rPr lang="en-US" sz="4500" b="1" dirty="0"/>
              <a:t>Mean Squared Error (RMSE):</a:t>
            </a:r>
            <a:r>
              <a:rPr lang="en-US" sz="4500" dirty="0"/>
              <a:t> The square root of the mean squared error.</a:t>
            </a:r>
          </a:p>
          <a:p>
            <a:pPr marL="0" indent="0" fontAlgn="base">
              <a:buNone/>
            </a:pPr>
            <a:endParaRPr lang="en-US" sz="4500" b="1" u="sng" dirty="0" smtClean="0">
              <a:hlinkClick r:id="rId4"/>
            </a:endParaRPr>
          </a:p>
          <a:p>
            <a:pPr marL="0" indent="0" fontAlgn="base">
              <a:buNone/>
            </a:pPr>
            <a:r>
              <a:rPr lang="en-US" sz="4500" b="1" u="sng" dirty="0" smtClean="0">
                <a:hlinkClick r:id="rId4"/>
              </a:rPr>
              <a:t>Huber </a:t>
            </a:r>
            <a:r>
              <a:rPr lang="en-US" sz="4500" b="1" u="sng" dirty="0">
                <a:hlinkClick r:id="rId4"/>
              </a:rPr>
              <a:t>Loss:</a:t>
            </a:r>
            <a:r>
              <a:rPr lang="en-US" sz="4500" dirty="0"/>
              <a:t> A hybrid loss function that transitions from MAE to MSE for larger errors, providing balance between robustness and MSE’s sensitivity to outliers.</a:t>
            </a:r>
          </a:p>
          <a:p>
            <a:pPr marL="0" indent="0" fontAlgn="base">
              <a:buNone/>
            </a:pPr>
            <a:endParaRPr lang="en-US" sz="4500" dirty="0" smtClean="0"/>
          </a:p>
          <a:p>
            <a:pPr marL="0" indent="0" fontAlgn="base">
              <a:buNone/>
            </a:pPr>
            <a:r>
              <a:rPr lang="en-US" sz="4500" dirty="0" smtClean="0"/>
              <a:t>Root </a:t>
            </a:r>
            <a:r>
              <a:rPr lang="en-US" sz="4500" dirty="0"/>
              <a:t>Mean Square Logarithmic Error</a:t>
            </a:r>
          </a:p>
          <a:p>
            <a:pPr marL="0" indent="0" fontAlgn="base">
              <a:buNone/>
            </a:pPr>
            <a:endParaRPr lang="en-US" sz="4500" u="sng" dirty="0" smtClean="0">
              <a:hlinkClick r:id="rId5"/>
            </a:endParaRPr>
          </a:p>
          <a:p>
            <a:pPr marL="0" indent="0" fontAlgn="base">
              <a:buNone/>
            </a:pPr>
            <a:r>
              <a:rPr lang="en-US" sz="4500" u="sng" dirty="0" smtClean="0">
                <a:hlinkClick r:id="rId5"/>
              </a:rPr>
              <a:t>R2 </a:t>
            </a:r>
            <a:r>
              <a:rPr lang="en-US" sz="4500" u="sng" dirty="0">
                <a:hlinkClick r:id="rId5"/>
              </a:rPr>
              <a:t>– Score</a:t>
            </a:r>
            <a:r>
              <a:rPr lang="en-US" sz="4500" dirty="0"/>
              <a:t>: Higher values indicate better fit, ranging from 0 to 1.</a:t>
            </a:r>
          </a:p>
          <a:p>
            <a:endParaRPr lang="en-US" dirty="0"/>
          </a:p>
        </p:txBody>
      </p:sp>
    </p:spTree>
    <p:extLst>
      <p:ext uri="{BB962C8B-B14F-4D97-AF65-F5344CB8AC3E}">
        <p14:creationId xmlns:p14="http://schemas.microsoft.com/office/powerpoint/2010/main" val="370207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Types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US" dirty="0" smtClean="0"/>
              <a:t>There </a:t>
            </a:r>
            <a:r>
              <a:rPr lang="en-US" dirty="0"/>
              <a:t>are two main types of regression:</a:t>
            </a:r>
          </a:p>
          <a:p>
            <a:pPr marL="0" indent="0" fontAlgn="base">
              <a:buNone/>
            </a:pPr>
            <a:endParaRPr lang="en-US" b="1" dirty="0" smtClean="0"/>
          </a:p>
          <a:p>
            <a:pPr marL="0" indent="0" fontAlgn="base">
              <a:buNone/>
            </a:pPr>
            <a:r>
              <a:rPr lang="en-US" b="1" dirty="0" smtClean="0"/>
              <a:t>Simple </a:t>
            </a:r>
            <a:r>
              <a:rPr lang="en-US" b="1" dirty="0"/>
              <a:t>Regression</a:t>
            </a:r>
            <a:endParaRPr lang="en-US" dirty="0"/>
          </a:p>
          <a:p>
            <a:pPr marL="457200" lvl="1" indent="0" fontAlgn="base">
              <a:buNone/>
            </a:pPr>
            <a:r>
              <a:rPr lang="en-US" dirty="0"/>
              <a:t>Used to predict a continuous dependent variable based on a single independent variable.</a:t>
            </a:r>
          </a:p>
          <a:p>
            <a:pPr marL="457200" lvl="1" indent="0" fontAlgn="base">
              <a:buNone/>
            </a:pPr>
            <a:r>
              <a:rPr lang="en-US" dirty="0"/>
              <a:t>Simple linear regression should be used when there is only a single independent variable.</a:t>
            </a:r>
          </a:p>
          <a:p>
            <a:pPr marL="0" indent="0" fontAlgn="base">
              <a:buNone/>
            </a:pPr>
            <a:endParaRPr lang="en-US" b="1" dirty="0" smtClean="0"/>
          </a:p>
          <a:p>
            <a:pPr marL="0" indent="0" fontAlgn="base">
              <a:buNone/>
            </a:pPr>
            <a:r>
              <a:rPr lang="en-US" b="1" dirty="0" smtClean="0"/>
              <a:t>Multiple </a:t>
            </a:r>
            <a:r>
              <a:rPr lang="en-US" b="1" dirty="0"/>
              <a:t>Regression</a:t>
            </a:r>
            <a:endParaRPr lang="en-US" dirty="0"/>
          </a:p>
          <a:p>
            <a:pPr marL="457200" lvl="1" indent="0" fontAlgn="base">
              <a:buNone/>
            </a:pPr>
            <a:r>
              <a:rPr lang="en-US" dirty="0"/>
              <a:t>Used to predict a continuous dependent variable based on multiple independent variables.</a:t>
            </a:r>
          </a:p>
          <a:p>
            <a:pPr marL="457200" lvl="1" indent="0" fontAlgn="base">
              <a:buNone/>
            </a:pPr>
            <a:r>
              <a:rPr lang="en-US" dirty="0"/>
              <a:t>Multiple linear regression should be used when there are multiple independent variables.</a:t>
            </a:r>
          </a:p>
          <a:p>
            <a:pPr marL="0" indent="0" fontAlgn="base">
              <a:buNone/>
            </a:pPr>
            <a:endParaRPr lang="en-US" b="1" dirty="0" smtClean="0"/>
          </a:p>
          <a:p>
            <a:pPr marL="0" indent="0" fontAlgn="base">
              <a:buNone/>
            </a:pPr>
            <a:r>
              <a:rPr lang="en-US" b="1" dirty="0" err="1" smtClean="0"/>
              <a:t>NonLinear</a:t>
            </a:r>
            <a:r>
              <a:rPr lang="en-US" b="1" dirty="0" smtClean="0"/>
              <a:t> </a:t>
            </a:r>
            <a:r>
              <a:rPr lang="en-US" b="1" dirty="0"/>
              <a:t>Regression</a:t>
            </a:r>
            <a:endParaRPr lang="en-US" dirty="0"/>
          </a:p>
          <a:p>
            <a:pPr marL="457200" lvl="1" indent="0" fontAlgn="base">
              <a:buNone/>
            </a:pPr>
            <a:r>
              <a:rPr lang="en-US" dirty="0"/>
              <a:t>Relationship between the dependent variable and independent variable(s) follows a nonlinear pattern.</a:t>
            </a:r>
          </a:p>
          <a:p>
            <a:pPr marL="457200" lvl="1" indent="0" fontAlgn="base">
              <a:buNone/>
            </a:pPr>
            <a:r>
              <a:rPr lang="en-US" dirty="0"/>
              <a:t>Provides flexibility in modeling a wide range of functional forms.</a:t>
            </a:r>
          </a:p>
          <a:p>
            <a:pPr marL="0" indent="0">
              <a:buNone/>
            </a:pPr>
            <a:endParaRPr lang="en-US" dirty="0"/>
          </a:p>
        </p:txBody>
      </p:sp>
    </p:spTree>
    <p:extLst>
      <p:ext uri="{BB962C8B-B14F-4D97-AF65-F5344CB8AC3E}">
        <p14:creationId xmlns:p14="http://schemas.microsoft.com/office/powerpoint/2010/main" val="273005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Regression Algorithms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lgn="just" fontAlgn="base">
              <a:buNone/>
            </a:pPr>
            <a:r>
              <a:rPr lang="en-US" dirty="0" smtClean="0"/>
              <a:t>There </a:t>
            </a:r>
            <a:r>
              <a:rPr lang="en-US" dirty="0"/>
              <a:t>are many different types of regression algorithms, but some of the most common include:</a:t>
            </a:r>
          </a:p>
          <a:p>
            <a:pPr marL="0" indent="0" algn="just" fontAlgn="base">
              <a:buNone/>
            </a:pPr>
            <a:r>
              <a:rPr lang="en-US" b="1" dirty="0"/>
              <a:t>Linear Regression</a:t>
            </a:r>
            <a:endParaRPr lang="en-US" dirty="0"/>
          </a:p>
          <a:p>
            <a:pPr marL="457200" lvl="1" indent="0" algn="just" fontAlgn="base">
              <a:buNone/>
            </a:pPr>
            <a:r>
              <a:rPr lang="en-US" b="1" u="sng" dirty="0">
                <a:hlinkClick r:id="rId2"/>
              </a:rPr>
              <a:t>Linear regression</a:t>
            </a:r>
            <a:r>
              <a:rPr lang="en-US" b="1" dirty="0"/>
              <a:t> </a:t>
            </a:r>
            <a:r>
              <a:rPr lang="en-US" dirty="0"/>
              <a:t>is one of the simplest and most widely used statistical models. This assumes that there is a linear relationship between the independent and dependent variables. This means that the change in the dependent variable is proportional to the change in the independent variables.</a:t>
            </a:r>
          </a:p>
          <a:p>
            <a:pPr marL="0" indent="0" algn="just" fontAlgn="base">
              <a:buNone/>
            </a:pPr>
            <a:r>
              <a:rPr lang="en-US" b="1" dirty="0"/>
              <a:t>Polynomial Regression</a:t>
            </a:r>
            <a:endParaRPr lang="en-US" dirty="0"/>
          </a:p>
          <a:p>
            <a:pPr marL="457200" lvl="1" indent="0" algn="just" fontAlgn="base">
              <a:buNone/>
            </a:pPr>
            <a:r>
              <a:rPr lang="en-US" b="1" u="sng" dirty="0">
                <a:hlinkClick r:id="rId3"/>
              </a:rPr>
              <a:t>Polynomial regression</a:t>
            </a:r>
            <a:r>
              <a:rPr lang="en-US" b="1" dirty="0"/>
              <a:t> </a:t>
            </a:r>
            <a:r>
              <a:rPr lang="en-US" dirty="0"/>
              <a:t>is used to model nonlinear relationships between the dependent variable and the independent variables. It adds polynomial terms to the linear regression model to capture more complex relationships.</a:t>
            </a:r>
          </a:p>
          <a:p>
            <a:pPr marL="0" indent="0" algn="just" fontAlgn="base">
              <a:buNone/>
            </a:pPr>
            <a:r>
              <a:rPr lang="en-US" b="1" dirty="0"/>
              <a:t>Support Vector Regression (SVR</a:t>
            </a:r>
            <a:r>
              <a:rPr lang="en-US" dirty="0"/>
              <a:t>)</a:t>
            </a:r>
          </a:p>
          <a:p>
            <a:pPr marL="457200" lvl="1" indent="0" algn="just" fontAlgn="base">
              <a:buNone/>
            </a:pPr>
            <a:r>
              <a:rPr lang="en-US" b="1" u="sng" dirty="0">
                <a:hlinkClick r:id="rId4"/>
              </a:rPr>
              <a:t>Support vector regression (SVR)</a:t>
            </a:r>
            <a:r>
              <a:rPr lang="en-US" dirty="0"/>
              <a:t> is a type of regression algorithm that is based on the support vector machine (SVM) algorithm. SVM is a type of algorithm that is used for classification tasks, but it can also be used for regression tasks. SVR works by finding a hyperplane that minimizes the sum of the squared residuals between the predicted and actual values.</a:t>
            </a:r>
          </a:p>
          <a:p>
            <a:pPr marL="0" indent="0">
              <a:buNone/>
            </a:pPr>
            <a:endParaRPr lang="en-US" dirty="0"/>
          </a:p>
        </p:txBody>
      </p:sp>
    </p:spTree>
    <p:extLst>
      <p:ext uri="{BB962C8B-B14F-4D97-AF65-F5344CB8AC3E}">
        <p14:creationId xmlns:p14="http://schemas.microsoft.com/office/powerpoint/2010/main" val="28581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838200" y="410844"/>
            <a:ext cx="10515600" cy="5766119"/>
          </a:xfrm>
        </p:spPr>
        <p:txBody>
          <a:bodyPr>
            <a:normAutofit fontScale="85000" lnSpcReduction="20000"/>
          </a:bodyPr>
          <a:lstStyle/>
          <a:p>
            <a:pPr marL="0" indent="0" algn="just" fontAlgn="base">
              <a:lnSpc>
                <a:spcPct val="150000"/>
              </a:lnSpc>
              <a:buNone/>
            </a:pPr>
            <a:r>
              <a:rPr lang="en-US" b="1" dirty="0"/>
              <a:t>Decision Tree Regression</a:t>
            </a:r>
            <a:endParaRPr lang="en-US" dirty="0"/>
          </a:p>
          <a:p>
            <a:pPr lvl="1" algn="just" fontAlgn="base">
              <a:lnSpc>
                <a:spcPct val="150000"/>
              </a:lnSpc>
            </a:pPr>
            <a:r>
              <a:rPr lang="en-US" b="1" u="sng" dirty="0">
                <a:hlinkClick r:id="rId2"/>
              </a:rPr>
              <a:t>Decision tree regression</a:t>
            </a:r>
            <a:r>
              <a:rPr lang="en-US" dirty="0"/>
              <a:t> is a type of regression algorithm that builds a decision tree to predict the target value. A decision tree is a tree-like structure that consists of nodes and branches. Each node represents a decision, and each branch represents the outcome of that decision. The goal of decision tree regression is to build a tree that can accurately predict the target value for new data points.</a:t>
            </a:r>
          </a:p>
          <a:p>
            <a:pPr marL="0" indent="0" algn="just" fontAlgn="base">
              <a:lnSpc>
                <a:spcPct val="150000"/>
              </a:lnSpc>
              <a:buNone/>
            </a:pPr>
            <a:r>
              <a:rPr lang="en-US" b="1" dirty="0"/>
              <a:t>Random Forest Regression</a:t>
            </a:r>
            <a:endParaRPr lang="en-US" dirty="0"/>
          </a:p>
          <a:p>
            <a:pPr lvl="1" algn="just" fontAlgn="base">
              <a:lnSpc>
                <a:spcPct val="150000"/>
              </a:lnSpc>
            </a:pPr>
            <a:r>
              <a:rPr lang="en-US" b="1" u="sng" dirty="0">
                <a:hlinkClick r:id="rId3"/>
              </a:rPr>
              <a:t>Random forest regression</a:t>
            </a:r>
            <a:r>
              <a:rPr lang="en-US" dirty="0"/>
              <a:t> is an ensemble method that combines multiple decision trees to predict the target value. Ensemble methods are a type of machine learning algorithm that combines multiple models to improve the performance of the overall model. Random forest regression works by building a large number of decision trees, each of which is trained on a different subset of the training data. The final prediction is made by averaging the predictions of all of the trees.</a:t>
            </a:r>
          </a:p>
          <a:p>
            <a:pPr marL="0" indent="0">
              <a:buNone/>
            </a:pPr>
            <a:endParaRPr lang="en-US" dirty="0"/>
          </a:p>
        </p:txBody>
      </p:sp>
    </p:spTree>
    <p:extLst>
      <p:ext uri="{BB962C8B-B14F-4D97-AF65-F5344CB8AC3E}">
        <p14:creationId xmlns:p14="http://schemas.microsoft.com/office/powerpoint/2010/main" val="131100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Regularized Linear Regression </a:t>
            </a:r>
            <a:r>
              <a:rPr lang="en-US" b="1" dirty="0" smtClean="0"/>
              <a:t>Techniques</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Ridge </a:t>
            </a:r>
            <a:r>
              <a:rPr lang="en-US" b="1" dirty="0"/>
              <a:t>Regression</a:t>
            </a:r>
            <a:endParaRPr lang="en-US" dirty="0"/>
          </a:p>
          <a:p>
            <a:pPr lvl="1" fontAlgn="base"/>
            <a:r>
              <a:rPr lang="en-US" u="sng" dirty="0">
                <a:hlinkClick r:id="rId2"/>
              </a:rPr>
              <a:t>Ridge regression</a:t>
            </a:r>
            <a:r>
              <a:rPr lang="en-US" dirty="0"/>
              <a:t> is a type of linear regression that is used to prevent overfitting. Overfitting occurs when the model learns the training data too well and is unable to generalize to new data.</a:t>
            </a:r>
          </a:p>
          <a:p>
            <a:pPr marL="0" indent="0" fontAlgn="base">
              <a:buNone/>
            </a:pPr>
            <a:r>
              <a:rPr lang="en-US" b="1" dirty="0"/>
              <a:t>Lasso regression</a:t>
            </a:r>
            <a:endParaRPr lang="en-US" dirty="0"/>
          </a:p>
          <a:p>
            <a:pPr lvl="1" fontAlgn="base"/>
            <a:r>
              <a:rPr lang="en-US" u="sng" dirty="0">
                <a:hlinkClick r:id="rId3"/>
              </a:rPr>
              <a:t>Lasso regression</a:t>
            </a:r>
            <a:r>
              <a:rPr lang="en-US" dirty="0"/>
              <a:t> is another type of linear regression that is used to prevent overfitting. It does this by adding a penalty term to the loss function that forces the model to use some weights and to set others to zero.</a:t>
            </a:r>
          </a:p>
          <a:p>
            <a:pPr marL="0" indent="0">
              <a:buNone/>
            </a:pPr>
            <a:endParaRPr lang="en-US" dirty="0"/>
          </a:p>
        </p:txBody>
      </p:sp>
    </p:spTree>
    <p:extLst>
      <p:ext uri="{BB962C8B-B14F-4D97-AF65-F5344CB8AC3E}">
        <p14:creationId xmlns:p14="http://schemas.microsoft.com/office/powerpoint/2010/main" val="46871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Regression</a:t>
            </a:r>
            <a:br>
              <a:rPr lang="en-US" b="1" dirty="0"/>
            </a:br>
            <a:endParaRPr lang="en-US" dirty="0"/>
          </a:p>
        </p:txBody>
      </p:sp>
      <p:sp>
        <p:nvSpPr>
          <p:cNvPr id="3" name="Content Placeholder 2"/>
          <p:cNvSpPr>
            <a:spLocks noGrp="1"/>
          </p:cNvSpPr>
          <p:nvPr>
            <p:ph idx="1"/>
          </p:nvPr>
        </p:nvSpPr>
        <p:spPr>
          <a:xfrm>
            <a:off x="838200" y="1168924"/>
            <a:ext cx="10515600" cy="5689076"/>
          </a:xfrm>
        </p:spPr>
        <p:txBody>
          <a:bodyPr>
            <a:normAutofit fontScale="32500" lnSpcReduction="20000"/>
          </a:bodyPr>
          <a:lstStyle/>
          <a:p>
            <a:pPr marL="0" indent="0" algn="just" fontAlgn="base">
              <a:lnSpc>
                <a:spcPct val="170000"/>
              </a:lnSpc>
              <a:buNone/>
            </a:pPr>
            <a:r>
              <a:rPr lang="en-US" sz="4900" dirty="0" smtClean="0"/>
              <a:t>Here </a:t>
            </a:r>
            <a:r>
              <a:rPr lang="en-US" sz="4900" dirty="0"/>
              <a:t>are the characteristics of the regression:</a:t>
            </a:r>
          </a:p>
          <a:p>
            <a:pPr marL="0" indent="0" algn="just" fontAlgn="base">
              <a:lnSpc>
                <a:spcPct val="170000"/>
              </a:lnSpc>
              <a:buNone/>
            </a:pPr>
            <a:r>
              <a:rPr lang="en-US" sz="4900" b="1" dirty="0"/>
              <a:t>Continuous Target Variable:</a:t>
            </a:r>
            <a:r>
              <a:rPr lang="en-US" sz="4900" dirty="0"/>
              <a:t> Regression deals with predicting continuous target variables that represent numerical values. Examples include predicting house prices, forecasting sales figures, or estimating patient recovery times.</a:t>
            </a:r>
          </a:p>
          <a:p>
            <a:pPr marL="0" indent="0" algn="just" fontAlgn="base">
              <a:lnSpc>
                <a:spcPct val="170000"/>
              </a:lnSpc>
              <a:buNone/>
            </a:pPr>
            <a:r>
              <a:rPr lang="en-US" sz="4900" b="1" dirty="0"/>
              <a:t>Error Measurement:</a:t>
            </a:r>
            <a:r>
              <a:rPr lang="en-US" sz="4900" dirty="0"/>
              <a:t> Regression models are evaluated based on their ability to minimize the error between the predicted and actual values of the target variable. Common error metrics include mean absolute error (MAE), mean squared error (MSE), and root mean squared error (RMSE).</a:t>
            </a:r>
          </a:p>
          <a:p>
            <a:pPr marL="0" indent="0" algn="just" fontAlgn="base">
              <a:lnSpc>
                <a:spcPct val="170000"/>
              </a:lnSpc>
              <a:buNone/>
            </a:pPr>
            <a:r>
              <a:rPr lang="en-US" sz="4900" b="1" dirty="0"/>
              <a:t>Model Complexity:</a:t>
            </a:r>
            <a:r>
              <a:rPr lang="en-US" sz="4900" dirty="0"/>
              <a:t> Regression models range from simple linear models to more complex nonlinear models. The choice of model complexity depends on the complexity of the relationship between the input features and the target variable.</a:t>
            </a:r>
          </a:p>
          <a:p>
            <a:pPr marL="0" indent="0" algn="just" fontAlgn="base">
              <a:lnSpc>
                <a:spcPct val="170000"/>
              </a:lnSpc>
              <a:buNone/>
            </a:pPr>
            <a:r>
              <a:rPr lang="en-US" sz="4900" b="1" dirty="0"/>
              <a:t>Overfitting and </a:t>
            </a:r>
            <a:r>
              <a:rPr lang="en-US" sz="4900" b="1" dirty="0" err="1"/>
              <a:t>Underfitting</a:t>
            </a:r>
            <a:r>
              <a:rPr lang="en-US" sz="4900" b="1" dirty="0"/>
              <a:t>:</a:t>
            </a:r>
            <a:r>
              <a:rPr lang="en-US" sz="4900" dirty="0"/>
              <a:t> Regression models are susceptible to overfitting and </a:t>
            </a:r>
            <a:r>
              <a:rPr lang="en-US" sz="4900" dirty="0" err="1"/>
              <a:t>underfitting</a:t>
            </a:r>
            <a:r>
              <a:rPr lang="en-US" sz="4900" dirty="0"/>
              <a:t>.</a:t>
            </a:r>
          </a:p>
          <a:p>
            <a:pPr marL="0" indent="0" algn="just" fontAlgn="base">
              <a:lnSpc>
                <a:spcPct val="170000"/>
              </a:lnSpc>
              <a:buNone/>
            </a:pPr>
            <a:r>
              <a:rPr lang="en-US" sz="4900" b="1" dirty="0"/>
              <a:t>Interpretability:</a:t>
            </a:r>
            <a:r>
              <a:rPr lang="en-US" sz="4900" dirty="0"/>
              <a:t> The interpretability of regression models varies depending on the algorithm used. Simple linear models are highly interpretable, while more complex models may be more difficult to interpret.</a:t>
            </a:r>
          </a:p>
          <a:p>
            <a:pPr marL="0" indent="0">
              <a:buNone/>
            </a:pPr>
            <a:endParaRPr lang="en-US" dirty="0"/>
          </a:p>
        </p:txBody>
      </p:sp>
    </p:spTree>
    <p:extLst>
      <p:ext uri="{BB962C8B-B14F-4D97-AF65-F5344CB8AC3E}">
        <p14:creationId xmlns:p14="http://schemas.microsoft.com/office/powerpoint/2010/main" val="298540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Understanding Linear Regression in Python</a:t>
            </a:r>
            <a:r>
              <a:rPr lang="en-US" dirty="0"/>
              <a:t/>
            </a:r>
            <a:br>
              <a:rPr lang="en-US" dirty="0"/>
            </a:br>
            <a:endParaRPr lang="en-US" dirty="0"/>
          </a:p>
        </p:txBody>
      </p:sp>
      <p:sp>
        <p:nvSpPr>
          <p:cNvPr id="3" name="Content Placeholder 2"/>
          <p:cNvSpPr>
            <a:spLocks noGrp="1"/>
          </p:cNvSpPr>
          <p:nvPr>
            <p:ph idx="1"/>
          </p:nvPr>
        </p:nvSpPr>
        <p:spPr>
          <a:xfrm>
            <a:off x="537328" y="1442302"/>
            <a:ext cx="11331018" cy="5064600"/>
          </a:xfrm>
        </p:spPr>
        <p:txBody>
          <a:bodyPr>
            <a:normAutofit fontScale="62500" lnSpcReduction="20000"/>
          </a:bodyPr>
          <a:lstStyle/>
          <a:p>
            <a:pPr marL="0" indent="0" algn="just">
              <a:buNone/>
            </a:pPr>
            <a:r>
              <a:rPr lang="en-US" dirty="0"/>
              <a:t>Linear regression is a statistical model used to predict the relationship between independent and dependent variables by examining two factors</a:t>
            </a:r>
            <a:r>
              <a:rPr lang="en-US" dirty="0" smtClean="0"/>
              <a:t>:</a:t>
            </a:r>
          </a:p>
          <a:p>
            <a:pPr marL="0" indent="0" algn="just">
              <a:buNone/>
            </a:pPr>
            <a:endParaRPr lang="en-US" dirty="0"/>
          </a:p>
          <a:p>
            <a:pPr lvl="1" algn="just"/>
            <a:r>
              <a:rPr lang="en-US" dirty="0"/>
              <a:t>Which variables, in particular, are significant predictors of the outcome variable?</a:t>
            </a:r>
          </a:p>
          <a:p>
            <a:pPr lvl="1" algn="just"/>
            <a:r>
              <a:rPr lang="en-US" dirty="0"/>
              <a:t>How significant is the regression line in terms of making predictions with the highest possible accuracy?</a:t>
            </a:r>
          </a:p>
          <a:p>
            <a:pPr marL="0" indent="0" algn="just">
              <a:buNone/>
            </a:pPr>
            <a:endParaRPr lang="en-US" dirty="0" smtClean="0"/>
          </a:p>
          <a:p>
            <a:pPr marL="0" indent="0" algn="just">
              <a:buNone/>
            </a:pPr>
            <a:r>
              <a:rPr lang="en-US" dirty="0" smtClean="0"/>
              <a:t>To </a:t>
            </a:r>
            <a:r>
              <a:rPr lang="en-US" dirty="0"/>
              <a:t>understand the terms “dependent” and “independent variable,” let’s take a real-world example. Imagine that we want to predict future crop yields based on the amount of rainfall, using data regarding past crops and rainfall amounts.</a:t>
            </a:r>
          </a:p>
          <a:p>
            <a:pPr marL="0" indent="0" algn="just">
              <a:buNone/>
            </a:pPr>
            <a:endParaRPr lang="en-US" dirty="0" smtClean="0">
              <a:solidFill>
                <a:srgbClr val="00B0F0"/>
              </a:solidFill>
            </a:endParaRPr>
          </a:p>
          <a:p>
            <a:pPr marL="0" indent="0" algn="just">
              <a:buNone/>
            </a:pPr>
            <a:r>
              <a:rPr lang="en-US" dirty="0" smtClean="0">
                <a:solidFill>
                  <a:srgbClr val="00B0F0"/>
                </a:solidFill>
              </a:rPr>
              <a:t>Independent </a:t>
            </a:r>
            <a:r>
              <a:rPr lang="en-US" dirty="0">
                <a:solidFill>
                  <a:srgbClr val="00B0F0"/>
                </a:solidFill>
              </a:rPr>
              <a:t>Variable</a:t>
            </a:r>
          </a:p>
          <a:p>
            <a:pPr marL="0" indent="0" algn="just">
              <a:buNone/>
            </a:pPr>
            <a:r>
              <a:rPr lang="en-US" dirty="0"/>
              <a:t>The value of an independent variable does not change based on the effects of other variables. An independent variable is used to manipulate the dependent variable. It is often denoted by an “x.” In our example, the rainfall is the independent variable because we can’t control the rain, but the rain controls the crop—the independent variable controls the dependent variable.</a:t>
            </a:r>
          </a:p>
          <a:p>
            <a:pPr marL="0" indent="0" algn="just">
              <a:buNone/>
            </a:pPr>
            <a:endParaRPr lang="en-US" dirty="0" smtClean="0">
              <a:solidFill>
                <a:srgbClr val="00B0F0"/>
              </a:solidFill>
            </a:endParaRPr>
          </a:p>
          <a:p>
            <a:pPr marL="0" indent="0" algn="just">
              <a:buNone/>
            </a:pPr>
            <a:r>
              <a:rPr lang="en-US" dirty="0" smtClean="0">
                <a:solidFill>
                  <a:srgbClr val="00B0F0"/>
                </a:solidFill>
              </a:rPr>
              <a:t>Dependent </a:t>
            </a:r>
            <a:r>
              <a:rPr lang="en-US" dirty="0">
                <a:solidFill>
                  <a:srgbClr val="00B0F0"/>
                </a:solidFill>
              </a:rPr>
              <a:t>Variable</a:t>
            </a:r>
          </a:p>
          <a:p>
            <a:pPr marL="0" indent="0" algn="just">
              <a:buNone/>
            </a:pPr>
            <a:r>
              <a:rPr lang="en-US" dirty="0"/>
              <a:t>The value of this variable changes when there is any change in the values of the independent variables, as mentioned before. It is often denoted by a “y.” In our example, the crop yield is the dependent variable, and it is dependent on the amount of rainfall. </a:t>
            </a:r>
          </a:p>
          <a:p>
            <a:pPr marL="0" indent="0" algn="just">
              <a:buNone/>
            </a:pPr>
            <a:endParaRPr lang="en-US" dirty="0"/>
          </a:p>
        </p:txBody>
      </p:sp>
    </p:spTree>
    <p:extLst>
      <p:ext uri="{BB962C8B-B14F-4D97-AF65-F5344CB8AC3E}">
        <p14:creationId xmlns:p14="http://schemas.microsoft.com/office/powerpoint/2010/main" val="252628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7238"/>
          </a:xfrm>
        </p:spPr>
        <p:txBody>
          <a:bodyPr>
            <a:normAutofit fontScale="90000"/>
          </a:bodyPr>
          <a:lstStyle/>
          <a:p>
            <a:r>
              <a:rPr lang="en-US" b="1" dirty="0">
                <a:solidFill>
                  <a:srgbClr val="FF0000"/>
                </a:solidFill>
              </a:rPr>
              <a:t>An Introduction to Logistic Regression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dirty="0"/>
              <a:t>Logistic regression is a statistical method that is used for building machine learning models where the dependent variable is dichotomous: i.e. binary. Logistic regression is used to describe data and the relationship between one dependent variable and one or more independent variables. The independent variables can be nominal, ordinal, or of interval type</a:t>
            </a:r>
            <a:r>
              <a:rPr lang="en-US" dirty="0" smtClean="0"/>
              <a:t>.</a:t>
            </a:r>
          </a:p>
          <a:p>
            <a:pPr marL="0" indent="0" algn="just">
              <a:lnSpc>
                <a:spcPct val="150000"/>
              </a:lnSpc>
              <a:buNone/>
            </a:pPr>
            <a:endParaRPr lang="en-US" dirty="0"/>
          </a:p>
          <a:p>
            <a:pPr algn="just">
              <a:lnSpc>
                <a:spcPct val="150000"/>
              </a:lnSpc>
            </a:pPr>
            <a:r>
              <a:rPr lang="en-US" dirty="0"/>
              <a:t>The name “logistic regression” is derived from the concept of the logistic function that it uses. The logistic function is also known as the sigmoid function. The value of this logistic function lies between zero and one.</a:t>
            </a:r>
          </a:p>
          <a:p>
            <a:pPr marL="0" indent="0">
              <a:buNone/>
            </a:pPr>
            <a:endParaRPr lang="en-US" dirty="0"/>
          </a:p>
        </p:txBody>
      </p:sp>
    </p:spTree>
    <p:extLst>
      <p:ext uri="{BB962C8B-B14F-4D97-AF65-F5344CB8AC3E}">
        <p14:creationId xmlns:p14="http://schemas.microsoft.com/office/powerpoint/2010/main" val="834602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696798" y="694409"/>
            <a:ext cx="10515600" cy="4351338"/>
          </a:xfrm>
        </p:spPr>
        <p:txBody>
          <a:bodyPr/>
          <a:lstStyle/>
          <a:p>
            <a:pPr marL="0" indent="0">
              <a:buNone/>
            </a:pPr>
            <a:r>
              <a:rPr lang="en-US" dirty="0"/>
              <a:t>The following is an example of a logistic function we can use to find the probability of a vehicle breaking down, depending on how many years it has been since it was serviced last</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2130458" y="2403835"/>
            <a:ext cx="7447175" cy="3968685"/>
          </a:xfrm>
          <a:prstGeom prst="rect">
            <a:avLst/>
          </a:prstGeom>
        </p:spPr>
      </p:pic>
    </p:spTree>
    <p:extLst>
      <p:ext uri="{BB962C8B-B14F-4D97-AF65-F5344CB8AC3E}">
        <p14:creationId xmlns:p14="http://schemas.microsoft.com/office/powerpoint/2010/main" val="2301570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r>
              <a:rPr lang="en-US" sz="800" dirty="0"/>
              <a:t>.</a:t>
            </a:r>
          </a:p>
        </p:txBody>
      </p:sp>
      <p:sp>
        <p:nvSpPr>
          <p:cNvPr id="3" name="Content Placeholder 2"/>
          <p:cNvSpPr>
            <a:spLocks noGrp="1"/>
          </p:cNvSpPr>
          <p:nvPr>
            <p:ph idx="1"/>
          </p:nvPr>
        </p:nvSpPr>
        <p:spPr>
          <a:xfrm>
            <a:off x="838200" y="637846"/>
            <a:ext cx="10515600" cy="5734673"/>
          </a:xfrm>
        </p:spPr>
        <p:txBody>
          <a:bodyPr/>
          <a:lstStyle/>
          <a:p>
            <a:pPr marL="0" indent="0">
              <a:buNone/>
            </a:pPr>
            <a:r>
              <a:rPr lang="en-US" dirty="0"/>
              <a:t>Here is how you can interpret the results from the graph to decide </a:t>
            </a:r>
            <a:endParaRPr lang="en-US" dirty="0" smtClean="0"/>
          </a:p>
          <a:p>
            <a:pPr marL="0" indent="0">
              <a:buNone/>
            </a:pPr>
            <a:r>
              <a:rPr lang="en-US" dirty="0" smtClean="0"/>
              <a:t>whether </a:t>
            </a:r>
            <a:r>
              <a:rPr lang="en-US" dirty="0"/>
              <a:t>the vehicle will break down or not.</a:t>
            </a:r>
          </a:p>
        </p:txBody>
      </p:sp>
      <p:pic>
        <p:nvPicPr>
          <p:cNvPr id="4" name="Picture 3"/>
          <p:cNvPicPr>
            <a:picLocks noChangeAspect="1"/>
          </p:cNvPicPr>
          <p:nvPr/>
        </p:nvPicPr>
        <p:blipFill>
          <a:blip r:embed="rId2"/>
          <a:stretch>
            <a:fillRect/>
          </a:stretch>
        </p:blipFill>
        <p:spPr>
          <a:xfrm>
            <a:off x="2149311" y="2146233"/>
            <a:ext cx="7645138" cy="3886921"/>
          </a:xfrm>
          <a:prstGeom prst="rect">
            <a:avLst/>
          </a:prstGeom>
        </p:spPr>
      </p:pic>
    </p:spTree>
    <p:extLst>
      <p:ext uri="{BB962C8B-B14F-4D97-AF65-F5344CB8AC3E}">
        <p14:creationId xmlns:p14="http://schemas.microsoft.com/office/powerpoint/2010/main" val="1270792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Advantages of the Logistic Regression Algorithm</a:t>
            </a:r>
            <a:r>
              <a:rPr lang="en-US" dirty="0"/>
              <a:t/>
            </a:r>
            <a:br>
              <a:rPr lang="en-US" dirty="0"/>
            </a:br>
            <a:endParaRPr lang="en-US" dirty="0"/>
          </a:p>
        </p:txBody>
      </p:sp>
      <p:sp>
        <p:nvSpPr>
          <p:cNvPr id="3" name="Content Placeholder 2"/>
          <p:cNvSpPr>
            <a:spLocks noGrp="1"/>
          </p:cNvSpPr>
          <p:nvPr>
            <p:ph idx="1"/>
          </p:nvPr>
        </p:nvSpPr>
        <p:spPr>
          <a:xfrm>
            <a:off x="838200" y="1552247"/>
            <a:ext cx="10935878" cy="4801418"/>
          </a:xfrm>
        </p:spPr>
        <p:txBody>
          <a:bodyPr>
            <a:normAutofit fontScale="92500"/>
          </a:bodyPr>
          <a:lstStyle/>
          <a:p>
            <a:pPr algn="just">
              <a:lnSpc>
                <a:spcPct val="150000"/>
              </a:lnSpc>
            </a:pPr>
            <a:r>
              <a:rPr lang="en-US" dirty="0"/>
              <a:t>Logistic regression performs better when the data is linearly separable</a:t>
            </a:r>
          </a:p>
          <a:p>
            <a:pPr algn="just">
              <a:lnSpc>
                <a:spcPct val="150000"/>
              </a:lnSpc>
            </a:pPr>
            <a:r>
              <a:rPr lang="en-US" dirty="0"/>
              <a:t>It does not require too many computational resources as it’s highly interpretable</a:t>
            </a:r>
          </a:p>
          <a:p>
            <a:pPr algn="just">
              <a:lnSpc>
                <a:spcPct val="150000"/>
              </a:lnSpc>
            </a:pPr>
            <a:r>
              <a:rPr lang="en-US" dirty="0"/>
              <a:t>There is no problem scaling the input features—It does not require tuning</a:t>
            </a:r>
          </a:p>
          <a:p>
            <a:pPr algn="just">
              <a:lnSpc>
                <a:spcPct val="150000"/>
              </a:lnSpc>
            </a:pPr>
            <a:r>
              <a:rPr lang="en-US" dirty="0"/>
              <a:t>It is easy to implement and train a model using logistic regression</a:t>
            </a:r>
          </a:p>
          <a:p>
            <a:pPr algn="just">
              <a:lnSpc>
                <a:spcPct val="150000"/>
              </a:lnSpc>
            </a:pPr>
            <a:r>
              <a:rPr lang="en-US" dirty="0"/>
              <a:t>It gives a measure of how relevant a predictor (coefficient size) is, and its direction of association (positive or negative)</a:t>
            </a:r>
          </a:p>
          <a:p>
            <a:pPr marL="0" indent="0">
              <a:buNone/>
            </a:pPr>
            <a:endParaRPr lang="en-US" dirty="0"/>
          </a:p>
        </p:txBody>
      </p:sp>
    </p:spTree>
    <p:extLst>
      <p:ext uri="{BB962C8B-B14F-4D97-AF65-F5344CB8AC3E}">
        <p14:creationId xmlns:p14="http://schemas.microsoft.com/office/powerpoint/2010/main" val="2000646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991"/>
          </a:xfrm>
        </p:spPr>
        <p:txBody>
          <a:bodyPr>
            <a:normAutofit fontScale="90000"/>
          </a:bodyPr>
          <a:lstStyle/>
          <a:p>
            <a:r>
              <a:rPr lang="en-US" b="1" dirty="0">
                <a:solidFill>
                  <a:srgbClr val="FF0000"/>
                </a:solidFill>
              </a:rPr>
              <a:t>How Does the Logistic Regression Algorithm Work?</a:t>
            </a:r>
            <a:r>
              <a:rPr lang="en-US" dirty="0"/>
              <a:t/>
            </a:r>
            <a:br>
              <a:rPr lang="en-US" dirty="0"/>
            </a:br>
            <a:endParaRPr lang="en-US" dirty="0"/>
          </a:p>
        </p:txBody>
      </p:sp>
      <p:sp>
        <p:nvSpPr>
          <p:cNvPr id="3" name="Content Placeholder 2"/>
          <p:cNvSpPr>
            <a:spLocks noGrp="1"/>
          </p:cNvSpPr>
          <p:nvPr>
            <p:ph idx="1"/>
          </p:nvPr>
        </p:nvSpPr>
        <p:spPr>
          <a:xfrm>
            <a:off x="838200" y="1140643"/>
            <a:ext cx="10515600" cy="5036320"/>
          </a:xfrm>
        </p:spPr>
        <p:txBody>
          <a:bodyPr/>
          <a:lstStyle/>
          <a:p>
            <a:pPr algn="just">
              <a:lnSpc>
                <a:spcPct val="150000"/>
              </a:lnSpc>
            </a:pPr>
            <a:r>
              <a:rPr lang="en-US" sz="2000" dirty="0"/>
              <a:t>Consider the following example: An organization wants to determine an employee’s salary increase based on their performance.</a:t>
            </a:r>
          </a:p>
          <a:p>
            <a:pPr algn="just">
              <a:lnSpc>
                <a:spcPct val="150000"/>
              </a:lnSpc>
            </a:pPr>
            <a:r>
              <a:rPr lang="en-US" sz="2000" dirty="0"/>
              <a:t>For this purpose, a linear regression algorithm will help them decide. Plotting a regression line by considering the employee’s performance as the independent variable, and the salary increase as the dependent variable will make their task easier.</a:t>
            </a:r>
          </a:p>
          <a:p>
            <a:pPr marL="0" indent="0">
              <a:buNone/>
            </a:pPr>
            <a:r>
              <a:rPr lang="en-US" dirty="0" smtClean="0"/>
              <a:t/>
            </a:r>
            <a:br>
              <a:rPr lang="en-US" dirty="0" smtClean="0"/>
            </a:br>
            <a:endParaRPr lang="en-US" dirty="0"/>
          </a:p>
        </p:txBody>
      </p:sp>
      <p:pic>
        <p:nvPicPr>
          <p:cNvPr id="4" name="Picture 3"/>
          <p:cNvPicPr>
            <a:picLocks noChangeAspect="1"/>
          </p:cNvPicPr>
          <p:nvPr/>
        </p:nvPicPr>
        <p:blipFill>
          <a:blip r:embed="rId2"/>
          <a:stretch>
            <a:fillRect/>
          </a:stretch>
        </p:blipFill>
        <p:spPr>
          <a:xfrm>
            <a:off x="3780149" y="3846136"/>
            <a:ext cx="5081047" cy="2724347"/>
          </a:xfrm>
          <a:prstGeom prst="rect">
            <a:avLst/>
          </a:prstGeom>
        </p:spPr>
      </p:pic>
    </p:spTree>
    <p:extLst>
      <p:ext uri="{BB962C8B-B14F-4D97-AF65-F5344CB8AC3E}">
        <p14:creationId xmlns:p14="http://schemas.microsoft.com/office/powerpoint/2010/main" val="788348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319406"/>
            <a:ext cx="10515600" cy="4571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772212" y="581287"/>
            <a:ext cx="10515600" cy="4351338"/>
          </a:xfrm>
        </p:spPr>
        <p:txBody>
          <a:bodyPr/>
          <a:lstStyle/>
          <a:p>
            <a:pPr marL="0" indent="0" algn="just">
              <a:buNone/>
            </a:pPr>
            <a:r>
              <a:rPr lang="en-US" dirty="0"/>
              <a:t>Now, what if the organization wants to know whether an employee would get a promotion or not based on their performance? The above linear graph won’t be suitable in this case. As such, we clip the line at zero and one, and convert it into a sigmoid curve (S curve</a:t>
            </a:r>
            <a:r>
              <a:rPr lang="en-US" dirty="0" smtClean="0"/>
              <a:t>).</a:t>
            </a:r>
          </a:p>
          <a:p>
            <a:pPr marL="0" indent="0" algn="just">
              <a:buNone/>
            </a:pPr>
            <a:endParaRPr lang="en-US" dirty="0"/>
          </a:p>
        </p:txBody>
      </p:sp>
      <p:pic>
        <p:nvPicPr>
          <p:cNvPr id="4" name="Picture 3"/>
          <p:cNvPicPr>
            <a:picLocks noChangeAspect="1"/>
          </p:cNvPicPr>
          <p:nvPr/>
        </p:nvPicPr>
        <p:blipFill>
          <a:blip r:embed="rId2"/>
          <a:stretch>
            <a:fillRect/>
          </a:stretch>
        </p:blipFill>
        <p:spPr>
          <a:xfrm>
            <a:off x="1395168" y="2850249"/>
            <a:ext cx="9153426" cy="3220613"/>
          </a:xfrm>
          <a:prstGeom prst="rect">
            <a:avLst/>
          </a:prstGeom>
        </p:spPr>
      </p:pic>
    </p:spTree>
    <p:extLst>
      <p:ext uri="{BB962C8B-B14F-4D97-AF65-F5344CB8AC3E}">
        <p14:creationId xmlns:p14="http://schemas.microsoft.com/office/powerpoint/2010/main" val="1657892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654"/>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725079" y="694408"/>
            <a:ext cx="10515600" cy="6008049"/>
          </a:xfrm>
        </p:spPr>
        <p:txBody>
          <a:bodyPr>
            <a:normAutofit fontScale="92500" lnSpcReduction="10000"/>
          </a:bodyPr>
          <a:lstStyle/>
          <a:p>
            <a:pPr marL="0" indent="0">
              <a:buNone/>
            </a:pPr>
            <a:r>
              <a:rPr lang="en-US" dirty="0"/>
              <a:t>Based on the threshold values, the organization can decide whether an employee will get a salary increase or not.</a:t>
            </a:r>
          </a:p>
          <a:p>
            <a:pPr marL="0" indent="0">
              <a:buNone/>
            </a:pPr>
            <a:endParaRPr lang="en-US" dirty="0" smtClean="0"/>
          </a:p>
          <a:p>
            <a:pPr marL="0" indent="0">
              <a:buNone/>
            </a:pPr>
            <a:r>
              <a:rPr lang="en-US" dirty="0" smtClean="0"/>
              <a:t>To </a:t>
            </a:r>
            <a:r>
              <a:rPr lang="en-US" dirty="0"/>
              <a:t>understand logistic regression, let’s go over the odds of success.</a:t>
            </a:r>
          </a:p>
          <a:p>
            <a:pPr marL="0" indent="0">
              <a:buNone/>
            </a:pPr>
            <a:endParaRPr lang="en-US" dirty="0" smtClean="0"/>
          </a:p>
          <a:p>
            <a:pPr marL="0" indent="0">
              <a:buNone/>
            </a:pPr>
            <a:r>
              <a:rPr lang="en-US" dirty="0" smtClean="0"/>
              <a:t>Odds </a:t>
            </a:r>
            <a:r>
              <a:rPr lang="en-US" dirty="0"/>
              <a:t>(𝜃) = Probability of an event happening / Probability of an event not happening</a:t>
            </a:r>
          </a:p>
          <a:p>
            <a:pPr marL="457200" lvl="1" indent="0">
              <a:buNone/>
            </a:pPr>
            <a:endParaRPr lang="en-US" dirty="0" smtClean="0"/>
          </a:p>
          <a:p>
            <a:pPr marL="457200" lvl="1" indent="0">
              <a:buNone/>
            </a:pPr>
            <a:r>
              <a:rPr lang="en-US" dirty="0" smtClean="0"/>
              <a:t>𝜃 </a:t>
            </a:r>
            <a:r>
              <a:rPr lang="en-US" dirty="0"/>
              <a:t>= p / 1 - p</a:t>
            </a:r>
          </a:p>
          <a:p>
            <a:pPr marL="0" indent="0">
              <a:buNone/>
            </a:pPr>
            <a:endParaRPr lang="en-US" dirty="0" smtClean="0"/>
          </a:p>
          <a:p>
            <a:pPr marL="0" indent="0">
              <a:buNone/>
            </a:pPr>
            <a:r>
              <a:rPr lang="en-US" dirty="0" smtClean="0"/>
              <a:t>The </a:t>
            </a:r>
            <a:r>
              <a:rPr lang="en-US" dirty="0"/>
              <a:t>values of odds range from zero to ∞ and the values of probability lies between zero and one</a:t>
            </a:r>
            <a:r>
              <a:rPr lang="en-US" dirty="0" smtClean="0"/>
              <a:t>.</a:t>
            </a:r>
          </a:p>
          <a:p>
            <a:pPr marL="0" indent="0">
              <a:buNone/>
            </a:pPr>
            <a:endParaRPr lang="en-US" dirty="0" smtClean="0"/>
          </a:p>
          <a:p>
            <a:pPr marL="0" indent="0">
              <a:buNone/>
            </a:pPr>
            <a:r>
              <a:rPr lang="en-US" dirty="0" smtClean="0"/>
              <a:t>Consider </a:t>
            </a:r>
            <a:r>
              <a:rPr lang="en-US" dirty="0"/>
              <a:t>the equation of a straight line: </a:t>
            </a:r>
          </a:p>
          <a:p>
            <a:pPr marL="457200" lvl="1" indent="0">
              <a:buNone/>
            </a:pPr>
            <a:r>
              <a:rPr lang="en-US" dirty="0"/>
              <a:t>𝑦 = 𝛽0 + 𝛽1* 𝑥</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1887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6030"/>
          </a:xfrm>
        </p:spPr>
        <p:txBody>
          <a:bodyPr>
            <a:normAutofit fontScale="90000"/>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stretch>
            <a:fillRect/>
          </a:stretch>
        </p:blipFill>
        <p:spPr>
          <a:xfrm>
            <a:off x="7729979" y="2245968"/>
            <a:ext cx="4006392" cy="2985907"/>
          </a:xfrm>
          <a:prstGeom prst="rect">
            <a:avLst/>
          </a:prstGeom>
        </p:spPr>
      </p:pic>
      <p:sp>
        <p:nvSpPr>
          <p:cNvPr id="6" name="Rectangle 5"/>
          <p:cNvSpPr/>
          <p:nvPr/>
        </p:nvSpPr>
        <p:spPr>
          <a:xfrm>
            <a:off x="1483151" y="1815555"/>
            <a:ext cx="6096000" cy="3416320"/>
          </a:xfrm>
          <a:prstGeom prst="rect">
            <a:avLst/>
          </a:prstGeom>
        </p:spPr>
        <p:txBody>
          <a:bodyPr>
            <a:spAutoFit/>
          </a:bodyPr>
          <a:lstStyle/>
          <a:p>
            <a:r>
              <a:rPr lang="en-US" b="0" i="0" dirty="0" smtClean="0">
                <a:solidFill>
                  <a:srgbClr val="51565E"/>
                </a:solidFill>
                <a:effectLst/>
                <a:latin typeface="Roboto"/>
              </a:rPr>
              <a:t>Here, 𝛽0 is the y-intercept</a:t>
            </a:r>
          </a:p>
          <a:p>
            <a:r>
              <a:rPr lang="en-US" b="0" i="0" dirty="0" smtClean="0">
                <a:solidFill>
                  <a:srgbClr val="51565E"/>
                </a:solidFill>
                <a:effectLst/>
                <a:latin typeface="Roboto"/>
              </a:rPr>
              <a:t>𝛽1 is the slope of the line</a:t>
            </a:r>
          </a:p>
          <a:p>
            <a:r>
              <a:rPr lang="en-US" b="0" i="0" dirty="0" smtClean="0">
                <a:solidFill>
                  <a:srgbClr val="51565E"/>
                </a:solidFill>
                <a:effectLst/>
                <a:latin typeface="Roboto"/>
              </a:rPr>
              <a:t>x is the value of the x coordinate</a:t>
            </a:r>
          </a:p>
          <a:p>
            <a:r>
              <a:rPr lang="en-US" b="0" i="0" dirty="0" smtClean="0">
                <a:solidFill>
                  <a:srgbClr val="51565E"/>
                </a:solidFill>
                <a:effectLst/>
                <a:latin typeface="Roboto"/>
              </a:rPr>
              <a:t>y is the value of the prediction</a:t>
            </a:r>
          </a:p>
          <a:p>
            <a:endParaRPr lang="en-US" b="0" i="0" dirty="0" smtClean="0">
              <a:solidFill>
                <a:srgbClr val="51565E"/>
              </a:solidFill>
              <a:effectLst/>
              <a:latin typeface="Roboto"/>
            </a:endParaRPr>
          </a:p>
          <a:p>
            <a:r>
              <a:rPr lang="en-US" b="0" i="0" dirty="0" smtClean="0">
                <a:solidFill>
                  <a:srgbClr val="51565E"/>
                </a:solidFill>
                <a:effectLst/>
                <a:latin typeface="Roboto"/>
              </a:rPr>
              <a:t>Now to predict the odds of success, we use the following formula:</a:t>
            </a:r>
          </a:p>
          <a:p>
            <a:endParaRPr lang="en-US" b="0" i="0" dirty="0" smtClean="0">
              <a:solidFill>
                <a:srgbClr val="51565E"/>
              </a:solidFill>
              <a:effectLst/>
              <a:latin typeface="Roboto"/>
            </a:endParaRPr>
          </a:p>
          <a:p>
            <a:endParaRPr lang="en-US" dirty="0">
              <a:solidFill>
                <a:srgbClr val="51565E"/>
              </a:solidFill>
              <a:latin typeface="Roboto"/>
            </a:endParaRPr>
          </a:p>
          <a:p>
            <a:endParaRPr lang="en-US" dirty="0" smtClean="0"/>
          </a:p>
          <a:p>
            <a:r>
              <a:rPr lang="en-US" dirty="0" err="1" smtClean="0"/>
              <a:t>Exponentiating</a:t>
            </a:r>
            <a:r>
              <a:rPr lang="en-US" dirty="0" smtClean="0"/>
              <a:t> </a:t>
            </a:r>
            <a:r>
              <a:rPr lang="en-US" dirty="0"/>
              <a:t>both the sides, we have</a:t>
            </a:r>
            <a:r>
              <a:rPr lang="en-US" dirty="0" smtClean="0"/>
              <a:t>:</a:t>
            </a:r>
          </a:p>
          <a:p>
            <a:endParaRPr lang="en-US" b="0" i="0" dirty="0">
              <a:solidFill>
                <a:srgbClr val="51565E"/>
              </a:solidFill>
              <a:effectLst/>
              <a:latin typeface="Roboto"/>
            </a:endParaRPr>
          </a:p>
        </p:txBody>
      </p:sp>
      <p:pic>
        <p:nvPicPr>
          <p:cNvPr id="7" name="Picture 6"/>
          <p:cNvPicPr>
            <a:picLocks noChangeAspect="1"/>
          </p:cNvPicPr>
          <p:nvPr/>
        </p:nvPicPr>
        <p:blipFill>
          <a:blip r:embed="rId3"/>
          <a:stretch>
            <a:fillRect/>
          </a:stretch>
        </p:blipFill>
        <p:spPr>
          <a:xfrm>
            <a:off x="2427330" y="3916320"/>
            <a:ext cx="2210658" cy="542558"/>
          </a:xfrm>
          <a:prstGeom prst="rect">
            <a:avLst/>
          </a:prstGeom>
        </p:spPr>
      </p:pic>
      <p:pic>
        <p:nvPicPr>
          <p:cNvPr id="8" name="Picture 7"/>
          <p:cNvPicPr>
            <a:picLocks noChangeAspect="1"/>
          </p:cNvPicPr>
          <p:nvPr/>
        </p:nvPicPr>
        <p:blipFill>
          <a:blip r:embed="rId4"/>
          <a:stretch>
            <a:fillRect/>
          </a:stretch>
        </p:blipFill>
        <p:spPr>
          <a:xfrm>
            <a:off x="3286812" y="5105229"/>
            <a:ext cx="2140060" cy="1549480"/>
          </a:xfrm>
          <a:prstGeom prst="rect">
            <a:avLst/>
          </a:prstGeom>
        </p:spPr>
      </p:pic>
    </p:spTree>
    <p:extLst>
      <p:ext uri="{BB962C8B-B14F-4D97-AF65-F5344CB8AC3E}">
        <p14:creationId xmlns:p14="http://schemas.microsoft.com/office/powerpoint/2010/main" val="3079126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smtClean="0"/>
              <a:t>.</a:t>
            </a:r>
            <a:endParaRPr lang="en-US" sz="800" dirty="0"/>
          </a:p>
        </p:txBody>
      </p:sp>
      <p:sp>
        <p:nvSpPr>
          <p:cNvPr id="3" name="Content Placeholder 2"/>
          <p:cNvSpPr>
            <a:spLocks noGrp="1"/>
          </p:cNvSpPr>
          <p:nvPr>
            <p:ph idx="1"/>
          </p:nvPr>
        </p:nvSpPr>
        <p:spPr/>
        <p:txBody>
          <a:bodyPr>
            <a:normAutofit fontScale="92500" lnSpcReduction="10000"/>
          </a:bodyPr>
          <a:lstStyle/>
          <a:p>
            <a:pPr marL="0" indent="0">
              <a:buNone/>
            </a:pPr>
            <a:r>
              <a:rPr lang="es-ES" dirty="0" err="1"/>
              <a:t>Let</a:t>
            </a:r>
            <a:r>
              <a:rPr lang="es-ES" dirty="0"/>
              <a:t> Y = </a:t>
            </a:r>
            <a:endParaRPr lang="es-ES" dirty="0" smtClean="0"/>
          </a:p>
          <a:p>
            <a:pPr marL="0" indent="0">
              <a:buNone/>
            </a:pPr>
            <a:endParaRPr lang="es-ES" dirty="0"/>
          </a:p>
          <a:p>
            <a:pPr marL="0" indent="0">
              <a:buNone/>
            </a:pPr>
            <a:r>
              <a:rPr lang="es-ES" dirty="0" err="1" smtClean="0"/>
              <a:t>Then</a:t>
            </a:r>
            <a:r>
              <a:rPr lang="es-ES" dirty="0" smtClean="0"/>
              <a:t> </a:t>
            </a:r>
            <a:r>
              <a:rPr lang="es-ES" dirty="0"/>
              <a:t>p(x) / 1 - p(x) = Y</a:t>
            </a:r>
          </a:p>
          <a:p>
            <a:pPr marL="0" indent="0">
              <a:buNone/>
            </a:pPr>
            <a:r>
              <a:rPr lang="es-ES" dirty="0"/>
              <a:t>p(x) = Y(1 - p(x))</a:t>
            </a:r>
          </a:p>
          <a:p>
            <a:pPr marL="0" indent="0">
              <a:buNone/>
            </a:pPr>
            <a:r>
              <a:rPr lang="es-ES" dirty="0"/>
              <a:t>p(x) = Y - Y(p(x))</a:t>
            </a:r>
          </a:p>
          <a:p>
            <a:pPr marL="0" indent="0">
              <a:buNone/>
            </a:pPr>
            <a:r>
              <a:rPr lang="es-ES" dirty="0"/>
              <a:t>p(x) + Y(p(x)) = Y</a:t>
            </a:r>
          </a:p>
          <a:p>
            <a:pPr marL="0" indent="0">
              <a:buNone/>
            </a:pPr>
            <a:r>
              <a:rPr lang="es-ES" dirty="0"/>
              <a:t>p(x)(1+Y) = Y</a:t>
            </a:r>
          </a:p>
          <a:p>
            <a:pPr marL="0" indent="0">
              <a:buNone/>
            </a:pPr>
            <a:r>
              <a:rPr lang="es-ES" dirty="0"/>
              <a:t>p(x) = Y / 1+Y</a:t>
            </a:r>
          </a:p>
          <a:p>
            <a:pPr marL="0" indent="0">
              <a:buNone/>
            </a:pPr>
            <a:r>
              <a:rPr lang="es-ES" dirty="0" smtClean="0"/>
              <a:t/>
            </a:r>
            <a:br>
              <a:rPr lang="es-ES" dirty="0" smtClean="0"/>
            </a:br>
            <a:endParaRPr lang="en-US" dirty="0"/>
          </a:p>
        </p:txBody>
      </p:sp>
      <p:pic>
        <p:nvPicPr>
          <p:cNvPr id="4" name="Picture 3"/>
          <p:cNvPicPr>
            <a:picLocks noChangeAspect="1"/>
          </p:cNvPicPr>
          <p:nvPr/>
        </p:nvPicPr>
        <p:blipFill>
          <a:blip r:embed="rId2"/>
          <a:stretch>
            <a:fillRect/>
          </a:stretch>
        </p:blipFill>
        <p:spPr>
          <a:xfrm>
            <a:off x="1473940" y="5273496"/>
            <a:ext cx="2391050" cy="903467"/>
          </a:xfrm>
          <a:prstGeom prst="rect">
            <a:avLst/>
          </a:prstGeom>
        </p:spPr>
      </p:pic>
      <p:pic>
        <p:nvPicPr>
          <p:cNvPr id="6" name="Picture 5"/>
          <p:cNvPicPr>
            <a:picLocks noChangeAspect="1"/>
          </p:cNvPicPr>
          <p:nvPr/>
        </p:nvPicPr>
        <p:blipFill>
          <a:blip r:embed="rId3"/>
          <a:stretch>
            <a:fillRect/>
          </a:stretch>
        </p:blipFill>
        <p:spPr>
          <a:xfrm>
            <a:off x="1909291" y="1825625"/>
            <a:ext cx="1133633" cy="342948"/>
          </a:xfrm>
          <a:prstGeom prst="rect">
            <a:avLst/>
          </a:prstGeom>
        </p:spPr>
      </p:pic>
    </p:spTree>
    <p:extLst>
      <p:ext uri="{BB962C8B-B14F-4D97-AF65-F5344CB8AC3E}">
        <p14:creationId xmlns:p14="http://schemas.microsoft.com/office/powerpoint/2010/main" val="1973411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smtClean="0"/>
              <a:t>.</a:t>
            </a:r>
            <a:endParaRPr lang="en-US" sz="800" dirty="0"/>
          </a:p>
        </p:txBody>
      </p:sp>
      <p:sp>
        <p:nvSpPr>
          <p:cNvPr id="3" name="Content Placeholder 2"/>
          <p:cNvSpPr>
            <a:spLocks noGrp="1"/>
          </p:cNvSpPr>
          <p:nvPr>
            <p:ph idx="1"/>
          </p:nvPr>
        </p:nvSpPr>
        <p:spPr>
          <a:xfrm>
            <a:off x="838200" y="847960"/>
            <a:ext cx="10515600" cy="4351338"/>
          </a:xfrm>
        </p:spPr>
        <p:txBody>
          <a:bodyPr/>
          <a:lstStyle/>
          <a:p>
            <a:pPr marL="0" indent="0">
              <a:buNone/>
            </a:pPr>
            <a:r>
              <a:rPr lang="en-US" dirty="0" smtClean="0"/>
              <a:t>The equation of the sigmoid function is:</a:t>
            </a:r>
          </a:p>
          <a:p>
            <a:pPr marL="0" indent="0">
              <a:buNone/>
            </a:pPr>
            <a:endParaRPr lang="en-US" dirty="0" smtClean="0"/>
          </a:p>
          <a:p>
            <a:pPr marL="0" indent="0">
              <a:buNone/>
            </a:pPr>
            <a:endParaRPr lang="en-US" dirty="0"/>
          </a:p>
          <a:p>
            <a:pPr marL="0" indent="0">
              <a:buNone/>
            </a:pPr>
            <a:r>
              <a:rPr lang="en-US" dirty="0"/>
              <a:t>The sigmoid curve obtained from the above equation is as follows:</a:t>
            </a:r>
          </a:p>
        </p:txBody>
      </p:sp>
      <p:pic>
        <p:nvPicPr>
          <p:cNvPr id="4" name="Picture 3"/>
          <p:cNvPicPr>
            <a:picLocks noChangeAspect="1"/>
          </p:cNvPicPr>
          <p:nvPr/>
        </p:nvPicPr>
        <p:blipFill>
          <a:blip r:embed="rId2"/>
          <a:stretch>
            <a:fillRect/>
          </a:stretch>
        </p:blipFill>
        <p:spPr>
          <a:xfrm>
            <a:off x="2437366" y="1664263"/>
            <a:ext cx="2019404" cy="603281"/>
          </a:xfrm>
          <a:prstGeom prst="rect">
            <a:avLst/>
          </a:prstGeom>
        </p:spPr>
      </p:pic>
      <p:pic>
        <p:nvPicPr>
          <p:cNvPr id="5" name="Picture 4"/>
          <p:cNvPicPr>
            <a:picLocks noChangeAspect="1"/>
          </p:cNvPicPr>
          <p:nvPr/>
        </p:nvPicPr>
        <p:blipFill>
          <a:blip r:embed="rId3"/>
          <a:stretch>
            <a:fillRect/>
          </a:stretch>
        </p:blipFill>
        <p:spPr>
          <a:xfrm>
            <a:off x="2658359" y="3271101"/>
            <a:ext cx="5505253" cy="3233394"/>
          </a:xfrm>
          <a:prstGeom prst="rect">
            <a:avLst/>
          </a:prstGeom>
        </p:spPr>
      </p:pic>
    </p:spTree>
    <p:extLst>
      <p:ext uri="{BB962C8B-B14F-4D97-AF65-F5344CB8AC3E}">
        <p14:creationId xmlns:p14="http://schemas.microsoft.com/office/powerpoint/2010/main" val="38765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Regression Equation</a:t>
            </a:r>
            <a:r>
              <a:rPr lang="en-US" dirty="0"/>
              <a:t/>
            </a:r>
            <a:br>
              <a:rPr lang="en-US" dirty="0"/>
            </a:br>
            <a:endParaRPr lang="en-US" dirty="0"/>
          </a:p>
        </p:txBody>
      </p:sp>
      <p:sp>
        <p:nvSpPr>
          <p:cNvPr id="3" name="Content Placeholder 2"/>
          <p:cNvSpPr>
            <a:spLocks noGrp="1"/>
          </p:cNvSpPr>
          <p:nvPr>
            <p:ph idx="1"/>
          </p:nvPr>
        </p:nvSpPr>
        <p:spPr>
          <a:xfrm>
            <a:off x="838200" y="989814"/>
            <a:ext cx="10515600" cy="5646655"/>
          </a:xfrm>
        </p:spPr>
        <p:txBody>
          <a:bodyPr>
            <a:normAutofit fontScale="92500" lnSpcReduction="20000"/>
          </a:bodyPr>
          <a:lstStyle/>
          <a:p>
            <a:pPr marL="0" indent="0">
              <a:buNone/>
            </a:pPr>
            <a:endParaRPr lang="en-US" dirty="0" smtClean="0"/>
          </a:p>
          <a:p>
            <a:pPr marL="0" indent="0">
              <a:buNone/>
            </a:pPr>
            <a:r>
              <a:rPr lang="en-US" dirty="0" smtClean="0"/>
              <a:t>The </a:t>
            </a:r>
            <a:r>
              <a:rPr lang="en-US" dirty="0"/>
              <a:t>simplest linear regression equation with one dependent variable and one independent variable is:</a:t>
            </a:r>
          </a:p>
          <a:p>
            <a:pPr marL="457200" lvl="1" indent="0">
              <a:buNone/>
            </a:pPr>
            <a:endParaRPr lang="en-US" dirty="0" smtClean="0"/>
          </a:p>
          <a:p>
            <a:pPr marL="457200" lvl="1" indent="0">
              <a:buNone/>
            </a:pPr>
            <a:r>
              <a:rPr lang="en-US" dirty="0" smtClean="0"/>
              <a:t>y </a:t>
            </a:r>
            <a:r>
              <a:rPr lang="en-US" dirty="0"/>
              <a:t>= m*x + c</a:t>
            </a:r>
          </a:p>
          <a:p>
            <a:pPr marL="0" indent="0">
              <a:buNone/>
            </a:pPr>
            <a:endParaRPr lang="en-US" dirty="0" smtClean="0"/>
          </a:p>
          <a:p>
            <a:pPr marL="0" indent="0">
              <a:buNone/>
            </a:pPr>
            <a:r>
              <a:rPr lang="en-US" dirty="0" smtClean="0"/>
              <a:t>Look </a:t>
            </a:r>
            <a:r>
              <a:rPr lang="en-US" dirty="0"/>
              <a:t>at this graphic:</a:t>
            </a:r>
          </a:p>
          <a:p>
            <a:pPr marL="0" indent="0">
              <a:buNone/>
            </a:pPr>
            <a:r>
              <a:rPr lang="en-US" dirty="0" smtClean="0"/>
              <a:t/>
            </a:r>
            <a:br>
              <a:rPr lang="en-US" dirty="0" smtClean="0"/>
            </a:b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We </a:t>
            </a:r>
            <a:r>
              <a:rPr lang="en-US" dirty="0"/>
              <a:t>have plotted two points, (x1,y1) and (x2,y2). Let’s discuss the example of crop yield used earlier in the article, and plot the crop yield based on the amount of rainfall. Here, rainfall is the independent variable and crop yield is the dependent variable.</a:t>
            </a:r>
          </a:p>
        </p:txBody>
      </p:sp>
      <p:pic>
        <p:nvPicPr>
          <p:cNvPr id="4" name="Picture 3"/>
          <p:cNvPicPr>
            <a:picLocks noChangeAspect="1"/>
          </p:cNvPicPr>
          <p:nvPr/>
        </p:nvPicPr>
        <p:blipFill>
          <a:blip r:embed="rId2"/>
          <a:stretch>
            <a:fillRect/>
          </a:stretch>
        </p:blipFill>
        <p:spPr>
          <a:xfrm>
            <a:off x="4081806" y="2149311"/>
            <a:ext cx="7861955" cy="2667785"/>
          </a:xfrm>
          <a:prstGeom prst="rect">
            <a:avLst/>
          </a:prstGeom>
        </p:spPr>
      </p:pic>
    </p:spTree>
    <p:extLst>
      <p:ext uri="{BB962C8B-B14F-4D97-AF65-F5344CB8AC3E}">
        <p14:creationId xmlns:p14="http://schemas.microsoft.com/office/powerpoint/2010/main" val="312157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Linear Regression vs. Logistic Regression</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8810140"/>
              </p:ext>
            </p:extLst>
          </p:nvPr>
        </p:nvGraphicFramePr>
        <p:xfrm>
          <a:off x="1253765" y="1825625"/>
          <a:ext cx="10020693" cy="4351338"/>
        </p:xfrm>
        <a:graphic>
          <a:graphicData uri="http://schemas.openxmlformats.org/drawingml/2006/table">
            <a:tbl>
              <a:tblPr/>
              <a:tblGrid>
                <a:gridCol w="5061530">
                  <a:extLst>
                    <a:ext uri="{9D8B030D-6E8A-4147-A177-3AD203B41FA5}">
                      <a16:colId xmlns:a16="http://schemas.microsoft.com/office/drawing/2014/main" val="1683074627"/>
                    </a:ext>
                  </a:extLst>
                </a:gridCol>
                <a:gridCol w="4959163">
                  <a:extLst>
                    <a:ext uri="{9D8B030D-6E8A-4147-A177-3AD203B41FA5}">
                      <a16:colId xmlns:a16="http://schemas.microsoft.com/office/drawing/2014/main" val="1677858079"/>
                    </a:ext>
                  </a:extLst>
                </a:gridCol>
              </a:tblGrid>
              <a:tr h="549486">
                <a:tc>
                  <a:txBody>
                    <a:bodyPr/>
                    <a:lstStyle/>
                    <a:p>
                      <a:pPr algn="ctr"/>
                      <a:r>
                        <a:rPr lang="en-US" sz="1600" b="1" i="0" dirty="0">
                          <a:solidFill>
                            <a:srgbClr val="FF0000"/>
                          </a:solidFill>
                          <a:effectLst/>
                          <a:latin typeface="Roboto"/>
                        </a:rPr>
                        <a:t>Linear Regression</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sz="1600" b="1" i="0" dirty="0">
                          <a:solidFill>
                            <a:srgbClr val="FF0000"/>
                          </a:solidFill>
                          <a:effectLst/>
                          <a:latin typeface="Roboto"/>
                        </a:rPr>
                        <a:t>Logistic Regression</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648621617"/>
                  </a:ext>
                </a:extLst>
              </a:tr>
              <a:tr h="749975">
                <a:tc>
                  <a:txBody>
                    <a:bodyPr/>
                    <a:lstStyle/>
                    <a:p>
                      <a:pPr algn="l"/>
                      <a:r>
                        <a:rPr lang="en-US" sz="1600" b="1" i="0" dirty="0">
                          <a:solidFill>
                            <a:srgbClr val="51565E"/>
                          </a:solidFill>
                          <a:effectLst/>
                          <a:latin typeface="Roboto"/>
                        </a:rPr>
                        <a:t>Used to solve regression problems</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l"/>
                      <a:r>
                        <a:rPr lang="en-US" sz="1600" b="1" i="0" dirty="0">
                          <a:solidFill>
                            <a:srgbClr val="51565E"/>
                          </a:solidFill>
                          <a:effectLst/>
                          <a:latin typeface="Roboto"/>
                        </a:rPr>
                        <a:t>Used to solve classification problems</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301554252"/>
                  </a:ext>
                </a:extLst>
              </a:tr>
              <a:tr h="950463">
                <a:tc>
                  <a:txBody>
                    <a:bodyPr/>
                    <a:lstStyle/>
                    <a:p>
                      <a:pPr algn="l"/>
                      <a:r>
                        <a:rPr lang="en-US" sz="1600" b="1" i="0" dirty="0">
                          <a:solidFill>
                            <a:srgbClr val="51565E"/>
                          </a:solidFill>
                          <a:effectLst/>
                          <a:latin typeface="Roboto"/>
                        </a:rPr>
                        <a:t>The response variables are continuous in nature</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l"/>
                      <a:r>
                        <a:rPr lang="en-US" sz="1600" b="1" i="0" dirty="0">
                          <a:solidFill>
                            <a:srgbClr val="51565E"/>
                          </a:solidFill>
                          <a:effectLst/>
                          <a:latin typeface="Roboto"/>
                        </a:rPr>
                        <a:t>The response variable is categorical in nature</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4209850895"/>
                  </a:ext>
                </a:extLst>
              </a:tr>
              <a:tr h="1351439">
                <a:tc>
                  <a:txBody>
                    <a:bodyPr/>
                    <a:lstStyle/>
                    <a:p>
                      <a:pPr algn="l"/>
                      <a:r>
                        <a:rPr lang="en-US" sz="1600" b="1" i="0" dirty="0">
                          <a:solidFill>
                            <a:srgbClr val="51565E"/>
                          </a:solidFill>
                          <a:effectLst/>
                          <a:latin typeface="Roboto"/>
                        </a:rPr>
                        <a:t>It helps estimate the dependent variable when there is a change in the independent variable</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l"/>
                      <a:r>
                        <a:rPr lang="en-US" sz="1600" b="1" i="0" dirty="0">
                          <a:solidFill>
                            <a:srgbClr val="51565E"/>
                          </a:solidFill>
                          <a:effectLst/>
                          <a:latin typeface="Roboto"/>
                        </a:rPr>
                        <a:t>It helps to calculate the possibility of a particular event taking place</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728438756"/>
                  </a:ext>
                </a:extLst>
              </a:tr>
              <a:tr h="749975">
                <a:tc>
                  <a:txBody>
                    <a:bodyPr/>
                    <a:lstStyle/>
                    <a:p>
                      <a:pPr algn="l"/>
                      <a:r>
                        <a:rPr lang="en-US" sz="1600" b="1" i="0" dirty="0">
                          <a:solidFill>
                            <a:srgbClr val="51565E"/>
                          </a:solidFill>
                          <a:effectLst/>
                          <a:latin typeface="Roboto"/>
                        </a:rPr>
                        <a:t>It is a straight line</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l"/>
                      <a:r>
                        <a:rPr lang="en-US" sz="1600" b="1" i="0" dirty="0">
                          <a:solidFill>
                            <a:srgbClr val="51565E"/>
                          </a:solidFill>
                          <a:effectLst/>
                          <a:latin typeface="Roboto"/>
                        </a:rPr>
                        <a:t>It is an S-curve (S = Sigmoid)</a:t>
                      </a:r>
                    </a:p>
                  </a:txBody>
                  <a:tcPr marL="55691" marR="55691" marT="74255" marB="74255"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574059249"/>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51565E"/>
                </a:solidFill>
                <a:effectLst/>
                <a:latin typeface="Roboto"/>
              </a:rPr>
              <a:t>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5107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Applications of Logistic Regression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Using the logistic regression algorithm, banks can predict whether a customer would default on loans or not</a:t>
            </a:r>
          </a:p>
          <a:p>
            <a:r>
              <a:rPr lang="en-US" dirty="0"/>
              <a:t>To predict the weather conditions of a certain place (sunny, windy, rainy, humid, etc.)</a:t>
            </a:r>
          </a:p>
          <a:p>
            <a:r>
              <a:rPr lang="en-US" dirty="0"/>
              <a:t>Ecommerce companies can identify buyers if they are likely to purchase a certain product</a:t>
            </a:r>
          </a:p>
          <a:p>
            <a:r>
              <a:rPr lang="en-US" dirty="0"/>
              <a:t>Companies can predict whether they will gain or lose money in the next quarter, year, or month based on their current performance</a:t>
            </a:r>
          </a:p>
          <a:p>
            <a:r>
              <a:rPr lang="en-US" dirty="0"/>
              <a:t>To classify objects based on their features and attributes</a:t>
            </a:r>
          </a:p>
          <a:p>
            <a:endParaRPr lang="en-US" dirty="0"/>
          </a:p>
        </p:txBody>
      </p:sp>
    </p:spTree>
    <p:extLst>
      <p:ext uri="{BB962C8B-B14F-4D97-AF65-F5344CB8AC3E}">
        <p14:creationId xmlns:p14="http://schemas.microsoft.com/office/powerpoint/2010/main" val="1942158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Assumption in a Logistic Regression Algorithm</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a binary logistic regression, the dependent variable must be binary</a:t>
            </a:r>
          </a:p>
          <a:p>
            <a:r>
              <a:rPr lang="en-US" dirty="0"/>
              <a:t>For a binary regression, the factor level one of the dependent variables should represent the desired outcome</a:t>
            </a:r>
          </a:p>
          <a:p>
            <a:r>
              <a:rPr lang="en-US" dirty="0"/>
              <a:t>Only meaningful variables should be included</a:t>
            </a:r>
          </a:p>
          <a:p>
            <a:r>
              <a:rPr lang="en-US" dirty="0"/>
              <a:t>The independent variables should be independent of each other. This means the model should have little or no </a:t>
            </a:r>
            <a:r>
              <a:rPr lang="en-US" dirty="0" err="1"/>
              <a:t>multicollinearity</a:t>
            </a:r>
            <a:endParaRPr lang="en-US" dirty="0"/>
          </a:p>
          <a:p>
            <a:r>
              <a:rPr lang="en-US" dirty="0"/>
              <a:t>The independent variables are linearly related to the log odds</a:t>
            </a:r>
          </a:p>
          <a:p>
            <a:r>
              <a:rPr lang="en-US" dirty="0"/>
              <a:t>Logistic regression requires quite large sample sizes</a:t>
            </a:r>
          </a:p>
          <a:p>
            <a:pPr marL="0" indent="0">
              <a:buNone/>
            </a:pPr>
            <a:endParaRPr lang="en-US" dirty="0"/>
          </a:p>
        </p:txBody>
      </p:sp>
    </p:spTree>
    <p:extLst>
      <p:ext uri="{BB962C8B-B14F-4D97-AF65-F5344CB8AC3E}">
        <p14:creationId xmlns:p14="http://schemas.microsoft.com/office/powerpoint/2010/main" val="222713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838200" y="365125"/>
            <a:ext cx="10515600" cy="5811838"/>
          </a:xfrm>
        </p:spPr>
        <p:txBody>
          <a:bodyPr/>
          <a:lstStyle/>
          <a:p>
            <a:pPr marL="0" indent="0">
              <a:buNone/>
            </a:pPr>
            <a:r>
              <a:rPr lang="en-US" dirty="0"/>
              <a:t>Consider these graphs:</a:t>
            </a:r>
          </a:p>
        </p:txBody>
      </p:sp>
      <p:pic>
        <p:nvPicPr>
          <p:cNvPr id="4" name="Picture 3"/>
          <p:cNvPicPr>
            <a:picLocks noChangeAspect="1"/>
          </p:cNvPicPr>
          <p:nvPr/>
        </p:nvPicPr>
        <p:blipFill>
          <a:blip r:embed="rId2"/>
          <a:stretch>
            <a:fillRect/>
          </a:stretch>
        </p:blipFill>
        <p:spPr>
          <a:xfrm>
            <a:off x="707010" y="1187777"/>
            <a:ext cx="10803117" cy="3352530"/>
          </a:xfrm>
          <a:prstGeom prst="rect">
            <a:avLst/>
          </a:prstGeom>
        </p:spPr>
      </p:pic>
      <p:sp>
        <p:nvSpPr>
          <p:cNvPr id="5" name="Rectangle 4"/>
          <p:cNvSpPr/>
          <p:nvPr/>
        </p:nvSpPr>
        <p:spPr>
          <a:xfrm>
            <a:off x="707010" y="5194797"/>
            <a:ext cx="11019934" cy="1200329"/>
          </a:xfrm>
          <a:prstGeom prst="rect">
            <a:avLst/>
          </a:prstGeom>
        </p:spPr>
        <p:txBody>
          <a:bodyPr wrap="square">
            <a:spAutoFit/>
          </a:bodyPr>
          <a:lstStyle/>
          <a:p>
            <a:r>
              <a:rPr lang="en-US" b="0" i="0" dirty="0" smtClean="0">
                <a:solidFill>
                  <a:srgbClr val="51565E"/>
                </a:solidFill>
                <a:effectLst/>
                <a:latin typeface="Roboto"/>
              </a:rPr>
              <a:t>Here, we’ve drawn a line through the middle of the data. The red point on the y-axis is the crop yield you can expect for the amount of rainfall (x) represented by the green dot.</a:t>
            </a:r>
          </a:p>
          <a:p>
            <a:endParaRPr lang="en-US" b="0" i="0" dirty="0" smtClean="0">
              <a:solidFill>
                <a:srgbClr val="51565E"/>
              </a:solidFill>
              <a:effectLst/>
              <a:latin typeface="Roboto"/>
            </a:endParaRPr>
          </a:p>
          <a:p>
            <a:r>
              <a:rPr lang="en-US" b="0" i="0" dirty="0" smtClean="0">
                <a:solidFill>
                  <a:srgbClr val="51565E"/>
                </a:solidFill>
                <a:effectLst/>
                <a:latin typeface="Roboto"/>
              </a:rPr>
              <a:t>If we have an idea about the amount of rainfall for a year, then we can predict how plentiful our crop will be.</a:t>
            </a:r>
            <a:endParaRPr lang="en-US" b="0" i="0" dirty="0">
              <a:solidFill>
                <a:srgbClr val="51565E"/>
              </a:solidFill>
              <a:effectLst/>
              <a:latin typeface="Roboto"/>
            </a:endParaRPr>
          </a:p>
        </p:txBody>
      </p:sp>
    </p:spTree>
    <p:extLst>
      <p:ext uri="{BB962C8B-B14F-4D97-AF65-F5344CB8AC3E}">
        <p14:creationId xmlns:p14="http://schemas.microsoft.com/office/powerpoint/2010/main" val="273553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1506"/>
          </a:xfrm>
        </p:spPr>
        <p:txBody>
          <a:bodyPr>
            <a:normAutofit fontScale="90000"/>
          </a:bodyPr>
          <a:lstStyle/>
          <a:p>
            <a:r>
              <a:rPr lang="en-US" b="1" dirty="0">
                <a:solidFill>
                  <a:srgbClr val="FF0000"/>
                </a:solidFill>
              </a:rPr>
              <a:t>Reasoning Behind the Regression Line</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lstStyle/>
          <a:p>
            <a:r>
              <a:rPr lang="en-US" dirty="0"/>
              <a:t>Let’s consider a sample data set with five rows and find out how to draw the regression line. We’ll take two sets of data in which x is the independent variable and y is the dependent variable</a:t>
            </a:r>
            <a:r>
              <a:rPr lang="en-US" dirty="0" smtClean="0"/>
              <a:t>:</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08301092"/>
              </p:ext>
            </p:extLst>
          </p:nvPr>
        </p:nvGraphicFramePr>
        <p:xfrm>
          <a:off x="4163142" y="3311843"/>
          <a:ext cx="4318000" cy="2865120"/>
        </p:xfrm>
        <a:graphic>
          <a:graphicData uri="http://schemas.openxmlformats.org/drawingml/2006/table">
            <a:tbl>
              <a:tblPr/>
              <a:tblGrid>
                <a:gridCol w="2679700">
                  <a:extLst>
                    <a:ext uri="{9D8B030D-6E8A-4147-A177-3AD203B41FA5}">
                      <a16:colId xmlns:a16="http://schemas.microsoft.com/office/drawing/2014/main" val="1889355460"/>
                    </a:ext>
                  </a:extLst>
                </a:gridCol>
                <a:gridCol w="1638300">
                  <a:extLst>
                    <a:ext uri="{9D8B030D-6E8A-4147-A177-3AD203B41FA5}">
                      <a16:colId xmlns:a16="http://schemas.microsoft.com/office/drawing/2014/main" val="3637345626"/>
                    </a:ext>
                  </a:extLst>
                </a:gridCol>
              </a:tblGrid>
              <a:tr h="0">
                <a:tc>
                  <a:txBody>
                    <a:bodyPr/>
                    <a:lstStyle/>
                    <a:p>
                      <a:pPr algn="ctr"/>
                      <a:r>
                        <a:rPr lang="en-US" b="0" i="0" dirty="0">
                          <a:solidFill>
                            <a:srgbClr val="51565E"/>
                          </a:solidFill>
                          <a:effectLst/>
                          <a:latin typeface="Roboto"/>
                        </a:rPr>
                        <a:t>x</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b="0" i="0">
                          <a:solidFill>
                            <a:srgbClr val="51565E"/>
                          </a:solidFill>
                          <a:effectLst/>
                          <a:latin typeface="Roboto"/>
                        </a:rPr>
                        <a:t>y</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2282029308"/>
                  </a:ext>
                </a:extLst>
              </a:tr>
              <a:tr h="0">
                <a:tc>
                  <a:txBody>
                    <a:bodyPr/>
                    <a:lstStyle/>
                    <a:p>
                      <a:pPr algn="ctr"/>
                      <a:r>
                        <a:rPr lang="en-US" b="0" i="0">
                          <a:solidFill>
                            <a:srgbClr val="51565E"/>
                          </a:solidFill>
                          <a:effectLst/>
                          <a:latin typeface="Roboto"/>
                        </a:rPr>
                        <a:t>1</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b="0" i="0">
                          <a:solidFill>
                            <a:srgbClr val="51565E"/>
                          </a:solidFill>
                          <a:effectLst/>
                          <a:latin typeface="Roboto"/>
                        </a:rPr>
                        <a:t>2</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138936034"/>
                  </a:ext>
                </a:extLst>
              </a:tr>
              <a:tr h="0">
                <a:tc>
                  <a:txBody>
                    <a:bodyPr/>
                    <a:lstStyle/>
                    <a:p>
                      <a:pPr algn="ctr"/>
                      <a:r>
                        <a:rPr lang="en-US" b="0" i="0">
                          <a:solidFill>
                            <a:srgbClr val="51565E"/>
                          </a:solidFill>
                          <a:effectLst/>
                          <a:latin typeface="Roboto"/>
                        </a:rPr>
                        <a:t>2</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b="0" i="0">
                          <a:solidFill>
                            <a:srgbClr val="51565E"/>
                          </a:solidFill>
                          <a:effectLst/>
                          <a:latin typeface="Roboto"/>
                        </a:rPr>
                        <a:t>4</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4223095406"/>
                  </a:ext>
                </a:extLst>
              </a:tr>
              <a:tr h="0">
                <a:tc>
                  <a:txBody>
                    <a:bodyPr/>
                    <a:lstStyle/>
                    <a:p>
                      <a:pPr algn="ctr"/>
                      <a:r>
                        <a:rPr lang="en-US" b="0" i="0">
                          <a:solidFill>
                            <a:srgbClr val="51565E"/>
                          </a:solidFill>
                          <a:effectLst/>
                          <a:latin typeface="Roboto"/>
                        </a:rPr>
                        <a:t>3</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b="0" i="0">
                          <a:solidFill>
                            <a:srgbClr val="51565E"/>
                          </a:solidFill>
                          <a:effectLst/>
                          <a:latin typeface="Roboto"/>
                        </a:rPr>
                        <a:t>5</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4252773977"/>
                  </a:ext>
                </a:extLst>
              </a:tr>
              <a:tr h="0">
                <a:tc>
                  <a:txBody>
                    <a:bodyPr/>
                    <a:lstStyle/>
                    <a:p>
                      <a:pPr algn="ctr"/>
                      <a:r>
                        <a:rPr lang="en-US" b="0" i="0">
                          <a:solidFill>
                            <a:srgbClr val="51565E"/>
                          </a:solidFill>
                          <a:effectLst/>
                          <a:latin typeface="Roboto"/>
                        </a:rPr>
                        <a:t>4</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b="0" i="0">
                          <a:solidFill>
                            <a:srgbClr val="51565E"/>
                          </a:solidFill>
                          <a:effectLst/>
                          <a:latin typeface="Roboto"/>
                        </a:rPr>
                        <a:t>4</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24454880"/>
                  </a:ext>
                </a:extLst>
              </a:tr>
              <a:tr h="0">
                <a:tc>
                  <a:txBody>
                    <a:bodyPr/>
                    <a:lstStyle/>
                    <a:p>
                      <a:pPr algn="ctr"/>
                      <a:r>
                        <a:rPr lang="en-US" b="0" i="0">
                          <a:solidFill>
                            <a:srgbClr val="51565E"/>
                          </a:solidFill>
                          <a:effectLst/>
                          <a:latin typeface="Roboto"/>
                        </a:rPr>
                        <a:t>5</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US" b="0" i="0" dirty="0">
                          <a:solidFill>
                            <a:srgbClr val="51565E"/>
                          </a:solidFill>
                          <a:effectLst/>
                          <a:latin typeface="Roboto"/>
                        </a:rPr>
                        <a:t>5</a:t>
                      </a:r>
                    </a:p>
                  </a:txBody>
                  <a:tcPr marL="76200" marR="76200" marT="101600" marB="101600"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1962142573"/>
                  </a:ext>
                </a:extLst>
              </a:tr>
            </a:tbl>
          </a:graphicData>
        </a:graphic>
      </p:graphicFrame>
      <p:sp>
        <p:nvSpPr>
          <p:cNvPr id="6" name="Rectangle 6"/>
          <p:cNvSpPr>
            <a:spLocks noChangeArrowheads="1"/>
          </p:cNvSpPr>
          <p:nvPr/>
        </p:nvSpPr>
        <p:spPr bwMode="auto">
          <a:xfrm flipH="1">
            <a:off x="4081806" y="3486943"/>
            <a:ext cx="813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51565E"/>
                </a:solidFill>
                <a:effectLst/>
                <a:latin typeface="Robot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4152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 dirty="0" smtClean="0"/>
              <a:t>.</a:t>
            </a:r>
            <a:endParaRPr lang="en-US" sz="800" dirty="0"/>
          </a:p>
        </p:txBody>
      </p:sp>
      <p:sp>
        <p:nvSpPr>
          <p:cNvPr id="3" name="Content Placeholder 2"/>
          <p:cNvSpPr>
            <a:spLocks noGrp="1"/>
          </p:cNvSpPr>
          <p:nvPr>
            <p:ph idx="1"/>
          </p:nvPr>
        </p:nvSpPr>
        <p:spPr>
          <a:xfrm>
            <a:off x="498835" y="845238"/>
            <a:ext cx="10515600" cy="4351338"/>
          </a:xfrm>
        </p:spPr>
        <p:txBody>
          <a:bodyPr/>
          <a:lstStyle/>
          <a:p>
            <a:pPr marL="0" indent="0">
              <a:buNone/>
            </a:pPr>
            <a:r>
              <a:rPr lang="en-US" dirty="0"/>
              <a:t>This is a graph with the data plotted</a:t>
            </a:r>
            <a:r>
              <a:rPr lang="en-US" dirty="0" smtClean="0"/>
              <a:t>:</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762813" y="1396920"/>
            <a:ext cx="8983744" cy="4994453"/>
          </a:xfrm>
          <a:prstGeom prst="rect">
            <a:avLst/>
          </a:prstGeom>
        </p:spPr>
      </p:pic>
    </p:spTree>
    <p:extLst>
      <p:ext uri="{BB962C8B-B14F-4D97-AF65-F5344CB8AC3E}">
        <p14:creationId xmlns:p14="http://schemas.microsoft.com/office/powerpoint/2010/main" val="286926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08"/>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723507" y="553006"/>
            <a:ext cx="10515600" cy="4351338"/>
          </a:xfrm>
        </p:spPr>
        <p:txBody>
          <a:bodyPr/>
          <a:lstStyle/>
          <a:p>
            <a:r>
              <a:rPr lang="en-US" dirty="0"/>
              <a:t>Next, we calculate the means, or average values, of x and y. The average of the x values is 3, and the average of the y values is 4. </a:t>
            </a:r>
          </a:p>
          <a:p>
            <a:r>
              <a:rPr lang="en-US" dirty="0"/>
              <a:t>We plot both means on the graph to get the regression line.</a:t>
            </a:r>
          </a:p>
          <a:p>
            <a:pPr marL="0" indent="0">
              <a:buNone/>
            </a:pPr>
            <a:endParaRPr lang="en-US" dirty="0"/>
          </a:p>
        </p:txBody>
      </p:sp>
      <p:pic>
        <p:nvPicPr>
          <p:cNvPr id="4" name="Picture 3"/>
          <p:cNvPicPr>
            <a:picLocks noChangeAspect="1"/>
          </p:cNvPicPr>
          <p:nvPr/>
        </p:nvPicPr>
        <p:blipFill>
          <a:blip r:embed="rId2"/>
          <a:stretch>
            <a:fillRect/>
          </a:stretch>
        </p:blipFill>
        <p:spPr>
          <a:xfrm>
            <a:off x="1998482" y="2187312"/>
            <a:ext cx="8785782" cy="4449157"/>
          </a:xfrm>
          <a:prstGeom prst="rect">
            <a:avLst/>
          </a:prstGeom>
        </p:spPr>
      </p:pic>
    </p:spTree>
    <p:extLst>
      <p:ext uri="{BB962C8B-B14F-4D97-AF65-F5344CB8AC3E}">
        <p14:creationId xmlns:p14="http://schemas.microsoft.com/office/powerpoint/2010/main" val="280469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508"/>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716437" y="433634"/>
            <a:ext cx="10515600" cy="4351338"/>
          </a:xfrm>
        </p:spPr>
        <p:txBody>
          <a:bodyPr/>
          <a:lstStyle/>
          <a:p>
            <a:pPr marL="0" indent="0">
              <a:buNone/>
            </a:pPr>
            <a:r>
              <a:rPr lang="en-US" dirty="0"/>
              <a:t>Now we’ll discuss the regression line equation. The computation is</a:t>
            </a: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588390" y="1310326"/>
            <a:ext cx="10765410" cy="5203595"/>
          </a:xfrm>
          <a:prstGeom prst="rect">
            <a:avLst/>
          </a:prstGeom>
        </p:spPr>
      </p:pic>
    </p:spTree>
    <p:extLst>
      <p:ext uri="{BB962C8B-B14F-4D97-AF65-F5344CB8AC3E}">
        <p14:creationId xmlns:p14="http://schemas.microsoft.com/office/powerpoint/2010/main" val="258928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216816"/>
            <a:ext cx="10515600" cy="14830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have calculated the values for x2, y2 and x*y to calculate the slope and intercept of the line. The calculated values are</a:t>
            </a:r>
            <a:r>
              <a:rPr lang="en-US" dirty="0" smtClean="0"/>
              <a:t>:</a:t>
            </a:r>
          </a:p>
          <a:p>
            <a:pPr marL="0" indent="0">
              <a:buNone/>
            </a:pPr>
            <a:endParaRPr lang="en-US" dirty="0"/>
          </a:p>
          <a:p>
            <a:pPr marL="457200" lvl="1" indent="0">
              <a:buNone/>
            </a:pPr>
            <a:r>
              <a:rPr lang="en-US" dirty="0"/>
              <a:t>m = 0.6</a:t>
            </a:r>
          </a:p>
          <a:p>
            <a:pPr marL="457200" lvl="1" indent="0">
              <a:buNone/>
            </a:pPr>
            <a:r>
              <a:rPr lang="en-US" dirty="0"/>
              <a:t>c = 2.2</a:t>
            </a:r>
          </a:p>
          <a:p>
            <a:pPr marL="0" indent="0">
              <a:buNone/>
            </a:pPr>
            <a:endParaRPr lang="en-US" dirty="0" smtClean="0"/>
          </a:p>
          <a:p>
            <a:pPr marL="0" indent="0">
              <a:buNone/>
            </a:pPr>
            <a:r>
              <a:rPr lang="en-US" dirty="0" smtClean="0"/>
              <a:t>The </a:t>
            </a:r>
            <a:r>
              <a:rPr lang="en-US" dirty="0"/>
              <a:t>linear equation is:</a:t>
            </a:r>
          </a:p>
          <a:p>
            <a:pPr marL="457200" lvl="1" indent="0">
              <a:buNone/>
            </a:pPr>
            <a:endParaRPr lang="en-US" dirty="0" smtClean="0"/>
          </a:p>
          <a:p>
            <a:pPr marL="457200" lvl="1" indent="0">
              <a:buNone/>
            </a:pPr>
            <a:r>
              <a:rPr lang="en-US" dirty="0" smtClean="0"/>
              <a:t>y </a:t>
            </a:r>
            <a:r>
              <a:rPr lang="en-US" dirty="0"/>
              <a:t>= m*x + c</a:t>
            </a:r>
          </a:p>
          <a:p>
            <a:pPr marL="0" indent="0">
              <a:buNone/>
            </a:pPr>
            <a:endParaRPr lang="en-US" dirty="0" smtClean="0"/>
          </a:p>
          <a:p>
            <a:pPr marL="0" indent="0">
              <a:buNone/>
            </a:pPr>
            <a:r>
              <a:rPr lang="en-US" dirty="0" smtClean="0"/>
              <a:t>Let’s </a:t>
            </a:r>
            <a:r>
              <a:rPr lang="en-US" dirty="0"/>
              <a:t>find out the predicted values of y for corresponding values of x using the linear equation in which m = 0.6 and c = 2.2 and plot them.</a:t>
            </a:r>
          </a:p>
          <a:p>
            <a:pPr marL="0" indent="0">
              <a:buNone/>
            </a:pPr>
            <a:endParaRPr lang="en-US" dirty="0"/>
          </a:p>
        </p:txBody>
      </p:sp>
    </p:spTree>
    <p:extLst>
      <p:ext uri="{BB962C8B-B14F-4D97-AF65-F5344CB8AC3E}">
        <p14:creationId xmlns:p14="http://schemas.microsoft.com/office/powerpoint/2010/main" val="290017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2890</TotalTime>
  <Words>2697</Words>
  <Application>Microsoft Office PowerPoint</Application>
  <PresentationFormat>Widescreen</PresentationFormat>
  <Paragraphs>236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Roboto</vt:lpstr>
      <vt:lpstr>Office Theme</vt:lpstr>
      <vt:lpstr>Linear Regression </vt:lpstr>
      <vt:lpstr>Understanding Linear Regression in Python </vt:lpstr>
      <vt:lpstr>Regression Equation </vt:lpstr>
      <vt:lpstr>.</vt:lpstr>
      <vt:lpstr>Reasoning Behind the Regression Line </vt:lpstr>
      <vt:lpstr>.</vt:lpstr>
      <vt:lpstr>.</vt:lpstr>
      <vt:lpstr>.</vt:lpstr>
      <vt:lpstr>.</vt:lpstr>
      <vt:lpstr>.</vt:lpstr>
      <vt:lpstr>.</vt:lpstr>
      <vt:lpstr>.</vt:lpstr>
      <vt:lpstr>Multiple Linear Regression </vt:lpstr>
      <vt:lpstr>Regression Evaluation Metrics </vt:lpstr>
      <vt:lpstr>Regression Types </vt:lpstr>
      <vt:lpstr>Regression Algorithms </vt:lpstr>
      <vt:lpstr>.</vt:lpstr>
      <vt:lpstr>Regularized Linear Regression Techniques</vt:lpstr>
      <vt:lpstr>Characteristics of Regression </vt:lpstr>
      <vt:lpstr>An Introduction to Logistic Regression </vt:lpstr>
      <vt:lpstr>.</vt:lpstr>
      <vt:lpstr>.</vt:lpstr>
      <vt:lpstr>Advantages of the Logistic Regression Algorithm </vt:lpstr>
      <vt:lpstr>How Does the Logistic Regression Algorithm Work? </vt:lpstr>
      <vt:lpstr>.</vt:lpstr>
      <vt:lpstr>.</vt:lpstr>
      <vt:lpstr>.</vt:lpstr>
      <vt:lpstr>.</vt:lpstr>
      <vt:lpstr>.</vt:lpstr>
      <vt:lpstr>Linear Regression vs. Logistic Regression </vt:lpstr>
      <vt:lpstr>Applications of Logistic Regression </vt:lpstr>
      <vt:lpstr>Assumption in a Logistic Regression Algorithm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Dr. Alok Aggarwal</dc:creator>
  <cp:lastModifiedBy>Dr. Alok Aggarwal</cp:lastModifiedBy>
  <cp:revision>14</cp:revision>
  <dcterms:created xsi:type="dcterms:W3CDTF">2024-03-10T18:35:33Z</dcterms:created>
  <dcterms:modified xsi:type="dcterms:W3CDTF">2024-09-04T12:57:51Z</dcterms:modified>
</cp:coreProperties>
</file>