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0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7" r:id="rId52"/>
    <p:sldId id="308" r:id="rId53"/>
    <p:sldId id="309" r:id="rId54"/>
    <p:sldId id="310" r:id="rId55"/>
    <p:sldId id="311" r:id="rId56"/>
    <p:sldId id="312" r:id="rId57"/>
    <p:sldId id="313" r:id="rId58"/>
    <p:sldId id="314" r:id="rId59"/>
    <p:sldId id="315" r:id="rId60"/>
    <p:sldId id="316" r:id="rId6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8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203063" y="896238"/>
            <a:ext cx="1785873" cy="635000"/>
          </a:xfrm>
          <a:prstGeom prst="rect">
            <a:avLst/>
          </a:prstGeom>
        </p:spPr>
        <p:txBody>
          <a:bodyPr wrap="square" lIns="0" tIns="0" rIns="0" bIns="0">
            <a:spAutoFit/>
          </a:bodyPr>
          <a:lstStyle>
            <a:lvl1pPr>
              <a:defRPr sz="40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333E50"/>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333E50"/>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147684" y="1569796"/>
            <a:ext cx="3153409" cy="3562350"/>
          </a:xfrm>
          <a:prstGeom prst="rect">
            <a:avLst/>
          </a:prstGeom>
        </p:spPr>
        <p:txBody>
          <a:bodyPr wrap="square" lIns="0" tIns="0" rIns="0" bIns="0">
            <a:spAutoFit/>
          </a:bodyPr>
          <a:lstStyle>
            <a:lvl1pPr>
              <a:defRPr sz="2800" b="1"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333E5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87908" y="1639823"/>
            <a:ext cx="1320800" cy="2209800"/>
          </a:xfrm>
          <a:prstGeom prst="rect">
            <a:avLst/>
          </a:prstGeom>
        </p:spPr>
      </p:pic>
      <p:pic>
        <p:nvPicPr>
          <p:cNvPr id="17" name="bg object 17"/>
          <p:cNvPicPr/>
          <p:nvPr/>
        </p:nvPicPr>
        <p:blipFill>
          <a:blip r:embed="rId3" cstate="print"/>
          <a:stretch>
            <a:fillRect/>
          </a:stretch>
        </p:blipFill>
        <p:spPr>
          <a:xfrm>
            <a:off x="3938015" y="1537716"/>
            <a:ext cx="774191" cy="545591"/>
          </a:xfrm>
          <a:prstGeom prst="rect">
            <a:avLst/>
          </a:prstGeom>
        </p:spPr>
      </p:pic>
      <p:pic>
        <p:nvPicPr>
          <p:cNvPr id="18" name="bg object 18"/>
          <p:cNvPicPr/>
          <p:nvPr/>
        </p:nvPicPr>
        <p:blipFill>
          <a:blip r:embed="rId4" cstate="print"/>
          <a:stretch>
            <a:fillRect/>
          </a:stretch>
        </p:blipFill>
        <p:spPr>
          <a:xfrm>
            <a:off x="3976115" y="3459479"/>
            <a:ext cx="907886" cy="597408"/>
          </a:xfrm>
          <a:prstGeom prst="rect">
            <a:avLst/>
          </a:prstGeom>
        </p:spPr>
      </p:pic>
      <p:sp>
        <p:nvSpPr>
          <p:cNvPr id="19" name="bg object 19"/>
          <p:cNvSpPr/>
          <p:nvPr/>
        </p:nvSpPr>
        <p:spPr>
          <a:xfrm>
            <a:off x="3841241" y="1538477"/>
            <a:ext cx="1094740" cy="3853179"/>
          </a:xfrm>
          <a:custGeom>
            <a:avLst/>
            <a:gdLst/>
            <a:ahLst/>
            <a:cxnLst/>
            <a:rect l="l" t="t" r="r" b="b"/>
            <a:pathLst>
              <a:path w="1094739" h="3853179">
                <a:moveTo>
                  <a:pt x="0" y="3852672"/>
                </a:moveTo>
                <a:lnTo>
                  <a:pt x="1094232" y="3852672"/>
                </a:lnTo>
                <a:lnTo>
                  <a:pt x="1094232" y="0"/>
                </a:lnTo>
                <a:lnTo>
                  <a:pt x="0" y="0"/>
                </a:lnTo>
                <a:lnTo>
                  <a:pt x="0" y="3852672"/>
                </a:lnTo>
                <a:close/>
              </a:path>
            </a:pathLst>
          </a:custGeom>
          <a:ln w="25400">
            <a:solidFill>
              <a:srgbClr val="2E528F"/>
            </a:solidFill>
          </a:ln>
        </p:spPr>
        <p:txBody>
          <a:bodyPr wrap="square" lIns="0" tIns="0" rIns="0" bIns="0" rtlCol="0"/>
          <a:lstStyle/>
          <a:p>
            <a:endParaRPr/>
          </a:p>
        </p:txBody>
      </p:sp>
      <p:sp>
        <p:nvSpPr>
          <p:cNvPr id="20" name="bg object 20"/>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21" name="bg object 21"/>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pic>
        <p:nvPicPr>
          <p:cNvPr id="22" name="bg object 22"/>
          <p:cNvPicPr/>
          <p:nvPr/>
        </p:nvPicPr>
        <p:blipFill>
          <a:blip r:embed="rId5" cstate="print"/>
          <a:stretch>
            <a:fillRect/>
          </a:stretch>
        </p:blipFill>
        <p:spPr>
          <a:xfrm>
            <a:off x="3921252" y="2200655"/>
            <a:ext cx="883920" cy="554736"/>
          </a:xfrm>
          <a:prstGeom prst="rect">
            <a:avLst/>
          </a:prstGeom>
        </p:spPr>
      </p:pic>
      <p:pic>
        <p:nvPicPr>
          <p:cNvPr id="23" name="bg object 23"/>
          <p:cNvPicPr/>
          <p:nvPr/>
        </p:nvPicPr>
        <p:blipFill>
          <a:blip r:embed="rId6" cstate="print"/>
          <a:stretch>
            <a:fillRect/>
          </a:stretch>
        </p:blipFill>
        <p:spPr>
          <a:xfrm>
            <a:off x="3962400" y="2865120"/>
            <a:ext cx="842772" cy="560831"/>
          </a:xfrm>
          <a:prstGeom prst="rect">
            <a:avLst/>
          </a:prstGeom>
        </p:spPr>
      </p:pic>
      <p:pic>
        <p:nvPicPr>
          <p:cNvPr id="24" name="bg object 24"/>
          <p:cNvPicPr/>
          <p:nvPr/>
        </p:nvPicPr>
        <p:blipFill>
          <a:blip r:embed="rId7" cstate="print"/>
          <a:stretch>
            <a:fillRect/>
          </a:stretch>
        </p:blipFill>
        <p:spPr>
          <a:xfrm>
            <a:off x="3994403" y="4128515"/>
            <a:ext cx="862584" cy="629412"/>
          </a:xfrm>
          <a:prstGeom prst="rect">
            <a:avLst/>
          </a:prstGeom>
        </p:spPr>
      </p:pic>
      <p:pic>
        <p:nvPicPr>
          <p:cNvPr id="25" name="bg object 25"/>
          <p:cNvPicPr/>
          <p:nvPr/>
        </p:nvPicPr>
        <p:blipFill>
          <a:blip r:embed="rId8" cstate="print"/>
          <a:stretch>
            <a:fillRect/>
          </a:stretch>
        </p:blipFill>
        <p:spPr>
          <a:xfrm>
            <a:off x="3976115" y="4738115"/>
            <a:ext cx="830580" cy="652272"/>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635" y="289940"/>
            <a:ext cx="11120729" cy="696594"/>
          </a:xfrm>
          <a:prstGeom prst="rect">
            <a:avLst/>
          </a:prstGeom>
        </p:spPr>
        <p:txBody>
          <a:bodyPr wrap="square" lIns="0" tIns="0" rIns="0" bIns="0">
            <a:spAutoFit/>
          </a:bodyPr>
          <a:lstStyle>
            <a:lvl1pPr>
              <a:defRPr sz="4400" b="0" i="0">
                <a:solidFill>
                  <a:srgbClr val="333E50"/>
                </a:solidFill>
                <a:latin typeface="Calibri Light"/>
                <a:cs typeface="Calibri Light"/>
              </a:defRPr>
            </a:lvl1pPr>
          </a:lstStyle>
          <a:p>
            <a:endParaRPr/>
          </a:p>
        </p:txBody>
      </p:sp>
      <p:sp>
        <p:nvSpPr>
          <p:cNvPr id="3" name="Holder 3"/>
          <p:cNvSpPr>
            <a:spLocks noGrp="1"/>
          </p:cNvSpPr>
          <p:nvPr>
            <p:ph type="body" idx="1"/>
          </p:nvPr>
        </p:nvSpPr>
        <p:spPr>
          <a:xfrm>
            <a:off x="5009896" y="1269898"/>
            <a:ext cx="6009640" cy="38557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068557" y="6464985"/>
            <a:ext cx="231775"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9.jpg"/></Relationships>
</file>

<file path=ppt/slides/_rels/slide1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9.jpg"/></Relationships>
</file>

<file path=ppt/slides/_rels/slide1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9.jpg"/></Relationships>
</file>

<file path=ppt/slides/_rels/slide1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2.jpg"/><Relationship Id="rId5" Type="http://schemas.openxmlformats.org/officeDocument/2006/relationships/image" Target="../media/image4.jpg"/><Relationship Id="rId10" Type="http://schemas.openxmlformats.org/officeDocument/2006/relationships/image" Target="../media/image11.jpg"/><Relationship Id="rId4" Type="http://schemas.openxmlformats.org/officeDocument/2006/relationships/image" Target="../media/image3.jpg"/><Relationship Id="rId9" Type="http://schemas.openxmlformats.org/officeDocument/2006/relationships/image" Target="../media/image10.jpg"/></Relationships>
</file>

<file path=ppt/slides/_rels/slide18.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2.jpg"/><Relationship Id="rId5" Type="http://schemas.openxmlformats.org/officeDocument/2006/relationships/image" Target="../media/image4.jpg"/><Relationship Id="rId10" Type="http://schemas.openxmlformats.org/officeDocument/2006/relationships/image" Target="../media/image11.jpg"/><Relationship Id="rId4" Type="http://schemas.openxmlformats.org/officeDocument/2006/relationships/image" Target="../media/image3.jpg"/><Relationship Id="rId9" Type="http://schemas.openxmlformats.org/officeDocument/2006/relationships/image" Target="../media/image10.jpg"/></Relationships>
</file>

<file path=ppt/slides/_rels/slide1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11.jpg"/><Relationship Id="rId4" Type="http://schemas.openxmlformats.org/officeDocument/2006/relationships/image" Target="../media/image3.jpg"/><Relationship Id="rId9"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2.jpg"/><Relationship Id="rId5" Type="http://schemas.openxmlformats.org/officeDocument/2006/relationships/image" Target="../media/image4.jpg"/><Relationship Id="rId10" Type="http://schemas.openxmlformats.org/officeDocument/2006/relationships/image" Target="../media/image11.jpg"/><Relationship Id="rId4" Type="http://schemas.openxmlformats.org/officeDocument/2006/relationships/image" Target="../media/image3.jpg"/><Relationship Id="rId9" Type="http://schemas.openxmlformats.org/officeDocument/2006/relationships/image" Target="../media/image10.jpg"/></Relationships>
</file>

<file path=ppt/slides/_rels/slide2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image" Target="../media/image5.jpg"/><Relationship Id="rId11" Type="http://schemas.openxmlformats.org/officeDocument/2006/relationships/image" Target="../media/image12.jpg"/><Relationship Id="rId5" Type="http://schemas.openxmlformats.org/officeDocument/2006/relationships/image" Target="../media/image4.jpg"/><Relationship Id="rId10" Type="http://schemas.openxmlformats.org/officeDocument/2006/relationships/image" Target="../media/image11.jpg"/><Relationship Id="rId4" Type="http://schemas.openxmlformats.org/officeDocument/2006/relationships/image" Target="../media/image3.jpg"/><Relationship Id="rId9" Type="http://schemas.openxmlformats.org/officeDocument/2006/relationships/image" Target="../media/image10.jpg"/></Relationships>
</file>

<file path=ppt/slides/_rels/slide2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image" Target="../media/image11.jpg"/><Relationship Id="rId4" Type="http://schemas.openxmlformats.org/officeDocument/2006/relationships/image" Target="../media/image3.jpg"/><Relationship Id="rId9" Type="http://schemas.openxmlformats.org/officeDocument/2006/relationships/image" Target="../media/image10.jpg"/></Relationships>
</file>

<file path=ppt/slides/_rels/slide2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3.jpg"/><Relationship Id="rId5" Type="http://schemas.openxmlformats.org/officeDocument/2006/relationships/image" Target="../media/image4.jpg"/><Relationship Id="rId10" Type="http://schemas.openxmlformats.org/officeDocument/2006/relationships/image" Target="../media/image11.jpg"/><Relationship Id="rId4" Type="http://schemas.openxmlformats.org/officeDocument/2006/relationships/image" Target="../media/image3.jpg"/><Relationship Id="rId9"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scikit-learn.org/stable/modules/generated/sklearn.datasets.make_blob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Categorical_distribut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2" Type="http://schemas.openxmlformats.org/officeDocument/2006/relationships/hyperlink" Target="https://scikit-learn.org/stable/modules/generated/sklearn.datasets.make_classification.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cikit-learn.org/stable/modules/generated/sklearn.datasets.make_classification.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pp.datacamp.com/workspace/w/d5394eb3-ec60-4645-9227-67f0799ebe33" TargetMode="External"/><Relationship Id="rId2" Type="http://schemas.openxmlformats.org/officeDocument/2006/relationships/hyperlink" Target="https://www.datacamp.com/workspace/datasets/dataset-python-loan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3.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4604">
              <a:lnSpc>
                <a:spcPct val="100000"/>
              </a:lnSpc>
              <a:spcBef>
                <a:spcPts val="95"/>
              </a:spcBef>
            </a:pPr>
            <a:r>
              <a:rPr spc="-5" dirty="0"/>
              <a:t>Lesson</a:t>
            </a:r>
            <a:r>
              <a:rPr spc="-65" dirty="0"/>
              <a:t> </a:t>
            </a:r>
            <a:r>
              <a:rPr spc="-5" dirty="0"/>
              <a:t>2</a:t>
            </a:r>
          </a:p>
        </p:txBody>
      </p:sp>
      <p:sp>
        <p:nvSpPr>
          <p:cNvPr id="3" name="object 3"/>
          <p:cNvSpPr txBox="1"/>
          <p:nvPr/>
        </p:nvSpPr>
        <p:spPr>
          <a:xfrm>
            <a:off x="1435988" y="1993773"/>
            <a:ext cx="9318625" cy="635000"/>
          </a:xfrm>
          <a:prstGeom prst="rect">
            <a:avLst/>
          </a:prstGeom>
        </p:spPr>
        <p:txBody>
          <a:bodyPr vert="horz" wrap="square" lIns="0" tIns="12065" rIns="0" bIns="0" rtlCol="0">
            <a:spAutoFit/>
          </a:bodyPr>
          <a:lstStyle/>
          <a:p>
            <a:pPr marL="12700">
              <a:lnSpc>
                <a:spcPct val="100000"/>
              </a:lnSpc>
              <a:spcBef>
                <a:spcPts val="95"/>
              </a:spcBef>
            </a:pPr>
            <a:r>
              <a:rPr sz="4000" spc="-5" dirty="0">
                <a:latin typeface="Calibri Light"/>
                <a:cs typeface="Calibri Light"/>
              </a:rPr>
              <a:t>My</a:t>
            </a:r>
            <a:r>
              <a:rPr sz="4000" spc="5" dirty="0">
                <a:latin typeface="Calibri Light"/>
                <a:cs typeface="Calibri Light"/>
              </a:rPr>
              <a:t> </a:t>
            </a:r>
            <a:r>
              <a:rPr sz="4000" spc="-30" dirty="0">
                <a:latin typeface="Calibri Light"/>
                <a:cs typeface="Calibri Light"/>
              </a:rPr>
              <a:t>first</a:t>
            </a:r>
            <a:r>
              <a:rPr sz="4000" spc="5" dirty="0">
                <a:latin typeface="Calibri Light"/>
                <a:cs typeface="Calibri Light"/>
              </a:rPr>
              <a:t> </a:t>
            </a:r>
            <a:r>
              <a:rPr sz="4000" spc="-5" dirty="0">
                <a:latin typeface="Calibri Light"/>
                <a:cs typeface="Calibri Light"/>
              </a:rPr>
              <a:t>machine</a:t>
            </a:r>
            <a:r>
              <a:rPr sz="4000" spc="15" dirty="0">
                <a:latin typeface="Calibri Light"/>
                <a:cs typeface="Calibri Light"/>
              </a:rPr>
              <a:t> </a:t>
            </a:r>
            <a:r>
              <a:rPr sz="4000" spc="-5" dirty="0">
                <a:latin typeface="Calibri Light"/>
                <a:cs typeface="Calibri Light"/>
              </a:rPr>
              <a:t>learning</a:t>
            </a:r>
            <a:r>
              <a:rPr sz="4000" spc="-15" dirty="0">
                <a:latin typeface="Calibri Light"/>
                <a:cs typeface="Calibri Light"/>
              </a:rPr>
              <a:t> </a:t>
            </a:r>
            <a:r>
              <a:rPr sz="4000" spc="-10" dirty="0">
                <a:latin typeface="Calibri Light"/>
                <a:cs typeface="Calibri Light"/>
              </a:rPr>
              <a:t>model</a:t>
            </a:r>
            <a:r>
              <a:rPr sz="4000" dirty="0">
                <a:latin typeface="Calibri Light"/>
                <a:cs typeface="Calibri Light"/>
              </a:rPr>
              <a:t> </a:t>
            </a:r>
            <a:r>
              <a:rPr sz="4000" spc="-25" dirty="0">
                <a:latin typeface="Calibri Light"/>
                <a:cs typeface="Calibri Light"/>
              </a:rPr>
              <a:t>from</a:t>
            </a:r>
            <a:r>
              <a:rPr sz="4000" dirty="0">
                <a:latin typeface="Calibri Light"/>
                <a:cs typeface="Calibri Light"/>
              </a:rPr>
              <a:t> </a:t>
            </a:r>
            <a:r>
              <a:rPr sz="4000" spc="-30" dirty="0">
                <a:latin typeface="Calibri Light"/>
                <a:cs typeface="Calibri Light"/>
              </a:rPr>
              <a:t>Scratch</a:t>
            </a:r>
            <a:endParaRPr sz="4000">
              <a:latin typeface="Calibri Light"/>
              <a:cs typeface="Calibri Light"/>
            </a:endParaRPr>
          </a:p>
        </p:txBody>
      </p:sp>
      <p:sp>
        <p:nvSpPr>
          <p:cNvPr id="4" name="object 4"/>
          <p:cNvSpPr txBox="1"/>
          <p:nvPr/>
        </p:nvSpPr>
        <p:spPr>
          <a:xfrm>
            <a:off x="11146281" y="6464985"/>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1</a:t>
            </a:fld>
            <a:endParaRPr sz="120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8255" y="317753"/>
            <a:ext cx="6437630" cy="696595"/>
          </a:xfrm>
          <a:prstGeom prst="rect">
            <a:avLst/>
          </a:prstGeom>
        </p:spPr>
        <p:txBody>
          <a:bodyPr vert="horz" wrap="square" lIns="0" tIns="12700" rIns="0" bIns="0" rtlCol="0">
            <a:spAutoFit/>
          </a:bodyPr>
          <a:lstStyle/>
          <a:p>
            <a:pPr marL="12700">
              <a:lnSpc>
                <a:spcPct val="100000"/>
              </a:lnSpc>
              <a:spcBef>
                <a:spcPts val="100"/>
              </a:spcBef>
            </a:pPr>
            <a:r>
              <a:rPr spc="-25" dirty="0"/>
              <a:t>Let</a:t>
            </a:r>
            <a:r>
              <a:rPr spc="-85" dirty="0"/>
              <a:t> </a:t>
            </a:r>
            <a:r>
              <a:rPr spc="-20" dirty="0"/>
              <a:t>us</a:t>
            </a:r>
            <a:r>
              <a:rPr spc="-75" dirty="0"/>
              <a:t> </a:t>
            </a:r>
            <a:r>
              <a:rPr spc="-40" dirty="0"/>
              <a:t>consider</a:t>
            </a:r>
            <a:r>
              <a:rPr spc="-95" dirty="0"/>
              <a:t> </a:t>
            </a:r>
            <a:r>
              <a:rPr spc="-25" dirty="0"/>
              <a:t>single</a:t>
            </a:r>
            <a:r>
              <a:rPr spc="-110" dirty="0"/>
              <a:t> </a:t>
            </a:r>
            <a:r>
              <a:rPr spc="-60" dirty="0"/>
              <a:t>feature</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3878579"/>
            <a:chOff x="3828541" y="1525777"/>
            <a:chExt cx="1120140" cy="3878579"/>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3853179"/>
            </a:xfrm>
            <a:custGeom>
              <a:avLst/>
              <a:gdLst/>
              <a:ahLst/>
              <a:cxnLst/>
              <a:rect l="l" t="t" r="r" b="b"/>
              <a:pathLst>
                <a:path w="1094739" h="3853179">
                  <a:moveTo>
                    <a:pt x="0" y="3852672"/>
                  </a:moveTo>
                  <a:lnTo>
                    <a:pt x="1094232" y="3852672"/>
                  </a:lnTo>
                  <a:lnTo>
                    <a:pt x="1094232" y="0"/>
                  </a:lnTo>
                  <a:lnTo>
                    <a:pt x="0" y="0"/>
                  </a:lnTo>
                  <a:lnTo>
                    <a:pt x="0" y="3852672"/>
                  </a:lnTo>
                  <a:close/>
                </a:path>
              </a:pathLst>
            </a:custGeom>
            <a:ln w="25400">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grpSp>
      <p:grpSp>
        <p:nvGrpSpPr>
          <p:cNvPr id="12" name="object 12"/>
          <p:cNvGrpSpPr/>
          <p:nvPr/>
        </p:nvGrpSpPr>
        <p:grpSpPr>
          <a:xfrm>
            <a:off x="2279650" y="1900173"/>
            <a:ext cx="1501775" cy="254000"/>
            <a:chOff x="2279650" y="1900173"/>
            <a:chExt cx="1501775" cy="254000"/>
          </a:xfrm>
        </p:grpSpPr>
        <p:sp>
          <p:nvSpPr>
            <p:cNvPr id="13" name="object 13"/>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4" name="object 14"/>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graphicFrame>
        <p:nvGraphicFramePr>
          <p:cNvPr id="15" name="object 15"/>
          <p:cNvGraphicFramePr>
            <a:graphicFrameLocks noGrp="1"/>
          </p:cNvGraphicFramePr>
          <p:nvPr/>
        </p:nvGraphicFramePr>
        <p:xfrm>
          <a:off x="5009896" y="1269898"/>
          <a:ext cx="6008369" cy="3855691"/>
        </p:xfrm>
        <a:graphic>
          <a:graphicData uri="http://schemas.openxmlformats.org/drawingml/2006/table">
            <a:tbl>
              <a:tblPr firstRow="1" bandRow="1">
                <a:tableStyleId>{2D5ABB26-0587-4C30-8999-92F81FD0307C}</a:tableStyleId>
              </a:tblPr>
              <a:tblGrid>
                <a:gridCol w="734060">
                  <a:extLst>
                    <a:ext uri="{9D8B030D-6E8A-4147-A177-3AD203B41FA5}">
                      <a16:colId xmlns:a16="http://schemas.microsoft.com/office/drawing/2014/main" val="20000"/>
                    </a:ext>
                  </a:extLst>
                </a:gridCol>
                <a:gridCol w="1506855">
                  <a:extLst>
                    <a:ext uri="{9D8B030D-6E8A-4147-A177-3AD203B41FA5}">
                      <a16:colId xmlns:a16="http://schemas.microsoft.com/office/drawing/2014/main" val="20001"/>
                    </a:ext>
                  </a:extLst>
                </a:gridCol>
                <a:gridCol w="3767454">
                  <a:extLst>
                    <a:ext uri="{9D8B030D-6E8A-4147-A177-3AD203B41FA5}">
                      <a16:colId xmlns:a16="http://schemas.microsoft.com/office/drawing/2014/main" val="20002"/>
                    </a:ext>
                  </a:extLst>
                </a:gridCol>
              </a:tblGrid>
              <a:tr h="632561">
                <a:tc>
                  <a:txBody>
                    <a:bodyPr/>
                    <a:lstStyle/>
                    <a:p>
                      <a:pPr marR="15875" algn="ctr">
                        <a:lnSpc>
                          <a:spcPts val="1520"/>
                        </a:lnSpc>
                      </a:pPr>
                      <a:r>
                        <a:rPr sz="1600" b="1" spc="-10" dirty="0">
                          <a:latin typeface="Calibri"/>
                          <a:cs typeface="Calibri"/>
                        </a:rPr>
                        <a:t>#Wheel</a:t>
                      </a:r>
                      <a:endParaRPr sz="1600">
                        <a:latin typeface="Calibri"/>
                        <a:cs typeface="Calibri"/>
                      </a:endParaRPr>
                    </a:p>
                    <a:p>
                      <a:pPr marR="76200" algn="ctr">
                        <a:lnSpc>
                          <a:spcPct val="100000"/>
                        </a:lnSpc>
                        <a:spcBef>
                          <a:spcPts val="1000"/>
                        </a:spcBef>
                      </a:pPr>
                      <a:r>
                        <a:rPr sz="1600" b="1" dirty="0">
                          <a:latin typeface="Calibri"/>
                          <a:cs typeface="Calibri"/>
                        </a:rPr>
                        <a:t>4</a:t>
                      </a:r>
                      <a:endParaRPr sz="1600">
                        <a:latin typeface="Calibri"/>
                        <a:cs typeface="Calibri"/>
                      </a:endParaRPr>
                    </a:p>
                  </a:txBody>
                  <a:tcPr marL="0" marR="0" marT="0" marB="0"/>
                </a:tc>
                <a:tc>
                  <a:txBody>
                    <a:bodyPr/>
                    <a:lstStyle/>
                    <a:p>
                      <a:pPr marL="71120">
                        <a:lnSpc>
                          <a:spcPts val="1565"/>
                        </a:lnSpc>
                      </a:pPr>
                      <a:r>
                        <a:rPr sz="1600" b="1" spc="-5" dirty="0">
                          <a:latin typeface="Calibri"/>
                          <a:cs typeface="Calibri"/>
                        </a:rPr>
                        <a:t>Class</a:t>
                      </a:r>
                      <a:r>
                        <a:rPr sz="1600" b="1" spc="-40" dirty="0">
                          <a:latin typeface="Calibri"/>
                          <a:cs typeface="Calibri"/>
                        </a:rPr>
                        <a:t> </a:t>
                      </a:r>
                      <a:r>
                        <a:rPr sz="1600" b="1" spc="-5" dirty="0">
                          <a:latin typeface="Calibri"/>
                          <a:cs typeface="Calibri"/>
                        </a:rPr>
                        <a:t>Label</a:t>
                      </a:r>
                      <a:endParaRPr sz="1600">
                        <a:latin typeface="Calibri"/>
                        <a:cs typeface="Calibri"/>
                      </a:endParaRPr>
                    </a:p>
                    <a:p>
                      <a:pPr marL="77470">
                        <a:lnSpc>
                          <a:spcPct val="100000"/>
                        </a:lnSpc>
                        <a:spcBef>
                          <a:spcPts val="720"/>
                        </a:spcBef>
                      </a:pPr>
                      <a:r>
                        <a:rPr sz="1600" b="1" spc="-10" dirty="0">
                          <a:latin typeface="Calibri"/>
                          <a:cs typeface="Calibri"/>
                        </a:rPr>
                        <a:t>CAR</a:t>
                      </a:r>
                      <a:endParaRPr sz="1600">
                        <a:latin typeface="Calibri"/>
                        <a:cs typeface="Calibri"/>
                      </a:endParaRPr>
                    </a:p>
                  </a:txBody>
                  <a:tcPr marL="0" marR="0" marT="0" marB="0"/>
                </a:tc>
                <a:tc>
                  <a:txBody>
                    <a:bodyPr/>
                    <a:lstStyle/>
                    <a:p>
                      <a:pPr marL="523875">
                        <a:lnSpc>
                          <a:spcPct val="100000"/>
                        </a:lnSpc>
                        <a:spcBef>
                          <a:spcPts val="775"/>
                        </a:spcBef>
                      </a:pPr>
                      <a:r>
                        <a:rPr sz="3200" b="1" spc="-30" dirty="0">
                          <a:solidFill>
                            <a:srgbClr val="FF0000"/>
                          </a:solidFill>
                          <a:latin typeface="Calibri"/>
                          <a:cs typeface="Calibri"/>
                        </a:rPr>
                        <a:t>Training</a:t>
                      </a:r>
                      <a:r>
                        <a:rPr sz="3200" b="1" spc="-50" dirty="0">
                          <a:solidFill>
                            <a:srgbClr val="FF0000"/>
                          </a:solidFill>
                          <a:latin typeface="Calibri"/>
                          <a:cs typeface="Calibri"/>
                        </a:rPr>
                        <a:t> </a:t>
                      </a:r>
                      <a:r>
                        <a:rPr sz="3200" b="1" spc="-15" dirty="0">
                          <a:solidFill>
                            <a:srgbClr val="FF0000"/>
                          </a:solidFill>
                          <a:latin typeface="Calibri"/>
                          <a:cs typeface="Calibri"/>
                        </a:rPr>
                        <a:t>Dataset</a:t>
                      </a:r>
                      <a:endParaRPr sz="3200">
                        <a:latin typeface="Calibri"/>
                        <a:cs typeface="Calibri"/>
                      </a:endParaRPr>
                    </a:p>
                  </a:txBody>
                  <a:tcPr marL="0" marR="0" marT="98425" marB="0"/>
                </a:tc>
                <a:extLst>
                  <a:ext uri="{0D108BD9-81ED-4DB2-BD59-A6C34878D82A}">
                    <a16:rowId xmlns:a16="http://schemas.microsoft.com/office/drawing/2014/main" val="10000"/>
                  </a:ext>
                </a:extLst>
              </a:tr>
              <a:tr h="354393">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tc>
                  <a:txBody>
                    <a:bodyPr/>
                    <a:lstStyle/>
                    <a:p>
                      <a:pPr marL="523875">
                        <a:lnSpc>
                          <a:spcPts val="2105"/>
                        </a:lnSpc>
                      </a:pPr>
                      <a:r>
                        <a:rPr sz="2000" b="1" spc="-15" dirty="0">
                          <a:solidFill>
                            <a:srgbClr val="FF0000"/>
                          </a:solidFill>
                          <a:latin typeface="Calibri"/>
                          <a:cs typeface="Calibri"/>
                        </a:rPr>
                        <a:t>Feature </a:t>
                      </a:r>
                      <a:r>
                        <a:rPr sz="2000" b="1" spc="-10" dirty="0">
                          <a:solidFill>
                            <a:srgbClr val="FF0000"/>
                          </a:solidFill>
                          <a:latin typeface="Calibri"/>
                          <a:cs typeface="Calibri"/>
                        </a:rPr>
                        <a:t>vector</a:t>
                      </a:r>
                      <a:r>
                        <a:rPr sz="2000" b="1" spc="-5" dirty="0">
                          <a:solidFill>
                            <a:srgbClr val="FF0000"/>
                          </a:solidFill>
                          <a:latin typeface="Calibri"/>
                          <a:cs typeface="Calibri"/>
                        </a:rPr>
                        <a:t> with</a:t>
                      </a:r>
                      <a:r>
                        <a:rPr sz="2000" b="1" spc="-20" dirty="0">
                          <a:solidFill>
                            <a:srgbClr val="FF0000"/>
                          </a:solidFill>
                          <a:latin typeface="Calibri"/>
                          <a:cs typeface="Calibri"/>
                        </a:rPr>
                        <a:t> </a:t>
                      </a:r>
                      <a:r>
                        <a:rPr sz="2000" b="1" spc="-5" dirty="0">
                          <a:solidFill>
                            <a:srgbClr val="FF0000"/>
                          </a:solidFill>
                          <a:latin typeface="Calibri"/>
                          <a:cs typeface="Calibri"/>
                        </a:rPr>
                        <a:t>Class</a:t>
                      </a:r>
                      <a:r>
                        <a:rPr sz="2000" b="1" spc="-10" dirty="0">
                          <a:solidFill>
                            <a:srgbClr val="FF0000"/>
                          </a:solidFill>
                          <a:latin typeface="Calibri"/>
                          <a:cs typeface="Calibri"/>
                        </a:rPr>
                        <a:t> </a:t>
                      </a:r>
                      <a:r>
                        <a:rPr sz="2000" b="1" spc="-5" dirty="0">
                          <a:solidFill>
                            <a:srgbClr val="FF0000"/>
                          </a:solidFill>
                          <a:latin typeface="Calibri"/>
                          <a:cs typeface="Calibri"/>
                        </a:rPr>
                        <a:t>label</a:t>
                      </a:r>
                      <a:endParaRPr sz="2000">
                        <a:latin typeface="Calibri"/>
                        <a:cs typeface="Calibri"/>
                      </a:endParaRPr>
                    </a:p>
                  </a:txBody>
                  <a:tcPr marL="0" marR="0" marT="0" marB="0"/>
                </a:tc>
                <a:extLst>
                  <a:ext uri="{0D108BD9-81ED-4DB2-BD59-A6C34878D82A}">
                    <a16:rowId xmlns:a16="http://schemas.microsoft.com/office/drawing/2014/main" val="10001"/>
                  </a:ext>
                </a:extLst>
              </a:tr>
              <a:tr h="493394">
                <a:tc>
                  <a:txBody>
                    <a:bodyPr/>
                    <a:lstStyle/>
                    <a:p>
                      <a:pPr marL="266700">
                        <a:lnSpc>
                          <a:spcPct val="100000"/>
                        </a:lnSpc>
                        <a:spcBef>
                          <a:spcPts val="180"/>
                        </a:spcBef>
                      </a:pPr>
                      <a:r>
                        <a:rPr sz="1600" b="1" dirty="0">
                          <a:latin typeface="Calibri"/>
                          <a:cs typeface="Calibri"/>
                        </a:rPr>
                        <a:t>4</a:t>
                      </a:r>
                      <a:endParaRPr sz="1600">
                        <a:latin typeface="Calibri"/>
                        <a:cs typeface="Calibri"/>
                      </a:endParaRPr>
                    </a:p>
                  </a:txBody>
                  <a:tcPr marL="0" marR="0" marT="22860" marB="0"/>
                </a:tc>
                <a:tc>
                  <a:txBody>
                    <a:bodyPr/>
                    <a:lstStyle/>
                    <a:p>
                      <a:pPr marL="81280">
                        <a:lnSpc>
                          <a:spcPts val="1760"/>
                        </a:lnSpc>
                      </a:pPr>
                      <a:r>
                        <a:rPr sz="1600" b="1" spc="-10" dirty="0">
                          <a:latin typeface="Calibri"/>
                          <a:cs typeface="Calibri"/>
                        </a:rPr>
                        <a:t>CAR</a:t>
                      </a:r>
                      <a:endParaRPr sz="1600">
                        <a:latin typeface="Calibri"/>
                        <a:cs typeface="Calibri"/>
                      </a:endParaRPr>
                    </a:p>
                  </a:txBody>
                  <a:tcPr marL="0" marR="0" marT="0" marB="0"/>
                </a:tc>
                <a:tc>
                  <a:txBody>
                    <a:bodyPr/>
                    <a:lstStyle/>
                    <a:p>
                      <a:pPr>
                        <a:lnSpc>
                          <a:spcPct val="100000"/>
                        </a:lnSpc>
                      </a:pPr>
                      <a:endParaRPr sz="2500">
                        <a:latin typeface="Times New Roman"/>
                        <a:cs typeface="Times New Roman"/>
                      </a:endParaRPr>
                    </a:p>
                  </a:txBody>
                  <a:tcPr marL="0" marR="0" marT="0" marB="0"/>
                </a:tc>
                <a:extLst>
                  <a:ext uri="{0D108BD9-81ED-4DB2-BD59-A6C34878D82A}">
                    <a16:rowId xmlns:a16="http://schemas.microsoft.com/office/drawing/2014/main" val="10002"/>
                  </a:ext>
                </a:extLst>
              </a:tr>
              <a:tr h="615696">
                <a:tc>
                  <a:txBody>
                    <a:bodyPr/>
                    <a:lstStyle/>
                    <a:p>
                      <a:pPr marL="256540">
                        <a:lnSpc>
                          <a:spcPct val="100000"/>
                        </a:lnSpc>
                        <a:spcBef>
                          <a:spcPts val="1300"/>
                        </a:spcBef>
                      </a:pPr>
                      <a:r>
                        <a:rPr sz="1600" b="1" dirty="0">
                          <a:latin typeface="Calibri"/>
                          <a:cs typeface="Calibri"/>
                        </a:rPr>
                        <a:t>4</a:t>
                      </a:r>
                      <a:endParaRPr sz="1600">
                        <a:latin typeface="Calibri"/>
                        <a:cs typeface="Calibri"/>
                      </a:endParaRPr>
                    </a:p>
                  </a:txBody>
                  <a:tcPr marL="0" marR="0" marT="165100" marB="0"/>
                </a:tc>
                <a:tc>
                  <a:txBody>
                    <a:bodyPr/>
                    <a:lstStyle/>
                    <a:p>
                      <a:pPr marL="77470">
                        <a:lnSpc>
                          <a:spcPct val="100000"/>
                        </a:lnSpc>
                        <a:spcBef>
                          <a:spcPts val="1300"/>
                        </a:spcBef>
                      </a:pPr>
                      <a:r>
                        <a:rPr sz="1600" b="1" spc="-10" dirty="0">
                          <a:latin typeface="Calibri"/>
                          <a:cs typeface="Calibri"/>
                        </a:rPr>
                        <a:t>CAR</a:t>
                      </a:r>
                      <a:endParaRPr sz="1600">
                        <a:latin typeface="Calibri"/>
                        <a:cs typeface="Calibri"/>
                      </a:endParaRPr>
                    </a:p>
                  </a:txBody>
                  <a:tcPr marL="0" marR="0" marT="165100" marB="0"/>
                </a:tc>
                <a:tc>
                  <a:txBody>
                    <a:bodyPr/>
                    <a:lstStyle/>
                    <a:p>
                      <a:pPr>
                        <a:lnSpc>
                          <a:spcPct val="100000"/>
                        </a:lnSpc>
                      </a:pPr>
                      <a:endParaRPr sz="2500">
                        <a:latin typeface="Times New Roman"/>
                        <a:cs typeface="Times New Roman"/>
                      </a:endParaRPr>
                    </a:p>
                  </a:txBody>
                  <a:tcPr marL="0" marR="0" marT="0" marB="0"/>
                </a:tc>
                <a:extLst>
                  <a:ext uri="{0D108BD9-81ED-4DB2-BD59-A6C34878D82A}">
                    <a16:rowId xmlns:a16="http://schemas.microsoft.com/office/drawing/2014/main" val="10003"/>
                  </a:ext>
                </a:extLst>
              </a:tr>
              <a:tr h="627964">
                <a:tc>
                  <a:txBody>
                    <a:bodyPr/>
                    <a:lstStyle/>
                    <a:p>
                      <a:pPr marL="247015">
                        <a:lnSpc>
                          <a:spcPct val="100000"/>
                        </a:lnSpc>
                        <a:spcBef>
                          <a:spcPts val="1230"/>
                        </a:spcBef>
                      </a:pPr>
                      <a:r>
                        <a:rPr sz="1600" b="1" dirty="0">
                          <a:latin typeface="Calibri"/>
                          <a:cs typeface="Calibri"/>
                        </a:rPr>
                        <a:t>2</a:t>
                      </a:r>
                      <a:endParaRPr sz="1600">
                        <a:latin typeface="Calibri"/>
                        <a:cs typeface="Calibri"/>
                      </a:endParaRPr>
                    </a:p>
                  </a:txBody>
                  <a:tcPr marL="0" marR="0" marT="156210" marB="0"/>
                </a:tc>
                <a:tc>
                  <a:txBody>
                    <a:bodyPr/>
                    <a:lstStyle/>
                    <a:p>
                      <a:pPr marL="71120">
                        <a:lnSpc>
                          <a:spcPct val="100000"/>
                        </a:lnSpc>
                        <a:spcBef>
                          <a:spcPts val="1140"/>
                        </a:spcBef>
                      </a:pPr>
                      <a:r>
                        <a:rPr sz="1600" b="1" spc="-5" dirty="0">
                          <a:latin typeface="Calibri"/>
                          <a:cs typeface="Calibri"/>
                        </a:rPr>
                        <a:t>BIKE</a:t>
                      </a:r>
                      <a:endParaRPr sz="1600">
                        <a:latin typeface="Calibri"/>
                        <a:cs typeface="Calibri"/>
                      </a:endParaRPr>
                    </a:p>
                  </a:txBody>
                  <a:tcPr marL="0" marR="0" marT="144780" marB="0"/>
                </a:tc>
                <a:tc>
                  <a:txBody>
                    <a:bodyPr/>
                    <a:lstStyle/>
                    <a:p>
                      <a:pPr>
                        <a:lnSpc>
                          <a:spcPct val="100000"/>
                        </a:lnSpc>
                      </a:pPr>
                      <a:endParaRPr sz="2500">
                        <a:latin typeface="Times New Roman"/>
                        <a:cs typeface="Times New Roman"/>
                      </a:endParaRPr>
                    </a:p>
                  </a:txBody>
                  <a:tcPr marL="0" marR="0" marT="0" marB="0"/>
                </a:tc>
                <a:extLst>
                  <a:ext uri="{0D108BD9-81ED-4DB2-BD59-A6C34878D82A}">
                    <a16:rowId xmlns:a16="http://schemas.microsoft.com/office/drawing/2014/main" val="10004"/>
                  </a:ext>
                </a:extLst>
              </a:tr>
              <a:tr h="674839">
                <a:tc>
                  <a:txBody>
                    <a:bodyPr/>
                    <a:lstStyle/>
                    <a:p>
                      <a:pPr marL="240029">
                        <a:lnSpc>
                          <a:spcPct val="100000"/>
                        </a:lnSpc>
                        <a:spcBef>
                          <a:spcPts val="1310"/>
                        </a:spcBef>
                      </a:pPr>
                      <a:r>
                        <a:rPr sz="1600" b="1" dirty="0">
                          <a:latin typeface="Calibri"/>
                          <a:cs typeface="Calibri"/>
                        </a:rPr>
                        <a:t>2</a:t>
                      </a:r>
                      <a:endParaRPr sz="1600">
                        <a:latin typeface="Calibri"/>
                        <a:cs typeface="Calibri"/>
                      </a:endParaRPr>
                    </a:p>
                  </a:txBody>
                  <a:tcPr marL="0" marR="0" marT="166370" marB="0"/>
                </a:tc>
                <a:tc>
                  <a:txBody>
                    <a:bodyPr/>
                    <a:lstStyle/>
                    <a:p>
                      <a:pPr marL="55244">
                        <a:lnSpc>
                          <a:spcPct val="100000"/>
                        </a:lnSpc>
                        <a:spcBef>
                          <a:spcPts val="1310"/>
                        </a:spcBef>
                      </a:pPr>
                      <a:r>
                        <a:rPr sz="1600" b="1" spc="-5" dirty="0">
                          <a:latin typeface="Calibri"/>
                          <a:cs typeface="Calibri"/>
                        </a:rPr>
                        <a:t>BIKE</a:t>
                      </a:r>
                      <a:endParaRPr sz="1600">
                        <a:latin typeface="Calibri"/>
                        <a:cs typeface="Calibri"/>
                      </a:endParaRPr>
                    </a:p>
                  </a:txBody>
                  <a:tcPr marL="0" marR="0" marT="166370" marB="0"/>
                </a:tc>
                <a:tc>
                  <a:txBody>
                    <a:bodyPr/>
                    <a:lstStyle/>
                    <a:p>
                      <a:pPr>
                        <a:lnSpc>
                          <a:spcPct val="100000"/>
                        </a:lnSpc>
                      </a:pPr>
                      <a:endParaRPr sz="2500">
                        <a:latin typeface="Times New Roman"/>
                        <a:cs typeface="Times New Roman"/>
                      </a:endParaRPr>
                    </a:p>
                  </a:txBody>
                  <a:tcPr marL="0" marR="0" marT="0" marB="0"/>
                </a:tc>
                <a:extLst>
                  <a:ext uri="{0D108BD9-81ED-4DB2-BD59-A6C34878D82A}">
                    <a16:rowId xmlns:a16="http://schemas.microsoft.com/office/drawing/2014/main" val="10005"/>
                  </a:ext>
                </a:extLst>
              </a:tr>
              <a:tr h="456844">
                <a:tc>
                  <a:txBody>
                    <a:bodyPr/>
                    <a:lstStyle/>
                    <a:p>
                      <a:pPr>
                        <a:lnSpc>
                          <a:spcPct val="100000"/>
                        </a:lnSpc>
                        <a:spcBef>
                          <a:spcPts val="45"/>
                        </a:spcBef>
                      </a:pPr>
                      <a:endParaRPr sz="1350">
                        <a:latin typeface="Times New Roman"/>
                        <a:cs typeface="Times New Roman"/>
                      </a:endParaRPr>
                    </a:p>
                    <a:p>
                      <a:pPr marL="247015">
                        <a:lnSpc>
                          <a:spcPts val="1900"/>
                        </a:lnSpc>
                      </a:pPr>
                      <a:r>
                        <a:rPr sz="1600" b="1" dirty="0">
                          <a:latin typeface="Calibri"/>
                          <a:cs typeface="Calibri"/>
                        </a:rPr>
                        <a:t>2</a:t>
                      </a:r>
                      <a:endParaRPr sz="1600">
                        <a:latin typeface="Calibri"/>
                        <a:cs typeface="Calibri"/>
                      </a:endParaRPr>
                    </a:p>
                  </a:txBody>
                  <a:tcPr marL="0" marR="0" marT="5715" marB="0"/>
                </a:tc>
                <a:tc>
                  <a:txBody>
                    <a:bodyPr/>
                    <a:lstStyle/>
                    <a:p>
                      <a:pPr>
                        <a:lnSpc>
                          <a:spcPct val="100000"/>
                        </a:lnSpc>
                        <a:spcBef>
                          <a:spcPts val="45"/>
                        </a:spcBef>
                      </a:pPr>
                      <a:endParaRPr sz="1350">
                        <a:latin typeface="Times New Roman"/>
                        <a:cs typeface="Times New Roman"/>
                      </a:endParaRPr>
                    </a:p>
                    <a:p>
                      <a:pPr marL="67945">
                        <a:lnSpc>
                          <a:spcPts val="1900"/>
                        </a:lnSpc>
                      </a:pPr>
                      <a:r>
                        <a:rPr sz="1600" b="1" spc="-5" dirty="0">
                          <a:latin typeface="Calibri"/>
                          <a:cs typeface="Calibri"/>
                        </a:rPr>
                        <a:t>BIKE</a:t>
                      </a:r>
                      <a:endParaRPr sz="1600">
                        <a:latin typeface="Calibri"/>
                        <a:cs typeface="Calibri"/>
                      </a:endParaRPr>
                    </a:p>
                  </a:txBody>
                  <a:tcPr marL="0" marR="0" marT="5715" marB="0"/>
                </a:tc>
                <a:tc>
                  <a:txBody>
                    <a:bodyPr/>
                    <a:lstStyle/>
                    <a:p>
                      <a:pPr>
                        <a:lnSpc>
                          <a:spcPct val="100000"/>
                        </a:lnSpc>
                      </a:pPr>
                      <a:endParaRPr sz="2500">
                        <a:latin typeface="Times New Roman"/>
                        <a:cs typeface="Times New Roman"/>
                      </a:endParaRPr>
                    </a:p>
                  </a:txBody>
                  <a:tcPr marL="0" marR="0" marT="0" marB="0"/>
                </a:tc>
                <a:extLst>
                  <a:ext uri="{0D108BD9-81ED-4DB2-BD59-A6C34878D82A}">
                    <a16:rowId xmlns:a16="http://schemas.microsoft.com/office/drawing/2014/main" val="10006"/>
                  </a:ext>
                </a:extLst>
              </a:tr>
            </a:tbl>
          </a:graphicData>
        </a:graphic>
      </p:graphicFrame>
      <p:sp>
        <p:nvSpPr>
          <p:cNvPr id="16" name="object 16"/>
          <p:cNvSpPr/>
          <p:nvPr/>
        </p:nvSpPr>
        <p:spPr>
          <a:xfrm>
            <a:off x="6389370" y="1575561"/>
            <a:ext cx="1181100" cy="123825"/>
          </a:xfrm>
          <a:custGeom>
            <a:avLst/>
            <a:gdLst/>
            <a:ahLst/>
            <a:cxnLst/>
            <a:rect l="l" t="t" r="r" b="b"/>
            <a:pathLst>
              <a:path w="1181100" h="123825">
                <a:moveTo>
                  <a:pt x="123825" y="0"/>
                </a:moveTo>
                <a:lnTo>
                  <a:pt x="0" y="61975"/>
                </a:lnTo>
                <a:lnTo>
                  <a:pt x="123825" y="123825"/>
                </a:lnTo>
                <a:lnTo>
                  <a:pt x="123825" y="82550"/>
                </a:lnTo>
                <a:lnTo>
                  <a:pt x="103124" y="82550"/>
                </a:lnTo>
                <a:lnTo>
                  <a:pt x="103124" y="41275"/>
                </a:lnTo>
                <a:lnTo>
                  <a:pt x="123825" y="41275"/>
                </a:lnTo>
                <a:lnTo>
                  <a:pt x="123825" y="0"/>
                </a:lnTo>
                <a:close/>
              </a:path>
              <a:path w="1181100" h="123825">
                <a:moveTo>
                  <a:pt x="123825" y="41275"/>
                </a:moveTo>
                <a:lnTo>
                  <a:pt x="103124" y="41275"/>
                </a:lnTo>
                <a:lnTo>
                  <a:pt x="103124" y="82550"/>
                </a:lnTo>
                <a:lnTo>
                  <a:pt x="123825" y="82550"/>
                </a:lnTo>
                <a:lnTo>
                  <a:pt x="123825" y="41275"/>
                </a:lnTo>
                <a:close/>
              </a:path>
              <a:path w="1181100" h="123825">
                <a:moveTo>
                  <a:pt x="1181100" y="41275"/>
                </a:moveTo>
                <a:lnTo>
                  <a:pt x="123825" y="41275"/>
                </a:lnTo>
                <a:lnTo>
                  <a:pt x="123825" y="82550"/>
                </a:lnTo>
                <a:lnTo>
                  <a:pt x="1181100" y="82550"/>
                </a:lnTo>
                <a:lnTo>
                  <a:pt x="1181100" y="41275"/>
                </a:lnTo>
                <a:close/>
              </a:path>
            </a:pathLst>
          </a:custGeom>
          <a:solidFill>
            <a:srgbClr val="4471C4"/>
          </a:solidFill>
        </p:spPr>
        <p:txBody>
          <a:bodyPr wrap="square" lIns="0" tIns="0" rIns="0" bIns="0" rtlCol="0"/>
          <a:lstStyle/>
          <a:p>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098" y="281432"/>
            <a:ext cx="8423275" cy="696595"/>
          </a:xfrm>
          <a:prstGeom prst="rect">
            <a:avLst/>
          </a:prstGeom>
        </p:spPr>
        <p:txBody>
          <a:bodyPr vert="horz" wrap="square" lIns="0" tIns="12700" rIns="0" bIns="0" rtlCol="0">
            <a:spAutoFit/>
          </a:bodyPr>
          <a:lstStyle/>
          <a:p>
            <a:pPr marL="12700">
              <a:lnSpc>
                <a:spcPct val="100000"/>
              </a:lnSpc>
              <a:spcBef>
                <a:spcPts val="100"/>
              </a:spcBef>
            </a:pPr>
            <a:r>
              <a:rPr spc="-35" dirty="0"/>
              <a:t>Given</a:t>
            </a:r>
            <a:r>
              <a:rPr spc="-105" dirty="0"/>
              <a:t> </a:t>
            </a:r>
            <a:r>
              <a:rPr spc="-20" dirty="0"/>
              <a:t>the</a:t>
            </a:r>
            <a:r>
              <a:rPr spc="-85" dirty="0"/>
              <a:t> </a:t>
            </a:r>
            <a:r>
              <a:rPr spc="-40" dirty="0"/>
              <a:t>#Wheel,</a:t>
            </a:r>
            <a:r>
              <a:rPr spc="-75" dirty="0"/>
              <a:t> </a:t>
            </a:r>
            <a:r>
              <a:rPr spc="-30" dirty="0"/>
              <a:t>identify</a:t>
            </a:r>
            <a:r>
              <a:rPr spc="-105" dirty="0"/>
              <a:t> </a:t>
            </a:r>
            <a:r>
              <a:rPr spc="-20" dirty="0"/>
              <a:t>the</a:t>
            </a:r>
            <a:r>
              <a:rPr spc="-75" dirty="0"/>
              <a:t> </a:t>
            </a:r>
            <a:r>
              <a:rPr spc="-35" dirty="0"/>
              <a:t>vehicle</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3878579"/>
            <a:chOff x="3828541" y="1525777"/>
            <a:chExt cx="1120140" cy="3878579"/>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3853179"/>
            </a:xfrm>
            <a:custGeom>
              <a:avLst/>
              <a:gdLst/>
              <a:ahLst/>
              <a:cxnLst/>
              <a:rect l="l" t="t" r="r" b="b"/>
              <a:pathLst>
                <a:path w="1094739" h="3853179">
                  <a:moveTo>
                    <a:pt x="0" y="3852672"/>
                  </a:moveTo>
                  <a:lnTo>
                    <a:pt x="1094232" y="3852672"/>
                  </a:lnTo>
                  <a:lnTo>
                    <a:pt x="1094232" y="0"/>
                  </a:lnTo>
                  <a:lnTo>
                    <a:pt x="0" y="0"/>
                  </a:lnTo>
                  <a:lnTo>
                    <a:pt x="0" y="3852672"/>
                  </a:lnTo>
                  <a:close/>
                </a:path>
              </a:pathLst>
            </a:custGeom>
            <a:ln w="25400">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grpSp>
      <p:grpSp>
        <p:nvGrpSpPr>
          <p:cNvPr id="12" name="object 12"/>
          <p:cNvGrpSpPr/>
          <p:nvPr/>
        </p:nvGrpSpPr>
        <p:grpSpPr>
          <a:xfrm>
            <a:off x="2279650" y="1900173"/>
            <a:ext cx="1501775" cy="254000"/>
            <a:chOff x="2279650" y="1900173"/>
            <a:chExt cx="1501775" cy="254000"/>
          </a:xfrm>
        </p:grpSpPr>
        <p:sp>
          <p:nvSpPr>
            <p:cNvPr id="13" name="object 13"/>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4" name="object 14"/>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5" name="object 15"/>
          <p:cNvSpPr txBox="1"/>
          <p:nvPr/>
        </p:nvSpPr>
        <p:spPr>
          <a:xfrm>
            <a:off x="5028946" y="1078200"/>
            <a:ext cx="673100" cy="768985"/>
          </a:xfrm>
          <a:prstGeom prst="rect">
            <a:avLst/>
          </a:prstGeom>
        </p:spPr>
        <p:txBody>
          <a:bodyPr vert="horz" wrap="square" lIns="0" tIns="140335" rIns="0" bIns="0" rtlCol="0">
            <a:spAutoFit/>
          </a:bodyPr>
          <a:lstStyle/>
          <a:p>
            <a:pPr algn="ctr">
              <a:lnSpc>
                <a:spcPct val="100000"/>
              </a:lnSpc>
              <a:spcBef>
                <a:spcPts val="1105"/>
              </a:spcBef>
            </a:pPr>
            <a:r>
              <a:rPr sz="1600" b="1" spc="-10" dirty="0">
                <a:latin typeface="Calibri"/>
                <a:cs typeface="Calibri"/>
              </a:rPr>
              <a:t>#Wheel</a:t>
            </a:r>
            <a:endParaRPr sz="1600">
              <a:latin typeface="Calibri"/>
              <a:cs typeface="Calibri"/>
            </a:endParaRPr>
          </a:p>
          <a:p>
            <a:pPr marR="52069" algn="ctr">
              <a:lnSpc>
                <a:spcPct val="100000"/>
              </a:lnSpc>
              <a:spcBef>
                <a:spcPts val="1005"/>
              </a:spcBef>
            </a:pPr>
            <a:r>
              <a:rPr sz="1600" b="1" spc="-5" dirty="0">
                <a:latin typeface="Calibri"/>
                <a:cs typeface="Calibri"/>
              </a:rPr>
              <a:t>4</a:t>
            </a:r>
            <a:endParaRPr sz="1600">
              <a:latin typeface="Calibri"/>
              <a:cs typeface="Calibri"/>
            </a:endParaRPr>
          </a:p>
        </p:txBody>
      </p:sp>
      <p:sp>
        <p:nvSpPr>
          <p:cNvPr id="16" name="object 16"/>
          <p:cNvSpPr txBox="1"/>
          <p:nvPr/>
        </p:nvSpPr>
        <p:spPr>
          <a:xfrm>
            <a:off x="5264277" y="2267457"/>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7" name="object 17"/>
          <p:cNvSpPr txBox="1"/>
          <p:nvPr/>
        </p:nvSpPr>
        <p:spPr>
          <a:xfrm>
            <a:off x="5254244" y="2903600"/>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8" name="object 18"/>
          <p:cNvSpPr txBox="1"/>
          <p:nvPr/>
        </p:nvSpPr>
        <p:spPr>
          <a:xfrm>
            <a:off x="5244465" y="3510153"/>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19" name="object 19"/>
          <p:cNvSpPr txBox="1"/>
          <p:nvPr/>
        </p:nvSpPr>
        <p:spPr>
          <a:xfrm>
            <a:off x="5237734" y="4148150"/>
            <a:ext cx="1289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0" name="object 20"/>
          <p:cNvSpPr txBox="1"/>
          <p:nvPr/>
        </p:nvSpPr>
        <p:spPr>
          <a:xfrm>
            <a:off x="5244465" y="4859528"/>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1" name="object 21"/>
          <p:cNvSpPr txBox="1"/>
          <p:nvPr/>
        </p:nvSpPr>
        <p:spPr>
          <a:xfrm>
            <a:off x="5188077" y="5684316"/>
            <a:ext cx="1289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2" name="object 22"/>
          <p:cNvSpPr txBox="1"/>
          <p:nvPr/>
        </p:nvSpPr>
        <p:spPr>
          <a:xfrm>
            <a:off x="5437632" y="5631179"/>
            <a:ext cx="1118870" cy="401320"/>
          </a:xfrm>
          <a:prstGeom prst="rect">
            <a:avLst/>
          </a:prstGeom>
          <a:ln w="9525">
            <a:solidFill>
              <a:srgbClr val="4471C4"/>
            </a:solidFill>
          </a:ln>
        </p:spPr>
        <p:txBody>
          <a:bodyPr vert="horz" wrap="square" lIns="0" tIns="31115" rIns="0" bIns="0" rtlCol="0">
            <a:spAutoFit/>
          </a:bodyPr>
          <a:lstStyle/>
          <a:p>
            <a:pPr marL="2540" algn="ctr">
              <a:lnSpc>
                <a:spcPct val="100000"/>
              </a:lnSpc>
              <a:spcBef>
                <a:spcPts val="245"/>
              </a:spcBef>
            </a:pPr>
            <a:r>
              <a:rPr sz="2000" b="1" dirty="0">
                <a:latin typeface="Calibri"/>
                <a:cs typeface="Calibri"/>
              </a:rPr>
              <a:t>?</a:t>
            </a:r>
            <a:endParaRPr sz="2000">
              <a:latin typeface="Calibri"/>
              <a:cs typeface="Calibri"/>
            </a:endParaRPr>
          </a:p>
        </p:txBody>
      </p:sp>
      <p:sp>
        <p:nvSpPr>
          <p:cNvPr id="23" name="object 23"/>
          <p:cNvSpPr txBox="1"/>
          <p:nvPr/>
        </p:nvSpPr>
        <p:spPr>
          <a:xfrm>
            <a:off x="5803138" y="1120036"/>
            <a:ext cx="937260" cy="697230"/>
          </a:xfrm>
          <a:prstGeom prst="rect">
            <a:avLst/>
          </a:prstGeom>
        </p:spPr>
        <p:txBody>
          <a:bodyPr vert="horz" wrap="square" lIns="0" tIns="104775" rIns="0" bIns="0" rtlCol="0">
            <a:spAutoFit/>
          </a:bodyPr>
          <a:lstStyle/>
          <a:p>
            <a:pPr marL="12700">
              <a:lnSpc>
                <a:spcPct val="100000"/>
              </a:lnSpc>
              <a:spcBef>
                <a:spcPts val="825"/>
              </a:spcBef>
            </a:pPr>
            <a:r>
              <a:rPr sz="1600" b="1" spc="-5" dirty="0">
                <a:latin typeface="Calibri"/>
                <a:cs typeface="Calibri"/>
              </a:rPr>
              <a:t>Class</a:t>
            </a:r>
            <a:r>
              <a:rPr sz="1600" b="1" spc="-65" dirty="0">
                <a:latin typeface="Calibri"/>
                <a:cs typeface="Calibri"/>
              </a:rPr>
              <a:t> </a:t>
            </a:r>
            <a:r>
              <a:rPr sz="1600" b="1" spc="-5" dirty="0">
                <a:latin typeface="Calibri"/>
                <a:cs typeface="Calibri"/>
              </a:rPr>
              <a:t>Label</a:t>
            </a:r>
            <a:endParaRPr sz="1600">
              <a:latin typeface="Calibri"/>
              <a:cs typeface="Calibri"/>
            </a:endParaRPr>
          </a:p>
          <a:p>
            <a:pPr marL="18415">
              <a:lnSpc>
                <a:spcPct val="100000"/>
              </a:lnSpc>
              <a:spcBef>
                <a:spcPts val="725"/>
              </a:spcBef>
            </a:pPr>
            <a:r>
              <a:rPr sz="1600" b="1" spc="-10" dirty="0">
                <a:latin typeface="Calibri"/>
                <a:cs typeface="Calibri"/>
              </a:rPr>
              <a:t>CAR</a:t>
            </a:r>
            <a:endParaRPr sz="1600">
              <a:latin typeface="Calibri"/>
              <a:cs typeface="Calibri"/>
            </a:endParaRPr>
          </a:p>
        </p:txBody>
      </p:sp>
      <p:sp>
        <p:nvSpPr>
          <p:cNvPr id="24" name="object 24"/>
          <p:cNvSpPr txBox="1"/>
          <p:nvPr/>
        </p:nvSpPr>
        <p:spPr>
          <a:xfrm>
            <a:off x="5812916" y="2224531"/>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5" name="object 25"/>
          <p:cNvSpPr txBox="1"/>
          <p:nvPr/>
        </p:nvSpPr>
        <p:spPr>
          <a:xfrm>
            <a:off x="5809234" y="2903600"/>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6" name="object 26"/>
          <p:cNvSpPr txBox="1"/>
          <p:nvPr/>
        </p:nvSpPr>
        <p:spPr>
          <a:xfrm>
            <a:off x="5803138" y="3498850"/>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7" name="object 27"/>
          <p:cNvSpPr txBox="1"/>
          <p:nvPr/>
        </p:nvSpPr>
        <p:spPr>
          <a:xfrm>
            <a:off x="5787009" y="4148150"/>
            <a:ext cx="4038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8" name="object 28"/>
          <p:cNvSpPr txBox="1"/>
          <p:nvPr/>
        </p:nvSpPr>
        <p:spPr>
          <a:xfrm>
            <a:off x="5799835" y="4859528"/>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pic>
        <p:nvPicPr>
          <p:cNvPr id="29" name="object 29"/>
          <p:cNvPicPr/>
          <p:nvPr/>
        </p:nvPicPr>
        <p:blipFill>
          <a:blip r:embed="rId9" cstate="print"/>
          <a:stretch>
            <a:fillRect/>
          </a:stretch>
        </p:blipFill>
        <p:spPr>
          <a:xfrm>
            <a:off x="4061459" y="5500115"/>
            <a:ext cx="749808" cy="702564"/>
          </a:xfrm>
          <a:prstGeom prst="rect">
            <a:avLst/>
          </a:prstGeom>
        </p:spPr>
      </p:pic>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541" y="227202"/>
            <a:ext cx="3376295" cy="696595"/>
          </a:xfrm>
          <a:prstGeom prst="rect">
            <a:avLst/>
          </a:prstGeom>
        </p:spPr>
        <p:txBody>
          <a:bodyPr vert="horz" wrap="square" lIns="0" tIns="12700" rIns="0" bIns="0" rtlCol="0">
            <a:spAutoFit/>
          </a:bodyPr>
          <a:lstStyle/>
          <a:p>
            <a:pPr marL="12700">
              <a:lnSpc>
                <a:spcPct val="100000"/>
              </a:lnSpc>
              <a:spcBef>
                <a:spcPts val="100"/>
              </a:spcBef>
            </a:pPr>
            <a:r>
              <a:rPr spc="-25" dirty="0"/>
              <a:t>Let</a:t>
            </a:r>
            <a:r>
              <a:rPr spc="-95" dirty="0"/>
              <a:t> </a:t>
            </a:r>
            <a:r>
              <a:rPr spc="-15" dirty="0"/>
              <a:t>us</a:t>
            </a:r>
            <a:r>
              <a:rPr spc="-85" dirty="0"/>
              <a:t> </a:t>
            </a:r>
            <a:r>
              <a:rPr spc="-45" dirty="0"/>
              <a:t>estimate</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3878579"/>
            <a:chOff x="3828541" y="1525777"/>
            <a:chExt cx="1120140" cy="3878579"/>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3853179"/>
            </a:xfrm>
            <a:custGeom>
              <a:avLst/>
              <a:gdLst/>
              <a:ahLst/>
              <a:cxnLst/>
              <a:rect l="l" t="t" r="r" b="b"/>
              <a:pathLst>
                <a:path w="1094739" h="3853179">
                  <a:moveTo>
                    <a:pt x="0" y="3852672"/>
                  </a:moveTo>
                  <a:lnTo>
                    <a:pt x="1094232" y="3852672"/>
                  </a:lnTo>
                  <a:lnTo>
                    <a:pt x="1094232" y="0"/>
                  </a:lnTo>
                  <a:lnTo>
                    <a:pt x="0" y="0"/>
                  </a:lnTo>
                  <a:lnTo>
                    <a:pt x="0" y="3852672"/>
                  </a:lnTo>
                  <a:close/>
                </a:path>
              </a:pathLst>
            </a:custGeom>
            <a:ln w="25400">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grpSp>
      <p:grpSp>
        <p:nvGrpSpPr>
          <p:cNvPr id="12" name="object 12"/>
          <p:cNvGrpSpPr/>
          <p:nvPr/>
        </p:nvGrpSpPr>
        <p:grpSpPr>
          <a:xfrm>
            <a:off x="2279650" y="1900173"/>
            <a:ext cx="1501775" cy="254000"/>
            <a:chOff x="2279650" y="1900173"/>
            <a:chExt cx="1501775" cy="254000"/>
          </a:xfrm>
        </p:grpSpPr>
        <p:sp>
          <p:nvSpPr>
            <p:cNvPr id="13" name="object 13"/>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4" name="object 14"/>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5" name="object 15"/>
          <p:cNvSpPr txBox="1"/>
          <p:nvPr/>
        </p:nvSpPr>
        <p:spPr>
          <a:xfrm>
            <a:off x="5028946" y="1078200"/>
            <a:ext cx="673100" cy="768985"/>
          </a:xfrm>
          <a:prstGeom prst="rect">
            <a:avLst/>
          </a:prstGeom>
        </p:spPr>
        <p:txBody>
          <a:bodyPr vert="horz" wrap="square" lIns="0" tIns="140335" rIns="0" bIns="0" rtlCol="0">
            <a:spAutoFit/>
          </a:bodyPr>
          <a:lstStyle/>
          <a:p>
            <a:pPr algn="ctr">
              <a:lnSpc>
                <a:spcPct val="100000"/>
              </a:lnSpc>
              <a:spcBef>
                <a:spcPts val="1105"/>
              </a:spcBef>
            </a:pPr>
            <a:r>
              <a:rPr sz="1600" b="1" spc="-10" dirty="0">
                <a:latin typeface="Calibri"/>
                <a:cs typeface="Calibri"/>
              </a:rPr>
              <a:t>#Wheel</a:t>
            </a:r>
            <a:endParaRPr sz="1600">
              <a:latin typeface="Calibri"/>
              <a:cs typeface="Calibri"/>
            </a:endParaRPr>
          </a:p>
          <a:p>
            <a:pPr marR="52069" algn="ctr">
              <a:lnSpc>
                <a:spcPct val="100000"/>
              </a:lnSpc>
              <a:spcBef>
                <a:spcPts val="1005"/>
              </a:spcBef>
            </a:pPr>
            <a:r>
              <a:rPr sz="1600" b="1" spc="-5" dirty="0">
                <a:latin typeface="Calibri"/>
                <a:cs typeface="Calibri"/>
              </a:rPr>
              <a:t>4</a:t>
            </a:r>
            <a:endParaRPr sz="1600">
              <a:latin typeface="Calibri"/>
              <a:cs typeface="Calibri"/>
            </a:endParaRP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
        <p:nvSpPr>
          <p:cNvPr id="16" name="object 16"/>
          <p:cNvSpPr txBox="1"/>
          <p:nvPr/>
        </p:nvSpPr>
        <p:spPr>
          <a:xfrm>
            <a:off x="5264277" y="2267457"/>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7" name="object 17"/>
          <p:cNvSpPr txBox="1"/>
          <p:nvPr/>
        </p:nvSpPr>
        <p:spPr>
          <a:xfrm>
            <a:off x="5254244" y="2903600"/>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8" name="object 18"/>
          <p:cNvSpPr txBox="1"/>
          <p:nvPr/>
        </p:nvSpPr>
        <p:spPr>
          <a:xfrm>
            <a:off x="5244465" y="3510153"/>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19" name="object 19"/>
          <p:cNvSpPr txBox="1"/>
          <p:nvPr/>
        </p:nvSpPr>
        <p:spPr>
          <a:xfrm>
            <a:off x="5237734" y="4148150"/>
            <a:ext cx="1289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0" name="object 20"/>
          <p:cNvSpPr txBox="1"/>
          <p:nvPr/>
        </p:nvSpPr>
        <p:spPr>
          <a:xfrm>
            <a:off x="5244465" y="4859528"/>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1" name="object 21"/>
          <p:cNvSpPr txBox="1"/>
          <p:nvPr/>
        </p:nvSpPr>
        <p:spPr>
          <a:xfrm>
            <a:off x="7051929" y="2396743"/>
            <a:ext cx="4259580" cy="452120"/>
          </a:xfrm>
          <a:prstGeom prst="rect">
            <a:avLst/>
          </a:prstGeom>
        </p:spPr>
        <p:txBody>
          <a:bodyPr vert="horz" wrap="square" lIns="0" tIns="12065" rIns="0" bIns="0" rtlCol="0">
            <a:spAutoFit/>
          </a:bodyPr>
          <a:lstStyle/>
          <a:p>
            <a:pPr marL="12700">
              <a:lnSpc>
                <a:spcPct val="100000"/>
              </a:lnSpc>
              <a:spcBef>
                <a:spcPts val="95"/>
              </a:spcBef>
            </a:pPr>
            <a:r>
              <a:rPr sz="2800" b="1" spc="-20" dirty="0">
                <a:latin typeface="Calibri"/>
                <a:cs typeface="Calibri"/>
              </a:rPr>
              <a:t>Pr(Vehicle</a:t>
            </a:r>
            <a:r>
              <a:rPr sz="2800" b="1" dirty="0">
                <a:latin typeface="Calibri"/>
                <a:cs typeface="Calibri"/>
              </a:rPr>
              <a:t> </a:t>
            </a:r>
            <a:r>
              <a:rPr sz="2800" b="1" spc="-5" dirty="0">
                <a:latin typeface="Calibri"/>
                <a:cs typeface="Calibri"/>
              </a:rPr>
              <a:t>type|</a:t>
            </a:r>
            <a:r>
              <a:rPr sz="2800" b="1" dirty="0">
                <a:latin typeface="Calibri"/>
                <a:cs typeface="Calibri"/>
              </a:rPr>
              <a:t> </a:t>
            </a:r>
            <a:r>
              <a:rPr sz="2800" b="1" spc="-10" dirty="0">
                <a:latin typeface="Calibri"/>
                <a:cs typeface="Calibri"/>
              </a:rPr>
              <a:t>#Wheel)</a:t>
            </a:r>
            <a:r>
              <a:rPr sz="2800" b="1" spc="30" dirty="0">
                <a:latin typeface="Calibri"/>
                <a:cs typeface="Calibri"/>
              </a:rPr>
              <a:t> </a:t>
            </a:r>
            <a:r>
              <a:rPr sz="2800" b="1" spc="-5" dirty="0">
                <a:latin typeface="Calibri"/>
                <a:cs typeface="Calibri"/>
              </a:rPr>
              <a:t>=</a:t>
            </a:r>
            <a:r>
              <a:rPr sz="2800" b="1" spc="-20" dirty="0">
                <a:latin typeface="Calibri"/>
                <a:cs typeface="Calibri"/>
              </a:rPr>
              <a:t> </a:t>
            </a:r>
            <a:r>
              <a:rPr sz="2800" b="1" spc="-5" dirty="0">
                <a:latin typeface="Calibri"/>
                <a:cs typeface="Calibri"/>
              </a:rPr>
              <a:t>?</a:t>
            </a:r>
            <a:endParaRPr sz="2800">
              <a:latin typeface="Calibri"/>
              <a:cs typeface="Calibri"/>
            </a:endParaRPr>
          </a:p>
        </p:txBody>
      </p:sp>
      <p:sp>
        <p:nvSpPr>
          <p:cNvPr id="22" name="object 22"/>
          <p:cNvSpPr txBox="1"/>
          <p:nvPr/>
        </p:nvSpPr>
        <p:spPr>
          <a:xfrm>
            <a:off x="5803138" y="1120036"/>
            <a:ext cx="937260" cy="697230"/>
          </a:xfrm>
          <a:prstGeom prst="rect">
            <a:avLst/>
          </a:prstGeom>
        </p:spPr>
        <p:txBody>
          <a:bodyPr vert="horz" wrap="square" lIns="0" tIns="104775" rIns="0" bIns="0" rtlCol="0">
            <a:spAutoFit/>
          </a:bodyPr>
          <a:lstStyle/>
          <a:p>
            <a:pPr marL="12700">
              <a:lnSpc>
                <a:spcPct val="100000"/>
              </a:lnSpc>
              <a:spcBef>
                <a:spcPts val="825"/>
              </a:spcBef>
            </a:pPr>
            <a:r>
              <a:rPr sz="1600" b="1" spc="-5" dirty="0">
                <a:latin typeface="Calibri"/>
                <a:cs typeface="Calibri"/>
              </a:rPr>
              <a:t>Class</a:t>
            </a:r>
            <a:r>
              <a:rPr sz="1600" b="1" spc="-65" dirty="0">
                <a:latin typeface="Calibri"/>
                <a:cs typeface="Calibri"/>
              </a:rPr>
              <a:t> </a:t>
            </a:r>
            <a:r>
              <a:rPr sz="1600" b="1" spc="-5" dirty="0">
                <a:latin typeface="Calibri"/>
                <a:cs typeface="Calibri"/>
              </a:rPr>
              <a:t>Label</a:t>
            </a:r>
            <a:endParaRPr sz="1600">
              <a:latin typeface="Calibri"/>
              <a:cs typeface="Calibri"/>
            </a:endParaRPr>
          </a:p>
          <a:p>
            <a:pPr marL="18415">
              <a:lnSpc>
                <a:spcPct val="100000"/>
              </a:lnSpc>
              <a:spcBef>
                <a:spcPts val="725"/>
              </a:spcBef>
            </a:pPr>
            <a:r>
              <a:rPr sz="1600" b="1" spc="-10" dirty="0">
                <a:latin typeface="Calibri"/>
                <a:cs typeface="Calibri"/>
              </a:rPr>
              <a:t>CAR</a:t>
            </a:r>
            <a:endParaRPr sz="1600">
              <a:latin typeface="Calibri"/>
              <a:cs typeface="Calibri"/>
            </a:endParaRPr>
          </a:p>
        </p:txBody>
      </p:sp>
      <p:sp>
        <p:nvSpPr>
          <p:cNvPr id="23" name="object 23"/>
          <p:cNvSpPr txBox="1"/>
          <p:nvPr/>
        </p:nvSpPr>
        <p:spPr>
          <a:xfrm>
            <a:off x="5812916" y="2224531"/>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4" name="object 24"/>
          <p:cNvSpPr txBox="1"/>
          <p:nvPr/>
        </p:nvSpPr>
        <p:spPr>
          <a:xfrm>
            <a:off x="5809234" y="2903600"/>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5" name="object 25"/>
          <p:cNvSpPr txBox="1"/>
          <p:nvPr/>
        </p:nvSpPr>
        <p:spPr>
          <a:xfrm>
            <a:off x="5803138" y="3498850"/>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6" name="object 26"/>
          <p:cNvSpPr txBox="1"/>
          <p:nvPr/>
        </p:nvSpPr>
        <p:spPr>
          <a:xfrm>
            <a:off x="5787009" y="4148150"/>
            <a:ext cx="4038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7" name="object 27"/>
          <p:cNvSpPr txBox="1"/>
          <p:nvPr/>
        </p:nvSpPr>
        <p:spPr>
          <a:xfrm>
            <a:off x="5799835" y="4859528"/>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541" y="254965"/>
            <a:ext cx="9333865" cy="651510"/>
          </a:xfrm>
          <a:prstGeom prst="rect">
            <a:avLst/>
          </a:prstGeom>
        </p:spPr>
        <p:txBody>
          <a:bodyPr vert="horz" wrap="square" lIns="0" tIns="13335" rIns="0" bIns="0" rtlCol="0">
            <a:spAutoFit/>
          </a:bodyPr>
          <a:lstStyle/>
          <a:p>
            <a:pPr marL="12700">
              <a:lnSpc>
                <a:spcPct val="100000"/>
              </a:lnSpc>
              <a:spcBef>
                <a:spcPts val="105"/>
              </a:spcBef>
            </a:pPr>
            <a:r>
              <a:rPr sz="4100" spc="-20" dirty="0"/>
              <a:t>Let</a:t>
            </a:r>
            <a:r>
              <a:rPr sz="4100" spc="-75" dirty="0"/>
              <a:t> </a:t>
            </a:r>
            <a:r>
              <a:rPr sz="4100" spc="-10" dirty="0"/>
              <a:t>us</a:t>
            </a:r>
            <a:r>
              <a:rPr sz="4100" spc="-70" dirty="0"/>
              <a:t> </a:t>
            </a:r>
            <a:r>
              <a:rPr sz="4100" spc="-40" dirty="0"/>
              <a:t>estimate</a:t>
            </a:r>
            <a:r>
              <a:rPr sz="4100" spc="-95" dirty="0"/>
              <a:t> </a:t>
            </a:r>
            <a:r>
              <a:rPr sz="4100" spc="-10" dirty="0"/>
              <a:t>the</a:t>
            </a:r>
            <a:r>
              <a:rPr sz="4100" spc="-90" dirty="0"/>
              <a:t> </a:t>
            </a:r>
            <a:r>
              <a:rPr sz="4100" spc="-35" dirty="0"/>
              <a:t>probability</a:t>
            </a:r>
            <a:r>
              <a:rPr sz="4100" spc="-90" dirty="0"/>
              <a:t> </a:t>
            </a:r>
            <a:r>
              <a:rPr sz="4100" spc="-30" dirty="0"/>
              <a:t>(type|#wheel)</a:t>
            </a:r>
            <a:endParaRPr sz="4100"/>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3878579"/>
            <a:chOff x="3828541" y="1525777"/>
            <a:chExt cx="1120140" cy="3878579"/>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3853179"/>
            </a:xfrm>
            <a:custGeom>
              <a:avLst/>
              <a:gdLst/>
              <a:ahLst/>
              <a:cxnLst/>
              <a:rect l="l" t="t" r="r" b="b"/>
              <a:pathLst>
                <a:path w="1094739" h="3853179">
                  <a:moveTo>
                    <a:pt x="0" y="3852672"/>
                  </a:moveTo>
                  <a:lnTo>
                    <a:pt x="1094232" y="3852672"/>
                  </a:lnTo>
                  <a:lnTo>
                    <a:pt x="1094232" y="0"/>
                  </a:lnTo>
                  <a:lnTo>
                    <a:pt x="0" y="0"/>
                  </a:lnTo>
                  <a:lnTo>
                    <a:pt x="0" y="3852672"/>
                  </a:lnTo>
                  <a:close/>
                </a:path>
              </a:pathLst>
            </a:custGeom>
            <a:ln w="25400">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grpSp>
      <p:grpSp>
        <p:nvGrpSpPr>
          <p:cNvPr id="12" name="object 12"/>
          <p:cNvGrpSpPr/>
          <p:nvPr/>
        </p:nvGrpSpPr>
        <p:grpSpPr>
          <a:xfrm>
            <a:off x="2279650" y="1900173"/>
            <a:ext cx="1501775" cy="254000"/>
            <a:chOff x="2279650" y="1900173"/>
            <a:chExt cx="1501775" cy="254000"/>
          </a:xfrm>
        </p:grpSpPr>
        <p:sp>
          <p:nvSpPr>
            <p:cNvPr id="13" name="object 13"/>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4" name="object 14"/>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5" name="object 15"/>
          <p:cNvSpPr txBox="1"/>
          <p:nvPr/>
        </p:nvSpPr>
        <p:spPr>
          <a:xfrm>
            <a:off x="5003546" y="1120036"/>
            <a:ext cx="1762125" cy="697230"/>
          </a:xfrm>
          <a:prstGeom prst="rect">
            <a:avLst/>
          </a:prstGeom>
        </p:spPr>
        <p:txBody>
          <a:bodyPr vert="horz" wrap="square" lIns="0" tIns="104775" rIns="0" bIns="0" rtlCol="0">
            <a:spAutoFit/>
          </a:bodyPr>
          <a:lstStyle/>
          <a:p>
            <a:pPr marL="38100">
              <a:lnSpc>
                <a:spcPct val="100000"/>
              </a:lnSpc>
              <a:spcBef>
                <a:spcPts val="825"/>
              </a:spcBef>
            </a:pPr>
            <a:r>
              <a:rPr sz="2400" b="1" spc="-15" baseline="1736" dirty="0">
                <a:latin typeface="Calibri"/>
                <a:cs typeface="Calibri"/>
              </a:rPr>
              <a:t>#Wheel</a:t>
            </a:r>
            <a:r>
              <a:rPr sz="2400" b="1" spc="900" baseline="1736" dirty="0">
                <a:latin typeface="Calibri"/>
                <a:cs typeface="Calibri"/>
              </a:rPr>
              <a:t> </a:t>
            </a:r>
            <a:r>
              <a:rPr sz="1600" b="1" spc="-5" dirty="0">
                <a:latin typeface="Calibri"/>
                <a:cs typeface="Calibri"/>
              </a:rPr>
              <a:t>Class</a:t>
            </a:r>
            <a:r>
              <a:rPr sz="1600" b="1" spc="-15" dirty="0">
                <a:latin typeface="Calibri"/>
                <a:cs typeface="Calibri"/>
              </a:rPr>
              <a:t> </a:t>
            </a:r>
            <a:r>
              <a:rPr sz="1600" b="1" spc="-5" dirty="0">
                <a:latin typeface="Calibri"/>
                <a:cs typeface="Calibri"/>
              </a:rPr>
              <a:t>Label</a:t>
            </a:r>
            <a:endParaRPr sz="1600">
              <a:latin typeface="Calibri"/>
              <a:cs typeface="Calibri"/>
            </a:endParaRPr>
          </a:p>
          <a:p>
            <a:pPr marL="280035">
              <a:lnSpc>
                <a:spcPct val="100000"/>
              </a:lnSpc>
              <a:spcBef>
                <a:spcPts val="725"/>
              </a:spcBef>
              <a:tabLst>
                <a:tab pos="817880" algn="l"/>
              </a:tabLst>
            </a:pPr>
            <a:r>
              <a:rPr sz="2400" b="1" spc="-7" baseline="-8680" dirty="0">
                <a:latin typeface="Calibri"/>
                <a:cs typeface="Calibri"/>
              </a:rPr>
              <a:t>4	</a:t>
            </a:r>
            <a:r>
              <a:rPr sz="1600" b="1" spc="-10" dirty="0">
                <a:latin typeface="Calibri"/>
                <a:cs typeface="Calibri"/>
              </a:rPr>
              <a:t>CAR</a:t>
            </a:r>
            <a:endParaRPr sz="1600">
              <a:latin typeface="Calibri"/>
              <a:cs typeface="Calibri"/>
            </a:endParaRPr>
          </a:p>
        </p:txBody>
      </p:sp>
      <p:sp>
        <p:nvSpPr>
          <p:cNvPr id="28" name="object 2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16" name="object 16"/>
          <p:cNvSpPr txBox="1"/>
          <p:nvPr/>
        </p:nvSpPr>
        <p:spPr>
          <a:xfrm>
            <a:off x="5264277" y="2267457"/>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7" name="object 17"/>
          <p:cNvSpPr txBox="1"/>
          <p:nvPr/>
        </p:nvSpPr>
        <p:spPr>
          <a:xfrm>
            <a:off x="5254244" y="2903600"/>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8" name="object 18"/>
          <p:cNvSpPr txBox="1"/>
          <p:nvPr/>
        </p:nvSpPr>
        <p:spPr>
          <a:xfrm>
            <a:off x="5244465" y="3510153"/>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19" name="object 19"/>
          <p:cNvSpPr txBox="1"/>
          <p:nvPr/>
        </p:nvSpPr>
        <p:spPr>
          <a:xfrm>
            <a:off x="5237734" y="4148150"/>
            <a:ext cx="1289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0" name="object 20"/>
          <p:cNvSpPr txBox="1"/>
          <p:nvPr/>
        </p:nvSpPr>
        <p:spPr>
          <a:xfrm>
            <a:off x="5244465" y="4859528"/>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1" name="object 21"/>
          <p:cNvSpPr txBox="1"/>
          <p:nvPr/>
        </p:nvSpPr>
        <p:spPr>
          <a:xfrm>
            <a:off x="6951344" y="1650314"/>
            <a:ext cx="2738120" cy="897255"/>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Pr(CAR|</a:t>
            </a:r>
            <a:r>
              <a:rPr sz="2800" b="1" spc="5" dirty="0">
                <a:latin typeface="Calibri"/>
                <a:cs typeface="Calibri"/>
              </a:rPr>
              <a:t> </a:t>
            </a:r>
            <a:r>
              <a:rPr sz="2800" b="1" spc="-5" dirty="0">
                <a:latin typeface="Calibri"/>
                <a:cs typeface="Calibri"/>
              </a:rPr>
              <a:t>4)</a:t>
            </a:r>
            <a:r>
              <a:rPr sz="2800" b="1" spc="-20" dirty="0">
                <a:latin typeface="Calibri"/>
                <a:cs typeface="Calibri"/>
              </a:rPr>
              <a:t> </a:t>
            </a:r>
            <a:r>
              <a:rPr sz="2800" b="1" spc="-5" dirty="0">
                <a:latin typeface="Calibri"/>
                <a:cs typeface="Calibri"/>
              </a:rPr>
              <a:t>= 100%</a:t>
            </a:r>
            <a:endParaRPr sz="2800">
              <a:latin typeface="Calibri"/>
              <a:cs typeface="Calibri"/>
            </a:endParaRPr>
          </a:p>
          <a:p>
            <a:pPr marL="30480">
              <a:lnSpc>
                <a:spcPct val="100000"/>
              </a:lnSpc>
              <a:spcBef>
                <a:spcPts val="150"/>
              </a:spcBef>
            </a:pPr>
            <a:r>
              <a:rPr sz="2800" b="1" spc="-5" dirty="0">
                <a:latin typeface="Calibri"/>
                <a:cs typeface="Calibri"/>
              </a:rPr>
              <a:t>Pr(BIKE|</a:t>
            </a:r>
            <a:r>
              <a:rPr sz="2800" b="1" spc="5" dirty="0">
                <a:latin typeface="Calibri"/>
                <a:cs typeface="Calibri"/>
              </a:rPr>
              <a:t> </a:t>
            </a:r>
            <a:r>
              <a:rPr sz="2800" b="1" spc="-5" dirty="0">
                <a:latin typeface="Calibri"/>
                <a:cs typeface="Calibri"/>
              </a:rPr>
              <a:t>4)</a:t>
            </a:r>
            <a:r>
              <a:rPr sz="2800" b="1" dirty="0">
                <a:latin typeface="Calibri"/>
                <a:cs typeface="Calibri"/>
              </a:rPr>
              <a:t> </a:t>
            </a:r>
            <a:r>
              <a:rPr sz="2800" b="1" spc="-5" dirty="0">
                <a:latin typeface="Calibri"/>
                <a:cs typeface="Calibri"/>
              </a:rPr>
              <a:t>= 0%</a:t>
            </a:r>
            <a:endParaRPr sz="2800">
              <a:latin typeface="Calibri"/>
              <a:cs typeface="Calibri"/>
            </a:endParaRPr>
          </a:p>
        </p:txBody>
      </p:sp>
      <p:sp>
        <p:nvSpPr>
          <p:cNvPr id="22" name="object 22"/>
          <p:cNvSpPr txBox="1"/>
          <p:nvPr/>
        </p:nvSpPr>
        <p:spPr>
          <a:xfrm>
            <a:off x="6951344" y="2948127"/>
            <a:ext cx="2803525" cy="897255"/>
          </a:xfrm>
          <a:prstGeom prst="rect">
            <a:avLst/>
          </a:prstGeom>
        </p:spPr>
        <p:txBody>
          <a:bodyPr vert="horz" wrap="square" lIns="0" tIns="12065" rIns="0" bIns="0" rtlCol="0">
            <a:spAutoFit/>
          </a:bodyPr>
          <a:lstStyle/>
          <a:p>
            <a:pPr marL="12700">
              <a:lnSpc>
                <a:spcPct val="100000"/>
              </a:lnSpc>
              <a:spcBef>
                <a:spcPts val="95"/>
              </a:spcBef>
              <a:tabLst>
                <a:tab pos="2005330" algn="l"/>
              </a:tabLst>
            </a:pPr>
            <a:r>
              <a:rPr sz="2800" b="1" spc="-5" dirty="0">
                <a:latin typeface="Calibri"/>
                <a:cs typeface="Calibri"/>
              </a:rPr>
              <a:t>Pr(CAR|</a:t>
            </a:r>
            <a:r>
              <a:rPr sz="2800" b="1" spc="30" dirty="0">
                <a:latin typeface="Calibri"/>
                <a:cs typeface="Calibri"/>
              </a:rPr>
              <a:t> </a:t>
            </a:r>
            <a:r>
              <a:rPr sz="2800" b="1" spc="-5" dirty="0">
                <a:latin typeface="Calibri"/>
                <a:cs typeface="Calibri"/>
              </a:rPr>
              <a:t>2)</a:t>
            </a:r>
            <a:r>
              <a:rPr sz="2800" b="1" spc="5" dirty="0">
                <a:latin typeface="Calibri"/>
                <a:cs typeface="Calibri"/>
              </a:rPr>
              <a:t> </a:t>
            </a:r>
            <a:r>
              <a:rPr sz="2800" b="1" spc="-5" dirty="0">
                <a:latin typeface="Calibri"/>
                <a:cs typeface="Calibri"/>
              </a:rPr>
              <a:t>=	0%</a:t>
            </a:r>
            <a:endParaRPr sz="2800">
              <a:latin typeface="Calibri"/>
              <a:cs typeface="Calibri"/>
            </a:endParaRPr>
          </a:p>
          <a:p>
            <a:pPr marL="18415">
              <a:lnSpc>
                <a:spcPct val="100000"/>
              </a:lnSpc>
              <a:spcBef>
                <a:spcPts val="150"/>
              </a:spcBef>
            </a:pPr>
            <a:r>
              <a:rPr sz="2800" b="1" spc="-5" dirty="0">
                <a:latin typeface="Calibri"/>
                <a:cs typeface="Calibri"/>
              </a:rPr>
              <a:t>Pr(BIKE|</a:t>
            </a:r>
            <a:r>
              <a:rPr sz="2800" b="1" dirty="0">
                <a:latin typeface="Calibri"/>
                <a:cs typeface="Calibri"/>
              </a:rPr>
              <a:t> </a:t>
            </a:r>
            <a:r>
              <a:rPr sz="2800" b="1" spc="-5" dirty="0">
                <a:latin typeface="Calibri"/>
                <a:cs typeface="Calibri"/>
              </a:rPr>
              <a:t>2) = 100%</a:t>
            </a:r>
            <a:endParaRPr sz="2800">
              <a:latin typeface="Calibri"/>
              <a:cs typeface="Calibri"/>
            </a:endParaRPr>
          </a:p>
        </p:txBody>
      </p:sp>
      <p:sp>
        <p:nvSpPr>
          <p:cNvPr id="23" name="object 23"/>
          <p:cNvSpPr txBox="1"/>
          <p:nvPr/>
        </p:nvSpPr>
        <p:spPr>
          <a:xfrm>
            <a:off x="5812916" y="2224531"/>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4" name="object 24"/>
          <p:cNvSpPr txBox="1"/>
          <p:nvPr/>
        </p:nvSpPr>
        <p:spPr>
          <a:xfrm>
            <a:off x="5809234" y="2903600"/>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5" name="object 25"/>
          <p:cNvSpPr txBox="1"/>
          <p:nvPr/>
        </p:nvSpPr>
        <p:spPr>
          <a:xfrm>
            <a:off x="5803138" y="3498850"/>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6" name="object 26"/>
          <p:cNvSpPr txBox="1"/>
          <p:nvPr/>
        </p:nvSpPr>
        <p:spPr>
          <a:xfrm>
            <a:off x="5787009" y="4148150"/>
            <a:ext cx="4038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7" name="object 27"/>
          <p:cNvSpPr txBox="1"/>
          <p:nvPr/>
        </p:nvSpPr>
        <p:spPr>
          <a:xfrm>
            <a:off x="5799835" y="4859528"/>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098" y="195148"/>
            <a:ext cx="4775200" cy="697230"/>
          </a:xfrm>
          <a:prstGeom prst="rect">
            <a:avLst/>
          </a:prstGeom>
        </p:spPr>
        <p:txBody>
          <a:bodyPr vert="horz" wrap="square" lIns="0" tIns="13335" rIns="0" bIns="0" rtlCol="0">
            <a:spAutoFit/>
          </a:bodyPr>
          <a:lstStyle/>
          <a:p>
            <a:pPr marL="12700">
              <a:lnSpc>
                <a:spcPct val="100000"/>
              </a:lnSpc>
              <a:spcBef>
                <a:spcPts val="105"/>
              </a:spcBef>
            </a:pPr>
            <a:r>
              <a:rPr spc="-20" dirty="0"/>
              <a:t>Ask</a:t>
            </a:r>
            <a:r>
              <a:rPr spc="-105" dirty="0"/>
              <a:t> </a:t>
            </a:r>
            <a:r>
              <a:rPr spc="-20" dirty="0"/>
              <a:t>the</a:t>
            </a:r>
            <a:r>
              <a:rPr spc="-95" dirty="0"/>
              <a:t> </a:t>
            </a:r>
            <a:r>
              <a:rPr spc="-40" dirty="0"/>
              <a:t>question</a:t>
            </a:r>
            <a:r>
              <a:rPr spc="-130" dirty="0"/>
              <a:t> </a:t>
            </a:r>
            <a:r>
              <a:rPr spc="-30" dirty="0"/>
              <a:t>now</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3878579"/>
            <a:chOff x="3828541" y="1525777"/>
            <a:chExt cx="1120140" cy="3878579"/>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3853179"/>
            </a:xfrm>
            <a:custGeom>
              <a:avLst/>
              <a:gdLst/>
              <a:ahLst/>
              <a:cxnLst/>
              <a:rect l="l" t="t" r="r" b="b"/>
              <a:pathLst>
                <a:path w="1094739" h="3853179">
                  <a:moveTo>
                    <a:pt x="0" y="3852672"/>
                  </a:moveTo>
                  <a:lnTo>
                    <a:pt x="1094232" y="3852672"/>
                  </a:lnTo>
                  <a:lnTo>
                    <a:pt x="1094232" y="0"/>
                  </a:lnTo>
                  <a:lnTo>
                    <a:pt x="0" y="0"/>
                  </a:lnTo>
                  <a:lnTo>
                    <a:pt x="0" y="3852672"/>
                  </a:lnTo>
                  <a:close/>
                </a:path>
              </a:pathLst>
            </a:custGeom>
            <a:ln w="25400">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grpSp>
      <p:grpSp>
        <p:nvGrpSpPr>
          <p:cNvPr id="12" name="object 12"/>
          <p:cNvGrpSpPr/>
          <p:nvPr/>
        </p:nvGrpSpPr>
        <p:grpSpPr>
          <a:xfrm>
            <a:off x="2279650" y="1900173"/>
            <a:ext cx="1501775" cy="254000"/>
            <a:chOff x="2279650" y="1900173"/>
            <a:chExt cx="1501775" cy="254000"/>
          </a:xfrm>
        </p:grpSpPr>
        <p:sp>
          <p:nvSpPr>
            <p:cNvPr id="13" name="object 13"/>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4" name="object 14"/>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5" name="object 15"/>
          <p:cNvSpPr txBox="1"/>
          <p:nvPr/>
        </p:nvSpPr>
        <p:spPr>
          <a:xfrm>
            <a:off x="5028946" y="1206449"/>
            <a:ext cx="67310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#Wheel</a:t>
            </a:r>
            <a:endParaRPr sz="1600">
              <a:latin typeface="Calibri"/>
              <a:cs typeface="Calibri"/>
            </a:endParaRPr>
          </a:p>
        </p:txBody>
      </p:sp>
      <p:sp>
        <p:nvSpPr>
          <p:cNvPr id="16" name="object 16"/>
          <p:cNvSpPr txBox="1"/>
          <p:nvPr/>
        </p:nvSpPr>
        <p:spPr>
          <a:xfrm>
            <a:off x="5271008" y="1578102"/>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7" name="object 17"/>
          <p:cNvSpPr txBox="1"/>
          <p:nvPr/>
        </p:nvSpPr>
        <p:spPr>
          <a:xfrm>
            <a:off x="5264277" y="2267457"/>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8" name="object 18"/>
          <p:cNvSpPr txBox="1"/>
          <p:nvPr/>
        </p:nvSpPr>
        <p:spPr>
          <a:xfrm>
            <a:off x="5254244" y="2903600"/>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9" name="object 19"/>
          <p:cNvSpPr txBox="1"/>
          <p:nvPr/>
        </p:nvSpPr>
        <p:spPr>
          <a:xfrm>
            <a:off x="5244465" y="3510153"/>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0" name="object 20"/>
          <p:cNvSpPr txBox="1"/>
          <p:nvPr/>
        </p:nvSpPr>
        <p:spPr>
          <a:xfrm>
            <a:off x="5237734" y="4148150"/>
            <a:ext cx="1289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1" name="object 21"/>
          <p:cNvSpPr txBox="1"/>
          <p:nvPr/>
        </p:nvSpPr>
        <p:spPr>
          <a:xfrm>
            <a:off x="5244465" y="4859528"/>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2" name="object 22"/>
          <p:cNvSpPr txBox="1"/>
          <p:nvPr/>
        </p:nvSpPr>
        <p:spPr>
          <a:xfrm>
            <a:off x="6951344" y="1650314"/>
            <a:ext cx="2738120" cy="897255"/>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Pr(CAR|</a:t>
            </a:r>
            <a:r>
              <a:rPr sz="2800" b="1" spc="5" dirty="0">
                <a:latin typeface="Calibri"/>
                <a:cs typeface="Calibri"/>
              </a:rPr>
              <a:t> </a:t>
            </a:r>
            <a:r>
              <a:rPr sz="2800" b="1" spc="-5" dirty="0">
                <a:latin typeface="Calibri"/>
                <a:cs typeface="Calibri"/>
              </a:rPr>
              <a:t>4)</a:t>
            </a:r>
            <a:r>
              <a:rPr sz="2800" b="1" spc="-20" dirty="0">
                <a:latin typeface="Calibri"/>
                <a:cs typeface="Calibri"/>
              </a:rPr>
              <a:t> </a:t>
            </a:r>
            <a:r>
              <a:rPr sz="2800" b="1" spc="-5" dirty="0">
                <a:latin typeface="Calibri"/>
                <a:cs typeface="Calibri"/>
              </a:rPr>
              <a:t>= 100%</a:t>
            </a:r>
            <a:endParaRPr sz="2800">
              <a:latin typeface="Calibri"/>
              <a:cs typeface="Calibri"/>
            </a:endParaRPr>
          </a:p>
          <a:p>
            <a:pPr marL="30480">
              <a:lnSpc>
                <a:spcPct val="100000"/>
              </a:lnSpc>
              <a:spcBef>
                <a:spcPts val="150"/>
              </a:spcBef>
            </a:pPr>
            <a:r>
              <a:rPr sz="2800" b="1" spc="-5" dirty="0">
                <a:latin typeface="Calibri"/>
                <a:cs typeface="Calibri"/>
              </a:rPr>
              <a:t>Pr(BIKE|</a:t>
            </a:r>
            <a:r>
              <a:rPr sz="2800" b="1" spc="5" dirty="0">
                <a:latin typeface="Calibri"/>
                <a:cs typeface="Calibri"/>
              </a:rPr>
              <a:t> </a:t>
            </a:r>
            <a:r>
              <a:rPr sz="2800" b="1" spc="-5" dirty="0">
                <a:latin typeface="Calibri"/>
                <a:cs typeface="Calibri"/>
              </a:rPr>
              <a:t>4)</a:t>
            </a:r>
            <a:r>
              <a:rPr sz="2800" b="1" dirty="0">
                <a:latin typeface="Calibri"/>
                <a:cs typeface="Calibri"/>
              </a:rPr>
              <a:t> </a:t>
            </a:r>
            <a:r>
              <a:rPr sz="2800" b="1" spc="-5" dirty="0">
                <a:latin typeface="Calibri"/>
                <a:cs typeface="Calibri"/>
              </a:rPr>
              <a:t>= 0%</a:t>
            </a:r>
            <a:endParaRPr sz="2800">
              <a:latin typeface="Calibri"/>
              <a:cs typeface="Calibri"/>
            </a:endParaRPr>
          </a:p>
        </p:txBody>
      </p:sp>
      <p:sp>
        <p:nvSpPr>
          <p:cNvPr id="23" name="object 23"/>
          <p:cNvSpPr txBox="1"/>
          <p:nvPr/>
        </p:nvSpPr>
        <p:spPr>
          <a:xfrm>
            <a:off x="6951344" y="2948127"/>
            <a:ext cx="2803525" cy="897255"/>
          </a:xfrm>
          <a:prstGeom prst="rect">
            <a:avLst/>
          </a:prstGeom>
        </p:spPr>
        <p:txBody>
          <a:bodyPr vert="horz" wrap="square" lIns="0" tIns="12065" rIns="0" bIns="0" rtlCol="0">
            <a:spAutoFit/>
          </a:bodyPr>
          <a:lstStyle/>
          <a:p>
            <a:pPr marL="12700">
              <a:lnSpc>
                <a:spcPct val="100000"/>
              </a:lnSpc>
              <a:spcBef>
                <a:spcPts val="95"/>
              </a:spcBef>
              <a:tabLst>
                <a:tab pos="2005330" algn="l"/>
              </a:tabLst>
            </a:pPr>
            <a:r>
              <a:rPr sz="2800" b="1" spc="-5" dirty="0">
                <a:latin typeface="Calibri"/>
                <a:cs typeface="Calibri"/>
              </a:rPr>
              <a:t>Pr(CAR|</a:t>
            </a:r>
            <a:r>
              <a:rPr sz="2800" b="1" spc="30" dirty="0">
                <a:latin typeface="Calibri"/>
                <a:cs typeface="Calibri"/>
              </a:rPr>
              <a:t> </a:t>
            </a:r>
            <a:r>
              <a:rPr sz="2800" b="1" spc="-5" dirty="0">
                <a:latin typeface="Calibri"/>
                <a:cs typeface="Calibri"/>
              </a:rPr>
              <a:t>2)</a:t>
            </a:r>
            <a:r>
              <a:rPr sz="2800" b="1" spc="5" dirty="0">
                <a:latin typeface="Calibri"/>
                <a:cs typeface="Calibri"/>
              </a:rPr>
              <a:t> </a:t>
            </a:r>
            <a:r>
              <a:rPr sz="2800" b="1" spc="-5" dirty="0">
                <a:latin typeface="Calibri"/>
                <a:cs typeface="Calibri"/>
              </a:rPr>
              <a:t>=	0%</a:t>
            </a:r>
            <a:endParaRPr sz="2800">
              <a:latin typeface="Calibri"/>
              <a:cs typeface="Calibri"/>
            </a:endParaRPr>
          </a:p>
          <a:p>
            <a:pPr marL="18415">
              <a:lnSpc>
                <a:spcPct val="100000"/>
              </a:lnSpc>
              <a:spcBef>
                <a:spcPts val="150"/>
              </a:spcBef>
            </a:pPr>
            <a:r>
              <a:rPr sz="2800" b="1" spc="-5" dirty="0">
                <a:solidFill>
                  <a:srgbClr val="C00000"/>
                </a:solidFill>
                <a:latin typeface="Calibri"/>
                <a:cs typeface="Calibri"/>
              </a:rPr>
              <a:t>Pr(BIKE|</a:t>
            </a:r>
            <a:r>
              <a:rPr sz="2800" b="1" dirty="0">
                <a:solidFill>
                  <a:srgbClr val="C00000"/>
                </a:solidFill>
                <a:latin typeface="Calibri"/>
                <a:cs typeface="Calibri"/>
              </a:rPr>
              <a:t> </a:t>
            </a:r>
            <a:r>
              <a:rPr sz="2800" b="1" spc="-5" dirty="0">
                <a:solidFill>
                  <a:srgbClr val="C00000"/>
                </a:solidFill>
                <a:latin typeface="Calibri"/>
                <a:cs typeface="Calibri"/>
              </a:rPr>
              <a:t>2) = 100%</a:t>
            </a:r>
            <a:endParaRPr sz="2800">
              <a:latin typeface="Calibri"/>
              <a:cs typeface="Calibri"/>
            </a:endParaRPr>
          </a:p>
        </p:txBody>
      </p:sp>
      <p:sp>
        <p:nvSpPr>
          <p:cNvPr id="24" name="object 24"/>
          <p:cNvSpPr txBox="1"/>
          <p:nvPr/>
        </p:nvSpPr>
        <p:spPr>
          <a:xfrm>
            <a:off x="5803138" y="1212545"/>
            <a:ext cx="9372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Class</a:t>
            </a:r>
            <a:r>
              <a:rPr sz="1600" b="1" spc="-65" dirty="0">
                <a:latin typeface="Calibri"/>
                <a:cs typeface="Calibri"/>
              </a:rPr>
              <a:t> </a:t>
            </a:r>
            <a:r>
              <a:rPr sz="1600" b="1" spc="-5" dirty="0">
                <a:latin typeface="Calibri"/>
                <a:cs typeface="Calibri"/>
              </a:rPr>
              <a:t>Label</a:t>
            </a:r>
            <a:endParaRPr sz="1600">
              <a:latin typeface="Calibri"/>
              <a:cs typeface="Calibri"/>
            </a:endParaRPr>
          </a:p>
        </p:txBody>
      </p:sp>
      <p:sp>
        <p:nvSpPr>
          <p:cNvPr id="25" name="object 25"/>
          <p:cNvSpPr txBox="1"/>
          <p:nvPr/>
        </p:nvSpPr>
        <p:spPr>
          <a:xfrm>
            <a:off x="5809234" y="1548511"/>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6" name="object 26"/>
          <p:cNvSpPr txBox="1"/>
          <p:nvPr/>
        </p:nvSpPr>
        <p:spPr>
          <a:xfrm>
            <a:off x="5812916" y="2224531"/>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7" name="object 27"/>
          <p:cNvSpPr txBox="1"/>
          <p:nvPr/>
        </p:nvSpPr>
        <p:spPr>
          <a:xfrm>
            <a:off x="5809234" y="2903600"/>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8" name="object 28"/>
          <p:cNvSpPr txBox="1"/>
          <p:nvPr/>
        </p:nvSpPr>
        <p:spPr>
          <a:xfrm>
            <a:off x="5803138" y="3498850"/>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9" name="object 29"/>
          <p:cNvSpPr txBox="1"/>
          <p:nvPr/>
        </p:nvSpPr>
        <p:spPr>
          <a:xfrm>
            <a:off x="5787009" y="4148150"/>
            <a:ext cx="4038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30" name="object 30"/>
          <p:cNvSpPr txBox="1"/>
          <p:nvPr/>
        </p:nvSpPr>
        <p:spPr>
          <a:xfrm>
            <a:off x="5799835" y="4859528"/>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31" name="object 31"/>
          <p:cNvSpPr/>
          <p:nvPr/>
        </p:nvSpPr>
        <p:spPr>
          <a:xfrm>
            <a:off x="5654547" y="5859805"/>
            <a:ext cx="686435" cy="95250"/>
          </a:xfrm>
          <a:custGeom>
            <a:avLst/>
            <a:gdLst/>
            <a:ahLst/>
            <a:cxnLst/>
            <a:rect l="l" t="t" r="r" b="b"/>
            <a:pathLst>
              <a:path w="686435" h="95250">
                <a:moveTo>
                  <a:pt x="591438" y="0"/>
                </a:moveTo>
                <a:lnTo>
                  <a:pt x="591015" y="31757"/>
                </a:lnTo>
                <a:lnTo>
                  <a:pt x="606932" y="31953"/>
                </a:lnTo>
                <a:lnTo>
                  <a:pt x="606425" y="63690"/>
                </a:lnTo>
                <a:lnTo>
                  <a:pt x="590589" y="63690"/>
                </a:lnTo>
                <a:lnTo>
                  <a:pt x="590168" y="95250"/>
                </a:lnTo>
                <a:lnTo>
                  <a:pt x="655306" y="63690"/>
                </a:lnTo>
                <a:lnTo>
                  <a:pt x="606425" y="63690"/>
                </a:lnTo>
                <a:lnTo>
                  <a:pt x="590592" y="63495"/>
                </a:lnTo>
                <a:lnTo>
                  <a:pt x="655708" y="63495"/>
                </a:lnTo>
                <a:lnTo>
                  <a:pt x="686053" y="48793"/>
                </a:lnTo>
                <a:lnTo>
                  <a:pt x="591438" y="0"/>
                </a:lnTo>
                <a:close/>
              </a:path>
              <a:path w="686435" h="95250">
                <a:moveTo>
                  <a:pt x="591015" y="31757"/>
                </a:moveTo>
                <a:lnTo>
                  <a:pt x="590592" y="63495"/>
                </a:lnTo>
                <a:lnTo>
                  <a:pt x="606425" y="63690"/>
                </a:lnTo>
                <a:lnTo>
                  <a:pt x="606932" y="31953"/>
                </a:lnTo>
                <a:lnTo>
                  <a:pt x="591015" y="31757"/>
                </a:lnTo>
                <a:close/>
              </a:path>
              <a:path w="686435" h="95250">
                <a:moveTo>
                  <a:pt x="507" y="24485"/>
                </a:moveTo>
                <a:lnTo>
                  <a:pt x="0" y="56235"/>
                </a:lnTo>
                <a:lnTo>
                  <a:pt x="590592" y="63495"/>
                </a:lnTo>
                <a:lnTo>
                  <a:pt x="591015" y="31757"/>
                </a:lnTo>
                <a:lnTo>
                  <a:pt x="507" y="24485"/>
                </a:lnTo>
                <a:close/>
              </a:path>
            </a:pathLst>
          </a:custGeom>
          <a:solidFill>
            <a:srgbClr val="4471C4"/>
          </a:solidFill>
        </p:spPr>
        <p:txBody>
          <a:bodyPr wrap="square" lIns="0" tIns="0" rIns="0" bIns="0" rtlCol="0"/>
          <a:lstStyle/>
          <a:p>
            <a:endParaRPr/>
          </a:p>
        </p:txBody>
      </p:sp>
      <p:sp>
        <p:nvSpPr>
          <p:cNvPr id="32" name="object 32"/>
          <p:cNvSpPr txBox="1"/>
          <p:nvPr/>
        </p:nvSpPr>
        <p:spPr>
          <a:xfrm>
            <a:off x="6374891" y="5554979"/>
            <a:ext cx="3450590" cy="707390"/>
          </a:xfrm>
          <a:prstGeom prst="rect">
            <a:avLst/>
          </a:prstGeom>
          <a:solidFill>
            <a:srgbClr val="A6A6A6"/>
          </a:solidFill>
          <a:ln w="9525">
            <a:solidFill>
              <a:srgbClr val="2E528F"/>
            </a:solidFill>
          </a:ln>
        </p:spPr>
        <p:txBody>
          <a:bodyPr vert="horz" wrap="square" lIns="0" tIns="30480" rIns="0" bIns="0" rtlCol="0">
            <a:spAutoFit/>
          </a:bodyPr>
          <a:lstStyle/>
          <a:p>
            <a:pPr marL="91440" marR="92710" indent="1158240">
              <a:lnSpc>
                <a:spcPct val="100000"/>
              </a:lnSpc>
              <a:spcBef>
                <a:spcPts val="240"/>
              </a:spcBef>
            </a:pPr>
            <a:r>
              <a:rPr sz="2000" b="1" spc="-5" dirty="0">
                <a:solidFill>
                  <a:srgbClr val="C00000"/>
                </a:solidFill>
                <a:latin typeface="Calibri"/>
                <a:cs typeface="Calibri"/>
              </a:rPr>
              <a:t>Classifier </a:t>
            </a:r>
            <a:r>
              <a:rPr sz="2000" b="1" spc="10" dirty="0">
                <a:solidFill>
                  <a:srgbClr val="C00000"/>
                </a:solidFill>
                <a:latin typeface="Calibri"/>
                <a:cs typeface="Calibri"/>
              </a:rPr>
              <a:t> </a:t>
            </a:r>
            <a:r>
              <a:rPr sz="2000" b="1" spc="-5" dirty="0">
                <a:latin typeface="Calibri"/>
                <a:cs typeface="Calibri"/>
              </a:rPr>
              <a:t>Pr(BIKE|2)</a:t>
            </a:r>
            <a:r>
              <a:rPr sz="2000" b="1" spc="-10" dirty="0">
                <a:latin typeface="Calibri"/>
                <a:cs typeface="Calibri"/>
              </a:rPr>
              <a:t> </a:t>
            </a:r>
            <a:r>
              <a:rPr sz="2000" b="1" dirty="0">
                <a:latin typeface="Calibri"/>
                <a:cs typeface="Calibri"/>
              </a:rPr>
              <a:t>&gt;</a:t>
            </a:r>
            <a:r>
              <a:rPr sz="2000" b="1" spc="-10" dirty="0">
                <a:latin typeface="Calibri"/>
                <a:cs typeface="Calibri"/>
              </a:rPr>
              <a:t> </a:t>
            </a:r>
            <a:r>
              <a:rPr sz="2000" b="1" dirty="0">
                <a:latin typeface="Calibri"/>
                <a:cs typeface="Calibri"/>
              </a:rPr>
              <a:t>Pr(CAR|2)</a:t>
            </a:r>
            <a:r>
              <a:rPr sz="2000" b="1" spc="-5" dirty="0">
                <a:latin typeface="Calibri"/>
                <a:cs typeface="Calibri"/>
              </a:rPr>
              <a:t> =&gt;</a:t>
            </a:r>
            <a:r>
              <a:rPr sz="2000" b="1" spc="-10" dirty="0">
                <a:latin typeface="Calibri"/>
                <a:cs typeface="Calibri"/>
              </a:rPr>
              <a:t> </a:t>
            </a:r>
            <a:r>
              <a:rPr sz="2000" b="1" dirty="0">
                <a:latin typeface="Calibri"/>
                <a:cs typeface="Calibri"/>
              </a:rPr>
              <a:t>BIKE</a:t>
            </a:r>
            <a:endParaRPr sz="2000">
              <a:latin typeface="Calibri"/>
              <a:cs typeface="Calibri"/>
            </a:endParaRPr>
          </a:p>
        </p:txBody>
      </p:sp>
      <p:sp>
        <p:nvSpPr>
          <p:cNvPr id="33" name="object 33"/>
          <p:cNvSpPr txBox="1"/>
          <p:nvPr/>
        </p:nvSpPr>
        <p:spPr>
          <a:xfrm>
            <a:off x="10428731" y="5739384"/>
            <a:ext cx="794385" cy="401320"/>
          </a:xfrm>
          <a:prstGeom prst="rect">
            <a:avLst/>
          </a:prstGeom>
          <a:ln w="9525">
            <a:solidFill>
              <a:srgbClr val="4471C4"/>
            </a:solidFill>
          </a:ln>
        </p:spPr>
        <p:txBody>
          <a:bodyPr vert="horz" wrap="square" lIns="0" tIns="31115" rIns="0" bIns="0" rtlCol="0">
            <a:spAutoFit/>
          </a:bodyPr>
          <a:lstStyle/>
          <a:p>
            <a:pPr marL="161290">
              <a:lnSpc>
                <a:spcPct val="100000"/>
              </a:lnSpc>
              <a:spcBef>
                <a:spcPts val="245"/>
              </a:spcBef>
            </a:pPr>
            <a:r>
              <a:rPr sz="2000" b="1" dirty="0">
                <a:solidFill>
                  <a:srgbClr val="C00000"/>
                </a:solidFill>
                <a:latin typeface="Calibri"/>
                <a:cs typeface="Calibri"/>
              </a:rPr>
              <a:t>BIKE</a:t>
            </a:r>
            <a:endParaRPr sz="2000">
              <a:latin typeface="Calibri"/>
              <a:cs typeface="Calibri"/>
            </a:endParaRPr>
          </a:p>
        </p:txBody>
      </p:sp>
      <p:sp>
        <p:nvSpPr>
          <p:cNvPr id="34" name="object 34"/>
          <p:cNvSpPr/>
          <p:nvPr/>
        </p:nvSpPr>
        <p:spPr>
          <a:xfrm>
            <a:off x="9947909" y="5921121"/>
            <a:ext cx="447040" cy="95250"/>
          </a:xfrm>
          <a:custGeom>
            <a:avLst/>
            <a:gdLst/>
            <a:ahLst/>
            <a:cxnLst/>
            <a:rect l="l" t="t" r="r" b="b"/>
            <a:pathLst>
              <a:path w="447040" h="95250">
                <a:moveTo>
                  <a:pt x="351536" y="0"/>
                </a:moveTo>
                <a:lnTo>
                  <a:pt x="351536" y="95249"/>
                </a:lnTo>
                <a:lnTo>
                  <a:pt x="415036" y="63499"/>
                </a:lnTo>
                <a:lnTo>
                  <a:pt x="367411" y="63499"/>
                </a:lnTo>
                <a:lnTo>
                  <a:pt x="367411" y="31749"/>
                </a:lnTo>
                <a:lnTo>
                  <a:pt x="415036" y="31749"/>
                </a:lnTo>
                <a:lnTo>
                  <a:pt x="351536" y="0"/>
                </a:lnTo>
                <a:close/>
              </a:path>
              <a:path w="447040" h="95250">
                <a:moveTo>
                  <a:pt x="351536" y="31749"/>
                </a:moveTo>
                <a:lnTo>
                  <a:pt x="0" y="31749"/>
                </a:lnTo>
                <a:lnTo>
                  <a:pt x="0" y="63499"/>
                </a:lnTo>
                <a:lnTo>
                  <a:pt x="351536" y="63499"/>
                </a:lnTo>
                <a:lnTo>
                  <a:pt x="351536" y="31749"/>
                </a:lnTo>
                <a:close/>
              </a:path>
              <a:path w="447040" h="95250">
                <a:moveTo>
                  <a:pt x="415036" y="31749"/>
                </a:moveTo>
                <a:lnTo>
                  <a:pt x="367411" y="31749"/>
                </a:lnTo>
                <a:lnTo>
                  <a:pt x="367411" y="63499"/>
                </a:lnTo>
                <a:lnTo>
                  <a:pt x="415036" y="63499"/>
                </a:lnTo>
                <a:lnTo>
                  <a:pt x="446786" y="47624"/>
                </a:lnTo>
                <a:lnTo>
                  <a:pt x="415036" y="31749"/>
                </a:lnTo>
                <a:close/>
              </a:path>
            </a:pathLst>
          </a:custGeom>
          <a:solidFill>
            <a:srgbClr val="4471C4"/>
          </a:solidFill>
        </p:spPr>
        <p:txBody>
          <a:bodyPr wrap="square" lIns="0" tIns="0" rIns="0" bIns="0" rtlCol="0"/>
          <a:lstStyle/>
          <a:p>
            <a:endParaRPr/>
          </a:p>
        </p:txBody>
      </p:sp>
      <p:sp>
        <p:nvSpPr>
          <p:cNvPr id="35" name="object 35"/>
          <p:cNvSpPr txBox="1"/>
          <p:nvPr/>
        </p:nvSpPr>
        <p:spPr>
          <a:xfrm>
            <a:off x="5245734" y="5717844"/>
            <a:ext cx="154940"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2</a:t>
            </a:r>
            <a:endParaRPr sz="2000">
              <a:latin typeface="Calibri"/>
              <a:cs typeface="Calibri"/>
            </a:endParaRPr>
          </a:p>
        </p:txBody>
      </p:sp>
      <p:pic>
        <p:nvPicPr>
          <p:cNvPr id="36" name="object 36"/>
          <p:cNvPicPr/>
          <p:nvPr/>
        </p:nvPicPr>
        <p:blipFill>
          <a:blip r:embed="rId9" cstate="print"/>
          <a:stretch>
            <a:fillRect/>
          </a:stretch>
        </p:blipFill>
        <p:spPr>
          <a:xfrm>
            <a:off x="4061459" y="5547359"/>
            <a:ext cx="751332" cy="704087"/>
          </a:xfrm>
          <a:prstGeom prst="rect">
            <a:avLst/>
          </a:prstGeom>
        </p:spPr>
      </p:pic>
      <p:sp>
        <p:nvSpPr>
          <p:cNvPr id="37" name="object 37"/>
          <p:cNvSpPr txBox="1"/>
          <p:nvPr/>
        </p:nvSpPr>
        <p:spPr>
          <a:xfrm>
            <a:off x="7913878" y="4649215"/>
            <a:ext cx="2679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38" name="object 38"/>
          <p:cNvSpPr txBox="1"/>
          <p:nvPr/>
        </p:nvSpPr>
        <p:spPr>
          <a:xfrm>
            <a:off x="8362188" y="4613147"/>
            <a:ext cx="1117600" cy="401320"/>
          </a:xfrm>
          <a:prstGeom prst="rect">
            <a:avLst/>
          </a:prstGeom>
          <a:ln w="9525">
            <a:solidFill>
              <a:srgbClr val="4471C4"/>
            </a:solidFill>
          </a:ln>
        </p:spPr>
        <p:txBody>
          <a:bodyPr vert="horz" wrap="square" lIns="0" tIns="31115" rIns="0" bIns="0" rtlCol="0">
            <a:spAutoFit/>
          </a:bodyPr>
          <a:lstStyle/>
          <a:p>
            <a:pPr marL="3810" algn="ctr">
              <a:lnSpc>
                <a:spcPct val="100000"/>
              </a:lnSpc>
              <a:spcBef>
                <a:spcPts val="245"/>
              </a:spcBef>
            </a:pPr>
            <a:r>
              <a:rPr sz="2000" b="1" dirty="0">
                <a:latin typeface="Calibri"/>
                <a:cs typeface="Calibri"/>
              </a:rPr>
              <a:t>?</a:t>
            </a:r>
            <a:endParaRPr sz="2000">
              <a:latin typeface="Calibri"/>
              <a:cs typeface="Calibri"/>
            </a:endParaRPr>
          </a:p>
        </p:txBody>
      </p:sp>
      <p:pic>
        <p:nvPicPr>
          <p:cNvPr id="39" name="object 39"/>
          <p:cNvPicPr/>
          <p:nvPr/>
        </p:nvPicPr>
        <p:blipFill>
          <a:blip r:embed="rId9" cstate="print"/>
          <a:stretch>
            <a:fillRect/>
          </a:stretch>
        </p:blipFill>
        <p:spPr>
          <a:xfrm>
            <a:off x="6984492" y="4482084"/>
            <a:ext cx="751331" cy="704088"/>
          </a:xfrm>
          <a:prstGeom prst="rect">
            <a:avLst/>
          </a:prstGeom>
        </p:spPr>
      </p:pic>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623" y="215645"/>
            <a:ext cx="5274945" cy="696595"/>
          </a:xfrm>
          <a:prstGeom prst="rect">
            <a:avLst/>
          </a:prstGeom>
        </p:spPr>
        <p:txBody>
          <a:bodyPr vert="horz" wrap="square" lIns="0" tIns="12700" rIns="0" bIns="0" rtlCol="0">
            <a:spAutoFit/>
          </a:bodyPr>
          <a:lstStyle/>
          <a:p>
            <a:pPr marL="12700">
              <a:lnSpc>
                <a:spcPct val="100000"/>
              </a:lnSpc>
              <a:spcBef>
                <a:spcPts val="100"/>
              </a:spcBef>
            </a:pPr>
            <a:r>
              <a:rPr spc="-40" dirty="0"/>
              <a:t>There</a:t>
            </a:r>
            <a:r>
              <a:rPr spc="-125" dirty="0"/>
              <a:t> </a:t>
            </a:r>
            <a:r>
              <a:rPr spc="-40" dirty="0"/>
              <a:t>are</a:t>
            </a:r>
            <a:r>
              <a:rPr spc="-95" dirty="0"/>
              <a:t> </a:t>
            </a:r>
            <a:r>
              <a:rPr spc="-30" dirty="0"/>
              <a:t>multiple</a:t>
            </a:r>
            <a:r>
              <a:rPr spc="-125" dirty="0"/>
              <a:t> </a:t>
            </a:r>
            <a:r>
              <a:rPr spc="-80" dirty="0"/>
              <a:t>ways</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3878579"/>
            <a:chOff x="3828541" y="1525777"/>
            <a:chExt cx="1120140" cy="3878579"/>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3853179"/>
            </a:xfrm>
            <a:custGeom>
              <a:avLst/>
              <a:gdLst/>
              <a:ahLst/>
              <a:cxnLst/>
              <a:rect l="l" t="t" r="r" b="b"/>
              <a:pathLst>
                <a:path w="1094739" h="3853179">
                  <a:moveTo>
                    <a:pt x="0" y="3852672"/>
                  </a:moveTo>
                  <a:lnTo>
                    <a:pt x="1094232" y="3852672"/>
                  </a:lnTo>
                  <a:lnTo>
                    <a:pt x="1094232" y="0"/>
                  </a:lnTo>
                  <a:lnTo>
                    <a:pt x="0" y="0"/>
                  </a:lnTo>
                  <a:lnTo>
                    <a:pt x="0" y="3852672"/>
                  </a:lnTo>
                  <a:close/>
                </a:path>
              </a:pathLst>
            </a:custGeom>
            <a:ln w="25400">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grpSp>
      <p:grpSp>
        <p:nvGrpSpPr>
          <p:cNvPr id="12" name="object 12"/>
          <p:cNvGrpSpPr/>
          <p:nvPr/>
        </p:nvGrpSpPr>
        <p:grpSpPr>
          <a:xfrm>
            <a:off x="2279650" y="1900173"/>
            <a:ext cx="1501775" cy="254000"/>
            <a:chOff x="2279650" y="1900173"/>
            <a:chExt cx="1501775" cy="254000"/>
          </a:xfrm>
        </p:grpSpPr>
        <p:sp>
          <p:nvSpPr>
            <p:cNvPr id="13" name="object 13"/>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4" name="object 14"/>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5" name="object 15"/>
          <p:cNvSpPr txBox="1"/>
          <p:nvPr/>
        </p:nvSpPr>
        <p:spPr>
          <a:xfrm>
            <a:off x="5028946" y="1206449"/>
            <a:ext cx="67310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#Wheel</a:t>
            </a:r>
            <a:endParaRPr sz="1600">
              <a:latin typeface="Calibri"/>
              <a:cs typeface="Calibri"/>
            </a:endParaRPr>
          </a:p>
        </p:txBody>
      </p:sp>
      <p:sp>
        <p:nvSpPr>
          <p:cNvPr id="16" name="object 16"/>
          <p:cNvSpPr txBox="1"/>
          <p:nvPr/>
        </p:nvSpPr>
        <p:spPr>
          <a:xfrm>
            <a:off x="5271008" y="1578102"/>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7" name="object 17"/>
          <p:cNvSpPr txBox="1"/>
          <p:nvPr/>
        </p:nvSpPr>
        <p:spPr>
          <a:xfrm>
            <a:off x="5264277" y="2267457"/>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8" name="object 18"/>
          <p:cNvSpPr txBox="1"/>
          <p:nvPr/>
        </p:nvSpPr>
        <p:spPr>
          <a:xfrm>
            <a:off x="5254244" y="2903600"/>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9" name="object 19"/>
          <p:cNvSpPr txBox="1"/>
          <p:nvPr/>
        </p:nvSpPr>
        <p:spPr>
          <a:xfrm>
            <a:off x="5244465" y="3510153"/>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0" name="object 20"/>
          <p:cNvSpPr txBox="1"/>
          <p:nvPr/>
        </p:nvSpPr>
        <p:spPr>
          <a:xfrm>
            <a:off x="5237734" y="4148150"/>
            <a:ext cx="1289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1" name="object 21"/>
          <p:cNvSpPr txBox="1"/>
          <p:nvPr/>
        </p:nvSpPr>
        <p:spPr>
          <a:xfrm>
            <a:off x="5244465" y="4859528"/>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2" name="object 22"/>
          <p:cNvSpPr txBox="1"/>
          <p:nvPr/>
        </p:nvSpPr>
        <p:spPr>
          <a:xfrm>
            <a:off x="5803138" y="1120036"/>
            <a:ext cx="937260" cy="697230"/>
          </a:xfrm>
          <a:prstGeom prst="rect">
            <a:avLst/>
          </a:prstGeom>
        </p:spPr>
        <p:txBody>
          <a:bodyPr vert="horz" wrap="square" lIns="0" tIns="104775" rIns="0" bIns="0" rtlCol="0">
            <a:spAutoFit/>
          </a:bodyPr>
          <a:lstStyle/>
          <a:p>
            <a:pPr marL="12700">
              <a:lnSpc>
                <a:spcPct val="100000"/>
              </a:lnSpc>
              <a:spcBef>
                <a:spcPts val="825"/>
              </a:spcBef>
            </a:pPr>
            <a:r>
              <a:rPr sz="1600" b="1" spc="-5" dirty="0">
                <a:latin typeface="Calibri"/>
                <a:cs typeface="Calibri"/>
              </a:rPr>
              <a:t>Class</a:t>
            </a:r>
            <a:r>
              <a:rPr sz="1600" b="1" spc="-65" dirty="0">
                <a:latin typeface="Calibri"/>
                <a:cs typeface="Calibri"/>
              </a:rPr>
              <a:t> </a:t>
            </a:r>
            <a:r>
              <a:rPr sz="1600" b="1" spc="-5" dirty="0">
                <a:latin typeface="Calibri"/>
                <a:cs typeface="Calibri"/>
              </a:rPr>
              <a:t>Label</a:t>
            </a:r>
            <a:endParaRPr sz="1600">
              <a:latin typeface="Calibri"/>
              <a:cs typeface="Calibri"/>
            </a:endParaRPr>
          </a:p>
          <a:p>
            <a:pPr marL="18415">
              <a:lnSpc>
                <a:spcPct val="100000"/>
              </a:lnSpc>
              <a:spcBef>
                <a:spcPts val="725"/>
              </a:spcBef>
            </a:pPr>
            <a:r>
              <a:rPr sz="1600" b="1" spc="-10" dirty="0">
                <a:latin typeface="Calibri"/>
                <a:cs typeface="Calibri"/>
              </a:rPr>
              <a:t>CAR</a:t>
            </a:r>
            <a:endParaRPr sz="1600">
              <a:latin typeface="Calibri"/>
              <a:cs typeface="Calibri"/>
            </a:endParaRPr>
          </a:p>
        </p:txBody>
      </p:sp>
      <p:sp>
        <p:nvSpPr>
          <p:cNvPr id="23" name="object 23"/>
          <p:cNvSpPr txBox="1"/>
          <p:nvPr/>
        </p:nvSpPr>
        <p:spPr>
          <a:xfrm>
            <a:off x="5812916" y="2224531"/>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4" name="object 24"/>
          <p:cNvSpPr txBox="1"/>
          <p:nvPr/>
        </p:nvSpPr>
        <p:spPr>
          <a:xfrm>
            <a:off x="5809234" y="2903600"/>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5" name="object 25"/>
          <p:cNvSpPr txBox="1"/>
          <p:nvPr/>
        </p:nvSpPr>
        <p:spPr>
          <a:xfrm>
            <a:off x="5803138" y="3498850"/>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6" name="object 26"/>
          <p:cNvSpPr txBox="1"/>
          <p:nvPr/>
        </p:nvSpPr>
        <p:spPr>
          <a:xfrm>
            <a:off x="5787009" y="4148150"/>
            <a:ext cx="4038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7" name="object 27"/>
          <p:cNvSpPr txBox="1"/>
          <p:nvPr/>
        </p:nvSpPr>
        <p:spPr>
          <a:xfrm>
            <a:off x="5799835" y="4859528"/>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8" name="object 28"/>
          <p:cNvSpPr/>
          <p:nvPr/>
        </p:nvSpPr>
        <p:spPr>
          <a:xfrm>
            <a:off x="6952488" y="3828288"/>
            <a:ext cx="4377055" cy="0"/>
          </a:xfrm>
          <a:custGeom>
            <a:avLst/>
            <a:gdLst/>
            <a:ahLst/>
            <a:cxnLst/>
            <a:rect l="l" t="t" r="r" b="b"/>
            <a:pathLst>
              <a:path w="4377055">
                <a:moveTo>
                  <a:pt x="0" y="0"/>
                </a:moveTo>
                <a:lnTo>
                  <a:pt x="4376928" y="0"/>
                </a:lnTo>
              </a:path>
            </a:pathLst>
          </a:custGeom>
          <a:ln w="6350">
            <a:solidFill>
              <a:srgbClr val="4471C4"/>
            </a:solidFill>
          </a:ln>
        </p:spPr>
        <p:txBody>
          <a:bodyPr wrap="square" lIns="0" tIns="0" rIns="0" bIns="0" rtlCol="0"/>
          <a:lstStyle/>
          <a:p>
            <a:endParaRPr/>
          </a:p>
        </p:txBody>
      </p:sp>
      <p:sp>
        <p:nvSpPr>
          <p:cNvPr id="29" name="object 29"/>
          <p:cNvSpPr txBox="1"/>
          <p:nvPr/>
        </p:nvSpPr>
        <p:spPr>
          <a:xfrm>
            <a:off x="8880729" y="3333114"/>
            <a:ext cx="154940"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3</a:t>
            </a:r>
            <a:endParaRPr sz="2000">
              <a:latin typeface="Calibri"/>
              <a:cs typeface="Calibri"/>
            </a:endParaRPr>
          </a:p>
        </p:txBody>
      </p:sp>
      <p:sp>
        <p:nvSpPr>
          <p:cNvPr id="30" name="object 30"/>
          <p:cNvSpPr/>
          <p:nvPr/>
        </p:nvSpPr>
        <p:spPr>
          <a:xfrm>
            <a:off x="8964930" y="3647694"/>
            <a:ext cx="0" cy="182245"/>
          </a:xfrm>
          <a:custGeom>
            <a:avLst/>
            <a:gdLst/>
            <a:ahLst/>
            <a:cxnLst/>
            <a:rect l="l" t="t" r="r" b="b"/>
            <a:pathLst>
              <a:path h="182245">
                <a:moveTo>
                  <a:pt x="0" y="0"/>
                </a:moveTo>
                <a:lnTo>
                  <a:pt x="0" y="181863"/>
                </a:lnTo>
              </a:path>
            </a:pathLst>
          </a:custGeom>
          <a:ln w="19050">
            <a:solidFill>
              <a:srgbClr val="4471C4"/>
            </a:solidFill>
          </a:ln>
        </p:spPr>
        <p:txBody>
          <a:bodyPr wrap="square" lIns="0" tIns="0" rIns="0" bIns="0" rtlCol="0"/>
          <a:lstStyle/>
          <a:p>
            <a:endParaRPr/>
          </a:p>
        </p:txBody>
      </p:sp>
      <p:sp>
        <p:nvSpPr>
          <p:cNvPr id="31" name="object 31"/>
          <p:cNvSpPr txBox="1"/>
          <p:nvPr/>
        </p:nvSpPr>
        <p:spPr>
          <a:xfrm>
            <a:off x="7716139" y="3877817"/>
            <a:ext cx="4394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a:t>
            </a:r>
            <a:r>
              <a:rPr sz="1800" spc="5" dirty="0">
                <a:latin typeface="Calibri"/>
                <a:cs typeface="Calibri"/>
              </a:rPr>
              <a:t>I</a:t>
            </a:r>
            <a:r>
              <a:rPr sz="1800" dirty="0">
                <a:latin typeface="Calibri"/>
                <a:cs typeface="Calibri"/>
              </a:rPr>
              <a:t>KE</a:t>
            </a:r>
            <a:endParaRPr sz="1800">
              <a:latin typeface="Calibri"/>
              <a:cs typeface="Calibri"/>
            </a:endParaRPr>
          </a:p>
        </p:txBody>
      </p:sp>
      <p:sp>
        <p:nvSpPr>
          <p:cNvPr id="32" name="object 32"/>
          <p:cNvSpPr txBox="1"/>
          <p:nvPr/>
        </p:nvSpPr>
        <p:spPr>
          <a:xfrm>
            <a:off x="9567798" y="3877817"/>
            <a:ext cx="4038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CAR</a:t>
            </a:r>
            <a:endParaRPr sz="1800">
              <a:latin typeface="Calibri"/>
              <a:cs typeface="Calibri"/>
            </a:endParaRPr>
          </a:p>
        </p:txBody>
      </p:sp>
      <p:sp>
        <p:nvSpPr>
          <p:cNvPr id="33" name="object 33"/>
          <p:cNvSpPr/>
          <p:nvPr/>
        </p:nvSpPr>
        <p:spPr>
          <a:xfrm>
            <a:off x="7495793" y="3653790"/>
            <a:ext cx="2926080" cy="206375"/>
          </a:xfrm>
          <a:custGeom>
            <a:avLst/>
            <a:gdLst/>
            <a:ahLst/>
            <a:cxnLst/>
            <a:rect l="l" t="t" r="r" b="b"/>
            <a:pathLst>
              <a:path w="2926079" h="206375">
                <a:moveTo>
                  <a:pt x="670559" y="0"/>
                </a:moveTo>
                <a:lnTo>
                  <a:pt x="670559" y="181864"/>
                </a:lnTo>
              </a:path>
              <a:path w="2926079" h="206375">
                <a:moveTo>
                  <a:pt x="0" y="12192"/>
                </a:moveTo>
                <a:lnTo>
                  <a:pt x="0" y="194056"/>
                </a:lnTo>
              </a:path>
              <a:path w="2926079" h="206375">
                <a:moveTo>
                  <a:pt x="2218944" y="12192"/>
                </a:moveTo>
                <a:lnTo>
                  <a:pt x="2218944" y="194056"/>
                </a:lnTo>
              </a:path>
              <a:path w="2926079" h="206375">
                <a:moveTo>
                  <a:pt x="2926079" y="24384"/>
                </a:moveTo>
                <a:lnTo>
                  <a:pt x="2926079" y="206248"/>
                </a:lnTo>
              </a:path>
            </a:pathLst>
          </a:custGeom>
          <a:ln w="19050">
            <a:solidFill>
              <a:srgbClr val="4471C4"/>
            </a:solidFill>
          </a:ln>
        </p:spPr>
        <p:txBody>
          <a:bodyPr wrap="square" lIns="0" tIns="0" rIns="0" bIns="0" rtlCol="0"/>
          <a:lstStyle/>
          <a:p>
            <a:endParaRPr/>
          </a:p>
        </p:txBody>
      </p:sp>
      <p:sp>
        <p:nvSpPr>
          <p:cNvPr id="34" name="object 34"/>
          <p:cNvSpPr txBox="1"/>
          <p:nvPr/>
        </p:nvSpPr>
        <p:spPr>
          <a:xfrm>
            <a:off x="7430261" y="3303777"/>
            <a:ext cx="15494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1</a:t>
            </a:r>
            <a:endParaRPr sz="2000">
              <a:latin typeface="Calibri"/>
              <a:cs typeface="Calibri"/>
            </a:endParaRPr>
          </a:p>
        </p:txBody>
      </p:sp>
      <p:sp>
        <p:nvSpPr>
          <p:cNvPr id="35" name="object 35"/>
          <p:cNvSpPr txBox="1"/>
          <p:nvPr/>
        </p:nvSpPr>
        <p:spPr>
          <a:xfrm>
            <a:off x="10325861" y="3328161"/>
            <a:ext cx="15494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5</a:t>
            </a:r>
            <a:endParaRPr sz="2000">
              <a:latin typeface="Calibri"/>
              <a:cs typeface="Calibri"/>
            </a:endParaRPr>
          </a:p>
        </p:txBody>
      </p:sp>
      <p:sp>
        <p:nvSpPr>
          <p:cNvPr id="36" name="object 36"/>
          <p:cNvSpPr txBox="1"/>
          <p:nvPr/>
        </p:nvSpPr>
        <p:spPr>
          <a:xfrm>
            <a:off x="11025378" y="3785361"/>
            <a:ext cx="67310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#Wheel</a:t>
            </a:r>
            <a:endParaRPr sz="1600">
              <a:latin typeface="Calibri"/>
              <a:cs typeface="Calibri"/>
            </a:endParaRPr>
          </a:p>
        </p:txBody>
      </p:sp>
      <p:pic>
        <p:nvPicPr>
          <p:cNvPr id="37" name="object 37"/>
          <p:cNvPicPr/>
          <p:nvPr/>
        </p:nvPicPr>
        <p:blipFill>
          <a:blip r:embed="rId3" cstate="print"/>
          <a:stretch>
            <a:fillRect/>
          </a:stretch>
        </p:blipFill>
        <p:spPr>
          <a:xfrm>
            <a:off x="9288780" y="1722120"/>
            <a:ext cx="774192" cy="545591"/>
          </a:xfrm>
          <a:prstGeom prst="rect">
            <a:avLst/>
          </a:prstGeom>
        </p:spPr>
      </p:pic>
      <p:pic>
        <p:nvPicPr>
          <p:cNvPr id="38" name="object 38"/>
          <p:cNvPicPr/>
          <p:nvPr/>
        </p:nvPicPr>
        <p:blipFill>
          <a:blip r:embed="rId5" cstate="print"/>
          <a:stretch>
            <a:fillRect/>
          </a:stretch>
        </p:blipFill>
        <p:spPr>
          <a:xfrm>
            <a:off x="9272016" y="2385060"/>
            <a:ext cx="883920" cy="554736"/>
          </a:xfrm>
          <a:prstGeom prst="rect">
            <a:avLst/>
          </a:prstGeom>
        </p:spPr>
      </p:pic>
      <p:grpSp>
        <p:nvGrpSpPr>
          <p:cNvPr id="39" name="object 39"/>
          <p:cNvGrpSpPr/>
          <p:nvPr/>
        </p:nvGrpSpPr>
        <p:grpSpPr>
          <a:xfrm>
            <a:off x="7714488" y="2357627"/>
            <a:ext cx="2441575" cy="1586865"/>
            <a:chOff x="7714488" y="2357627"/>
            <a:chExt cx="2441575" cy="1586865"/>
          </a:xfrm>
        </p:grpSpPr>
        <p:pic>
          <p:nvPicPr>
            <p:cNvPr id="40" name="object 40"/>
            <p:cNvPicPr/>
            <p:nvPr/>
          </p:nvPicPr>
          <p:blipFill>
            <a:blip r:embed="rId6" cstate="print"/>
            <a:stretch>
              <a:fillRect/>
            </a:stretch>
          </p:blipFill>
          <p:spPr>
            <a:xfrm>
              <a:off x="9313163" y="3049523"/>
              <a:ext cx="842772" cy="560832"/>
            </a:xfrm>
            <a:prstGeom prst="rect">
              <a:avLst/>
            </a:prstGeom>
          </p:spPr>
        </p:pic>
        <p:pic>
          <p:nvPicPr>
            <p:cNvPr id="41" name="object 41"/>
            <p:cNvPicPr/>
            <p:nvPr/>
          </p:nvPicPr>
          <p:blipFill>
            <a:blip r:embed="rId7" cstate="print"/>
            <a:stretch>
              <a:fillRect/>
            </a:stretch>
          </p:blipFill>
          <p:spPr>
            <a:xfrm>
              <a:off x="7731252" y="2357627"/>
              <a:ext cx="864107" cy="627888"/>
            </a:xfrm>
            <a:prstGeom prst="rect">
              <a:avLst/>
            </a:prstGeom>
          </p:spPr>
        </p:pic>
        <p:pic>
          <p:nvPicPr>
            <p:cNvPr id="42" name="object 42"/>
            <p:cNvPicPr/>
            <p:nvPr/>
          </p:nvPicPr>
          <p:blipFill>
            <a:blip r:embed="rId8" cstate="print"/>
            <a:stretch>
              <a:fillRect/>
            </a:stretch>
          </p:blipFill>
          <p:spPr>
            <a:xfrm>
              <a:off x="7714488" y="2967227"/>
              <a:ext cx="829055" cy="650748"/>
            </a:xfrm>
            <a:prstGeom prst="rect">
              <a:avLst/>
            </a:prstGeom>
          </p:spPr>
        </p:pic>
        <p:sp>
          <p:nvSpPr>
            <p:cNvPr id="43" name="object 43"/>
            <p:cNvSpPr/>
            <p:nvPr/>
          </p:nvSpPr>
          <p:spPr>
            <a:xfrm>
              <a:off x="8080248" y="3724655"/>
              <a:ext cx="186055" cy="213360"/>
            </a:xfrm>
            <a:custGeom>
              <a:avLst/>
              <a:gdLst/>
              <a:ahLst/>
              <a:cxnLst/>
              <a:rect l="l" t="t" r="r" b="b"/>
              <a:pathLst>
                <a:path w="186054" h="213360">
                  <a:moveTo>
                    <a:pt x="92963" y="0"/>
                  </a:moveTo>
                  <a:lnTo>
                    <a:pt x="56792" y="8382"/>
                  </a:lnTo>
                  <a:lnTo>
                    <a:pt x="27241" y="31242"/>
                  </a:lnTo>
                  <a:lnTo>
                    <a:pt x="7310" y="65151"/>
                  </a:lnTo>
                  <a:lnTo>
                    <a:pt x="0" y="106680"/>
                  </a:lnTo>
                  <a:lnTo>
                    <a:pt x="7310" y="148209"/>
                  </a:lnTo>
                  <a:lnTo>
                    <a:pt x="27241" y="182118"/>
                  </a:lnTo>
                  <a:lnTo>
                    <a:pt x="56792" y="204978"/>
                  </a:lnTo>
                  <a:lnTo>
                    <a:pt x="92963" y="213360"/>
                  </a:lnTo>
                  <a:lnTo>
                    <a:pt x="129135" y="204978"/>
                  </a:lnTo>
                  <a:lnTo>
                    <a:pt x="158686" y="182118"/>
                  </a:lnTo>
                  <a:lnTo>
                    <a:pt x="178617" y="148209"/>
                  </a:lnTo>
                  <a:lnTo>
                    <a:pt x="185927" y="106680"/>
                  </a:lnTo>
                  <a:lnTo>
                    <a:pt x="178617" y="65151"/>
                  </a:lnTo>
                  <a:lnTo>
                    <a:pt x="158686" y="31242"/>
                  </a:lnTo>
                  <a:lnTo>
                    <a:pt x="129135" y="8382"/>
                  </a:lnTo>
                  <a:lnTo>
                    <a:pt x="92963" y="0"/>
                  </a:lnTo>
                  <a:close/>
                </a:path>
              </a:pathLst>
            </a:custGeom>
            <a:solidFill>
              <a:srgbClr val="4471C4"/>
            </a:solidFill>
          </p:spPr>
          <p:txBody>
            <a:bodyPr wrap="square" lIns="0" tIns="0" rIns="0" bIns="0" rtlCol="0"/>
            <a:lstStyle/>
            <a:p>
              <a:endParaRPr/>
            </a:p>
          </p:txBody>
        </p:sp>
        <p:sp>
          <p:nvSpPr>
            <p:cNvPr id="44" name="object 44"/>
            <p:cNvSpPr/>
            <p:nvPr/>
          </p:nvSpPr>
          <p:spPr>
            <a:xfrm>
              <a:off x="8080248" y="3724655"/>
              <a:ext cx="186055" cy="213360"/>
            </a:xfrm>
            <a:custGeom>
              <a:avLst/>
              <a:gdLst/>
              <a:ahLst/>
              <a:cxnLst/>
              <a:rect l="l" t="t" r="r" b="b"/>
              <a:pathLst>
                <a:path w="186054" h="213360">
                  <a:moveTo>
                    <a:pt x="0" y="106680"/>
                  </a:moveTo>
                  <a:lnTo>
                    <a:pt x="7310" y="65151"/>
                  </a:lnTo>
                  <a:lnTo>
                    <a:pt x="27241" y="31242"/>
                  </a:lnTo>
                  <a:lnTo>
                    <a:pt x="56792" y="8382"/>
                  </a:lnTo>
                  <a:lnTo>
                    <a:pt x="92963" y="0"/>
                  </a:lnTo>
                  <a:lnTo>
                    <a:pt x="129135" y="8382"/>
                  </a:lnTo>
                  <a:lnTo>
                    <a:pt x="158686" y="31242"/>
                  </a:lnTo>
                  <a:lnTo>
                    <a:pt x="178617" y="65151"/>
                  </a:lnTo>
                  <a:lnTo>
                    <a:pt x="185927" y="106680"/>
                  </a:lnTo>
                  <a:lnTo>
                    <a:pt x="178617" y="148209"/>
                  </a:lnTo>
                  <a:lnTo>
                    <a:pt x="158686" y="182118"/>
                  </a:lnTo>
                  <a:lnTo>
                    <a:pt x="129135" y="204978"/>
                  </a:lnTo>
                  <a:lnTo>
                    <a:pt x="92963" y="213360"/>
                  </a:lnTo>
                  <a:lnTo>
                    <a:pt x="56792" y="204978"/>
                  </a:lnTo>
                  <a:lnTo>
                    <a:pt x="27241" y="182118"/>
                  </a:lnTo>
                  <a:lnTo>
                    <a:pt x="7310" y="148209"/>
                  </a:lnTo>
                  <a:lnTo>
                    <a:pt x="0" y="106680"/>
                  </a:lnTo>
                  <a:close/>
                </a:path>
              </a:pathLst>
            </a:custGeom>
            <a:ln w="12700">
              <a:solidFill>
                <a:srgbClr val="2E528F"/>
              </a:solidFill>
            </a:ln>
          </p:spPr>
          <p:txBody>
            <a:bodyPr wrap="square" lIns="0" tIns="0" rIns="0" bIns="0" rtlCol="0"/>
            <a:lstStyle/>
            <a:p>
              <a:endParaRPr/>
            </a:p>
          </p:txBody>
        </p:sp>
        <p:sp>
          <p:nvSpPr>
            <p:cNvPr id="45" name="object 45"/>
            <p:cNvSpPr/>
            <p:nvPr/>
          </p:nvSpPr>
          <p:spPr>
            <a:xfrm>
              <a:off x="9602723" y="3707891"/>
              <a:ext cx="186055" cy="215265"/>
            </a:xfrm>
            <a:custGeom>
              <a:avLst/>
              <a:gdLst/>
              <a:ahLst/>
              <a:cxnLst/>
              <a:rect l="l" t="t" r="r" b="b"/>
              <a:pathLst>
                <a:path w="186054" h="215264">
                  <a:moveTo>
                    <a:pt x="92964" y="0"/>
                  </a:moveTo>
                  <a:lnTo>
                    <a:pt x="56792" y="8447"/>
                  </a:lnTo>
                  <a:lnTo>
                    <a:pt x="27241" y="31480"/>
                  </a:lnTo>
                  <a:lnTo>
                    <a:pt x="7310" y="65633"/>
                  </a:lnTo>
                  <a:lnTo>
                    <a:pt x="0" y="107441"/>
                  </a:lnTo>
                  <a:lnTo>
                    <a:pt x="7310" y="149250"/>
                  </a:lnTo>
                  <a:lnTo>
                    <a:pt x="27241" y="183403"/>
                  </a:lnTo>
                  <a:lnTo>
                    <a:pt x="56792" y="206436"/>
                  </a:lnTo>
                  <a:lnTo>
                    <a:pt x="92964" y="214883"/>
                  </a:lnTo>
                  <a:lnTo>
                    <a:pt x="129135" y="206436"/>
                  </a:lnTo>
                  <a:lnTo>
                    <a:pt x="158686" y="183403"/>
                  </a:lnTo>
                  <a:lnTo>
                    <a:pt x="178617" y="149250"/>
                  </a:lnTo>
                  <a:lnTo>
                    <a:pt x="185927" y="107441"/>
                  </a:lnTo>
                  <a:lnTo>
                    <a:pt x="178617" y="65633"/>
                  </a:lnTo>
                  <a:lnTo>
                    <a:pt x="158686" y="31480"/>
                  </a:lnTo>
                  <a:lnTo>
                    <a:pt x="129135" y="8447"/>
                  </a:lnTo>
                  <a:lnTo>
                    <a:pt x="92964" y="0"/>
                  </a:lnTo>
                  <a:close/>
                </a:path>
              </a:pathLst>
            </a:custGeom>
            <a:solidFill>
              <a:srgbClr val="4471C4"/>
            </a:solidFill>
          </p:spPr>
          <p:txBody>
            <a:bodyPr wrap="square" lIns="0" tIns="0" rIns="0" bIns="0" rtlCol="0"/>
            <a:lstStyle/>
            <a:p>
              <a:endParaRPr/>
            </a:p>
          </p:txBody>
        </p:sp>
        <p:sp>
          <p:nvSpPr>
            <p:cNvPr id="46" name="object 46"/>
            <p:cNvSpPr/>
            <p:nvPr/>
          </p:nvSpPr>
          <p:spPr>
            <a:xfrm>
              <a:off x="9602723" y="3707891"/>
              <a:ext cx="186055" cy="215265"/>
            </a:xfrm>
            <a:custGeom>
              <a:avLst/>
              <a:gdLst/>
              <a:ahLst/>
              <a:cxnLst/>
              <a:rect l="l" t="t" r="r" b="b"/>
              <a:pathLst>
                <a:path w="186054" h="215264">
                  <a:moveTo>
                    <a:pt x="0" y="107441"/>
                  </a:moveTo>
                  <a:lnTo>
                    <a:pt x="7310" y="65633"/>
                  </a:lnTo>
                  <a:lnTo>
                    <a:pt x="27241" y="31480"/>
                  </a:lnTo>
                  <a:lnTo>
                    <a:pt x="56792" y="8447"/>
                  </a:lnTo>
                  <a:lnTo>
                    <a:pt x="92964" y="0"/>
                  </a:lnTo>
                  <a:lnTo>
                    <a:pt x="129135" y="8447"/>
                  </a:lnTo>
                  <a:lnTo>
                    <a:pt x="158686" y="31480"/>
                  </a:lnTo>
                  <a:lnTo>
                    <a:pt x="178617" y="65633"/>
                  </a:lnTo>
                  <a:lnTo>
                    <a:pt x="185927" y="107441"/>
                  </a:lnTo>
                  <a:lnTo>
                    <a:pt x="178617" y="149250"/>
                  </a:lnTo>
                  <a:lnTo>
                    <a:pt x="158686" y="183403"/>
                  </a:lnTo>
                  <a:lnTo>
                    <a:pt x="129135" y="206436"/>
                  </a:lnTo>
                  <a:lnTo>
                    <a:pt x="92964" y="214883"/>
                  </a:lnTo>
                  <a:lnTo>
                    <a:pt x="56792" y="206436"/>
                  </a:lnTo>
                  <a:lnTo>
                    <a:pt x="27241" y="183403"/>
                  </a:lnTo>
                  <a:lnTo>
                    <a:pt x="7310" y="149250"/>
                  </a:lnTo>
                  <a:lnTo>
                    <a:pt x="0" y="107441"/>
                  </a:lnTo>
                  <a:close/>
                </a:path>
              </a:pathLst>
            </a:custGeom>
            <a:ln w="12700">
              <a:solidFill>
                <a:srgbClr val="2E528F"/>
              </a:solidFill>
            </a:ln>
          </p:spPr>
          <p:txBody>
            <a:bodyPr wrap="square" lIns="0" tIns="0" rIns="0" bIns="0" rtlCol="0"/>
            <a:lstStyle/>
            <a:p>
              <a:endParaRPr/>
            </a:p>
          </p:txBody>
        </p:sp>
      </p:grpSp>
      <p:pic>
        <p:nvPicPr>
          <p:cNvPr id="47" name="object 47"/>
          <p:cNvPicPr/>
          <p:nvPr/>
        </p:nvPicPr>
        <p:blipFill>
          <a:blip r:embed="rId4" cstate="print"/>
          <a:stretch>
            <a:fillRect/>
          </a:stretch>
        </p:blipFill>
        <p:spPr>
          <a:xfrm>
            <a:off x="7714488" y="1687067"/>
            <a:ext cx="907886" cy="597408"/>
          </a:xfrm>
          <a:prstGeom prst="rect">
            <a:avLst/>
          </a:prstGeom>
        </p:spPr>
      </p:pic>
      <p:sp>
        <p:nvSpPr>
          <p:cNvPr id="48" name="object 4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623" y="215645"/>
            <a:ext cx="5274945" cy="696595"/>
          </a:xfrm>
          <a:prstGeom prst="rect">
            <a:avLst/>
          </a:prstGeom>
        </p:spPr>
        <p:txBody>
          <a:bodyPr vert="horz" wrap="square" lIns="0" tIns="12700" rIns="0" bIns="0" rtlCol="0">
            <a:spAutoFit/>
          </a:bodyPr>
          <a:lstStyle/>
          <a:p>
            <a:pPr marL="12700">
              <a:lnSpc>
                <a:spcPct val="100000"/>
              </a:lnSpc>
              <a:spcBef>
                <a:spcPts val="100"/>
              </a:spcBef>
            </a:pPr>
            <a:r>
              <a:rPr spc="-40" dirty="0"/>
              <a:t>There</a:t>
            </a:r>
            <a:r>
              <a:rPr spc="-125" dirty="0"/>
              <a:t> </a:t>
            </a:r>
            <a:r>
              <a:rPr spc="-40" dirty="0"/>
              <a:t>are</a:t>
            </a:r>
            <a:r>
              <a:rPr spc="-95" dirty="0"/>
              <a:t> </a:t>
            </a:r>
            <a:r>
              <a:rPr spc="-30" dirty="0"/>
              <a:t>multiple</a:t>
            </a:r>
            <a:r>
              <a:rPr spc="-125" dirty="0"/>
              <a:t> </a:t>
            </a:r>
            <a:r>
              <a:rPr spc="-80" dirty="0"/>
              <a:t>ways</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3878579"/>
            <a:chOff x="3828541" y="1525777"/>
            <a:chExt cx="1120140" cy="3878579"/>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3853179"/>
            </a:xfrm>
            <a:custGeom>
              <a:avLst/>
              <a:gdLst/>
              <a:ahLst/>
              <a:cxnLst/>
              <a:rect l="l" t="t" r="r" b="b"/>
              <a:pathLst>
                <a:path w="1094739" h="3853179">
                  <a:moveTo>
                    <a:pt x="0" y="3852672"/>
                  </a:moveTo>
                  <a:lnTo>
                    <a:pt x="1094232" y="3852672"/>
                  </a:lnTo>
                  <a:lnTo>
                    <a:pt x="1094232" y="0"/>
                  </a:lnTo>
                  <a:lnTo>
                    <a:pt x="0" y="0"/>
                  </a:lnTo>
                  <a:lnTo>
                    <a:pt x="0" y="3852672"/>
                  </a:lnTo>
                  <a:close/>
                </a:path>
              </a:pathLst>
            </a:custGeom>
            <a:ln w="25400">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grpSp>
      <p:grpSp>
        <p:nvGrpSpPr>
          <p:cNvPr id="12" name="object 12"/>
          <p:cNvGrpSpPr/>
          <p:nvPr/>
        </p:nvGrpSpPr>
        <p:grpSpPr>
          <a:xfrm>
            <a:off x="2279650" y="1900173"/>
            <a:ext cx="1501775" cy="254000"/>
            <a:chOff x="2279650" y="1900173"/>
            <a:chExt cx="1501775" cy="254000"/>
          </a:xfrm>
        </p:grpSpPr>
        <p:sp>
          <p:nvSpPr>
            <p:cNvPr id="13" name="object 13"/>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4" name="object 14"/>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5" name="object 15"/>
          <p:cNvSpPr txBox="1"/>
          <p:nvPr/>
        </p:nvSpPr>
        <p:spPr>
          <a:xfrm>
            <a:off x="5028946" y="1206449"/>
            <a:ext cx="67310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#Wheel</a:t>
            </a:r>
            <a:endParaRPr sz="1600">
              <a:latin typeface="Calibri"/>
              <a:cs typeface="Calibri"/>
            </a:endParaRPr>
          </a:p>
        </p:txBody>
      </p:sp>
      <p:sp>
        <p:nvSpPr>
          <p:cNvPr id="16" name="object 16"/>
          <p:cNvSpPr txBox="1"/>
          <p:nvPr/>
        </p:nvSpPr>
        <p:spPr>
          <a:xfrm>
            <a:off x="5271008" y="1578102"/>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7" name="object 17"/>
          <p:cNvSpPr txBox="1"/>
          <p:nvPr/>
        </p:nvSpPr>
        <p:spPr>
          <a:xfrm>
            <a:off x="5264277" y="2267457"/>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8" name="object 18"/>
          <p:cNvSpPr txBox="1"/>
          <p:nvPr/>
        </p:nvSpPr>
        <p:spPr>
          <a:xfrm>
            <a:off x="5254244" y="2903600"/>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9" name="object 19"/>
          <p:cNvSpPr txBox="1"/>
          <p:nvPr/>
        </p:nvSpPr>
        <p:spPr>
          <a:xfrm>
            <a:off x="5244465" y="3510153"/>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0" name="object 20"/>
          <p:cNvSpPr txBox="1"/>
          <p:nvPr/>
        </p:nvSpPr>
        <p:spPr>
          <a:xfrm>
            <a:off x="5237734" y="4148150"/>
            <a:ext cx="1289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1" name="object 21"/>
          <p:cNvSpPr txBox="1"/>
          <p:nvPr/>
        </p:nvSpPr>
        <p:spPr>
          <a:xfrm>
            <a:off x="5244465" y="4859528"/>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2" name="object 22"/>
          <p:cNvSpPr txBox="1"/>
          <p:nvPr/>
        </p:nvSpPr>
        <p:spPr>
          <a:xfrm>
            <a:off x="5803138" y="1120036"/>
            <a:ext cx="937260" cy="697230"/>
          </a:xfrm>
          <a:prstGeom prst="rect">
            <a:avLst/>
          </a:prstGeom>
        </p:spPr>
        <p:txBody>
          <a:bodyPr vert="horz" wrap="square" lIns="0" tIns="104775" rIns="0" bIns="0" rtlCol="0">
            <a:spAutoFit/>
          </a:bodyPr>
          <a:lstStyle/>
          <a:p>
            <a:pPr marL="12700">
              <a:lnSpc>
                <a:spcPct val="100000"/>
              </a:lnSpc>
              <a:spcBef>
                <a:spcPts val="825"/>
              </a:spcBef>
            </a:pPr>
            <a:r>
              <a:rPr sz="1600" b="1" spc="-5" dirty="0">
                <a:latin typeface="Calibri"/>
                <a:cs typeface="Calibri"/>
              </a:rPr>
              <a:t>Class</a:t>
            </a:r>
            <a:r>
              <a:rPr sz="1600" b="1" spc="-65" dirty="0">
                <a:latin typeface="Calibri"/>
                <a:cs typeface="Calibri"/>
              </a:rPr>
              <a:t> </a:t>
            </a:r>
            <a:r>
              <a:rPr sz="1600" b="1" spc="-5" dirty="0">
                <a:latin typeface="Calibri"/>
                <a:cs typeface="Calibri"/>
              </a:rPr>
              <a:t>Label</a:t>
            </a:r>
            <a:endParaRPr sz="1600">
              <a:latin typeface="Calibri"/>
              <a:cs typeface="Calibri"/>
            </a:endParaRPr>
          </a:p>
          <a:p>
            <a:pPr marL="18415">
              <a:lnSpc>
                <a:spcPct val="100000"/>
              </a:lnSpc>
              <a:spcBef>
                <a:spcPts val="725"/>
              </a:spcBef>
            </a:pPr>
            <a:r>
              <a:rPr sz="1600" b="1" spc="-10" dirty="0">
                <a:latin typeface="Calibri"/>
                <a:cs typeface="Calibri"/>
              </a:rPr>
              <a:t>CAR</a:t>
            </a:r>
            <a:endParaRPr sz="1600">
              <a:latin typeface="Calibri"/>
              <a:cs typeface="Calibri"/>
            </a:endParaRPr>
          </a:p>
        </p:txBody>
      </p:sp>
      <p:sp>
        <p:nvSpPr>
          <p:cNvPr id="23" name="object 23"/>
          <p:cNvSpPr txBox="1"/>
          <p:nvPr/>
        </p:nvSpPr>
        <p:spPr>
          <a:xfrm>
            <a:off x="5812916" y="2224531"/>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4" name="object 24"/>
          <p:cNvSpPr txBox="1"/>
          <p:nvPr/>
        </p:nvSpPr>
        <p:spPr>
          <a:xfrm>
            <a:off x="5809234" y="2903600"/>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5" name="object 25"/>
          <p:cNvSpPr txBox="1"/>
          <p:nvPr/>
        </p:nvSpPr>
        <p:spPr>
          <a:xfrm>
            <a:off x="5803138" y="3498850"/>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6" name="object 26"/>
          <p:cNvSpPr txBox="1"/>
          <p:nvPr/>
        </p:nvSpPr>
        <p:spPr>
          <a:xfrm>
            <a:off x="5787009" y="4148150"/>
            <a:ext cx="4038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7" name="object 27"/>
          <p:cNvSpPr txBox="1"/>
          <p:nvPr/>
        </p:nvSpPr>
        <p:spPr>
          <a:xfrm>
            <a:off x="5799835" y="4859528"/>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8" name="object 28"/>
          <p:cNvSpPr/>
          <p:nvPr/>
        </p:nvSpPr>
        <p:spPr>
          <a:xfrm>
            <a:off x="6952488" y="3828288"/>
            <a:ext cx="4377055" cy="0"/>
          </a:xfrm>
          <a:custGeom>
            <a:avLst/>
            <a:gdLst/>
            <a:ahLst/>
            <a:cxnLst/>
            <a:rect l="l" t="t" r="r" b="b"/>
            <a:pathLst>
              <a:path w="4377055">
                <a:moveTo>
                  <a:pt x="0" y="0"/>
                </a:moveTo>
                <a:lnTo>
                  <a:pt x="4376928" y="0"/>
                </a:lnTo>
              </a:path>
            </a:pathLst>
          </a:custGeom>
          <a:ln w="6350">
            <a:solidFill>
              <a:srgbClr val="4471C4"/>
            </a:solidFill>
          </a:ln>
        </p:spPr>
        <p:txBody>
          <a:bodyPr wrap="square" lIns="0" tIns="0" rIns="0" bIns="0" rtlCol="0"/>
          <a:lstStyle/>
          <a:p>
            <a:endParaRPr/>
          </a:p>
        </p:txBody>
      </p:sp>
      <p:sp>
        <p:nvSpPr>
          <p:cNvPr id="29" name="object 29"/>
          <p:cNvSpPr txBox="1"/>
          <p:nvPr/>
        </p:nvSpPr>
        <p:spPr>
          <a:xfrm>
            <a:off x="8880729" y="3333114"/>
            <a:ext cx="154940"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3</a:t>
            </a:r>
            <a:endParaRPr sz="2000">
              <a:latin typeface="Calibri"/>
              <a:cs typeface="Calibri"/>
            </a:endParaRPr>
          </a:p>
        </p:txBody>
      </p:sp>
      <p:sp>
        <p:nvSpPr>
          <p:cNvPr id="30" name="object 30"/>
          <p:cNvSpPr/>
          <p:nvPr/>
        </p:nvSpPr>
        <p:spPr>
          <a:xfrm>
            <a:off x="8964930" y="3647694"/>
            <a:ext cx="0" cy="182245"/>
          </a:xfrm>
          <a:custGeom>
            <a:avLst/>
            <a:gdLst/>
            <a:ahLst/>
            <a:cxnLst/>
            <a:rect l="l" t="t" r="r" b="b"/>
            <a:pathLst>
              <a:path h="182245">
                <a:moveTo>
                  <a:pt x="0" y="0"/>
                </a:moveTo>
                <a:lnTo>
                  <a:pt x="0" y="181863"/>
                </a:lnTo>
              </a:path>
            </a:pathLst>
          </a:custGeom>
          <a:ln w="19050">
            <a:solidFill>
              <a:srgbClr val="4471C4"/>
            </a:solidFill>
          </a:ln>
        </p:spPr>
        <p:txBody>
          <a:bodyPr wrap="square" lIns="0" tIns="0" rIns="0" bIns="0" rtlCol="0"/>
          <a:lstStyle/>
          <a:p>
            <a:endParaRPr/>
          </a:p>
        </p:txBody>
      </p:sp>
      <p:sp>
        <p:nvSpPr>
          <p:cNvPr id="31" name="object 31"/>
          <p:cNvSpPr txBox="1"/>
          <p:nvPr/>
        </p:nvSpPr>
        <p:spPr>
          <a:xfrm>
            <a:off x="7716139" y="3877817"/>
            <a:ext cx="4394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B</a:t>
            </a:r>
            <a:r>
              <a:rPr sz="1800" spc="5" dirty="0">
                <a:latin typeface="Calibri"/>
                <a:cs typeface="Calibri"/>
              </a:rPr>
              <a:t>I</a:t>
            </a:r>
            <a:r>
              <a:rPr sz="1800" dirty="0">
                <a:latin typeface="Calibri"/>
                <a:cs typeface="Calibri"/>
              </a:rPr>
              <a:t>KE</a:t>
            </a:r>
            <a:endParaRPr sz="1800">
              <a:latin typeface="Calibri"/>
              <a:cs typeface="Calibri"/>
            </a:endParaRPr>
          </a:p>
        </p:txBody>
      </p:sp>
      <p:sp>
        <p:nvSpPr>
          <p:cNvPr id="32" name="object 32"/>
          <p:cNvSpPr txBox="1"/>
          <p:nvPr/>
        </p:nvSpPr>
        <p:spPr>
          <a:xfrm>
            <a:off x="9567798" y="3877817"/>
            <a:ext cx="4038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CAR</a:t>
            </a:r>
            <a:endParaRPr sz="1800">
              <a:latin typeface="Calibri"/>
              <a:cs typeface="Calibri"/>
            </a:endParaRPr>
          </a:p>
        </p:txBody>
      </p:sp>
      <p:sp>
        <p:nvSpPr>
          <p:cNvPr id="33" name="object 33"/>
          <p:cNvSpPr/>
          <p:nvPr/>
        </p:nvSpPr>
        <p:spPr>
          <a:xfrm>
            <a:off x="7495793" y="3653790"/>
            <a:ext cx="2926080" cy="206375"/>
          </a:xfrm>
          <a:custGeom>
            <a:avLst/>
            <a:gdLst/>
            <a:ahLst/>
            <a:cxnLst/>
            <a:rect l="l" t="t" r="r" b="b"/>
            <a:pathLst>
              <a:path w="2926079" h="206375">
                <a:moveTo>
                  <a:pt x="670559" y="0"/>
                </a:moveTo>
                <a:lnTo>
                  <a:pt x="670559" y="181864"/>
                </a:lnTo>
              </a:path>
              <a:path w="2926079" h="206375">
                <a:moveTo>
                  <a:pt x="0" y="12192"/>
                </a:moveTo>
                <a:lnTo>
                  <a:pt x="0" y="194056"/>
                </a:lnTo>
              </a:path>
              <a:path w="2926079" h="206375">
                <a:moveTo>
                  <a:pt x="2218944" y="12192"/>
                </a:moveTo>
                <a:lnTo>
                  <a:pt x="2218944" y="194056"/>
                </a:lnTo>
              </a:path>
              <a:path w="2926079" h="206375">
                <a:moveTo>
                  <a:pt x="2926079" y="24384"/>
                </a:moveTo>
                <a:lnTo>
                  <a:pt x="2926079" y="206248"/>
                </a:lnTo>
              </a:path>
            </a:pathLst>
          </a:custGeom>
          <a:ln w="19050">
            <a:solidFill>
              <a:srgbClr val="4471C4"/>
            </a:solidFill>
          </a:ln>
        </p:spPr>
        <p:txBody>
          <a:bodyPr wrap="square" lIns="0" tIns="0" rIns="0" bIns="0" rtlCol="0"/>
          <a:lstStyle/>
          <a:p>
            <a:endParaRPr/>
          </a:p>
        </p:txBody>
      </p:sp>
      <p:sp>
        <p:nvSpPr>
          <p:cNvPr id="34" name="object 34"/>
          <p:cNvSpPr txBox="1"/>
          <p:nvPr/>
        </p:nvSpPr>
        <p:spPr>
          <a:xfrm>
            <a:off x="7430261" y="3303777"/>
            <a:ext cx="15494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1</a:t>
            </a:r>
            <a:endParaRPr sz="2000">
              <a:latin typeface="Calibri"/>
              <a:cs typeface="Calibri"/>
            </a:endParaRPr>
          </a:p>
        </p:txBody>
      </p:sp>
      <p:sp>
        <p:nvSpPr>
          <p:cNvPr id="35" name="object 35"/>
          <p:cNvSpPr txBox="1"/>
          <p:nvPr/>
        </p:nvSpPr>
        <p:spPr>
          <a:xfrm>
            <a:off x="10325861" y="3328161"/>
            <a:ext cx="15494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5</a:t>
            </a:r>
            <a:endParaRPr sz="2000">
              <a:latin typeface="Calibri"/>
              <a:cs typeface="Calibri"/>
            </a:endParaRPr>
          </a:p>
        </p:txBody>
      </p:sp>
      <p:sp>
        <p:nvSpPr>
          <p:cNvPr id="36" name="object 36"/>
          <p:cNvSpPr txBox="1"/>
          <p:nvPr/>
        </p:nvSpPr>
        <p:spPr>
          <a:xfrm>
            <a:off x="11025378" y="3785361"/>
            <a:ext cx="67310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#Wheel</a:t>
            </a:r>
            <a:endParaRPr sz="1600">
              <a:latin typeface="Calibri"/>
              <a:cs typeface="Calibri"/>
            </a:endParaRPr>
          </a:p>
        </p:txBody>
      </p:sp>
      <p:pic>
        <p:nvPicPr>
          <p:cNvPr id="37" name="object 37"/>
          <p:cNvPicPr/>
          <p:nvPr/>
        </p:nvPicPr>
        <p:blipFill>
          <a:blip r:embed="rId3" cstate="print"/>
          <a:stretch>
            <a:fillRect/>
          </a:stretch>
        </p:blipFill>
        <p:spPr>
          <a:xfrm>
            <a:off x="9288780" y="1722120"/>
            <a:ext cx="774192" cy="545591"/>
          </a:xfrm>
          <a:prstGeom prst="rect">
            <a:avLst/>
          </a:prstGeom>
        </p:spPr>
      </p:pic>
      <p:pic>
        <p:nvPicPr>
          <p:cNvPr id="38" name="object 38"/>
          <p:cNvPicPr/>
          <p:nvPr/>
        </p:nvPicPr>
        <p:blipFill>
          <a:blip r:embed="rId5" cstate="print"/>
          <a:stretch>
            <a:fillRect/>
          </a:stretch>
        </p:blipFill>
        <p:spPr>
          <a:xfrm>
            <a:off x="9272016" y="2385060"/>
            <a:ext cx="883920" cy="554736"/>
          </a:xfrm>
          <a:prstGeom prst="rect">
            <a:avLst/>
          </a:prstGeom>
        </p:spPr>
      </p:pic>
      <p:grpSp>
        <p:nvGrpSpPr>
          <p:cNvPr id="39" name="object 39"/>
          <p:cNvGrpSpPr/>
          <p:nvPr/>
        </p:nvGrpSpPr>
        <p:grpSpPr>
          <a:xfrm>
            <a:off x="7714488" y="2357627"/>
            <a:ext cx="2441575" cy="1586865"/>
            <a:chOff x="7714488" y="2357627"/>
            <a:chExt cx="2441575" cy="1586865"/>
          </a:xfrm>
        </p:grpSpPr>
        <p:pic>
          <p:nvPicPr>
            <p:cNvPr id="40" name="object 40"/>
            <p:cNvPicPr/>
            <p:nvPr/>
          </p:nvPicPr>
          <p:blipFill>
            <a:blip r:embed="rId6" cstate="print"/>
            <a:stretch>
              <a:fillRect/>
            </a:stretch>
          </p:blipFill>
          <p:spPr>
            <a:xfrm>
              <a:off x="9313163" y="3049523"/>
              <a:ext cx="842772" cy="560832"/>
            </a:xfrm>
            <a:prstGeom prst="rect">
              <a:avLst/>
            </a:prstGeom>
          </p:spPr>
        </p:pic>
        <p:pic>
          <p:nvPicPr>
            <p:cNvPr id="41" name="object 41"/>
            <p:cNvPicPr/>
            <p:nvPr/>
          </p:nvPicPr>
          <p:blipFill>
            <a:blip r:embed="rId7" cstate="print"/>
            <a:stretch>
              <a:fillRect/>
            </a:stretch>
          </p:blipFill>
          <p:spPr>
            <a:xfrm>
              <a:off x="7731252" y="2357627"/>
              <a:ext cx="864107" cy="627888"/>
            </a:xfrm>
            <a:prstGeom prst="rect">
              <a:avLst/>
            </a:prstGeom>
          </p:spPr>
        </p:pic>
        <p:pic>
          <p:nvPicPr>
            <p:cNvPr id="42" name="object 42"/>
            <p:cNvPicPr/>
            <p:nvPr/>
          </p:nvPicPr>
          <p:blipFill>
            <a:blip r:embed="rId8" cstate="print"/>
            <a:stretch>
              <a:fillRect/>
            </a:stretch>
          </p:blipFill>
          <p:spPr>
            <a:xfrm>
              <a:off x="7714488" y="2967227"/>
              <a:ext cx="829055" cy="650748"/>
            </a:xfrm>
            <a:prstGeom prst="rect">
              <a:avLst/>
            </a:prstGeom>
          </p:spPr>
        </p:pic>
        <p:sp>
          <p:nvSpPr>
            <p:cNvPr id="43" name="object 43"/>
            <p:cNvSpPr/>
            <p:nvPr/>
          </p:nvSpPr>
          <p:spPr>
            <a:xfrm>
              <a:off x="8080248" y="3724655"/>
              <a:ext cx="186055" cy="213360"/>
            </a:xfrm>
            <a:custGeom>
              <a:avLst/>
              <a:gdLst/>
              <a:ahLst/>
              <a:cxnLst/>
              <a:rect l="l" t="t" r="r" b="b"/>
              <a:pathLst>
                <a:path w="186054" h="213360">
                  <a:moveTo>
                    <a:pt x="92963" y="0"/>
                  </a:moveTo>
                  <a:lnTo>
                    <a:pt x="56792" y="8382"/>
                  </a:lnTo>
                  <a:lnTo>
                    <a:pt x="27241" y="31242"/>
                  </a:lnTo>
                  <a:lnTo>
                    <a:pt x="7310" y="65151"/>
                  </a:lnTo>
                  <a:lnTo>
                    <a:pt x="0" y="106680"/>
                  </a:lnTo>
                  <a:lnTo>
                    <a:pt x="7310" y="148209"/>
                  </a:lnTo>
                  <a:lnTo>
                    <a:pt x="27241" y="182118"/>
                  </a:lnTo>
                  <a:lnTo>
                    <a:pt x="56792" y="204978"/>
                  </a:lnTo>
                  <a:lnTo>
                    <a:pt x="92963" y="213360"/>
                  </a:lnTo>
                  <a:lnTo>
                    <a:pt x="129135" y="204978"/>
                  </a:lnTo>
                  <a:lnTo>
                    <a:pt x="158686" y="182118"/>
                  </a:lnTo>
                  <a:lnTo>
                    <a:pt x="178617" y="148209"/>
                  </a:lnTo>
                  <a:lnTo>
                    <a:pt x="185927" y="106680"/>
                  </a:lnTo>
                  <a:lnTo>
                    <a:pt x="178617" y="65151"/>
                  </a:lnTo>
                  <a:lnTo>
                    <a:pt x="158686" y="31242"/>
                  </a:lnTo>
                  <a:lnTo>
                    <a:pt x="129135" y="8382"/>
                  </a:lnTo>
                  <a:lnTo>
                    <a:pt x="92963" y="0"/>
                  </a:lnTo>
                  <a:close/>
                </a:path>
              </a:pathLst>
            </a:custGeom>
            <a:solidFill>
              <a:srgbClr val="4471C4"/>
            </a:solidFill>
          </p:spPr>
          <p:txBody>
            <a:bodyPr wrap="square" lIns="0" tIns="0" rIns="0" bIns="0" rtlCol="0"/>
            <a:lstStyle/>
            <a:p>
              <a:endParaRPr/>
            </a:p>
          </p:txBody>
        </p:sp>
        <p:sp>
          <p:nvSpPr>
            <p:cNvPr id="44" name="object 44"/>
            <p:cNvSpPr/>
            <p:nvPr/>
          </p:nvSpPr>
          <p:spPr>
            <a:xfrm>
              <a:off x="8080248" y="3724655"/>
              <a:ext cx="186055" cy="213360"/>
            </a:xfrm>
            <a:custGeom>
              <a:avLst/>
              <a:gdLst/>
              <a:ahLst/>
              <a:cxnLst/>
              <a:rect l="l" t="t" r="r" b="b"/>
              <a:pathLst>
                <a:path w="186054" h="213360">
                  <a:moveTo>
                    <a:pt x="0" y="106680"/>
                  </a:moveTo>
                  <a:lnTo>
                    <a:pt x="7310" y="65151"/>
                  </a:lnTo>
                  <a:lnTo>
                    <a:pt x="27241" y="31242"/>
                  </a:lnTo>
                  <a:lnTo>
                    <a:pt x="56792" y="8382"/>
                  </a:lnTo>
                  <a:lnTo>
                    <a:pt x="92963" y="0"/>
                  </a:lnTo>
                  <a:lnTo>
                    <a:pt x="129135" y="8382"/>
                  </a:lnTo>
                  <a:lnTo>
                    <a:pt x="158686" y="31242"/>
                  </a:lnTo>
                  <a:lnTo>
                    <a:pt x="178617" y="65151"/>
                  </a:lnTo>
                  <a:lnTo>
                    <a:pt x="185927" y="106680"/>
                  </a:lnTo>
                  <a:lnTo>
                    <a:pt x="178617" y="148209"/>
                  </a:lnTo>
                  <a:lnTo>
                    <a:pt x="158686" y="182118"/>
                  </a:lnTo>
                  <a:lnTo>
                    <a:pt x="129135" y="204978"/>
                  </a:lnTo>
                  <a:lnTo>
                    <a:pt x="92963" y="213360"/>
                  </a:lnTo>
                  <a:lnTo>
                    <a:pt x="56792" y="204978"/>
                  </a:lnTo>
                  <a:lnTo>
                    <a:pt x="27241" y="182118"/>
                  </a:lnTo>
                  <a:lnTo>
                    <a:pt x="7310" y="148209"/>
                  </a:lnTo>
                  <a:lnTo>
                    <a:pt x="0" y="106680"/>
                  </a:lnTo>
                  <a:close/>
                </a:path>
              </a:pathLst>
            </a:custGeom>
            <a:ln w="12700">
              <a:solidFill>
                <a:srgbClr val="2E528F"/>
              </a:solidFill>
            </a:ln>
          </p:spPr>
          <p:txBody>
            <a:bodyPr wrap="square" lIns="0" tIns="0" rIns="0" bIns="0" rtlCol="0"/>
            <a:lstStyle/>
            <a:p>
              <a:endParaRPr/>
            </a:p>
          </p:txBody>
        </p:sp>
        <p:sp>
          <p:nvSpPr>
            <p:cNvPr id="45" name="object 45"/>
            <p:cNvSpPr/>
            <p:nvPr/>
          </p:nvSpPr>
          <p:spPr>
            <a:xfrm>
              <a:off x="9602723" y="3707891"/>
              <a:ext cx="186055" cy="215265"/>
            </a:xfrm>
            <a:custGeom>
              <a:avLst/>
              <a:gdLst/>
              <a:ahLst/>
              <a:cxnLst/>
              <a:rect l="l" t="t" r="r" b="b"/>
              <a:pathLst>
                <a:path w="186054" h="215264">
                  <a:moveTo>
                    <a:pt x="92964" y="0"/>
                  </a:moveTo>
                  <a:lnTo>
                    <a:pt x="56792" y="8447"/>
                  </a:lnTo>
                  <a:lnTo>
                    <a:pt x="27241" y="31480"/>
                  </a:lnTo>
                  <a:lnTo>
                    <a:pt x="7310" y="65633"/>
                  </a:lnTo>
                  <a:lnTo>
                    <a:pt x="0" y="107441"/>
                  </a:lnTo>
                  <a:lnTo>
                    <a:pt x="7310" y="149250"/>
                  </a:lnTo>
                  <a:lnTo>
                    <a:pt x="27241" y="183403"/>
                  </a:lnTo>
                  <a:lnTo>
                    <a:pt x="56792" y="206436"/>
                  </a:lnTo>
                  <a:lnTo>
                    <a:pt x="92964" y="214883"/>
                  </a:lnTo>
                  <a:lnTo>
                    <a:pt x="129135" y="206436"/>
                  </a:lnTo>
                  <a:lnTo>
                    <a:pt x="158686" y="183403"/>
                  </a:lnTo>
                  <a:lnTo>
                    <a:pt x="178617" y="149250"/>
                  </a:lnTo>
                  <a:lnTo>
                    <a:pt x="185927" y="107441"/>
                  </a:lnTo>
                  <a:lnTo>
                    <a:pt x="178617" y="65633"/>
                  </a:lnTo>
                  <a:lnTo>
                    <a:pt x="158686" y="31480"/>
                  </a:lnTo>
                  <a:lnTo>
                    <a:pt x="129135" y="8447"/>
                  </a:lnTo>
                  <a:lnTo>
                    <a:pt x="92964" y="0"/>
                  </a:lnTo>
                  <a:close/>
                </a:path>
              </a:pathLst>
            </a:custGeom>
            <a:solidFill>
              <a:srgbClr val="4471C4"/>
            </a:solidFill>
          </p:spPr>
          <p:txBody>
            <a:bodyPr wrap="square" lIns="0" tIns="0" rIns="0" bIns="0" rtlCol="0"/>
            <a:lstStyle/>
            <a:p>
              <a:endParaRPr/>
            </a:p>
          </p:txBody>
        </p:sp>
        <p:sp>
          <p:nvSpPr>
            <p:cNvPr id="46" name="object 46"/>
            <p:cNvSpPr/>
            <p:nvPr/>
          </p:nvSpPr>
          <p:spPr>
            <a:xfrm>
              <a:off x="9602723" y="3707891"/>
              <a:ext cx="186055" cy="215265"/>
            </a:xfrm>
            <a:custGeom>
              <a:avLst/>
              <a:gdLst/>
              <a:ahLst/>
              <a:cxnLst/>
              <a:rect l="l" t="t" r="r" b="b"/>
              <a:pathLst>
                <a:path w="186054" h="215264">
                  <a:moveTo>
                    <a:pt x="0" y="107441"/>
                  </a:moveTo>
                  <a:lnTo>
                    <a:pt x="7310" y="65633"/>
                  </a:lnTo>
                  <a:lnTo>
                    <a:pt x="27241" y="31480"/>
                  </a:lnTo>
                  <a:lnTo>
                    <a:pt x="56792" y="8447"/>
                  </a:lnTo>
                  <a:lnTo>
                    <a:pt x="92964" y="0"/>
                  </a:lnTo>
                  <a:lnTo>
                    <a:pt x="129135" y="8447"/>
                  </a:lnTo>
                  <a:lnTo>
                    <a:pt x="158686" y="31480"/>
                  </a:lnTo>
                  <a:lnTo>
                    <a:pt x="178617" y="65633"/>
                  </a:lnTo>
                  <a:lnTo>
                    <a:pt x="185927" y="107441"/>
                  </a:lnTo>
                  <a:lnTo>
                    <a:pt x="178617" y="149250"/>
                  </a:lnTo>
                  <a:lnTo>
                    <a:pt x="158686" y="183403"/>
                  </a:lnTo>
                  <a:lnTo>
                    <a:pt x="129135" y="206436"/>
                  </a:lnTo>
                  <a:lnTo>
                    <a:pt x="92964" y="214883"/>
                  </a:lnTo>
                  <a:lnTo>
                    <a:pt x="56792" y="206436"/>
                  </a:lnTo>
                  <a:lnTo>
                    <a:pt x="27241" y="183403"/>
                  </a:lnTo>
                  <a:lnTo>
                    <a:pt x="7310" y="149250"/>
                  </a:lnTo>
                  <a:lnTo>
                    <a:pt x="0" y="107441"/>
                  </a:lnTo>
                  <a:close/>
                </a:path>
              </a:pathLst>
            </a:custGeom>
            <a:ln w="12700">
              <a:solidFill>
                <a:srgbClr val="2E528F"/>
              </a:solidFill>
            </a:ln>
          </p:spPr>
          <p:txBody>
            <a:bodyPr wrap="square" lIns="0" tIns="0" rIns="0" bIns="0" rtlCol="0"/>
            <a:lstStyle/>
            <a:p>
              <a:endParaRPr/>
            </a:p>
          </p:txBody>
        </p:sp>
      </p:grpSp>
      <p:pic>
        <p:nvPicPr>
          <p:cNvPr id="47" name="object 47"/>
          <p:cNvPicPr/>
          <p:nvPr/>
        </p:nvPicPr>
        <p:blipFill>
          <a:blip r:embed="rId4" cstate="print"/>
          <a:stretch>
            <a:fillRect/>
          </a:stretch>
        </p:blipFill>
        <p:spPr>
          <a:xfrm>
            <a:off x="7714488" y="1687067"/>
            <a:ext cx="907886" cy="597408"/>
          </a:xfrm>
          <a:prstGeom prst="rect">
            <a:avLst/>
          </a:prstGeom>
        </p:spPr>
      </p:pic>
      <p:sp>
        <p:nvSpPr>
          <p:cNvPr id="48" name="object 48"/>
          <p:cNvSpPr txBox="1"/>
          <p:nvPr/>
        </p:nvSpPr>
        <p:spPr>
          <a:xfrm>
            <a:off x="6489191" y="5434584"/>
            <a:ext cx="3573779" cy="708660"/>
          </a:xfrm>
          <a:prstGeom prst="rect">
            <a:avLst/>
          </a:prstGeom>
          <a:solidFill>
            <a:srgbClr val="A6A6A6"/>
          </a:solidFill>
          <a:ln w="9525">
            <a:solidFill>
              <a:srgbClr val="2E528F"/>
            </a:solidFill>
          </a:ln>
        </p:spPr>
        <p:txBody>
          <a:bodyPr vert="horz" wrap="square" lIns="0" tIns="31114" rIns="0" bIns="0" rtlCol="0">
            <a:spAutoFit/>
          </a:bodyPr>
          <a:lstStyle/>
          <a:p>
            <a:pPr marL="1905" algn="ctr">
              <a:lnSpc>
                <a:spcPct val="100000"/>
              </a:lnSpc>
              <a:spcBef>
                <a:spcPts val="244"/>
              </a:spcBef>
            </a:pPr>
            <a:r>
              <a:rPr sz="2000" b="1" spc="-5" dirty="0">
                <a:solidFill>
                  <a:srgbClr val="C00000"/>
                </a:solidFill>
                <a:latin typeface="Calibri"/>
                <a:cs typeface="Calibri"/>
              </a:rPr>
              <a:t>Classifier</a:t>
            </a:r>
            <a:endParaRPr sz="2000">
              <a:latin typeface="Calibri"/>
              <a:cs typeface="Calibri"/>
            </a:endParaRPr>
          </a:p>
          <a:p>
            <a:pPr marR="421640" algn="ctr">
              <a:lnSpc>
                <a:spcPct val="100000"/>
              </a:lnSpc>
            </a:pPr>
            <a:r>
              <a:rPr sz="2000" b="1" dirty="0">
                <a:latin typeface="Calibri"/>
                <a:cs typeface="Calibri"/>
              </a:rPr>
              <a:t>If</a:t>
            </a:r>
            <a:r>
              <a:rPr sz="2000" b="1" spc="-15" dirty="0">
                <a:latin typeface="Calibri"/>
                <a:cs typeface="Calibri"/>
              </a:rPr>
              <a:t> </a:t>
            </a:r>
            <a:r>
              <a:rPr sz="2000" b="1" spc="-5" dirty="0">
                <a:latin typeface="Calibri"/>
                <a:cs typeface="Calibri"/>
              </a:rPr>
              <a:t>#Wheel </a:t>
            </a:r>
            <a:r>
              <a:rPr sz="2000" b="1" dirty="0">
                <a:latin typeface="Calibri"/>
                <a:cs typeface="Calibri"/>
              </a:rPr>
              <a:t>&lt;</a:t>
            </a:r>
            <a:r>
              <a:rPr sz="2000" b="1" spc="-5" dirty="0">
                <a:latin typeface="Calibri"/>
                <a:cs typeface="Calibri"/>
              </a:rPr>
              <a:t> </a:t>
            </a:r>
            <a:r>
              <a:rPr sz="2000" b="1" dirty="0">
                <a:latin typeface="Calibri"/>
                <a:cs typeface="Calibri"/>
              </a:rPr>
              <a:t>3,</a:t>
            </a:r>
            <a:r>
              <a:rPr sz="2000" b="1" spc="-10" dirty="0">
                <a:latin typeface="Calibri"/>
                <a:cs typeface="Calibri"/>
              </a:rPr>
              <a:t> </a:t>
            </a:r>
            <a:r>
              <a:rPr sz="2000" b="1" dirty="0">
                <a:latin typeface="Calibri"/>
                <a:cs typeface="Calibri"/>
              </a:rPr>
              <a:t>then</a:t>
            </a:r>
            <a:r>
              <a:rPr sz="2000" b="1" spc="-25" dirty="0">
                <a:latin typeface="Calibri"/>
                <a:cs typeface="Calibri"/>
              </a:rPr>
              <a:t> </a:t>
            </a:r>
            <a:r>
              <a:rPr sz="2000" b="1" dirty="0">
                <a:latin typeface="Calibri"/>
                <a:cs typeface="Calibri"/>
              </a:rPr>
              <a:t>it</a:t>
            </a:r>
            <a:r>
              <a:rPr sz="2000" b="1" spc="-25" dirty="0">
                <a:latin typeface="Calibri"/>
                <a:cs typeface="Calibri"/>
              </a:rPr>
              <a:t> </a:t>
            </a:r>
            <a:r>
              <a:rPr sz="2000" b="1" dirty="0">
                <a:latin typeface="Calibri"/>
                <a:cs typeface="Calibri"/>
              </a:rPr>
              <a:t>is</a:t>
            </a:r>
            <a:r>
              <a:rPr sz="2000" b="1" spc="-10" dirty="0">
                <a:latin typeface="Calibri"/>
                <a:cs typeface="Calibri"/>
              </a:rPr>
              <a:t> </a:t>
            </a:r>
            <a:r>
              <a:rPr sz="2000" b="1" dirty="0">
                <a:latin typeface="Calibri"/>
                <a:cs typeface="Calibri"/>
              </a:rPr>
              <a:t>BIKE</a:t>
            </a:r>
            <a:endParaRPr sz="2000">
              <a:latin typeface="Calibri"/>
              <a:cs typeface="Calibri"/>
            </a:endParaRPr>
          </a:p>
        </p:txBody>
      </p:sp>
      <p:sp>
        <p:nvSpPr>
          <p:cNvPr id="49" name="object 49"/>
          <p:cNvSpPr txBox="1"/>
          <p:nvPr/>
        </p:nvSpPr>
        <p:spPr>
          <a:xfrm>
            <a:off x="10578083" y="5708903"/>
            <a:ext cx="795655" cy="399415"/>
          </a:xfrm>
          <a:prstGeom prst="rect">
            <a:avLst/>
          </a:prstGeom>
          <a:ln w="9525">
            <a:solidFill>
              <a:srgbClr val="4471C4"/>
            </a:solidFill>
          </a:ln>
        </p:spPr>
        <p:txBody>
          <a:bodyPr vert="horz" wrap="square" lIns="0" tIns="30480" rIns="0" bIns="0" rtlCol="0">
            <a:spAutoFit/>
          </a:bodyPr>
          <a:lstStyle/>
          <a:p>
            <a:pPr marL="161925">
              <a:lnSpc>
                <a:spcPct val="100000"/>
              </a:lnSpc>
              <a:spcBef>
                <a:spcPts val="240"/>
              </a:spcBef>
            </a:pPr>
            <a:r>
              <a:rPr sz="2000" b="1" dirty="0">
                <a:solidFill>
                  <a:srgbClr val="C00000"/>
                </a:solidFill>
                <a:latin typeface="Calibri"/>
                <a:cs typeface="Calibri"/>
              </a:rPr>
              <a:t>BIKE</a:t>
            </a:r>
            <a:endParaRPr sz="2000">
              <a:latin typeface="Calibri"/>
              <a:cs typeface="Calibri"/>
            </a:endParaRPr>
          </a:p>
        </p:txBody>
      </p:sp>
      <p:sp>
        <p:nvSpPr>
          <p:cNvPr id="50" name="object 50"/>
          <p:cNvSpPr/>
          <p:nvPr/>
        </p:nvSpPr>
        <p:spPr>
          <a:xfrm>
            <a:off x="10098785" y="5890640"/>
            <a:ext cx="447040" cy="95250"/>
          </a:xfrm>
          <a:custGeom>
            <a:avLst/>
            <a:gdLst/>
            <a:ahLst/>
            <a:cxnLst/>
            <a:rect l="l" t="t" r="r" b="b"/>
            <a:pathLst>
              <a:path w="447040" h="95250">
                <a:moveTo>
                  <a:pt x="351536" y="0"/>
                </a:moveTo>
                <a:lnTo>
                  <a:pt x="351536" y="95250"/>
                </a:lnTo>
                <a:lnTo>
                  <a:pt x="415036" y="63500"/>
                </a:lnTo>
                <a:lnTo>
                  <a:pt x="367411" y="63500"/>
                </a:lnTo>
                <a:lnTo>
                  <a:pt x="367411" y="31750"/>
                </a:lnTo>
                <a:lnTo>
                  <a:pt x="415036" y="31750"/>
                </a:lnTo>
                <a:lnTo>
                  <a:pt x="351536" y="0"/>
                </a:lnTo>
                <a:close/>
              </a:path>
              <a:path w="447040" h="95250">
                <a:moveTo>
                  <a:pt x="351536" y="31750"/>
                </a:moveTo>
                <a:lnTo>
                  <a:pt x="0" y="31750"/>
                </a:lnTo>
                <a:lnTo>
                  <a:pt x="0" y="63500"/>
                </a:lnTo>
                <a:lnTo>
                  <a:pt x="351536" y="63500"/>
                </a:lnTo>
                <a:lnTo>
                  <a:pt x="351536" y="31750"/>
                </a:lnTo>
                <a:close/>
              </a:path>
              <a:path w="447040" h="95250">
                <a:moveTo>
                  <a:pt x="415036" y="31750"/>
                </a:moveTo>
                <a:lnTo>
                  <a:pt x="367411" y="31750"/>
                </a:lnTo>
                <a:lnTo>
                  <a:pt x="367411" y="63500"/>
                </a:lnTo>
                <a:lnTo>
                  <a:pt x="415036" y="63500"/>
                </a:lnTo>
                <a:lnTo>
                  <a:pt x="446786" y="47625"/>
                </a:lnTo>
                <a:lnTo>
                  <a:pt x="415036" y="31750"/>
                </a:lnTo>
                <a:close/>
              </a:path>
            </a:pathLst>
          </a:custGeom>
          <a:solidFill>
            <a:srgbClr val="4471C4"/>
          </a:solidFill>
        </p:spPr>
        <p:txBody>
          <a:bodyPr wrap="square" lIns="0" tIns="0" rIns="0" bIns="0" rtlCol="0"/>
          <a:lstStyle/>
          <a:p>
            <a:endParaRPr/>
          </a:p>
        </p:txBody>
      </p:sp>
      <p:sp>
        <p:nvSpPr>
          <p:cNvPr id="51" name="object 51"/>
          <p:cNvSpPr txBox="1"/>
          <p:nvPr/>
        </p:nvSpPr>
        <p:spPr>
          <a:xfrm>
            <a:off x="5321553" y="5725769"/>
            <a:ext cx="154940"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2</a:t>
            </a:r>
            <a:endParaRPr sz="2000">
              <a:latin typeface="Calibri"/>
              <a:cs typeface="Calibri"/>
            </a:endParaRPr>
          </a:p>
        </p:txBody>
      </p:sp>
      <p:pic>
        <p:nvPicPr>
          <p:cNvPr id="52" name="object 52"/>
          <p:cNvPicPr/>
          <p:nvPr/>
        </p:nvPicPr>
        <p:blipFill>
          <a:blip r:embed="rId9" cstate="print"/>
          <a:stretch>
            <a:fillRect/>
          </a:stretch>
        </p:blipFill>
        <p:spPr>
          <a:xfrm>
            <a:off x="4012691" y="5556503"/>
            <a:ext cx="751332" cy="704087"/>
          </a:xfrm>
          <a:prstGeom prst="rect">
            <a:avLst/>
          </a:prstGeom>
        </p:spPr>
      </p:pic>
      <p:sp>
        <p:nvSpPr>
          <p:cNvPr id="53" name="object 53"/>
          <p:cNvSpPr/>
          <p:nvPr/>
        </p:nvSpPr>
        <p:spPr>
          <a:xfrm>
            <a:off x="5788914" y="5861684"/>
            <a:ext cx="666750" cy="95250"/>
          </a:xfrm>
          <a:custGeom>
            <a:avLst/>
            <a:gdLst/>
            <a:ahLst/>
            <a:cxnLst/>
            <a:rect l="l" t="t" r="r" b="b"/>
            <a:pathLst>
              <a:path w="666750" h="95250">
                <a:moveTo>
                  <a:pt x="571119" y="0"/>
                </a:moveTo>
                <a:lnTo>
                  <a:pt x="571119" y="95249"/>
                </a:lnTo>
                <a:lnTo>
                  <a:pt x="634619" y="63499"/>
                </a:lnTo>
                <a:lnTo>
                  <a:pt x="586994" y="63499"/>
                </a:lnTo>
                <a:lnTo>
                  <a:pt x="586994" y="31749"/>
                </a:lnTo>
                <a:lnTo>
                  <a:pt x="634619" y="31749"/>
                </a:lnTo>
                <a:lnTo>
                  <a:pt x="571119" y="0"/>
                </a:lnTo>
                <a:close/>
              </a:path>
              <a:path w="666750" h="95250">
                <a:moveTo>
                  <a:pt x="571119" y="31749"/>
                </a:moveTo>
                <a:lnTo>
                  <a:pt x="0" y="31749"/>
                </a:lnTo>
                <a:lnTo>
                  <a:pt x="0" y="63499"/>
                </a:lnTo>
                <a:lnTo>
                  <a:pt x="571119" y="63499"/>
                </a:lnTo>
                <a:lnTo>
                  <a:pt x="571119" y="31749"/>
                </a:lnTo>
                <a:close/>
              </a:path>
              <a:path w="666750" h="95250">
                <a:moveTo>
                  <a:pt x="634619" y="31749"/>
                </a:moveTo>
                <a:lnTo>
                  <a:pt x="586994" y="31749"/>
                </a:lnTo>
                <a:lnTo>
                  <a:pt x="586994" y="63499"/>
                </a:lnTo>
                <a:lnTo>
                  <a:pt x="634619" y="63499"/>
                </a:lnTo>
                <a:lnTo>
                  <a:pt x="666369" y="47624"/>
                </a:lnTo>
                <a:lnTo>
                  <a:pt x="634619" y="31749"/>
                </a:lnTo>
                <a:close/>
              </a:path>
            </a:pathLst>
          </a:custGeom>
          <a:solidFill>
            <a:srgbClr val="4471C4"/>
          </a:solidFill>
        </p:spPr>
        <p:txBody>
          <a:bodyPr wrap="square" lIns="0" tIns="0" rIns="0" bIns="0" rtlCol="0"/>
          <a:lstStyle/>
          <a:p>
            <a:endParaRP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163" y="299669"/>
            <a:ext cx="7483475" cy="697230"/>
          </a:xfrm>
          <a:prstGeom prst="rect">
            <a:avLst/>
          </a:prstGeom>
        </p:spPr>
        <p:txBody>
          <a:bodyPr vert="horz" wrap="square" lIns="0" tIns="13335" rIns="0" bIns="0" rtlCol="0">
            <a:spAutoFit/>
          </a:bodyPr>
          <a:lstStyle/>
          <a:p>
            <a:pPr marL="12700">
              <a:lnSpc>
                <a:spcPct val="100000"/>
              </a:lnSpc>
              <a:spcBef>
                <a:spcPts val="105"/>
              </a:spcBef>
            </a:pPr>
            <a:r>
              <a:rPr spc="-5" dirty="0"/>
              <a:t>If</a:t>
            </a:r>
            <a:r>
              <a:rPr spc="-85" dirty="0"/>
              <a:t> </a:t>
            </a:r>
            <a:r>
              <a:rPr spc="-35" dirty="0"/>
              <a:t>selected</a:t>
            </a:r>
            <a:r>
              <a:rPr spc="-114" dirty="0"/>
              <a:t> </a:t>
            </a:r>
            <a:r>
              <a:rPr spc="-60" dirty="0"/>
              <a:t>feature</a:t>
            </a:r>
            <a:r>
              <a:rPr spc="-110" dirty="0"/>
              <a:t> </a:t>
            </a:r>
            <a:r>
              <a:rPr spc="-10" dirty="0"/>
              <a:t>is</a:t>
            </a:r>
            <a:r>
              <a:rPr spc="-65" dirty="0"/>
              <a:t> </a:t>
            </a:r>
            <a:r>
              <a:rPr spc="-20" dirty="0"/>
              <a:t>not</a:t>
            </a:r>
            <a:r>
              <a:rPr spc="-90" dirty="0"/>
              <a:t> </a:t>
            </a:r>
            <a:r>
              <a:rPr spc="-40" dirty="0"/>
              <a:t>sufficient</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5120640"/>
            <a:chOff x="3828541" y="1525777"/>
            <a:chExt cx="1120140" cy="5120640"/>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5095240"/>
            </a:xfrm>
            <a:custGeom>
              <a:avLst/>
              <a:gdLst/>
              <a:ahLst/>
              <a:cxnLst/>
              <a:rect l="l" t="t" r="r" b="b"/>
              <a:pathLst>
                <a:path w="1094739" h="5095240">
                  <a:moveTo>
                    <a:pt x="0" y="5094732"/>
                  </a:moveTo>
                  <a:lnTo>
                    <a:pt x="1094232" y="5094732"/>
                  </a:lnTo>
                  <a:lnTo>
                    <a:pt x="1094232" y="0"/>
                  </a:lnTo>
                  <a:lnTo>
                    <a:pt x="0" y="0"/>
                  </a:lnTo>
                  <a:lnTo>
                    <a:pt x="0" y="5094732"/>
                  </a:lnTo>
                  <a:close/>
                </a:path>
              </a:pathLst>
            </a:custGeom>
            <a:ln w="25399">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pic>
          <p:nvPicPr>
            <p:cNvPr id="12" name="object 12"/>
            <p:cNvPicPr/>
            <p:nvPr/>
          </p:nvPicPr>
          <p:blipFill>
            <a:blip r:embed="rId9" cstate="print"/>
            <a:stretch>
              <a:fillRect/>
            </a:stretch>
          </p:blipFill>
          <p:spPr>
            <a:xfrm>
              <a:off x="4006595" y="5404104"/>
              <a:ext cx="822960" cy="618744"/>
            </a:xfrm>
            <a:prstGeom prst="rect">
              <a:avLst/>
            </a:prstGeom>
          </p:spPr>
        </p:pic>
        <p:pic>
          <p:nvPicPr>
            <p:cNvPr id="13" name="object 13"/>
            <p:cNvPicPr/>
            <p:nvPr/>
          </p:nvPicPr>
          <p:blipFill>
            <a:blip r:embed="rId10" cstate="print"/>
            <a:stretch>
              <a:fillRect/>
            </a:stretch>
          </p:blipFill>
          <p:spPr>
            <a:xfrm>
              <a:off x="3994403" y="6036563"/>
              <a:ext cx="867155" cy="531876"/>
            </a:xfrm>
            <a:prstGeom prst="rect">
              <a:avLst/>
            </a:prstGeom>
          </p:spPr>
        </p:pic>
      </p:grpSp>
      <p:grpSp>
        <p:nvGrpSpPr>
          <p:cNvPr id="14" name="object 14"/>
          <p:cNvGrpSpPr/>
          <p:nvPr/>
        </p:nvGrpSpPr>
        <p:grpSpPr>
          <a:xfrm>
            <a:off x="2279650" y="1900173"/>
            <a:ext cx="1501775" cy="254000"/>
            <a:chOff x="2279650" y="1900173"/>
            <a:chExt cx="1501775" cy="254000"/>
          </a:xfrm>
        </p:grpSpPr>
        <p:sp>
          <p:nvSpPr>
            <p:cNvPr id="15" name="object 15"/>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6" name="object 16"/>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7" name="object 17"/>
          <p:cNvSpPr txBox="1"/>
          <p:nvPr/>
        </p:nvSpPr>
        <p:spPr>
          <a:xfrm>
            <a:off x="5003546" y="1120036"/>
            <a:ext cx="1762125" cy="697230"/>
          </a:xfrm>
          <a:prstGeom prst="rect">
            <a:avLst/>
          </a:prstGeom>
        </p:spPr>
        <p:txBody>
          <a:bodyPr vert="horz" wrap="square" lIns="0" tIns="104775" rIns="0" bIns="0" rtlCol="0">
            <a:spAutoFit/>
          </a:bodyPr>
          <a:lstStyle/>
          <a:p>
            <a:pPr marL="38100">
              <a:lnSpc>
                <a:spcPct val="100000"/>
              </a:lnSpc>
              <a:spcBef>
                <a:spcPts val="825"/>
              </a:spcBef>
            </a:pPr>
            <a:r>
              <a:rPr sz="2400" b="1" spc="-15" baseline="1736" dirty="0">
                <a:latin typeface="Calibri"/>
                <a:cs typeface="Calibri"/>
              </a:rPr>
              <a:t>#Wheel</a:t>
            </a:r>
            <a:r>
              <a:rPr sz="2400" b="1" spc="900" baseline="1736" dirty="0">
                <a:latin typeface="Calibri"/>
                <a:cs typeface="Calibri"/>
              </a:rPr>
              <a:t> </a:t>
            </a:r>
            <a:r>
              <a:rPr sz="1600" b="1" spc="-5" dirty="0">
                <a:latin typeface="Calibri"/>
                <a:cs typeface="Calibri"/>
              </a:rPr>
              <a:t>Class</a:t>
            </a:r>
            <a:r>
              <a:rPr sz="1600" b="1" spc="-15" dirty="0">
                <a:latin typeface="Calibri"/>
                <a:cs typeface="Calibri"/>
              </a:rPr>
              <a:t> </a:t>
            </a:r>
            <a:r>
              <a:rPr sz="1600" b="1" spc="-5" dirty="0">
                <a:latin typeface="Calibri"/>
                <a:cs typeface="Calibri"/>
              </a:rPr>
              <a:t>Label</a:t>
            </a:r>
            <a:endParaRPr sz="1600">
              <a:latin typeface="Calibri"/>
              <a:cs typeface="Calibri"/>
            </a:endParaRPr>
          </a:p>
          <a:p>
            <a:pPr marL="280035">
              <a:lnSpc>
                <a:spcPct val="100000"/>
              </a:lnSpc>
              <a:spcBef>
                <a:spcPts val="725"/>
              </a:spcBef>
              <a:tabLst>
                <a:tab pos="817880" algn="l"/>
              </a:tabLst>
            </a:pPr>
            <a:r>
              <a:rPr sz="2400" b="1" spc="-7" baseline="-8680" dirty="0">
                <a:latin typeface="Calibri"/>
                <a:cs typeface="Calibri"/>
              </a:rPr>
              <a:t>4	</a:t>
            </a:r>
            <a:r>
              <a:rPr sz="1600" b="1" spc="-10" dirty="0">
                <a:latin typeface="Calibri"/>
                <a:cs typeface="Calibri"/>
              </a:rPr>
              <a:t>CAR</a:t>
            </a:r>
            <a:endParaRPr sz="1600">
              <a:latin typeface="Calibri"/>
              <a:cs typeface="Calibri"/>
            </a:endParaRPr>
          </a:p>
        </p:txBody>
      </p:sp>
      <p:sp>
        <p:nvSpPr>
          <p:cNvPr id="18" name="object 18"/>
          <p:cNvSpPr txBox="1"/>
          <p:nvPr/>
        </p:nvSpPr>
        <p:spPr>
          <a:xfrm>
            <a:off x="5264277" y="2267457"/>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9" name="object 19"/>
          <p:cNvSpPr txBox="1"/>
          <p:nvPr/>
        </p:nvSpPr>
        <p:spPr>
          <a:xfrm>
            <a:off x="5254244" y="2903600"/>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20" name="object 20"/>
          <p:cNvSpPr txBox="1"/>
          <p:nvPr/>
        </p:nvSpPr>
        <p:spPr>
          <a:xfrm>
            <a:off x="5244465" y="3510153"/>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1" name="object 21"/>
          <p:cNvSpPr txBox="1"/>
          <p:nvPr/>
        </p:nvSpPr>
        <p:spPr>
          <a:xfrm>
            <a:off x="5237734" y="4148150"/>
            <a:ext cx="1289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2" name="object 22"/>
          <p:cNvSpPr txBox="1"/>
          <p:nvPr/>
        </p:nvSpPr>
        <p:spPr>
          <a:xfrm>
            <a:off x="5244465" y="4859528"/>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3" name="object 23"/>
          <p:cNvSpPr txBox="1"/>
          <p:nvPr/>
        </p:nvSpPr>
        <p:spPr>
          <a:xfrm>
            <a:off x="6951344" y="1650314"/>
            <a:ext cx="2635885" cy="897255"/>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Pr(CAR|</a:t>
            </a:r>
            <a:r>
              <a:rPr sz="2800" b="1" spc="10" dirty="0">
                <a:latin typeface="Calibri"/>
                <a:cs typeface="Calibri"/>
              </a:rPr>
              <a:t> </a:t>
            </a:r>
            <a:r>
              <a:rPr sz="2800" b="1" spc="-5" dirty="0">
                <a:latin typeface="Calibri"/>
                <a:cs typeface="Calibri"/>
              </a:rPr>
              <a:t>4)</a:t>
            </a:r>
            <a:r>
              <a:rPr sz="2800" b="1" spc="-15" dirty="0">
                <a:latin typeface="Calibri"/>
                <a:cs typeface="Calibri"/>
              </a:rPr>
              <a:t> </a:t>
            </a:r>
            <a:r>
              <a:rPr sz="2800" b="1" spc="-5" dirty="0">
                <a:latin typeface="Calibri"/>
                <a:cs typeface="Calibri"/>
              </a:rPr>
              <a:t>= 75%</a:t>
            </a:r>
            <a:endParaRPr sz="2800">
              <a:latin typeface="Calibri"/>
              <a:cs typeface="Calibri"/>
            </a:endParaRPr>
          </a:p>
          <a:p>
            <a:pPr marL="30480">
              <a:lnSpc>
                <a:spcPct val="100000"/>
              </a:lnSpc>
              <a:spcBef>
                <a:spcPts val="150"/>
              </a:spcBef>
            </a:pPr>
            <a:r>
              <a:rPr sz="2800" b="1" spc="-5" dirty="0">
                <a:latin typeface="Calibri"/>
                <a:cs typeface="Calibri"/>
              </a:rPr>
              <a:t>Pr(BIKE|</a:t>
            </a:r>
            <a:r>
              <a:rPr sz="2800" b="1" dirty="0">
                <a:latin typeface="Calibri"/>
                <a:cs typeface="Calibri"/>
              </a:rPr>
              <a:t> </a:t>
            </a:r>
            <a:r>
              <a:rPr sz="2800" b="1" spc="-5" dirty="0">
                <a:latin typeface="Calibri"/>
                <a:cs typeface="Calibri"/>
              </a:rPr>
              <a:t>4) =</a:t>
            </a:r>
            <a:r>
              <a:rPr sz="2800" b="1" spc="-10" dirty="0">
                <a:latin typeface="Calibri"/>
                <a:cs typeface="Calibri"/>
              </a:rPr>
              <a:t> </a:t>
            </a:r>
            <a:r>
              <a:rPr sz="2800" b="1" spc="-5" dirty="0">
                <a:latin typeface="Calibri"/>
                <a:cs typeface="Calibri"/>
              </a:rPr>
              <a:t>25%</a:t>
            </a:r>
            <a:endParaRPr sz="2800">
              <a:latin typeface="Calibri"/>
              <a:cs typeface="Calibri"/>
            </a:endParaRPr>
          </a:p>
        </p:txBody>
      </p:sp>
      <p:sp>
        <p:nvSpPr>
          <p:cNvPr id="24" name="object 24"/>
          <p:cNvSpPr txBox="1"/>
          <p:nvPr/>
        </p:nvSpPr>
        <p:spPr>
          <a:xfrm>
            <a:off x="6951344" y="2948127"/>
            <a:ext cx="2637790" cy="897255"/>
          </a:xfrm>
          <a:prstGeom prst="rect">
            <a:avLst/>
          </a:prstGeom>
        </p:spPr>
        <p:txBody>
          <a:bodyPr vert="horz" wrap="square" lIns="0" tIns="12065" rIns="0" bIns="0" rtlCol="0">
            <a:spAutoFit/>
          </a:bodyPr>
          <a:lstStyle/>
          <a:p>
            <a:pPr marL="12700">
              <a:lnSpc>
                <a:spcPct val="100000"/>
              </a:lnSpc>
              <a:spcBef>
                <a:spcPts val="95"/>
              </a:spcBef>
              <a:tabLst>
                <a:tab pos="2005330" algn="l"/>
              </a:tabLst>
            </a:pPr>
            <a:r>
              <a:rPr sz="2800" b="1" spc="-10" dirty="0">
                <a:latin typeface="Calibri"/>
                <a:cs typeface="Calibri"/>
              </a:rPr>
              <a:t>P</a:t>
            </a:r>
            <a:r>
              <a:rPr sz="2800" b="1" spc="-5" dirty="0">
                <a:latin typeface="Calibri"/>
                <a:cs typeface="Calibri"/>
              </a:rPr>
              <a:t>r(CA</a:t>
            </a:r>
            <a:r>
              <a:rPr sz="2800" b="1" spc="-15" dirty="0">
                <a:latin typeface="Calibri"/>
                <a:cs typeface="Calibri"/>
              </a:rPr>
              <a:t>R</a:t>
            </a:r>
            <a:r>
              <a:rPr sz="2800" b="1" spc="-5" dirty="0">
                <a:latin typeface="Calibri"/>
                <a:cs typeface="Calibri"/>
              </a:rPr>
              <a:t>|</a:t>
            </a:r>
            <a:r>
              <a:rPr sz="2800" b="1" spc="25" dirty="0">
                <a:latin typeface="Calibri"/>
                <a:cs typeface="Calibri"/>
              </a:rPr>
              <a:t> </a:t>
            </a:r>
            <a:r>
              <a:rPr sz="2800" b="1" spc="-5" dirty="0">
                <a:latin typeface="Calibri"/>
                <a:cs typeface="Calibri"/>
              </a:rPr>
              <a:t>2)</a:t>
            </a:r>
            <a:r>
              <a:rPr sz="2800" b="1" dirty="0">
                <a:latin typeface="Calibri"/>
                <a:cs typeface="Calibri"/>
              </a:rPr>
              <a:t> </a:t>
            </a:r>
            <a:r>
              <a:rPr sz="2800" b="1" spc="-5" dirty="0">
                <a:latin typeface="Calibri"/>
                <a:cs typeface="Calibri"/>
              </a:rPr>
              <a:t>=</a:t>
            </a:r>
            <a:r>
              <a:rPr sz="2800" b="1" dirty="0">
                <a:latin typeface="Calibri"/>
                <a:cs typeface="Calibri"/>
              </a:rPr>
              <a:t>	</a:t>
            </a:r>
            <a:r>
              <a:rPr sz="2800" b="1" spc="-5" dirty="0">
                <a:latin typeface="Calibri"/>
                <a:cs typeface="Calibri"/>
              </a:rPr>
              <a:t>25%</a:t>
            </a:r>
            <a:endParaRPr sz="2800">
              <a:latin typeface="Calibri"/>
              <a:cs typeface="Calibri"/>
            </a:endParaRPr>
          </a:p>
          <a:p>
            <a:pPr marL="18415">
              <a:lnSpc>
                <a:spcPct val="100000"/>
              </a:lnSpc>
              <a:spcBef>
                <a:spcPts val="150"/>
              </a:spcBef>
            </a:pPr>
            <a:r>
              <a:rPr sz="2800" b="1" spc="-5" dirty="0">
                <a:latin typeface="Calibri"/>
                <a:cs typeface="Calibri"/>
              </a:rPr>
              <a:t>Pr(BIKE| 2) =</a:t>
            </a:r>
            <a:r>
              <a:rPr sz="2800" b="1" spc="-10" dirty="0">
                <a:latin typeface="Calibri"/>
                <a:cs typeface="Calibri"/>
              </a:rPr>
              <a:t> </a:t>
            </a:r>
            <a:r>
              <a:rPr sz="2800" b="1" spc="-5" dirty="0">
                <a:latin typeface="Calibri"/>
                <a:cs typeface="Calibri"/>
              </a:rPr>
              <a:t>75%</a:t>
            </a:r>
            <a:endParaRPr sz="2800">
              <a:latin typeface="Calibri"/>
              <a:cs typeface="Calibri"/>
            </a:endParaRPr>
          </a:p>
        </p:txBody>
      </p:sp>
      <p:sp>
        <p:nvSpPr>
          <p:cNvPr id="25" name="object 25"/>
          <p:cNvSpPr txBox="1"/>
          <p:nvPr/>
        </p:nvSpPr>
        <p:spPr>
          <a:xfrm>
            <a:off x="5812916" y="2224531"/>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6" name="object 26"/>
          <p:cNvSpPr txBox="1"/>
          <p:nvPr/>
        </p:nvSpPr>
        <p:spPr>
          <a:xfrm>
            <a:off x="5809234" y="2903600"/>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7" name="object 27"/>
          <p:cNvSpPr txBox="1"/>
          <p:nvPr/>
        </p:nvSpPr>
        <p:spPr>
          <a:xfrm>
            <a:off x="5803138" y="3498850"/>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8" name="object 28"/>
          <p:cNvSpPr txBox="1"/>
          <p:nvPr/>
        </p:nvSpPr>
        <p:spPr>
          <a:xfrm>
            <a:off x="5787009" y="4148150"/>
            <a:ext cx="4038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9" name="object 29"/>
          <p:cNvSpPr txBox="1"/>
          <p:nvPr/>
        </p:nvSpPr>
        <p:spPr>
          <a:xfrm>
            <a:off x="5799835" y="4859528"/>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30" name="object 30"/>
          <p:cNvSpPr txBox="1"/>
          <p:nvPr/>
        </p:nvSpPr>
        <p:spPr>
          <a:xfrm>
            <a:off x="5227701" y="5533440"/>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31" name="object 31"/>
          <p:cNvSpPr txBox="1"/>
          <p:nvPr/>
        </p:nvSpPr>
        <p:spPr>
          <a:xfrm>
            <a:off x="5804153" y="5504789"/>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pic>
        <p:nvPicPr>
          <p:cNvPr id="32" name="object 32"/>
          <p:cNvPicPr/>
          <p:nvPr/>
        </p:nvPicPr>
        <p:blipFill>
          <a:blip r:embed="rId11" cstate="print"/>
          <a:stretch>
            <a:fillRect/>
          </a:stretch>
        </p:blipFill>
        <p:spPr>
          <a:xfrm>
            <a:off x="6829043" y="4532376"/>
            <a:ext cx="888492" cy="451104"/>
          </a:xfrm>
          <a:prstGeom prst="rect">
            <a:avLst/>
          </a:prstGeom>
        </p:spPr>
      </p:pic>
      <p:sp>
        <p:nvSpPr>
          <p:cNvPr id="33" name="object 33"/>
          <p:cNvSpPr txBox="1"/>
          <p:nvPr/>
        </p:nvSpPr>
        <p:spPr>
          <a:xfrm>
            <a:off x="7999856" y="4625466"/>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35" name="object 35"/>
          <p:cNvSpPr txBox="1"/>
          <p:nvPr/>
        </p:nvSpPr>
        <p:spPr>
          <a:xfrm>
            <a:off x="5227701" y="6144412"/>
            <a:ext cx="128905" cy="228600"/>
          </a:xfrm>
          <a:prstGeom prst="rect">
            <a:avLst/>
          </a:prstGeom>
        </p:spPr>
        <p:txBody>
          <a:bodyPr vert="horz" wrap="square" lIns="0" tIns="0" rIns="0" bIns="0" rtlCol="0">
            <a:spAutoFit/>
          </a:bodyPr>
          <a:lstStyle/>
          <a:p>
            <a:pPr marL="12700">
              <a:lnSpc>
                <a:spcPts val="1620"/>
              </a:lnSpc>
            </a:pPr>
            <a:r>
              <a:rPr sz="1600" b="1" spc="-5" dirty="0">
                <a:latin typeface="Calibri"/>
                <a:cs typeface="Calibri"/>
              </a:rPr>
              <a:t>2</a:t>
            </a:r>
            <a:endParaRPr sz="1600">
              <a:latin typeface="Calibri"/>
              <a:cs typeface="Calibri"/>
            </a:endParaRPr>
          </a:p>
        </p:txBody>
      </p:sp>
      <p:sp>
        <p:nvSpPr>
          <p:cNvPr id="36" name="object 36"/>
          <p:cNvSpPr txBox="1"/>
          <p:nvPr/>
        </p:nvSpPr>
        <p:spPr>
          <a:xfrm>
            <a:off x="5816853" y="6266256"/>
            <a:ext cx="369570" cy="228600"/>
          </a:xfrm>
          <a:prstGeom prst="rect">
            <a:avLst/>
          </a:prstGeom>
        </p:spPr>
        <p:txBody>
          <a:bodyPr vert="horz" wrap="square" lIns="0" tIns="0" rIns="0" bIns="0" rtlCol="0">
            <a:spAutoFit/>
          </a:bodyPr>
          <a:lstStyle/>
          <a:p>
            <a:pPr marL="12700">
              <a:lnSpc>
                <a:spcPts val="1614"/>
              </a:lnSpc>
            </a:pPr>
            <a:r>
              <a:rPr sz="1600" b="1" spc="-10" dirty="0">
                <a:latin typeface="Calibri"/>
                <a:cs typeface="Calibri"/>
              </a:rPr>
              <a:t>CAR</a:t>
            </a:r>
            <a:endParaRPr sz="1600">
              <a:latin typeface="Calibri"/>
              <a:cs typeface="Calibri"/>
            </a:endParaRP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
        <p:nvSpPr>
          <p:cNvPr id="34" name="object 34"/>
          <p:cNvSpPr txBox="1"/>
          <p:nvPr/>
        </p:nvSpPr>
        <p:spPr>
          <a:xfrm>
            <a:off x="8260080" y="4558284"/>
            <a:ext cx="1117600" cy="399415"/>
          </a:xfrm>
          <a:prstGeom prst="rect">
            <a:avLst/>
          </a:prstGeom>
          <a:ln w="9525">
            <a:solidFill>
              <a:srgbClr val="4471C4"/>
            </a:solidFill>
          </a:ln>
        </p:spPr>
        <p:txBody>
          <a:bodyPr vert="horz" wrap="square" lIns="0" tIns="29845" rIns="0" bIns="0" rtlCol="0">
            <a:spAutoFit/>
          </a:bodyPr>
          <a:lstStyle/>
          <a:p>
            <a:pPr marL="2540" algn="ctr">
              <a:lnSpc>
                <a:spcPct val="100000"/>
              </a:lnSpc>
              <a:spcBef>
                <a:spcPts val="235"/>
              </a:spcBef>
            </a:pPr>
            <a:r>
              <a:rPr sz="2000" b="1" dirty="0">
                <a:solidFill>
                  <a:srgbClr val="C00000"/>
                </a:solidFill>
                <a:latin typeface="Calibri"/>
                <a:cs typeface="Calibri"/>
              </a:rPr>
              <a:t>?</a:t>
            </a:r>
            <a:endParaRPr sz="2000">
              <a:latin typeface="Calibri"/>
              <a:cs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7908" y="1639823"/>
            <a:ext cx="1320800" cy="2209800"/>
          </a:xfrm>
          <a:prstGeom prst="rect">
            <a:avLst/>
          </a:prstGeom>
        </p:spPr>
      </p:pic>
      <p:pic>
        <p:nvPicPr>
          <p:cNvPr id="3" name="object 3"/>
          <p:cNvPicPr/>
          <p:nvPr/>
        </p:nvPicPr>
        <p:blipFill>
          <a:blip r:embed="rId3" cstate="print"/>
          <a:stretch>
            <a:fillRect/>
          </a:stretch>
        </p:blipFill>
        <p:spPr>
          <a:xfrm>
            <a:off x="3938015" y="1537716"/>
            <a:ext cx="774191" cy="545591"/>
          </a:xfrm>
          <a:prstGeom prst="rect">
            <a:avLst/>
          </a:prstGeom>
        </p:spPr>
      </p:pic>
      <p:grpSp>
        <p:nvGrpSpPr>
          <p:cNvPr id="4" name="object 4"/>
          <p:cNvGrpSpPr/>
          <p:nvPr/>
        </p:nvGrpSpPr>
        <p:grpSpPr>
          <a:xfrm>
            <a:off x="3828541" y="1525777"/>
            <a:ext cx="1120140" cy="5120640"/>
            <a:chOff x="3828541" y="1525777"/>
            <a:chExt cx="1120140" cy="5120640"/>
          </a:xfrm>
        </p:grpSpPr>
        <p:pic>
          <p:nvPicPr>
            <p:cNvPr id="5" name="object 5"/>
            <p:cNvPicPr/>
            <p:nvPr/>
          </p:nvPicPr>
          <p:blipFill>
            <a:blip r:embed="rId4" cstate="print"/>
            <a:stretch>
              <a:fillRect/>
            </a:stretch>
          </p:blipFill>
          <p:spPr>
            <a:xfrm>
              <a:off x="3976115" y="3459479"/>
              <a:ext cx="907886" cy="597408"/>
            </a:xfrm>
            <a:prstGeom prst="rect">
              <a:avLst/>
            </a:prstGeom>
          </p:spPr>
        </p:pic>
        <p:sp>
          <p:nvSpPr>
            <p:cNvPr id="6" name="object 6"/>
            <p:cNvSpPr/>
            <p:nvPr/>
          </p:nvSpPr>
          <p:spPr>
            <a:xfrm>
              <a:off x="3841241" y="1538477"/>
              <a:ext cx="1094740" cy="5095240"/>
            </a:xfrm>
            <a:custGeom>
              <a:avLst/>
              <a:gdLst/>
              <a:ahLst/>
              <a:cxnLst/>
              <a:rect l="l" t="t" r="r" b="b"/>
              <a:pathLst>
                <a:path w="1094739" h="5095240">
                  <a:moveTo>
                    <a:pt x="0" y="5094732"/>
                  </a:moveTo>
                  <a:lnTo>
                    <a:pt x="1094232" y="5094732"/>
                  </a:lnTo>
                  <a:lnTo>
                    <a:pt x="1094232" y="0"/>
                  </a:lnTo>
                  <a:lnTo>
                    <a:pt x="0" y="0"/>
                  </a:lnTo>
                  <a:lnTo>
                    <a:pt x="0" y="5094732"/>
                  </a:lnTo>
                  <a:close/>
                </a:path>
              </a:pathLst>
            </a:custGeom>
            <a:ln w="25399">
              <a:solidFill>
                <a:srgbClr val="2E528F"/>
              </a:solidFill>
            </a:ln>
          </p:spPr>
          <p:txBody>
            <a:bodyPr wrap="square" lIns="0" tIns="0" rIns="0" bIns="0" rtlCol="0"/>
            <a:lstStyle/>
            <a:p>
              <a:endParaRPr/>
            </a:p>
          </p:txBody>
        </p:sp>
      </p:grpSp>
      <p:grpSp>
        <p:nvGrpSpPr>
          <p:cNvPr id="7" name="object 7"/>
          <p:cNvGrpSpPr/>
          <p:nvPr/>
        </p:nvGrpSpPr>
        <p:grpSpPr>
          <a:xfrm>
            <a:off x="2279650" y="1900173"/>
            <a:ext cx="1501775" cy="254000"/>
            <a:chOff x="2279650" y="1900173"/>
            <a:chExt cx="1501775" cy="254000"/>
          </a:xfrm>
        </p:grpSpPr>
        <p:sp>
          <p:nvSpPr>
            <p:cNvPr id="8" name="object 8"/>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9" name="object 9"/>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pic>
        <p:nvPicPr>
          <p:cNvPr id="10" name="object 10"/>
          <p:cNvPicPr/>
          <p:nvPr/>
        </p:nvPicPr>
        <p:blipFill>
          <a:blip r:embed="rId5" cstate="print"/>
          <a:stretch>
            <a:fillRect/>
          </a:stretch>
        </p:blipFill>
        <p:spPr>
          <a:xfrm>
            <a:off x="3921252" y="2200655"/>
            <a:ext cx="883920" cy="554736"/>
          </a:xfrm>
          <a:prstGeom prst="rect">
            <a:avLst/>
          </a:prstGeom>
        </p:spPr>
      </p:pic>
      <p:pic>
        <p:nvPicPr>
          <p:cNvPr id="11" name="object 11"/>
          <p:cNvPicPr/>
          <p:nvPr/>
        </p:nvPicPr>
        <p:blipFill>
          <a:blip r:embed="rId6" cstate="print"/>
          <a:stretch>
            <a:fillRect/>
          </a:stretch>
        </p:blipFill>
        <p:spPr>
          <a:xfrm>
            <a:off x="3962400" y="2865120"/>
            <a:ext cx="842772" cy="560831"/>
          </a:xfrm>
          <a:prstGeom prst="rect">
            <a:avLst/>
          </a:prstGeom>
        </p:spPr>
      </p:pic>
      <p:grpSp>
        <p:nvGrpSpPr>
          <p:cNvPr id="12" name="object 12"/>
          <p:cNvGrpSpPr/>
          <p:nvPr/>
        </p:nvGrpSpPr>
        <p:grpSpPr>
          <a:xfrm>
            <a:off x="3976115" y="4128515"/>
            <a:ext cx="885825" cy="2440305"/>
            <a:chOff x="3976115" y="4128515"/>
            <a:chExt cx="885825" cy="2440305"/>
          </a:xfrm>
        </p:grpSpPr>
        <p:pic>
          <p:nvPicPr>
            <p:cNvPr id="13" name="object 13"/>
            <p:cNvPicPr/>
            <p:nvPr/>
          </p:nvPicPr>
          <p:blipFill>
            <a:blip r:embed="rId7" cstate="print"/>
            <a:stretch>
              <a:fillRect/>
            </a:stretch>
          </p:blipFill>
          <p:spPr>
            <a:xfrm>
              <a:off x="3994403" y="4128515"/>
              <a:ext cx="862584" cy="629412"/>
            </a:xfrm>
            <a:prstGeom prst="rect">
              <a:avLst/>
            </a:prstGeom>
          </p:spPr>
        </p:pic>
        <p:pic>
          <p:nvPicPr>
            <p:cNvPr id="14" name="object 14"/>
            <p:cNvPicPr/>
            <p:nvPr/>
          </p:nvPicPr>
          <p:blipFill>
            <a:blip r:embed="rId8" cstate="print"/>
            <a:stretch>
              <a:fillRect/>
            </a:stretch>
          </p:blipFill>
          <p:spPr>
            <a:xfrm>
              <a:off x="3976115" y="4738115"/>
              <a:ext cx="830580" cy="652272"/>
            </a:xfrm>
            <a:prstGeom prst="rect">
              <a:avLst/>
            </a:prstGeom>
          </p:spPr>
        </p:pic>
        <p:pic>
          <p:nvPicPr>
            <p:cNvPr id="15" name="object 15"/>
            <p:cNvPicPr/>
            <p:nvPr/>
          </p:nvPicPr>
          <p:blipFill>
            <a:blip r:embed="rId9" cstate="print"/>
            <a:stretch>
              <a:fillRect/>
            </a:stretch>
          </p:blipFill>
          <p:spPr>
            <a:xfrm>
              <a:off x="4006595" y="5404103"/>
              <a:ext cx="822960" cy="618744"/>
            </a:xfrm>
            <a:prstGeom prst="rect">
              <a:avLst/>
            </a:prstGeom>
          </p:spPr>
        </p:pic>
        <p:pic>
          <p:nvPicPr>
            <p:cNvPr id="16" name="object 16"/>
            <p:cNvPicPr/>
            <p:nvPr/>
          </p:nvPicPr>
          <p:blipFill>
            <a:blip r:embed="rId10" cstate="print"/>
            <a:stretch>
              <a:fillRect/>
            </a:stretch>
          </p:blipFill>
          <p:spPr>
            <a:xfrm>
              <a:off x="3994403" y="6036563"/>
              <a:ext cx="867155" cy="531876"/>
            </a:xfrm>
            <a:prstGeom prst="rect">
              <a:avLst/>
            </a:prstGeom>
          </p:spPr>
        </p:pic>
      </p:grpSp>
      <p:sp>
        <p:nvSpPr>
          <p:cNvPr id="17" name="object 17"/>
          <p:cNvSpPr txBox="1"/>
          <p:nvPr/>
        </p:nvSpPr>
        <p:spPr>
          <a:xfrm>
            <a:off x="5003546" y="1120036"/>
            <a:ext cx="1762125" cy="697230"/>
          </a:xfrm>
          <a:prstGeom prst="rect">
            <a:avLst/>
          </a:prstGeom>
        </p:spPr>
        <p:txBody>
          <a:bodyPr vert="horz" wrap="square" lIns="0" tIns="104775" rIns="0" bIns="0" rtlCol="0">
            <a:spAutoFit/>
          </a:bodyPr>
          <a:lstStyle/>
          <a:p>
            <a:pPr marL="38100">
              <a:lnSpc>
                <a:spcPct val="100000"/>
              </a:lnSpc>
              <a:spcBef>
                <a:spcPts val="825"/>
              </a:spcBef>
            </a:pPr>
            <a:r>
              <a:rPr sz="2400" b="1" spc="-15" baseline="1736" dirty="0">
                <a:latin typeface="Calibri"/>
                <a:cs typeface="Calibri"/>
              </a:rPr>
              <a:t>#Wheel</a:t>
            </a:r>
            <a:r>
              <a:rPr sz="2400" b="1" spc="900" baseline="1736" dirty="0">
                <a:latin typeface="Calibri"/>
                <a:cs typeface="Calibri"/>
              </a:rPr>
              <a:t> </a:t>
            </a:r>
            <a:r>
              <a:rPr sz="1600" b="1" spc="-5" dirty="0">
                <a:latin typeface="Calibri"/>
                <a:cs typeface="Calibri"/>
              </a:rPr>
              <a:t>Class</a:t>
            </a:r>
            <a:r>
              <a:rPr sz="1600" b="1" spc="-15" dirty="0">
                <a:latin typeface="Calibri"/>
                <a:cs typeface="Calibri"/>
              </a:rPr>
              <a:t> </a:t>
            </a:r>
            <a:r>
              <a:rPr sz="1600" b="1" spc="-5" dirty="0">
                <a:latin typeface="Calibri"/>
                <a:cs typeface="Calibri"/>
              </a:rPr>
              <a:t>Label</a:t>
            </a:r>
            <a:endParaRPr sz="1600">
              <a:latin typeface="Calibri"/>
              <a:cs typeface="Calibri"/>
            </a:endParaRPr>
          </a:p>
          <a:p>
            <a:pPr marL="280035">
              <a:lnSpc>
                <a:spcPct val="100000"/>
              </a:lnSpc>
              <a:spcBef>
                <a:spcPts val="725"/>
              </a:spcBef>
              <a:tabLst>
                <a:tab pos="817880" algn="l"/>
              </a:tabLst>
            </a:pPr>
            <a:r>
              <a:rPr sz="2400" b="1" spc="-7" baseline="-8680" dirty="0">
                <a:latin typeface="Calibri"/>
                <a:cs typeface="Calibri"/>
              </a:rPr>
              <a:t>4	</a:t>
            </a:r>
            <a:r>
              <a:rPr sz="1600" b="1" spc="-10" dirty="0">
                <a:latin typeface="Calibri"/>
                <a:cs typeface="Calibri"/>
              </a:rPr>
              <a:t>CAR</a:t>
            </a:r>
            <a:endParaRPr sz="1600">
              <a:latin typeface="Calibri"/>
              <a:cs typeface="Calibri"/>
            </a:endParaRPr>
          </a:p>
        </p:txBody>
      </p:sp>
      <p:sp>
        <p:nvSpPr>
          <p:cNvPr id="18" name="object 18"/>
          <p:cNvSpPr txBox="1"/>
          <p:nvPr/>
        </p:nvSpPr>
        <p:spPr>
          <a:xfrm>
            <a:off x="5264277" y="2267457"/>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9" name="object 19"/>
          <p:cNvSpPr txBox="1"/>
          <p:nvPr/>
        </p:nvSpPr>
        <p:spPr>
          <a:xfrm>
            <a:off x="5254244" y="2903600"/>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20" name="object 20"/>
          <p:cNvSpPr txBox="1"/>
          <p:nvPr/>
        </p:nvSpPr>
        <p:spPr>
          <a:xfrm>
            <a:off x="5244465" y="3510153"/>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1" name="object 21"/>
          <p:cNvSpPr txBox="1"/>
          <p:nvPr/>
        </p:nvSpPr>
        <p:spPr>
          <a:xfrm>
            <a:off x="5237734" y="4148150"/>
            <a:ext cx="1289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2" name="object 22"/>
          <p:cNvSpPr txBox="1"/>
          <p:nvPr/>
        </p:nvSpPr>
        <p:spPr>
          <a:xfrm>
            <a:off x="5244465" y="4859528"/>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3" name="object 23"/>
          <p:cNvSpPr txBox="1"/>
          <p:nvPr/>
        </p:nvSpPr>
        <p:spPr>
          <a:xfrm>
            <a:off x="6951344" y="1650314"/>
            <a:ext cx="2635885" cy="897255"/>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Pr(CAR|</a:t>
            </a:r>
            <a:r>
              <a:rPr sz="2800" b="1" spc="10" dirty="0">
                <a:latin typeface="Calibri"/>
                <a:cs typeface="Calibri"/>
              </a:rPr>
              <a:t> </a:t>
            </a:r>
            <a:r>
              <a:rPr sz="2800" b="1" spc="-5" dirty="0">
                <a:latin typeface="Calibri"/>
                <a:cs typeface="Calibri"/>
              </a:rPr>
              <a:t>4)</a:t>
            </a:r>
            <a:r>
              <a:rPr sz="2800" b="1" spc="-15" dirty="0">
                <a:latin typeface="Calibri"/>
                <a:cs typeface="Calibri"/>
              </a:rPr>
              <a:t> </a:t>
            </a:r>
            <a:r>
              <a:rPr sz="2800" b="1" spc="-5" dirty="0">
                <a:latin typeface="Calibri"/>
                <a:cs typeface="Calibri"/>
              </a:rPr>
              <a:t>= 75%</a:t>
            </a:r>
            <a:endParaRPr sz="2800">
              <a:latin typeface="Calibri"/>
              <a:cs typeface="Calibri"/>
            </a:endParaRPr>
          </a:p>
          <a:p>
            <a:pPr marL="30480">
              <a:lnSpc>
                <a:spcPct val="100000"/>
              </a:lnSpc>
              <a:spcBef>
                <a:spcPts val="150"/>
              </a:spcBef>
            </a:pPr>
            <a:r>
              <a:rPr sz="2800" b="1" spc="-5" dirty="0">
                <a:latin typeface="Calibri"/>
                <a:cs typeface="Calibri"/>
              </a:rPr>
              <a:t>Pr(BIKE|</a:t>
            </a:r>
            <a:r>
              <a:rPr sz="2800" b="1" dirty="0">
                <a:latin typeface="Calibri"/>
                <a:cs typeface="Calibri"/>
              </a:rPr>
              <a:t> </a:t>
            </a:r>
            <a:r>
              <a:rPr sz="2800" b="1" spc="-5" dirty="0">
                <a:latin typeface="Calibri"/>
                <a:cs typeface="Calibri"/>
              </a:rPr>
              <a:t>4) =</a:t>
            </a:r>
            <a:r>
              <a:rPr sz="2800" b="1" spc="-10" dirty="0">
                <a:latin typeface="Calibri"/>
                <a:cs typeface="Calibri"/>
              </a:rPr>
              <a:t> </a:t>
            </a:r>
            <a:r>
              <a:rPr sz="2800" b="1" spc="-5" dirty="0">
                <a:latin typeface="Calibri"/>
                <a:cs typeface="Calibri"/>
              </a:rPr>
              <a:t>25%</a:t>
            </a:r>
            <a:endParaRPr sz="2800">
              <a:latin typeface="Calibri"/>
              <a:cs typeface="Calibri"/>
            </a:endParaRPr>
          </a:p>
        </p:txBody>
      </p:sp>
      <p:sp>
        <p:nvSpPr>
          <p:cNvPr id="24" name="object 24"/>
          <p:cNvSpPr txBox="1"/>
          <p:nvPr/>
        </p:nvSpPr>
        <p:spPr>
          <a:xfrm>
            <a:off x="6951344" y="2948127"/>
            <a:ext cx="2637790" cy="897255"/>
          </a:xfrm>
          <a:prstGeom prst="rect">
            <a:avLst/>
          </a:prstGeom>
        </p:spPr>
        <p:txBody>
          <a:bodyPr vert="horz" wrap="square" lIns="0" tIns="12065" rIns="0" bIns="0" rtlCol="0">
            <a:spAutoFit/>
          </a:bodyPr>
          <a:lstStyle/>
          <a:p>
            <a:pPr marL="12700">
              <a:lnSpc>
                <a:spcPct val="100000"/>
              </a:lnSpc>
              <a:spcBef>
                <a:spcPts val="95"/>
              </a:spcBef>
              <a:tabLst>
                <a:tab pos="2005330" algn="l"/>
              </a:tabLst>
            </a:pPr>
            <a:r>
              <a:rPr sz="2800" b="1" spc="-10" dirty="0">
                <a:latin typeface="Calibri"/>
                <a:cs typeface="Calibri"/>
              </a:rPr>
              <a:t>P</a:t>
            </a:r>
            <a:r>
              <a:rPr sz="2800" b="1" spc="-5" dirty="0">
                <a:latin typeface="Calibri"/>
                <a:cs typeface="Calibri"/>
              </a:rPr>
              <a:t>r(CA</a:t>
            </a:r>
            <a:r>
              <a:rPr sz="2800" b="1" spc="-15" dirty="0">
                <a:latin typeface="Calibri"/>
                <a:cs typeface="Calibri"/>
              </a:rPr>
              <a:t>R</a:t>
            </a:r>
            <a:r>
              <a:rPr sz="2800" b="1" spc="-5" dirty="0">
                <a:latin typeface="Calibri"/>
                <a:cs typeface="Calibri"/>
              </a:rPr>
              <a:t>|</a:t>
            </a:r>
            <a:r>
              <a:rPr sz="2800" b="1" spc="25" dirty="0">
                <a:latin typeface="Calibri"/>
                <a:cs typeface="Calibri"/>
              </a:rPr>
              <a:t> </a:t>
            </a:r>
            <a:r>
              <a:rPr sz="2800" b="1" spc="-5" dirty="0">
                <a:latin typeface="Calibri"/>
                <a:cs typeface="Calibri"/>
              </a:rPr>
              <a:t>2)</a:t>
            </a:r>
            <a:r>
              <a:rPr sz="2800" b="1" dirty="0">
                <a:latin typeface="Calibri"/>
                <a:cs typeface="Calibri"/>
              </a:rPr>
              <a:t> </a:t>
            </a:r>
            <a:r>
              <a:rPr sz="2800" b="1" spc="-5" dirty="0">
                <a:latin typeface="Calibri"/>
                <a:cs typeface="Calibri"/>
              </a:rPr>
              <a:t>=</a:t>
            </a:r>
            <a:r>
              <a:rPr sz="2800" b="1" dirty="0">
                <a:latin typeface="Calibri"/>
                <a:cs typeface="Calibri"/>
              </a:rPr>
              <a:t>	</a:t>
            </a:r>
            <a:r>
              <a:rPr sz="2800" b="1" spc="-5" dirty="0">
                <a:latin typeface="Calibri"/>
                <a:cs typeface="Calibri"/>
              </a:rPr>
              <a:t>25%</a:t>
            </a:r>
            <a:endParaRPr sz="2800">
              <a:latin typeface="Calibri"/>
              <a:cs typeface="Calibri"/>
            </a:endParaRPr>
          </a:p>
          <a:p>
            <a:pPr marL="18415">
              <a:lnSpc>
                <a:spcPct val="100000"/>
              </a:lnSpc>
              <a:spcBef>
                <a:spcPts val="150"/>
              </a:spcBef>
            </a:pPr>
            <a:r>
              <a:rPr sz="2800" b="1" spc="-5" dirty="0">
                <a:latin typeface="Calibri"/>
                <a:cs typeface="Calibri"/>
              </a:rPr>
              <a:t>Pr(BIKE| 2) =</a:t>
            </a:r>
            <a:r>
              <a:rPr sz="2800" b="1" spc="-10" dirty="0">
                <a:latin typeface="Calibri"/>
                <a:cs typeface="Calibri"/>
              </a:rPr>
              <a:t> </a:t>
            </a:r>
            <a:r>
              <a:rPr sz="2800" b="1" spc="-5" dirty="0">
                <a:latin typeface="Calibri"/>
                <a:cs typeface="Calibri"/>
              </a:rPr>
              <a:t>75%</a:t>
            </a:r>
            <a:endParaRPr sz="2800">
              <a:latin typeface="Calibri"/>
              <a:cs typeface="Calibri"/>
            </a:endParaRPr>
          </a:p>
        </p:txBody>
      </p:sp>
      <p:sp>
        <p:nvSpPr>
          <p:cNvPr id="25" name="object 25"/>
          <p:cNvSpPr txBox="1"/>
          <p:nvPr/>
        </p:nvSpPr>
        <p:spPr>
          <a:xfrm>
            <a:off x="5812916" y="2224531"/>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6" name="object 26"/>
          <p:cNvSpPr txBox="1"/>
          <p:nvPr/>
        </p:nvSpPr>
        <p:spPr>
          <a:xfrm>
            <a:off x="5809234" y="2903600"/>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7" name="object 27"/>
          <p:cNvSpPr txBox="1"/>
          <p:nvPr/>
        </p:nvSpPr>
        <p:spPr>
          <a:xfrm>
            <a:off x="5803138" y="3498850"/>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8" name="object 28"/>
          <p:cNvSpPr txBox="1"/>
          <p:nvPr/>
        </p:nvSpPr>
        <p:spPr>
          <a:xfrm>
            <a:off x="5787009" y="4148150"/>
            <a:ext cx="4038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9" name="object 29"/>
          <p:cNvSpPr txBox="1"/>
          <p:nvPr/>
        </p:nvSpPr>
        <p:spPr>
          <a:xfrm>
            <a:off x="5799835" y="4859528"/>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30" name="object 30"/>
          <p:cNvSpPr txBox="1"/>
          <p:nvPr/>
        </p:nvSpPr>
        <p:spPr>
          <a:xfrm>
            <a:off x="5227701" y="5533440"/>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31" name="object 31"/>
          <p:cNvSpPr txBox="1"/>
          <p:nvPr/>
        </p:nvSpPr>
        <p:spPr>
          <a:xfrm>
            <a:off x="5804153" y="5504789"/>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pic>
        <p:nvPicPr>
          <p:cNvPr id="32" name="object 32"/>
          <p:cNvPicPr/>
          <p:nvPr/>
        </p:nvPicPr>
        <p:blipFill>
          <a:blip r:embed="rId11" cstate="print"/>
          <a:stretch>
            <a:fillRect/>
          </a:stretch>
        </p:blipFill>
        <p:spPr>
          <a:xfrm>
            <a:off x="6829043" y="4532376"/>
            <a:ext cx="888492" cy="451104"/>
          </a:xfrm>
          <a:prstGeom prst="rect">
            <a:avLst/>
          </a:prstGeom>
        </p:spPr>
      </p:pic>
      <p:sp>
        <p:nvSpPr>
          <p:cNvPr id="33" name="object 33"/>
          <p:cNvSpPr txBox="1"/>
          <p:nvPr/>
        </p:nvSpPr>
        <p:spPr>
          <a:xfrm>
            <a:off x="7999856" y="4625466"/>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37" name="object 37"/>
          <p:cNvSpPr txBox="1"/>
          <p:nvPr/>
        </p:nvSpPr>
        <p:spPr>
          <a:xfrm>
            <a:off x="5227701" y="6144412"/>
            <a:ext cx="128905" cy="228600"/>
          </a:xfrm>
          <a:prstGeom prst="rect">
            <a:avLst/>
          </a:prstGeom>
        </p:spPr>
        <p:txBody>
          <a:bodyPr vert="horz" wrap="square" lIns="0" tIns="0" rIns="0" bIns="0" rtlCol="0">
            <a:spAutoFit/>
          </a:bodyPr>
          <a:lstStyle/>
          <a:p>
            <a:pPr marL="12700">
              <a:lnSpc>
                <a:spcPts val="1620"/>
              </a:lnSpc>
            </a:pPr>
            <a:r>
              <a:rPr sz="1600" b="1" spc="-5" dirty="0">
                <a:latin typeface="Calibri"/>
                <a:cs typeface="Calibri"/>
              </a:rPr>
              <a:t>2</a:t>
            </a:r>
            <a:endParaRPr sz="1600">
              <a:latin typeface="Calibri"/>
              <a:cs typeface="Calibri"/>
            </a:endParaRPr>
          </a:p>
        </p:txBody>
      </p:sp>
      <p:sp>
        <p:nvSpPr>
          <p:cNvPr id="38" name="object 38"/>
          <p:cNvSpPr txBox="1"/>
          <p:nvPr/>
        </p:nvSpPr>
        <p:spPr>
          <a:xfrm>
            <a:off x="5816853" y="6266256"/>
            <a:ext cx="369570" cy="228600"/>
          </a:xfrm>
          <a:prstGeom prst="rect">
            <a:avLst/>
          </a:prstGeom>
        </p:spPr>
        <p:txBody>
          <a:bodyPr vert="horz" wrap="square" lIns="0" tIns="0" rIns="0" bIns="0" rtlCol="0">
            <a:spAutoFit/>
          </a:bodyPr>
          <a:lstStyle/>
          <a:p>
            <a:pPr marL="12700">
              <a:lnSpc>
                <a:spcPts val="1614"/>
              </a:lnSpc>
            </a:pPr>
            <a:r>
              <a:rPr sz="1600" b="1" spc="-10" dirty="0">
                <a:latin typeface="Calibri"/>
                <a:cs typeface="Calibri"/>
              </a:rPr>
              <a:t>CAR</a:t>
            </a:r>
            <a:endParaRPr sz="1600">
              <a:latin typeface="Calibri"/>
              <a:cs typeface="Calibri"/>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34" name="object 34"/>
          <p:cNvSpPr txBox="1"/>
          <p:nvPr/>
        </p:nvSpPr>
        <p:spPr>
          <a:xfrm>
            <a:off x="8260080" y="4558284"/>
            <a:ext cx="1117600" cy="399415"/>
          </a:xfrm>
          <a:prstGeom prst="rect">
            <a:avLst/>
          </a:prstGeom>
          <a:ln w="9525">
            <a:solidFill>
              <a:srgbClr val="4471C4"/>
            </a:solidFill>
          </a:ln>
        </p:spPr>
        <p:txBody>
          <a:bodyPr vert="horz" wrap="square" lIns="0" tIns="29845" rIns="0" bIns="0" rtlCol="0">
            <a:spAutoFit/>
          </a:bodyPr>
          <a:lstStyle/>
          <a:p>
            <a:pPr marL="322580">
              <a:lnSpc>
                <a:spcPct val="100000"/>
              </a:lnSpc>
              <a:spcBef>
                <a:spcPts val="235"/>
              </a:spcBef>
            </a:pPr>
            <a:r>
              <a:rPr sz="2000" b="1" dirty="0">
                <a:solidFill>
                  <a:srgbClr val="C00000"/>
                </a:solidFill>
                <a:latin typeface="Calibri"/>
                <a:cs typeface="Calibri"/>
              </a:rPr>
              <a:t>BIKE</a:t>
            </a:r>
            <a:endParaRPr sz="2000">
              <a:latin typeface="Calibri"/>
              <a:cs typeface="Calibri"/>
            </a:endParaRPr>
          </a:p>
        </p:txBody>
      </p:sp>
      <p:sp>
        <p:nvSpPr>
          <p:cNvPr id="35" name="object 35"/>
          <p:cNvSpPr txBox="1"/>
          <p:nvPr/>
        </p:nvSpPr>
        <p:spPr>
          <a:xfrm>
            <a:off x="6951344" y="5533440"/>
            <a:ext cx="4587875"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ibri"/>
                <a:cs typeface="Calibri"/>
              </a:rPr>
              <a:t>Pr(BIKE|2)</a:t>
            </a:r>
            <a:r>
              <a:rPr sz="2800" b="1" spc="15" dirty="0">
                <a:latin typeface="Calibri"/>
                <a:cs typeface="Calibri"/>
              </a:rPr>
              <a:t> </a:t>
            </a:r>
            <a:r>
              <a:rPr sz="2800" b="1" spc="-5" dirty="0">
                <a:latin typeface="Calibri"/>
                <a:cs typeface="Calibri"/>
              </a:rPr>
              <a:t>&gt; Pr(CAR|2)</a:t>
            </a:r>
            <a:r>
              <a:rPr sz="2800" b="1" spc="20" dirty="0">
                <a:latin typeface="Calibri"/>
                <a:cs typeface="Calibri"/>
              </a:rPr>
              <a:t> </a:t>
            </a:r>
            <a:r>
              <a:rPr sz="2800" b="1" spc="-5" dirty="0">
                <a:latin typeface="Calibri"/>
                <a:cs typeface="Calibri"/>
              </a:rPr>
              <a:t>=&gt;</a:t>
            </a:r>
            <a:r>
              <a:rPr sz="2800" b="1" dirty="0">
                <a:latin typeface="Calibri"/>
                <a:cs typeface="Calibri"/>
              </a:rPr>
              <a:t> </a:t>
            </a:r>
            <a:r>
              <a:rPr sz="2800" b="1" spc="-5" dirty="0">
                <a:latin typeface="Calibri"/>
                <a:cs typeface="Calibri"/>
              </a:rPr>
              <a:t>BIKE</a:t>
            </a:r>
            <a:endParaRPr sz="2800">
              <a:latin typeface="Calibri"/>
              <a:cs typeface="Calibri"/>
            </a:endParaRPr>
          </a:p>
        </p:txBody>
      </p:sp>
      <p:sp>
        <p:nvSpPr>
          <p:cNvPr id="36" name="object 36"/>
          <p:cNvSpPr txBox="1">
            <a:spLocks noGrp="1"/>
          </p:cNvSpPr>
          <p:nvPr>
            <p:ph type="title"/>
          </p:nvPr>
        </p:nvSpPr>
        <p:spPr>
          <a:xfrm>
            <a:off x="423163" y="299669"/>
            <a:ext cx="7483475" cy="697230"/>
          </a:xfrm>
          <a:prstGeom prst="rect">
            <a:avLst/>
          </a:prstGeom>
        </p:spPr>
        <p:txBody>
          <a:bodyPr vert="horz" wrap="square" lIns="0" tIns="13335" rIns="0" bIns="0" rtlCol="0">
            <a:spAutoFit/>
          </a:bodyPr>
          <a:lstStyle/>
          <a:p>
            <a:pPr marL="12700">
              <a:lnSpc>
                <a:spcPct val="100000"/>
              </a:lnSpc>
              <a:spcBef>
                <a:spcPts val="105"/>
              </a:spcBef>
            </a:pPr>
            <a:r>
              <a:rPr spc="-5" dirty="0"/>
              <a:t>If</a:t>
            </a:r>
            <a:r>
              <a:rPr spc="-85" dirty="0"/>
              <a:t> </a:t>
            </a:r>
            <a:r>
              <a:rPr spc="-35" dirty="0"/>
              <a:t>selected</a:t>
            </a:r>
            <a:r>
              <a:rPr spc="-114" dirty="0"/>
              <a:t> </a:t>
            </a:r>
            <a:r>
              <a:rPr spc="-60" dirty="0"/>
              <a:t>feature</a:t>
            </a:r>
            <a:r>
              <a:rPr spc="-110" dirty="0"/>
              <a:t> </a:t>
            </a:r>
            <a:r>
              <a:rPr spc="-10" dirty="0"/>
              <a:t>is</a:t>
            </a:r>
            <a:r>
              <a:rPr spc="-65" dirty="0"/>
              <a:t> </a:t>
            </a:r>
            <a:r>
              <a:rPr spc="-20" dirty="0"/>
              <a:t>not</a:t>
            </a:r>
            <a:r>
              <a:rPr spc="-90" dirty="0"/>
              <a:t> </a:t>
            </a:r>
            <a:r>
              <a:rPr spc="-40" dirty="0"/>
              <a:t>sufficient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864" y="261315"/>
            <a:ext cx="3262629" cy="697230"/>
          </a:xfrm>
          <a:prstGeom prst="rect">
            <a:avLst/>
          </a:prstGeom>
        </p:spPr>
        <p:txBody>
          <a:bodyPr vert="horz" wrap="square" lIns="0" tIns="13335" rIns="0" bIns="0" rtlCol="0">
            <a:spAutoFit/>
          </a:bodyPr>
          <a:lstStyle/>
          <a:p>
            <a:pPr marL="12700">
              <a:lnSpc>
                <a:spcPct val="100000"/>
              </a:lnSpc>
              <a:spcBef>
                <a:spcPts val="105"/>
              </a:spcBef>
            </a:pPr>
            <a:r>
              <a:rPr spc="-45" dirty="0"/>
              <a:t>More</a:t>
            </a:r>
            <a:r>
              <a:rPr spc="-145" dirty="0"/>
              <a:t> </a:t>
            </a:r>
            <a:r>
              <a:rPr spc="-50" dirty="0"/>
              <a:t>Features</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5120640"/>
            <a:chOff x="3828541" y="1525777"/>
            <a:chExt cx="1120140" cy="5120640"/>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5095240"/>
            </a:xfrm>
            <a:custGeom>
              <a:avLst/>
              <a:gdLst/>
              <a:ahLst/>
              <a:cxnLst/>
              <a:rect l="l" t="t" r="r" b="b"/>
              <a:pathLst>
                <a:path w="1094739" h="5095240">
                  <a:moveTo>
                    <a:pt x="0" y="5094732"/>
                  </a:moveTo>
                  <a:lnTo>
                    <a:pt x="1094232" y="5094732"/>
                  </a:lnTo>
                  <a:lnTo>
                    <a:pt x="1094232" y="0"/>
                  </a:lnTo>
                  <a:lnTo>
                    <a:pt x="0" y="0"/>
                  </a:lnTo>
                  <a:lnTo>
                    <a:pt x="0" y="5094732"/>
                  </a:lnTo>
                  <a:close/>
                </a:path>
              </a:pathLst>
            </a:custGeom>
            <a:ln w="25399">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pic>
          <p:nvPicPr>
            <p:cNvPr id="12" name="object 12"/>
            <p:cNvPicPr/>
            <p:nvPr/>
          </p:nvPicPr>
          <p:blipFill>
            <a:blip r:embed="rId9" cstate="print"/>
            <a:stretch>
              <a:fillRect/>
            </a:stretch>
          </p:blipFill>
          <p:spPr>
            <a:xfrm>
              <a:off x="4006595" y="5404104"/>
              <a:ext cx="822960" cy="618744"/>
            </a:xfrm>
            <a:prstGeom prst="rect">
              <a:avLst/>
            </a:prstGeom>
          </p:spPr>
        </p:pic>
        <p:pic>
          <p:nvPicPr>
            <p:cNvPr id="13" name="object 13"/>
            <p:cNvPicPr/>
            <p:nvPr/>
          </p:nvPicPr>
          <p:blipFill>
            <a:blip r:embed="rId10" cstate="print"/>
            <a:stretch>
              <a:fillRect/>
            </a:stretch>
          </p:blipFill>
          <p:spPr>
            <a:xfrm>
              <a:off x="3994403" y="6036563"/>
              <a:ext cx="867155" cy="531876"/>
            </a:xfrm>
            <a:prstGeom prst="rect">
              <a:avLst/>
            </a:prstGeom>
          </p:spPr>
        </p:pic>
      </p:grpSp>
      <p:grpSp>
        <p:nvGrpSpPr>
          <p:cNvPr id="14" name="object 14"/>
          <p:cNvGrpSpPr/>
          <p:nvPr/>
        </p:nvGrpSpPr>
        <p:grpSpPr>
          <a:xfrm>
            <a:off x="2279650" y="1900173"/>
            <a:ext cx="1501775" cy="254000"/>
            <a:chOff x="2279650" y="1900173"/>
            <a:chExt cx="1501775" cy="254000"/>
          </a:xfrm>
        </p:grpSpPr>
        <p:sp>
          <p:nvSpPr>
            <p:cNvPr id="15" name="object 15"/>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6" name="object 16"/>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7" name="object 17"/>
          <p:cNvSpPr txBox="1"/>
          <p:nvPr/>
        </p:nvSpPr>
        <p:spPr>
          <a:xfrm>
            <a:off x="5028946" y="1078200"/>
            <a:ext cx="673100" cy="768985"/>
          </a:xfrm>
          <a:prstGeom prst="rect">
            <a:avLst/>
          </a:prstGeom>
        </p:spPr>
        <p:txBody>
          <a:bodyPr vert="horz" wrap="square" lIns="0" tIns="140335" rIns="0" bIns="0" rtlCol="0">
            <a:spAutoFit/>
          </a:bodyPr>
          <a:lstStyle/>
          <a:p>
            <a:pPr algn="ctr">
              <a:lnSpc>
                <a:spcPct val="100000"/>
              </a:lnSpc>
              <a:spcBef>
                <a:spcPts val="1105"/>
              </a:spcBef>
            </a:pPr>
            <a:r>
              <a:rPr sz="1600" b="1" spc="-10" dirty="0">
                <a:latin typeface="Calibri"/>
                <a:cs typeface="Calibri"/>
              </a:rPr>
              <a:t>#Wheel</a:t>
            </a:r>
            <a:endParaRPr sz="1600">
              <a:latin typeface="Calibri"/>
              <a:cs typeface="Calibri"/>
            </a:endParaRPr>
          </a:p>
          <a:p>
            <a:pPr marR="52069" algn="ctr">
              <a:lnSpc>
                <a:spcPct val="100000"/>
              </a:lnSpc>
              <a:spcBef>
                <a:spcPts val="1005"/>
              </a:spcBef>
            </a:pPr>
            <a:r>
              <a:rPr sz="1600" b="1" spc="-5" dirty="0">
                <a:latin typeface="Calibri"/>
                <a:cs typeface="Calibri"/>
              </a:rPr>
              <a:t>4</a:t>
            </a:r>
            <a:endParaRPr sz="1600">
              <a:latin typeface="Calibri"/>
              <a:cs typeface="Calibri"/>
            </a:endParaRPr>
          </a:p>
        </p:txBody>
      </p:sp>
      <p:sp>
        <p:nvSpPr>
          <p:cNvPr id="41" name="object 41"/>
          <p:cNvSpPr txBox="1"/>
          <p:nvPr/>
        </p:nvSpPr>
        <p:spPr>
          <a:xfrm>
            <a:off x="5227701" y="6144412"/>
            <a:ext cx="128905" cy="228600"/>
          </a:xfrm>
          <a:prstGeom prst="rect">
            <a:avLst/>
          </a:prstGeom>
        </p:spPr>
        <p:txBody>
          <a:bodyPr vert="horz" wrap="square" lIns="0" tIns="0" rIns="0" bIns="0" rtlCol="0">
            <a:spAutoFit/>
          </a:bodyPr>
          <a:lstStyle/>
          <a:p>
            <a:pPr marL="12700">
              <a:lnSpc>
                <a:spcPts val="1620"/>
              </a:lnSpc>
            </a:pPr>
            <a:r>
              <a:rPr sz="1600" b="1" spc="-5" dirty="0">
                <a:latin typeface="Calibri"/>
                <a:cs typeface="Calibri"/>
              </a:rPr>
              <a:t>2</a:t>
            </a:r>
            <a:endParaRPr sz="1600">
              <a:latin typeface="Calibri"/>
              <a:cs typeface="Calibri"/>
            </a:endParaRPr>
          </a:p>
        </p:txBody>
      </p:sp>
      <p:sp>
        <p:nvSpPr>
          <p:cNvPr id="42" name="object 42"/>
          <p:cNvSpPr txBox="1"/>
          <p:nvPr/>
        </p:nvSpPr>
        <p:spPr>
          <a:xfrm>
            <a:off x="5969889" y="6157747"/>
            <a:ext cx="153670" cy="228600"/>
          </a:xfrm>
          <a:prstGeom prst="rect">
            <a:avLst/>
          </a:prstGeom>
        </p:spPr>
        <p:txBody>
          <a:bodyPr vert="horz" wrap="square" lIns="0" tIns="0" rIns="0" bIns="0" rtlCol="0">
            <a:spAutoFit/>
          </a:bodyPr>
          <a:lstStyle/>
          <a:p>
            <a:pPr marL="12700">
              <a:lnSpc>
                <a:spcPts val="1614"/>
              </a:lnSpc>
            </a:pPr>
            <a:r>
              <a:rPr sz="1600" b="1" spc="-5" dirty="0">
                <a:latin typeface="Calibri"/>
                <a:cs typeface="Calibri"/>
              </a:rPr>
              <a:t>H</a:t>
            </a:r>
            <a:endParaRPr sz="1600">
              <a:latin typeface="Calibri"/>
              <a:cs typeface="Calibri"/>
            </a:endParaRPr>
          </a:p>
        </p:txBody>
      </p:sp>
      <p:sp>
        <p:nvSpPr>
          <p:cNvPr id="43" name="object 43"/>
          <p:cNvSpPr txBox="1"/>
          <p:nvPr/>
        </p:nvSpPr>
        <p:spPr>
          <a:xfrm>
            <a:off x="6573139" y="6217488"/>
            <a:ext cx="369570" cy="228600"/>
          </a:xfrm>
          <a:prstGeom prst="rect">
            <a:avLst/>
          </a:prstGeom>
        </p:spPr>
        <p:txBody>
          <a:bodyPr vert="horz" wrap="square" lIns="0" tIns="0" rIns="0" bIns="0" rtlCol="0">
            <a:spAutoFit/>
          </a:bodyPr>
          <a:lstStyle/>
          <a:p>
            <a:pPr marL="12700">
              <a:lnSpc>
                <a:spcPts val="1614"/>
              </a:lnSpc>
            </a:pPr>
            <a:r>
              <a:rPr sz="1600" b="1" spc="-10" dirty="0">
                <a:latin typeface="Calibri"/>
                <a:cs typeface="Calibri"/>
              </a:rPr>
              <a:t>CAR</a:t>
            </a:r>
            <a:endParaRPr sz="1600">
              <a:latin typeface="Calibri"/>
              <a:cs typeface="Calibri"/>
            </a:endParaRPr>
          </a:p>
        </p:txBody>
      </p:sp>
      <p:sp>
        <p:nvSpPr>
          <p:cNvPr id="44" name="object 4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18" name="object 18"/>
          <p:cNvSpPr txBox="1"/>
          <p:nvPr/>
        </p:nvSpPr>
        <p:spPr>
          <a:xfrm>
            <a:off x="5264277" y="2267457"/>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19" name="object 19"/>
          <p:cNvSpPr txBox="1"/>
          <p:nvPr/>
        </p:nvSpPr>
        <p:spPr>
          <a:xfrm>
            <a:off x="5254244" y="2903600"/>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20" name="object 20"/>
          <p:cNvSpPr txBox="1"/>
          <p:nvPr/>
        </p:nvSpPr>
        <p:spPr>
          <a:xfrm>
            <a:off x="5244465" y="3510153"/>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1" name="object 21"/>
          <p:cNvSpPr txBox="1"/>
          <p:nvPr/>
        </p:nvSpPr>
        <p:spPr>
          <a:xfrm>
            <a:off x="5237734" y="4148150"/>
            <a:ext cx="1289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2" name="object 22"/>
          <p:cNvSpPr txBox="1"/>
          <p:nvPr/>
        </p:nvSpPr>
        <p:spPr>
          <a:xfrm>
            <a:off x="5244465" y="4859528"/>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3" name="object 23"/>
          <p:cNvSpPr txBox="1"/>
          <p:nvPr/>
        </p:nvSpPr>
        <p:spPr>
          <a:xfrm>
            <a:off x="6559422" y="1120036"/>
            <a:ext cx="937260" cy="697230"/>
          </a:xfrm>
          <a:prstGeom prst="rect">
            <a:avLst/>
          </a:prstGeom>
        </p:spPr>
        <p:txBody>
          <a:bodyPr vert="horz" wrap="square" lIns="0" tIns="104775" rIns="0" bIns="0" rtlCol="0">
            <a:spAutoFit/>
          </a:bodyPr>
          <a:lstStyle/>
          <a:p>
            <a:pPr marL="12700">
              <a:lnSpc>
                <a:spcPct val="100000"/>
              </a:lnSpc>
              <a:spcBef>
                <a:spcPts val="825"/>
              </a:spcBef>
            </a:pPr>
            <a:r>
              <a:rPr sz="1600" b="1" spc="-5" dirty="0">
                <a:latin typeface="Calibri"/>
                <a:cs typeface="Calibri"/>
              </a:rPr>
              <a:t>Class</a:t>
            </a:r>
            <a:r>
              <a:rPr sz="1600" b="1" spc="-65" dirty="0">
                <a:latin typeface="Calibri"/>
                <a:cs typeface="Calibri"/>
              </a:rPr>
              <a:t> </a:t>
            </a:r>
            <a:r>
              <a:rPr sz="1600" b="1" spc="-5" dirty="0">
                <a:latin typeface="Calibri"/>
                <a:cs typeface="Calibri"/>
              </a:rPr>
              <a:t>Label</a:t>
            </a:r>
            <a:endParaRPr sz="1600">
              <a:latin typeface="Calibri"/>
              <a:cs typeface="Calibri"/>
            </a:endParaRPr>
          </a:p>
          <a:p>
            <a:pPr marL="18415">
              <a:lnSpc>
                <a:spcPct val="100000"/>
              </a:lnSpc>
              <a:spcBef>
                <a:spcPts val="725"/>
              </a:spcBef>
            </a:pPr>
            <a:r>
              <a:rPr sz="1600" b="1" spc="-10" dirty="0">
                <a:latin typeface="Calibri"/>
                <a:cs typeface="Calibri"/>
              </a:rPr>
              <a:t>CAR</a:t>
            </a:r>
            <a:endParaRPr sz="1600">
              <a:latin typeface="Calibri"/>
              <a:cs typeface="Calibri"/>
            </a:endParaRPr>
          </a:p>
        </p:txBody>
      </p:sp>
      <p:sp>
        <p:nvSpPr>
          <p:cNvPr id="24" name="object 24"/>
          <p:cNvSpPr txBox="1"/>
          <p:nvPr/>
        </p:nvSpPr>
        <p:spPr>
          <a:xfrm>
            <a:off x="6568820" y="2224531"/>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5" name="object 25"/>
          <p:cNvSpPr txBox="1"/>
          <p:nvPr/>
        </p:nvSpPr>
        <p:spPr>
          <a:xfrm>
            <a:off x="6565518" y="2903600"/>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6" name="object 26"/>
          <p:cNvSpPr txBox="1"/>
          <p:nvPr/>
        </p:nvSpPr>
        <p:spPr>
          <a:xfrm>
            <a:off x="6559422" y="3498850"/>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7" name="object 27"/>
          <p:cNvSpPr txBox="1"/>
          <p:nvPr/>
        </p:nvSpPr>
        <p:spPr>
          <a:xfrm>
            <a:off x="6542913" y="4148150"/>
            <a:ext cx="40386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8" name="object 28"/>
          <p:cNvSpPr txBox="1"/>
          <p:nvPr/>
        </p:nvSpPr>
        <p:spPr>
          <a:xfrm>
            <a:off x="6555740" y="4859528"/>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29" name="object 29"/>
          <p:cNvSpPr txBox="1"/>
          <p:nvPr/>
        </p:nvSpPr>
        <p:spPr>
          <a:xfrm>
            <a:off x="5227701" y="5533440"/>
            <a:ext cx="1282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4</a:t>
            </a:r>
            <a:endParaRPr sz="1600">
              <a:latin typeface="Calibri"/>
              <a:cs typeface="Calibri"/>
            </a:endParaRPr>
          </a:p>
        </p:txBody>
      </p:sp>
      <p:sp>
        <p:nvSpPr>
          <p:cNvPr id="30" name="object 30"/>
          <p:cNvSpPr txBox="1"/>
          <p:nvPr/>
        </p:nvSpPr>
        <p:spPr>
          <a:xfrm>
            <a:off x="6560311" y="5504789"/>
            <a:ext cx="4032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BIKE</a:t>
            </a:r>
            <a:endParaRPr sz="1600">
              <a:latin typeface="Calibri"/>
              <a:cs typeface="Calibri"/>
            </a:endParaRPr>
          </a:p>
        </p:txBody>
      </p:sp>
      <p:sp>
        <p:nvSpPr>
          <p:cNvPr id="31" name="object 31"/>
          <p:cNvSpPr txBox="1"/>
          <p:nvPr/>
        </p:nvSpPr>
        <p:spPr>
          <a:xfrm>
            <a:off x="5837682" y="1209878"/>
            <a:ext cx="57912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Heig</a:t>
            </a:r>
            <a:r>
              <a:rPr sz="1600" b="1" spc="-25" dirty="0">
                <a:latin typeface="Calibri"/>
                <a:cs typeface="Calibri"/>
              </a:rPr>
              <a:t>h</a:t>
            </a:r>
            <a:r>
              <a:rPr sz="1600" b="1" spc="-5" dirty="0">
                <a:latin typeface="Calibri"/>
                <a:cs typeface="Calibri"/>
              </a:rPr>
              <a:t>t</a:t>
            </a:r>
            <a:endParaRPr sz="1600">
              <a:latin typeface="Calibri"/>
              <a:cs typeface="Calibri"/>
            </a:endParaRPr>
          </a:p>
        </p:txBody>
      </p:sp>
      <p:sp>
        <p:nvSpPr>
          <p:cNvPr id="32" name="object 32"/>
          <p:cNvSpPr txBox="1"/>
          <p:nvPr/>
        </p:nvSpPr>
        <p:spPr>
          <a:xfrm>
            <a:off x="5969889" y="1581404"/>
            <a:ext cx="1536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a:t>
            </a:r>
            <a:endParaRPr sz="1600">
              <a:latin typeface="Calibri"/>
              <a:cs typeface="Calibri"/>
            </a:endParaRPr>
          </a:p>
        </p:txBody>
      </p:sp>
      <p:sp>
        <p:nvSpPr>
          <p:cNvPr id="33" name="object 33"/>
          <p:cNvSpPr txBox="1"/>
          <p:nvPr/>
        </p:nvSpPr>
        <p:spPr>
          <a:xfrm>
            <a:off x="5963539" y="2270201"/>
            <a:ext cx="1536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a:t>
            </a:r>
            <a:endParaRPr sz="1600">
              <a:latin typeface="Calibri"/>
              <a:cs typeface="Calibri"/>
            </a:endParaRPr>
          </a:p>
        </p:txBody>
      </p:sp>
      <p:sp>
        <p:nvSpPr>
          <p:cNvPr id="34" name="object 34"/>
          <p:cNvSpPr txBox="1"/>
          <p:nvPr/>
        </p:nvSpPr>
        <p:spPr>
          <a:xfrm>
            <a:off x="5953505" y="2907029"/>
            <a:ext cx="1536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a:t>
            </a:r>
            <a:endParaRPr sz="1600">
              <a:latin typeface="Calibri"/>
              <a:cs typeface="Calibri"/>
            </a:endParaRPr>
          </a:p>
        </p:txBody>
      </p:sp>
      <p:sp>
        <p:nvSpPr>
          <p:cNvPr id="35" name="object 35"/>
          <p:cNvSpPr txBox="1"/>
          <p:nvPr/>
        </p:nvSpPr>
        <p:spPr>
          <a:xfrm>
            <a:off x="5943346" y="3513582"/>
            <a:ext cx="1111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L</a:t>
            </a:r>
            <a:endParaRPr sz="1600">
              <a:latin typeface="Calibri"/>
              <a:cs typeface="Calibri"/>
            </a:endParaRPr>
          </a:p>
        </p:txBody>
      </p:sp>
      <p:sp>
        <p:nvSpPr>
          <p:cNvPr id="36" name="object 36"/>
          <p:cNvSpPr txBox="1"/>
          <p:nvPr/>
        </p:nvSpPr>
        <p:spPr>
          <a:xfrm>
            <a:off x="5936996" y="4151757"/>
            <a:ext cx="1111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L</a:t>
            </a:r>
            <a:endParaRPr sz="1600">
              <a:latin typeface="Calibri"/>
              <a:cs typeface="Calibri"/>
            </a:endParaRPr>
          </a:p>
        </p:txBody>
      </p:sp>
      <p:sp>
        <p:nvSpPr>
          <p:cNvPr id="37" name="object 37"/>
          <p:cNvSpPr txBox="1"/>
          <p:nvPr/>
        </p:nvSpPr>
        <p:spPr>
          <a:xfrm>
            <a:off x="5943346" y="4862829"/>
            <a:ext cx="1111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L</a:t>
            </a:r>
            <a:endParaRPr sz="1600">
              <a:latin typeface="Calibri"/>
              <a:cs typeface="Calibri"/>
            </a:endParaRPr>
          </a:p>
        </p:txBody>
      </p:sp>
      <p:sp>
        <p:nvSpPr>
          <p:cNvPr id="38" name="object 38"/>
          <p:cNvSpPr txBox="1"/>
          <p:nvPr/>
        </p:nvSpPr>
        <p:spPr>
          <a:xfrm>
            <a:off x="5949188" y="5504789"/>
            <a:ext cx="11112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L</a:t>
            </a:r>
            <a:endParaRPr sz="1600">
              <a:latin typeface="Calibri"/>
              <a:cs typeface="Calibri"/>
            </a:endParaRPr>
          </a:p>
        </p:txBody>
      </p:sp>
      <p:sp>
        <p:nvSpPr>
          <p:cNvPr id="39" name="object 39"/>
          <p:cNvSpPr txBox="1"/>
          <p:nvPr/>
        </p:nvSpPr>
        <p:spPr>
          <a:xfrm>
            <a:off x="8392159" y="1240662"/>
            <a:ext cx="1669414"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a:t>
            </a:r>
            <a:r>
              <a:rPr sz="1600" b="1" spc="-20" dirty="0">
                <a:latin typeface="Calibri"/>
                <a:cs typeface="Calibri"/>
              </a:rPr>
              <a:t> </a:t>
            </a:r>
            <a:r>
              <a:rPr sz="1600" b="1" spc="-5" dirty="0">
                <a:latin typeface="Calibri"/>
                <a:cs typeface="Calibri"/>
              </a:rPr>
              <a:t>High,</a:t>
            </a:r>
            <a:r>
              <a:rPr sz="1600" b="1" dirty="0">
                <a:latin typeface="Calibri"/>
                <a:cs typeface="Calibri"/>
              </a:rPr>
              <a:t> </a:t>
            </a:r>
            <a:r>
              <a:rPr sz="1600" b="1" spc="-10" dirty="0">
                <a:latin typeface="Calibri"/>
                <a:cs typeface="Calibri"/>
              </a:rPr>
              <a:t>height </a:t>
            </a:r>
            <a:r>
              <a:rPr sz="1600" b="1" spc="-5" dirty="0">
                <a:latin typeface="Calibri"/>
                <a:cs typeface="Calibri"/>
              </a:rPr>
              <a:t>&gt;=</a:t>
            </a:r>
            <a:r>
              <a:rPr sz="1600" b="1" spc="-15" dirty="0">
                <a:latin typeface="Calibri"/>
                <a:cs typeface="Calibri"/>
              </a:rPr>
              <a:t> </a:t>
            </a:r>
            <a:r>
              <a:rPr sz="1600" b="1" spc="-5" dirty="0">
                <a:latin typeface="Calibri"/>
                <a:cs typeface="Calibri"/>
              </a:rPr>
              <a:t>5</a:t>
            </a:r>
            <a:endParaRPr sz="1600">
              <a:latin typeface="Calibri"/>
              <a:cs typeface="Calibri"/>
            </a:endParaRPr>
          </a:p>
        </p:txBody>
      </p:sp>
      <p:sp>
        <p:nvSpPr>
          <p:cNvPr id="40" name="object 40"/>
          <p:cNvSpPr txBox="1"/>
          <p:nvPr/>
        </p:nvSpPr>
        <p:spPr>
          <a:xfrm>
            <a:off x="8418956" y="1831593"/>
            <a:ext cx="147256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L:</a:t>
            </a:r>
            <a:r>
              <a:rPr sz="1600" b="1" spc="-20" dirty="0">
                <a:latin typeface="Calibri"/>
                <a:cs typeface="Calibri"/>
              </a:rPr>
              <a:t> </a:t>
            </a:r>
            <a:r>
              <a:rPr sz="1600" b="1" spc="-35" dirty="0">
                <a:latin typeface="Calibri"/>
                <a:cs typeface="Calibri"/>
              </a:rPr>
              <a:t>Low,</a:t>
            </a:r>
            <a:r>
              <a:rPr sz="1600" b="1" spc="-10" dirty="0">
                <a:latin typeface="Calibri"/>
                <a:cs typeface="Calibri"/>
              </a:rPr>
              <a:t> height </a:t>
            </a:r>
            <a:r>
              <a:rPr sz="1600" b="1" spc="-5" dirty="0">
                <a:latin typeface="Calibri"/>
                <a:cs typeface="Calibri"/>
              </a:rPr>
              <a:t>&lt;</a:t>
            </a:r>
            <a:r>
              <a:rPr sz="1600" b="1" spc="-20" dirty="0">
                <a:latin typeface="Calibri"/>
                <a:cs typeface="Calibri"/>
              </a:rPr>
              <a:t> </a:t>
            </a:r>
            <a:r>
              <a:rPr sz="1600" b="1" spc="-5" dirty="0">
                <a:latin typeface="Calibri"/>
                <a:cs typeface="Calibri"/>
              </a:rPr>
              <a:t>5</a:t>
            </a:r>
            <a:endParaRPr sz="1600">
              <a:latin typeface="Calibri"/>
              <a:cs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7257" y="285699"/>
            <a:ext cx="9050655" cy="697230"/>
          </a:xfrm>
          <a:prstGeom prst="rect">
            <a:avLst/>
          </a:prstGeom>
        </p:spPr>
        <p:txBody>
          <a:bodyPr vert="horz" wrap="square" lIns="0" tIns="13335" rIns="0" bIns="0" rtlCol="0">
            <a:spAutoFit/>
          </a:bodyPr>
          <a:lstStyle/>
          <a:p>
            <a:pPr marL="12700">
              <a:lnSpc>
                <a:spcPct val="100000"/>
              </a:lnSpc>
              <a:spcBef>
                <a:spcPts val="105"/>
              </a:spcBef>
            </a:pPr>
            <a:r>
              <a:rPr spc="-105" dirty="0"/>
              <a:t>Teach</a:t>
            </a:r>
            <a:r>
              <a:rPr spc="-95" dirty="0"/>
              <a:t> </a:t>
            </a:r>
            <a:r>
              <a:rPr dirty="0"/>
              <a:t>a</a:t>
            </a:r>
            <a:r>
              <a:rPr spc="-60" dirty="0"/>
              <a:t> </a:t>
            </a:r>
            <a:r>
              <a:rPr spc="-35" dirty="0"/>
              <a:t>machine</a:t>
            </a:r>
            <a:r>
              <a:rPr spc="-110" dirty="0"/>
              <a:t> </a:t>
            </a:r>
            <a:r>
              <a:rPr spc="-30" dirty="0"/>
              <a:t>to</a:t>
            </a:r>
            <a:r>
              <a:rPr spc="-70" dirty="0"/>
              <a:t> </a:t>
            </a:r>
            <a:r>
              <a:rPr spc="-25" dirty="0"/>
              <a:t>identify</a:t>
            </a:r>
            <a:r>
              <a:rPr spc="-105" dirty="0"/>
              <a:t> </a:t>
            </a:r>
            <a:r>
              <a:rPr spc="-30" dirty="0"/>
              <a:t>vehicle</a:t>
            </a:r>
            <a:r>
              <a:rPr spc="-95" dirty="0"/>
              <a:t> </a:t>
            </a:r>
            <a:r>
              <a:rPr spc="-25" dirty="0"/>
              <a:t>types</a:t>
            </a:r>
          </a:p>
        </p:txBody>
      </p:sp>
      <p:pic>
        <p:nvPicPr>
          <p:cNvPr id="3" name="object 3"/>
          <p:cNvPicPr/>
          <p:nvPr/>
        </p:nvPicPr>
        <p:blipFill>
          <a:blip r:embed="rId2" cstate="print"/>
          <a:stretch>
            <a:fillRect/>
          </a:stretch>
        </p:blipFill>
        <p:spPr>
          <a:xfrm>
            <a:off x="787908" y="1639823"/>
            <a:ext cx="1320800" cy="2209800"/>
          </a:xfrm>
          <a:prstGeom prst="rect">
            <a:avLst/>
          </a:prstGeom>
        </p:spPr>
      </p:pic>
      <p:pic>
        <p:nvPicPr>
          <p:cNvPr id="4" name="object 4"/>
          <p:cNvPicPr/>
          <p:nvPr/>
        </p:nvPicPr>
        <p:blipFill>
          <a:blip r:embed="rId3" cstate="print"/>
          <a:stretch>
            <a:fillRect/>
          </a:stretch>
        </p:blipFill>
        <p:spPr>
          <a:xfrm>
            <a:off x="7187183" y="1898904"/>
            <a:ext cx="2618231" cy="1743456"/>
          </a:xfrm>
          <a:prstGeom prst="rect">
            <a:avLst/>
          </a:prstGeom>
        </p:spPr>
      </p:pic>
      <p:sp>
        <p:nvSpPr>
          <p:cNvPr id="5" name="object 5"/>
          <p:cNvSpPr txBox="1"/>
          <p:nvPr/>
        </p:nvSpPr>
        <p:spPr>
          <a:xfrm>
            <a:off x="11146281" y="6464985"/>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2</a:t>
            </a:fld>
            <a:endParaRPr sz="120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864" y="289940"/>
            <a:ext cx="10992485" cy="650875"/>
          </a:xfrm>
          <a:prstGeom prst="rect">
            <a:avLst/>
          </a:prstGeom>
        </p:spPr>
        <p:txBody>
          <a:bodyPr vert="horz" wrap="square" lIns="0" tIns="12700" rIns="0" bIns="0" rtlCol="0">
            <a:spAutoFit/>
          </a:bodyPr>
          <a:lstStyle/>
          <a:p>
            <a:pPr marL="12700">
              <a:lnSpc>
                <a:spcPct val="100000"/>
              </a:lnSpc>
              <a:spcBef>
                <a:spcPts val="100"/>
              </a:spcBef>
            </a:pPr>
            <a:r>
              <a:rPr sz="4100" spc="-40" dirty="0"/>
              <a:t>Estimate</a:t>
            </a:r>
            <a:r>
              <a:rPr sz="4100" spc="-105" dirty="0"/>
              <a:t> </a:t>
            </a:r>
            <a:r>
              <a:rPr sz="4100" spc="-10" dirty="0"/>
              <a:t>the</a:t>
            </a:r>
            <a:r>
              <a:rPr sz="4100" spc="-90" dirty="0"/>
              <a:t> </a:t>
            </a:r>
            <a:r>
              <a:rPr sz="4100" spc="-30" dirty="0"/>
              <a:t>probabilities,</a:t>
            </a:r>
            <a:r>
              <a:rPr sz="4100" spc="-75" dirty="0"/>
              <a:t> </a:t>
            </a:r>
            <a:r>
              <a:rPr sz="4100" spc="-20" dirty="0"/>
              <a:t>and</a:t>
            </a:r>
            <a:r>
              <a:rPr sz="4100" spc="-85" dirty="0"/>
              <a:t> </a:t>
            </a:r>
            <a:r>
              <a:rPr sz="4100" spc="-15" dirty="0"/>
              <a:t>ask</a:t>
            </a:r>
            <a:r>
              <a:rPr sz="4100" spc="-65" dirty="0"/>
              <a:t> </a:t>
            </a:r>
            <a:r>
              <a:rPr sz="4100" spc="-10" dirty="0"/>
              <a:t>the</a:t>
            </a:r>
            <a:r>
              <a:rPr sz="4100" spc="-90" dirty="0"/>
              <a:t> </a:t>
            </a:r>
            <a:r>
              <a:rPr sz="4100" spc="-25" dirty="0"/>
              <a:t>same</a:t>
            </a:r>
            <a:r>
              <a:rPr sz="4100" spc="-90" dirty="0"/>
              <a:t> </a:t>
            </a:r>
            <a:r>
              <a:rPr sz="4100" spc="-35" dirty="0"/>
              <a:t>question</a:t>
            </a:r>
            <a:endParaRPr sz="4100"/>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5120640"/>
            <a:chOff x="3828541" y="1525777"/>
            <a:chExt cx="1120140" cy="5120640"/>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5095240"/>
            </a:xfrm>
            <a:custGeom>
              <a:avLst/>
              <a:gdLst/>
              <a:ahLst/>
              <a:cxnLst/>
              <a:rect l="l" t="t" r="r" b="b"/>
              <a:pathLst>
                <a:path w="1094739" h="5095240">
                  <a:moveTo>
                    <a:pt x="0" y="5094732"/>
                  </a:moveTo>
                  <a:lnTo>
                    <a:pt x="1094232" y="5094732"/>
                  </a:lnTo>
                  <a:lnTo>
                    <a:pt x="1094232" y="0"/>
                  </a:lnTo>
                  <a:lnTo>
                    <a:pt x="0" y="0"/>
                  </a:lnTo>
                  <a:lnTo>
                    <a:pt x="0" y="5094732"/>
                  </a:lnTo>
                  <a:close/>
                </a:path>
              </a:pathLst>
            </a:custGeom>
            <a:ln w="25399">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pic>
          <p:nvPicPr>
            <p:cNvPr id="12" name="object 12"/>
            <p:cNvPicPr/>
            <p:nvPr/>
          </p:nvPicPr>
          <p:blipFill>
            <a:blip r:embed="rId9" cstate="print"/>
            <a:stretch>
              <a:fillRect/>
            </a:stretch>
          </p:blipFill>
          <p:spPr>
            <a:xfrm>
              <a:off x="4006595" y="5404104"/>
              <a:ext cx="822960" cy="618744"/>
            </a:xfrm>
            <a:prstGeom prst="rect">
              <a:avLst/>
            </a:prstGeom>
          </p:spPr>
        </p:pic>
        <p:pic>
          <p:nvPicPr>
            <p:cNvPr id="13" name="object 13"/>
            <p:cNvPicPr/>
            <p:nvPr/>
          </p:nvPicPr>
          <p:blipFill>
            <a:blip r:embed="rId10" cstate="print"/>
            <a:stretch>
              <a:fillRect/>
            </a:stretch>
          </p:blipFill>
          <p:spPr>
            <a:xfrm>
              <a:off x="3994403" y="6036563"/>
              <a:ext cx="867155" cy="531876"/>
            </a:xfrm>
            <a:prstGeom prst="rect">
              <a:avLst/>
            </a:prstGeom>
          </p:spPr>
        </p:pic>
      </p:grpSp>
      <p:grpSp>
        <p:nvGrpSpPr>
          <p:cNvPr id="14" name="object 14"/>
          <p:cNvGrpSpPr/>
          <p:nvPr/>
        </p:nvGrpSpPr>
        <p:grpSpPr>
          <a:xfrm>
            <a:off x="2279650" y="1900173"/>
            <a:ext cx="1501775" cy="254000"/>
            <a:chOff x="2279650" y="1900173"/>
            <a:chExt cx="1501775" cy="254000"/>
          </a:xfrm>
        </p:grpSpPr>
        <p:sp>
          <p:nvSpPr>
            <p:cNvPr id="15" name="object 15"/>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6" name="object 16"/>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7" name="object 17"/>
          <p:cNvSpPr txBox="1"/>
          <p:nvPr/>
        </p:nvSpPr>
        <p:spPr>
          <a:xfrm>
            <a:off x="5003546" y="1120036"/>
            <a:ext cx="2518410" cy="697230"/>
          </a:xfrm>
          <a:prstGeom prst="rect">
            <a:avLst/>
          </a:prstGeom>
        </p:spPr>
        <p:txBody>
          <a:bodyPr vert="horz" wrap="square" lIns="0" tIns="104775" rIns="0" bIns="0" rtlCol="0">
            <a:spAutoFit/>
          </a:bodyPr>
          <a:lstStyle/>
          <a:p>
            <a:pPr marL="38100">
              <a:lnSpc>
                <a:spcPct val="100000"/>
              </a:lnSpc>
              <a:spcBef>
                <a:spcPts val="825"/>
              </a:spcBef>
              <a:tabLst>
                <a:tab pos="846455" algn="l"/>
                <a:tab pos="1568450" algn="l"/>
              </a:tabLst>
            </a:pPr>
            <a:r>
              <a:rPr sz="2400" b="1" spc="-15" baseline="1736" dirty="0">
                <a:latin typeface="Calibri"/>
                <a:cs typeface="Calibri"/>
              </a:rPr>
              <a:t>#Wheel	</a:t>
            </a:r>
            <a:r>
              <a:rPr sz="1600" b="1" spc="-5" dirty="0">
                <a:latin typeface="Calibri"/>
                <a:cs typeface="Calibri"/>
              </a:rPr>
              <a:t>Height	Class</a:t>
            </a:r>
            <a:r>
              <a:rPr sz="1600" b="1" spc="-50" dirty="0">
                <a:latin typeface="Calibri"/>
                <a:cs typeface="Calibri"/>
              </a:rPr>
              <a:t> </a:t>
            </a:r>
            <a:r>
              <a:rPr sz="1600" b="1" spc="-5" dirty="0">
                <a:latin typeface="Calibri"/>
                <a:cs typeface="Calibri"/>
              </a:rPr>
              <a:t>Label</a:t>
            </a:r>
            <a:endParaRPr sz="1600">
              <a:latin typeface="Calibri"/>
              <a:cs typeface="Calibri"/>
            </a:endParaRPr>
          </a:p>
          <a:p>
            <a:pPr marL="280035">
              <a:lnSpc>
                <a:spcPct val="100000"/>
              </a:lnSpc>
              <a:spcBef>
                <a:spcPts val="725"/>
              </a:spcBef>
              <a:tabLst>
                <a:tab pos="978535" algn="l"/>
                <a:tab pos="1574165" algn="l"/>
              </a:tabLst>
            </a:pPr>
            <a:r>
              <a:rPr sz="2400" b="1" spc="-7" baseline="-8680" dirty="0">
                <a:latin typeface="Calibri"/>
                <a:cs typeface="Calibri"/>
              </a:rPr>
              <a:t>4	H	</a:t>
            </a:r>
            <a:r>
              <a:rPr sz="1600" b="1" spc="-10" dirty="0">
                <a:latin typeface="Calibri"/>
                <a:cs typeface="Calibri"/>
              </a:rPr>
              <a:t>CAR</a:t>
            </a:r>
            <a:endParaRPr sz="1600">
              <a:latin typeface="Calibri"/>
              <a:cs typeface="Calibri"/>
            </a:endParaRPr>
          </a:p>
        </p:txBody>
      </p:sp>
      <p:graphicFrame>
        <p:nvGraphicFramePr>
          <p:cNvPr id="18" name="object 18"/>
          <p:cNvGraphicFramePr>
            <a:graphicFrameLocks noGrp="1"/>
          </p:cNvGraphicFramePr>
          <p:nvPr/>
        </p:nvGraphicFramePr>
        <p:xfrm>
          <a:off x="5208651" y="2330830"/>
          <a:ext cx="1772919" cy="3468672"/>
        </p:xfrm>
        <a:graphic>
          <a:graphicData uri="http://schemas.openxmlformats.org/drawingml/2006/table">
            <a:tbl>
              <a:tblPr firstRow="1" bandRow="1">
                <a:tableStyleId>{2D5ABB26-0587-4C30-8999-92F81FD0307C}</a:tableStyleId>
              </a:tblPr>
              <a:tblGrid>
                <a:gridCol w="455930">
                  <a:extLst>
                    <a:ext uri="{9D8B030D-6E8A-4147-A177-3AD203B41FA5}">
                      <a16:colId xmlns:a16="http://schemas.microsoft.com/office/drawing/2014/main" val="20000"/>
                    </a:ext>
                  </a:extLst>
                </a:gridCol>
                <a:gridCol w="664845">
                  <a:extLst>
                    <a:ext uri="{9D8B030D-6E8A-4147-A177-3AD203B41FA5}">
                      <a16:colId xmlns:a16="http://schemas.microsoft.com/office/drawing/2014/main" val="20001"/>
                    </a:ext>
                  </a:extLst>
                </a:gridCol>
                <a:gridCol w="652144">
                  <a:extLst>
                    <a:ext uri="{9D8B030D-6E8A-4147-A177-3AD203B41FA5}">
                      <a16:colId xmlns:a16="http://schemas.microsoft.com/office/drawing/2014/main" val="20002"/>
                    </a:ext>
                  </a:extLst>
                </a:gridCol>
              </a:tblGrid>
              <a:tr h="420979">
                <a:tc>
                  <a:txBody>
                    <a:bodyPr/>
                    <a:lstStyle/>
                    <a:p>
                      <a:pPr marL="67945">
                        <a:lnSpc>
                          <a:spcPts val="1515"/>
                        </a:lnSpc>
                      </a:pPr>
                      <a:r>
                        <a:rPr sz="1600" b="1" dirty="0">
                          <a:latin typeface="Calibri"/>
                          <a:cs typeface="Calibri"/>
                        </a:rPr>
                        <a:t>4</a:t>
                      </a:r>
                      <a:endParaRPr sz="1600">
                        <a:latin typeface="Calibri"/>
                        <a:cs typeface="Calibri"/>
                      </a:endParaRPr>
                    </a:p>
                  </a:txBody>
                  <a:tcPr marL="0" marR="0" marT="0" marB="0"/>
                </a:tc>
                <a:tc>
                  <a:txBody>
                    <a:bodyPr/>
                    <a:lstStyle/>
                    <a:p>
                      <a:pPr marL="85725" algn="ctr">
                        <a:lnSpc>
                          <a:spcPts val="1540"/>
                        </a:lnSpc>
                      </a:pPr>
                      <a:r>
                        <a:rPr sz="1600" b="1" dirty="0">
                          <a:latin typeface="Calibri"/>
                          <a:cs typeface="Calibri"/>
                        </a:rPr>
                        <a:t>H</a:t>
                      </a:r>
                      <a:endParaRPr sz="1600">
                        <a:latin typeface="Calibri"/>
                        <a:cs typeface="Calibri"/>
                      </a:endParaRPr>
                    </a:p>
                  </a:txBody>
                  <a:tcPr marL="0" marR="0" marT="0" marB="0"/>
                </a:tc>
                <a:tc>
                  <a:txBody>
                    <a:bodyPr/>
                    <a:lstStyle/>
                    <a:p>
                      <a:pPr marR="48895" algn="r">
                        <a:lnSpc>
                          <a:spcPts val="1180"/>
                        </a:lnSpc>
                      </a:pPr>
                      <a:r>
                        <a:rPr sz="1600" b="1" spc="-10" dirty="0">
                          <a:latin typeface="Calibri"/>
                          <a:cs typeface="Calibri"/>
                        </a:rPr>
                        <a:t>CAR</a:t>
                      </a:r>
                      <a:endParaRPr sz="1600">
                        <a:latin typeface="Calibri"/>
                        <a:cs typeface="Calibri"/>
                      </a:endParaRPr>
                    </a:p>
                  </a:txBody>
                  <a:tcPr marL="0" marR="0" marT="0" marB="0"/>
                </a:tc>
                <a:extLst>
                  <a:ext uri="{0D108BD9-81ED-4DB2-BD59-A6C34878D82A}">
                    <a16:rowId xmlns:a16="http://schemas.microsoft.com/office/drawing/2014/main" val="10000"/>
                  </a:ext>
                </a:extLst>
              </a:tr>
              <a:tr h="615848">
                <a:tc>
                  <a:txBody>
                    <a:bodyPr/>
                    <a:lstStyle/>
                    <a:p>
                      <a:pPr marL="57785">
                        <a:lnSpc>
                          <a:spcPct val="100000"/>
                        </a:lnSpc>
                        <a:spcBef>
                          <a:spcPts val="1290"/>
                        </a:spcBef>
                      </a:pPr>
                      <a:r>
                        <a:rPr sz="1600" b="1" dirty="0">
                          <a:latin typeface="Calibri"/>
                          <a:cs typeface="Calibri"/>
                        </a:rPr>
                        <a:t>4</a:t>
                      </a:r>
                      <a:endParaRPr sz="1600">
                        <a:latin typeface="Calibri"/>
                        <a:cs typeface="Calibri"/>
                      </a:endParaRPr>
                    </a:p>
                  </a:txBody>
                  <a:tcPr marL="0" marR="0" marT="163830" marB="0"/>
                </a:tc>
                <a:tc>
                  <a:txBody>
                    <a:bodyPr/>
                    <a:lstStyle/>
                    <a:p>
                      <a:pPr marL="65405" algn="ctr">
                        <a:lnSpc>
                          <a:spcPct val="100000"/>
                        </a:lnSpc>
                        <a:spcBef>
                          <a:spcPts val="1315"/>
                        </a:spcBef>
                      </a:pPr>
                      <a:r>
                        <a:rPr sz="1600" b="1" dirty="0">
                          <a:latin typeface="Calibri"/>
                          <a:cs typeface="Calibri"/>
                        </a:rPr>
                        <a:t>H</a:t>
                      </a:r>
                      <a:endParaRPr sz="1600">
                        <a:latin typeface="Calibri"/>
                        <a:cs typeface="Calibri"/>
                      </a:endParaRPr>
                    </a:p>
                  </a:txBody>
                  <a:tcPr marL="0" marR="0" marT="167005" marB="0"/>
                </a:tc>
                <a:tc>
                  <a:txBody>
                    <a:bodyPr/>
                    <a:lstStyle/>
                    <a:p>
                      <a:pPr marR="52069" algn="r">
                        <a:lnSpc>
                          <a:spcPct val="100000"/>
                        </a:lnSpc>
                        <a:spcBef>
                          <a:spcPts val="1290"/>
                        </a:spcBef>
                      </a:pPr>
                      <a:r>
                        <a:rPr sz="1600" b="1" spc="-10" dirty="0">
                          <a:latin typeface="Calibri"/>
                          <a:cs typeface="Calibri"/>
                        </a:rPr>
                        <a:t>CAR</a:t>
                      </a:r>
                      <a:endParaRPr sz="1600">
                        <a:latin typeface="Calibri"/>
                        <a:cs typeface="Calibri"/>
                      </a:endParaRPr>
                    </a:p>
                  </a:txBody>
                  <a:tcPr marL="0" marR="0" marT="163830" marB="0"/>
                </a:tc>
                <a:extLst>
                  <a:ext uri="{0D108BD9-81ED-4DB2-BD59-A6C34878D82A}">
                    <a16:rowId xmlns:a16="http://schemas.microsoft.com/office/drawing/2014/main" val="10001"/>
                  </a:ext>
                </a:extLst>
              </a:tr>
              <a:tr h="627964">
                <a:tc>
                  <a:txBody>
                    <a:bodyPr/>
                    <a:lstStyle/>
                    <a:p>
                      <a:pPr marL="48260">
                        <a:lnSpc>
                          <a:spcPct val="100000"/>
                        </a:lnSpc>
                        <a:spcBef>
                          <a:spcPts val="1215"/>
                        </a:spcBef>
                      </a:pPr>
                      <a:r>
                        <a:rPr sz="1600" b="1" dirty="0">
                          <a:latin typeface="Calibri"/>
                          <a:cs typeface="Calibri"/>
                        </a:rPr>
                        <a:t>2</a:t>
                      </a:r>
                      <a:endParaRPr sz="1600">
                        <a:latin typeface="Calibri"/>
                        <a:cs typeface="Calibri"/>
                      </a:endParaRPr>
                    </a:p>
                  </a:txBody>
                  <a:tcPr marL="0" marR="0" marT="154305" marB="0"/>
                </a:tc>
                <a:tc>
                  <a:txBody>
                    <a:bodyPr/>
                    <a:lstStyle/>
                    <a:p>
                      <a:pPr marL="2540" algn="ctr">
                        <a:lnSpc>
                          <a:spcPct val="100000"/>
                        </a:lnSpc>
                        <a:spcBef>
                          <a:spcPts val="1245"/>
                        </a:spcBef>
                      </a:pPr>
                      <a:r>
                        <a:rPr sz="1600" b="1" dirty="0">
                          <a:latin typeface="Calibri"/>
                          <a:cs typeface="Calibri"/>
                        </a:rPr>
                        <a:t>L</a:t>
                      </a:r>
                      <a:endParaRPr sz="1600">
                        <a:latin typeface="Calibri"/>
                        <a:cs typeface="Calibri"/>
                      </a:endParaRPr>
                    </a:p>
                  </a:txBody>
                  <a:tcPr marL="0" marR="0" marT="158115" marB="0"/>
                </a:tc>
                <a:tc>
                  <a:txBody>
                    <a:bodyPr/>
                    <a:lstStyle/>
                    <a:p>
                      <a:pPr marR="24765" algn="r">
                        <a:lnSpc>
                          <a:spcPct val="100000"/>
                        </a:lnSpc>
                        <a:spcBef>
                          <a:spcPts val="1130"/>
                        </a:spcBef>
                      </a:pPr>
                      <a:r>
                        <a:rPr sz="1600" b="1" spc="-5" dirty="0">
                          <a:latin typeface="Calibri"/>
                          <a:cs typeface="Calibri"/>
                        </a:rPr>
                        <a:t>BIKE</a:t>
                      </a:r>
                      <a:endParaRPr sz="1600">
                        <a:latin typeface="Calibri"/>
                        <a:cs typeface="Calibri"/>
                      </a:endParaRPr>
                    </a:p>
                  </a:txBody>
                  <a:tcPr marL="0" marR="0" marT="143510" marB="0"/>
                </a:tc>
                <a:extLst>
                  <a:ext uri="{0D108BD9-81ED-4DB2-BD59-A6C34878D82A}">
                    <a16:rowId xmlns:a16="http://schemas.microsoft.com/office/drawing/2014/main" val="10002"/>
                  </a:ext>
                </a:extLst>
              </a:tr>
              <a:tr h="674738">
                <a:tc>
                  <a:txBody>
                    <a:bodyPr/>
                    <a:lstStyle/>
                    <a:p>
                      <a:pPr marL="41275">
                        <a:lnSpc>
                          <a:spcPct val="100000"/>
                        </a:lnSpc>
                        <a:spcBef>
                          <a:spcPts val="1300"/>
                        </a:spcBef>
                      </a:pPr>
                      <a:r>
                        <a:rPr sz="1600" b="1" dirty="0">
                          <a:latin typeface="Calibri"/>
                          <a:cs typeface="Calibri"/>
                        </a:rPr>
                        <a:t>2</a:t>
                      </a:r>
                      <a:endParaRPr sz="1600">
                        <a:latin typeface="Calibri"/>
                        <a:cs typeface="Calibri"/>
                      </a:endParaRPr>
                    </a:p>
                  </a:txBody>
                  <a:tcPr marL="0" marR="0" marT="165100" marB="0"/>
                </a:tc>
                <a:tc>
                  <a:txBody>
                    <a:bodyPr/>
                    <a:lstStyle/>
                    <a:p>
                      <a:pPr marR="1905" algn="ctr">
                        <a:lnSpc>
                          <a:spcPct val="100000"/>
                        </a:lnSpc>
                        <a:spcBef>
                          <a:spcPts val="1325"/>
                        </a:spcBef>
                      </a:pPr>
                      <a:r>
                        <a:rPr sz="1600" b="1" dirty="0">
                          <a:latin typeface="Calibri"/>
                          <a:cs typeface="Calibri"/>
                        </a:rPr>
                        <a:t>L</a:t>
                      </a:r>
                      <a:endParaRPr sz="1600">
                        <a:latin typeface="Calibri"/>
                        <a:cs typeface="Calibri"/>
                      </a:endParaRPr>
                    </a:p>
                  </a:txBody>
                  <a:tcPr marL="0" marR="0" marT="168275" marB="0"/>
                </a:tc>
                <a:tc>
                  <a:txBody>
                    <a:bodyPr/>
                    <a:lstStyle/>
                    <a:p>
                      <a:pPr marR="40640" algn="r">
                        <a:lnSpc>
                          <a:spcPct val="100000"/>
                        </a:lnSpc>
                        <a:spcBef>
                          <a:spcPts val="1300"/>
                        </a:spcBef>
                      </a:pPr>
                      <a:r>
                        <a:rPr sz="1600" b="1" spc="-5" dirty="0">
                          <a:latin typeface="Calibri"/>
                          <a:cs typeface="Calibri"/>
                        </a:rPr>
                        <a:t>BIKE</a:t>
                      </a:r>
                      <a:endParaRPr sz="1600">
                        <a:latin typeface="Calibri"/>
                        <a:cs typeface="Calibri"/>
                      </a:endParaRPr>
                    </a:p>
                  </a:txBody>
                  <a:tcPr marL="0" marR="0" marT="165100" marB="0"/>
                </a:tc>
                <a:extLst>
                  <a:ext uri="{0D108BD9-81ED-4DB2-BD59-A6C34878D82A}">
                    <a16:rowId xmlns:a16="http://schemas.microsoft.com/office/drawing/2014/main" val="10003"/>
                  </a:ext>
                </a:extLst>
              </a:tr>
              <a:tr h="678167">
                <a:tc>
                  <a:txBody>
                    <a:bodyPr/>
                    <a:lstStyle/>
                    <a:p>
                      <a:pPr>
                        <a:lnSpc>
                          <a:spcPct val="100000"/>
                        </a:lnSpc>
                        <a:spcBef>
                          <a:spcPts val="30"/>
                        </a:spcBef>
                      </a:pPr>
                      <a:endParaRPr sz="1350">
                        <a:latin typeface="Times New Roman"/>
                        <a:cs typeface="Times New Roman"/>
                      </a:endParaRPr>
                    </a:p>
                    <a:p>
                      <a:pPr marL="48260">
                        <a:lnSpc>
                          <a:spcPct val="100000"/>
                        </a:lnSpc>
                      </a:pPr>
                      <a:r>
                        <a:rPr sz="1600" b="1" dirty="0">
                          <a:latin typeface="Calibri"/>
                          <a:cs typeface="Calibri"/>
                        </a:rPr>
                        <a:t>2</a:t>
                      </a:r>
                      <a:endParaRPr sz="1600">
                        <a:latin typeface="Calibri"/>
                        <a:cs typeface="Calibri"/>
                      </a:endParaRPr>
                    </a:p>
                  </a:txBody>
                  <a:tcPr marL="0" marR="0" marT="3810" marB="0"/>
                </a:tc>
                <a:tc>
                  <a:txBody>
                    <a:bodyPr/>
                    <a:lstStyle/>
                    <a:p>
                      <a:pPr>
                        <a:lnSpc>
                          <a:spcPct val="100000"/>
                        </a:lnSpc>
                      </a:pPr>
                      <a:endParaRPr sz="1400">
                        <a:latin typeface="Times New Roman"/>
                        <a:cs typeface="Times New Roman"/>
                      </a:endParaRPr>
                    </a:p>
                    <a:p>
                      <a:pPr marL="2540" algn="ctr">
                        <a:lnSpc>
                          <a:spcPct val="100000"/>
                        </a:lnSpc>
                      </a:pPr>
                      <a:r>
                        <a:rPr sz="1600" b="1" dirty="0">
                          <a:latin typeface="Calibri"/>
                          <a:cs typeface="Calibri"/>
                        </a:rPr>
                        <a:t>L</a:t>
                      </a:r>
                      <a:endParaRPr sz="1600">
                        <a:latin typeface="Calibri"/>
                        <a:cs typeface="Calibri"/>
                      </a:endParaRPr>
                    </a:p>
                  </a:txBody>
                  <a:tcPr marL="0" marR="0" marT="0" marB="0"/>
                </a:tc>
                <a:tc>
                  <a:txBody>
                    <a:bodyPr/>
                    <a:lstStyle/>
                    <a:p>
                      <a:pPr>
                        <a:lnSpc>
                          <a:spcPct val="100000"/>
                        </a:lnSpc>
                        <a:spcBef>
                          <a:spcPts val="30"/>
                        </a:spcBef>
                      </a:pPr>
                      <a:endParaRPr sz="1350">
                        <a:latin typeface="Times New Roman"/>
                        <a:cs typeface="Times New Roman"/>
                      </a:endParaRPr>
                    </a:p>
                    <a:p>
                      <a:pPr marR="28575" algn="r">
                        <a:lnSpc>
                          <a:spcPct val="100000"/>
                        </a:lnSpc>
                      </a:pPr>
                      <a:r>
                        <a:rPr sz="1600" b="1" spc="-5" dirty="0">
                          <a:latin typeface="Calibri"/>
                          <a:cs typeface="Calibri"/>
                        </a:rPr>
                        <a:t>BIKE</a:t>
                      </a:r>
                      <a:endParaRPr sz="1600">
                        <a:latin typeface="Calibri"/>
                        <a:cs typeface="Calibri"/>
                      </a:endParaRPr>
                    </a:p>
                  </a:txBody>
                  <a:tcPr marL="0" marR="0" marT="3810" marB="0"/>
                </a:tc>
                <a:extLst>
                  <a:ext uri="{0D108BD9-81ED-4DB2-BD59-A6C34878D82A}">
                    <a16:rowId xmlns:a16="http://schemas.microsoft.com/office/drawing/2014/main" val="10004"/>
                  </a:ext>
                </a:extLst>
              </a:tr>
              <a:tr h="450976">
                <a:tc>
                  <a:txBody>
                    <a:bodyPr/>
                    <a:lstStyle/>
                    <a:p>
                      <a:pPr>
                        <a:lnSpc>
                          <a:spcPct val="100000"/>
                        </a:lnSpc>
                        <a:spcBef>
                          <a:spcPts val="55"/>
                        </a:spcBef>
                      </a:pPr>
                      <a:endParaRPr sz="1300">
                        <a:latin typeface="Times New Roman"/>
                        <a:cs typeface="Times New Roman"/>
                      </a:endParaRPr>
                    </a:p>
                    <a:p>
                      <a:pPr marL="31750">
                        <a:lnSpc>
                          <a:spcPts val="1900"/>
                        </a:lnSpc>
                      </a:pPr>
                      <a:r>
                        <a:rPr sz="1600" b="1" dirty="0">
                          <a:latin typeface="Calibri"/>
                          <a:cs typeface="Calibri"/>
                        </a:rPr>
                        <a:t>4</a:t>
                      </a:r>
                      <a:endParaRPr sz="1600">
                        <a:latin typeface="Calibri"/>
                        <a:cs typeface="Calibri"/>
                      </a:endParaRPr>
                    </a:p>
                  </a:txBody>
                  <a:tcPr marL="0" marR="0" marT="6985" marB="0"/>
                </a:tc>
                <a:tc>
                  <a:txBody>
                    <a:bodyPr/>
                    <a:lstStyle/>
                    <a:p>
                      <a:pPr marL="14604" algn="ctr">
                        <a:lnSpc>
                          <a:spcPct val="100000"/>
                        </a:lnSpc>
                        <a:spcBef>
                          <a:spcPts val="1325"/>
                        </a:spcBef>
                      </a:pPr>
                      <a:r>
                        <a:rPr sz="1600" b="1" dirty="0">
                          <a:latin typeface="Calibri"/>
                          <a:cs typeface="Calibri"/>
                        </a:rPr>
                        <a:t>L</a:t>
                      </a:r>
                      <a:endParaRPr sz="1600">
                        <a:latin typeface="Calibri"/>
                        <a:cs typeface="Calibri"/>
                      </a:endParaRPr>
                    </a:p>
                  </a:txBody>
                  <a:tcPr marL="0" marR="0" marT="168275" marB="0"/>
                </a:tc>
                <a:tc>
                  <a:txBody>
                    <a:bodyPr/>
                    <a:lstStyle/>
                    <a:p>
                      <a:pPr marR="24130" algn="r">
                        <a:lnSpc>
                          <a:spcPct val="100000"/>
                        </a:lnSpc>
                        <a:spcBef>
                          <a:spcPts val="1325"/>
                        </a:spcBef>
                      </a:pPr>
                      <a:r>
                        <a:rPr sz="1600" b="1" spc="-5" dirty="0">
                          <a:latin typeface="Calibri"/>
                          <a:cs typeface="Calibri"/>
                        </a:rPr>
                        <a:t>BIKE</a:t>
                      </a:r>
                      <a:endParaRPr sz="1600">
                        <a:latin typeface="Calibri"/>
                        <a:cs typeface="Calibri"/>
                      </a:endParaRPr>
                    </a:p>
                  </a:txBody>
                  <a:tcPr marL="0" marR="0" marT="168275" marB="0"/>
                </a:tc>
                <a:extLst>
                  <a:ext uri="{0D108BD9-81ED-4DB2-BD59-A6C34878D82A}">
                    <a16:rowId xmlns:a16="http://schemas.microsoft.com/office/drawing/2014/main" val="10005"/>
                  </a:ext>
                </a:extLst>
              </a:tr>
            </a:tbl>
          </a:graphicData>
        </a:graphic>
      </p:graphicFrame>
      <p:sp>
        <p:nvSpPr>
          <p:cNvPr id="19" name="object 19"/>
          <p:cNvSpPr txBox="1"/>
          <p:nvPr/>
        </p:nvSpPr>
        <p:spPr>
          <a:xfrm>
            <a:off x="8147684" y="1569796"/>
            <a:ext cx="3153410" cy="3562350"/>
          </a:xfrm>
          <a:prstGeom prst="rect">
            <a:avLst/>
          </a:prstGeom>
        </p:spPr>
        <p:txBody>
          <a:bodyPr vert="horz" wrap="square" lIns="0" tIns="11430" rIns="0" bIns="0" rtlCol="0">
            <a:spAutoFit/>
          </a:bodyPr>
          <a:lstStyle/>
          <a:p>
            <a:pPr marL="30480" marR="99695" indent="-18415" algn="just">
              <a:lnSpc>
                <a:spcPts val="3510"/>
              </a:lnSpc>
              <a:spcBef>
                <a:spcPts val="90"/>
              </a:spcBef>
            </a:pPr>
            <a:r>
              <a:rPr sz="2800" b="1" spc="-5" dirty="0">
                <a:latin typeface="Calibri"/>
                <a:cs typeface="Calibri"/>
              </a:rPr>
              <a:t>Pr(CAR| 4,H) = 100% </a:t>
            </a:r>
            <a:r>
              <a:rPr sz="2800" b="1" spc="-620" dirty="0">
                <a:latin typeface="Calibri"/>
                <a:cs typeface="Calibri"/>
              </a:rPr>
              <a:t> </a:t>
            </a:r>
            <a:r>
              <a:rPr sz="2800" b="1" spc="-5" dirty="0">
                <a:latin typeface="Calibri"/>
                <a:cs typeface="Calibri"/>
              </a:rPr>
              <a:t>Pr(BIKE|</a:t>
            </a:r>
            <a:r>
              <a:rPr sz="2800" b="1" dirty="0">
                <a:latin typeface="Calibri"/>
                <a:cs typeface="Calibri"/>
              </a:rPr>
              <a:t> </a:t>
            </a:r>
            <a:r>
              <a:rPr sz="2800" b="1" spc="-5" dirty="0">
                <a:latin typeface="Calibri"/>
                <a:cs typeface="Calibri"/>
              </a:rPr>
              <a:t>4,L)</a:t>
            </a:r>
            <a:r>
              <a:rPr sz="2800" b="1" dirty="0">
                <a:latin typeface="Calibri"/>
                <a:cs typeface="Calibri"/>
              </a:rPr>
              <a:t> </a:t>
            </a:r>
            <a:r>
              <a:rPr sz="2800" b="1" spc="-5" dirty="0">
                <a:latin typeface="Calibri"/>
                <a:cs typeface="Calibri"/>
              </a:rPr>
              <a:t>= 100%</a:t>
            </a:r>
            <a:endParaRPr sz="2800">
              <a:latin typeface="Calibri"/>
              <a:cs typeface="Calibri"/>
            </a:endParaRPr>
          </a:p>
          <a:p>
            <a:pPr marL="30480" marR="5080" algn="just">
              <a:lnSpc>
                <a:spcPct val="106500"/>
              </a:lnSpc>
              <a:spcBef>
                <a:spcPts val="60"/>
              </a:spcBef>
            </a:pPr>
            <a:r>
              <a:rPr sz="2800" b="1" spc="-5" dirty="0">
                <a:latin typeface="Calibri"/>
                <a:cs typeface="Calibri"/>
              </a:rPr>
              <a:t>Pr(CAR| 2,H) =</a:t>
            </a:r>
            <a:r>
              <a:rPr sz="2800" b="1" dirty="0">
                <a:latin typeface="Calibri"/>
                <a:cs typeface="Calibri"/>
              </a:rPr>
              <a:t> </a:t>
            </a:r>
            <a:r>
              <a:rPr sz="2800" b="1" spc="-5" dirty="0">
                <a:latin typeface="Calibri"/>
                <a:cs typeface="Calibri"/>
              </a:rPr>
              <a:t>100% </a:t>
            </a:r>
            <a:r>
              <a:rPr sz="2800" b="1" spc="-620" dirty="0">
                <a:latin typeface="Calibri"/>
                <a:cs typeface="Calibri"/>
              </a:rPr>
              <a:t> </a:t>
            </a:r>
            <a:r>
              <a:rPr sz="2800" b="1" spc="-5" dirty="0">
                <a:latin typeface="Calibri"/>
                <a:cs typeface="Calibri"/>
              </a:rPr>
              <a:t>Pr(BIKE| 2,L) = 100% </a:t>
            </a:r>
            <a:r>
              <a:rPr sz="2800" b="1" dirty="0">
                <a:latin typeface="Calibri"/>
                <a:cs typeface="Calibri"/>
              </a:rPr>
              <a:t> </a:t>
            </a:r>
            <a:r>
              <a:rPr sz="2800" b="1" spc="-5" dirty="0">
                <a:latin typeface="Calibri"/>
                <a:cs typeface="Calibri"/>
              </a:rPr>
              <a:t>Pr(CAR|</a:t>
            </a:r>
            <a:r>
              <a:rPr sz="2800" b="1" spc="15" dirty="0">
                <a:latin typeface="Calibri"/>
                <a:cs typeface="Calibri"/>
              </a:rPr>
              <a:t> </a:t>
            </a:r>
            <a:r>
              <a:rPr sz="2800" b="1" spc="-5" dirty="0">
                <a:latin typeface="Calibri"/>
                <a:cs typeface="Calibri"/>
              </a:rPr>
              <a:t>4,L)</a:t>
            </a:r>
            <a:r>
              <a:rPr sz="2800" b="1" spc="10" dirty="0">
                <a:latin typeface="Calibri"/>
                <a:cs typeface="Calibri"/>
              </a:rPr>
              <a:t> </a:t>
            </a:r>
            <a:r>
              <a:rPr sz="2800" b="1" spc="-5" dirty="0">
                <a:latin typeface="Calibri"/>
                <a:cs typeface="Calibri"/>
              </a:rPr>
              <a:t>=</a:t>
            </a:r>
            <a:r>
              <a:rPr sz="2800" b="1" spc="5" dirty="0">
                <a:latin typeface="Calibri"/>
                <a:cs typeface="Calibri"/>
              </a:rPr>
              <a:t> </a:t>
            </a:r>
            <a:r>
              <a:rPr sz="2800" b="1" spc="-5" dirty="0">
                <a:latin typeface="Calibri"/>
                <a:cs typeface="Calibri"/>
              </a:rPr>
              <a:t>0%</a:t>
            </a:r>
            <a:endParaRPr sz="2800">
              <a:latin typeface="Calibri"/>
              <a:cs typeface="Calibri"/>
            </a:endParaRPr>
          </a:p>
          <a:p>
            <a:pPr marL="30480" marR="381000" indent="17780" algn="just">
              <a:lnSpc>
                <a:spcPct val="97400"/>
              </a:lnSpc>
              <a:spcBef>
                <a:spcPts val="229"/>
              </a:spcBef>
            </a:pPr>
            <a:r>
              <a:rPr sz="2800" b="1" spc="-5" dirty="0">
                <a:latin typeface="Calibri"/>
                <a:cs typeface="Calibri"/>
              </a:rPr>
              <a:t>Pr(BIKE|4,H) = 0% </a:t>
            </a:r>
            <a:r>
              <a:rPr sz="2800" b="1" spc="-620" dirty="0">
                <a:latin typeface="Calibri"/>
                <a:cs typeface="Calibri"/>
              </a:rPr>
              <a:t> </a:t>
            </a:r>
            <a:r>
              <a:rPr sz="2800" b="1" spc="-5" dirty="0">
                <a:latin typeface="Calibri"/>
                <a:cs typeface="Calibri"/>
              </a:rPr>
              <a:t>Pr(CAR| 2,L) =</a:t>
            </a:r>
            <a:r>
              <a:rPr sz="2800" b="1" dirty="0">
                <a:latin typeface="Calibri"/>
                <a:cs typeface="Calibri"/>
              </a:rPr>
              <a:t> </a:t>
            </a:r>
            <a:r>
              <a:rPr sz="2800" b="1" spc="-5" dirty="0">
                <a:latin typeface="Calibri"/>
                <a:cs typeface="Calibri"/>
              </a:rPr>
              <a:t>0% </a:t>
            </a:r>
            <a:r>
              <a:rPr sz="2800" b="1" spc="-620" dirty="0">
                <a:latin typeface="Calibri"/>
                <a:cs typeface="Calibri"/>
              </a:rPr>
              <a:t> </a:t>
            </a:r>
            <a:r>
              <a:rPr sz="2800" b="1" spc="-5" dirty="0">
                <a:latin typeface="Calibri"/>
                <a:cs typeface="Calibri"/>
              </a:rPr>
              <a:t>Pr(BIKE|</a:t>
            </a:r>
            <a:r>
              <a:rPr sz="2800" b="1" dirty="0">
                <a:latin typeface="Calibri"/>
                <a:cs typeface="Calibri"/>
              </a:rPr>
              <a:t> </a:t>
            </a:r>
            <a:r>
              <a:rPr sz="2800" b="1" spc="-5" dirty="0">
                <a:latin typeface="Calibri"/>
                <a:cs typeface="Calibri"/>
              </a:rPr>
              <a:t>2,H)</a:t>
            </a:r>
            <a:r>
              <a:rPr sz="2800" b="1" spc="-10" dirty="0">
                <a:latin typeface="Calibri"/>
                <a:cs typeface="Calibri"/>
              </a:rPr>
              <a:t> </a:t>
            </a:r>
            <a:r>
              <a:rPr sz="2800" b="1" spc="-5" dirty="0">
                <a:latin typeface="Calibri"/>
                <a:cs typeface="Calibri"/>
              </a:rPr>
              <a:t>=</a:t>
            </a:r>
            <a:r>
              <a:rPr sz="2800" b="1" spc="-10" dirty="0">
                <a:latin typeface="Calibri"/>
                <a:cs typeface="Calibri"/>
              </a:rPr>
              <a:t> </a:t>
            </a:r>
            <a:r>
              <a:rPr sz="2800" b="1" spc="-5" dirty="0">
                <a:latin typeface="Calibri"/>
                <a:cs typeface="Calibri"/>
              </a:rPr>
              <a:t>0%</a:t>
            </a:r>
            <a:endParaRPr sz="2800">
              <a:latin typeface="Calibri"/>
              <a:cs typeface="Calibri"/>
            </a:endParaRPr>
          </a:p>
        </p:txBody>
      </p:sp>
      <p:pic>
        <p:nvPicPr>
          <p:cNvPr id="20" name="object 20"/>
          <p:cNvPicPr/>
          <p:nvPr/>
        </p:nvPicPr>
        <p:blipFill>
          <a:blip r:embed="rId11" cstate="print"/>
          <a:stretch>
            <a:fillRect/>
          </a:stretch>
        </p:blipFill>
        <p:spPr>
          <a:xfrm>
            <a:off x="8217407" y="5571744"/>
            <a:ext cx="888492" cy="451103"/>
          </a:xfrm>
          <a:prstGeom prst="rect">
            <a:avLst/>
          </a:prstGeom>
        </p:spPr>
      </p:pic>
      <p:sp>
        <p:nvSpPr>
          <p:cNvPr id="21" name="object 21"/>
          <p:cNvSpPr txBox="1"/>
          <p:nvPr/>
        </p:nvSpPr>
        <p:spPr>
          <a:xfrm>
            <a:off x="9388220" y="5665114"/>
            <a:ext cx="19875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4" name="object 24"/>
          <p:cNvSpPr txBox="1"/>
          <p:nvPr/>
        </p:nvSpPr>
        <p:spPr>
          <a:xfrm>
            <a:off x="5227701" y="6144412"/>
            <a:ext cx="128905" cy="228600"/>
          </a:xfrm>
          <a:prstGeom prst="rect">
            <a:avLst/>
          </a:prstGeom>
        </p:spPr>
        <p:txBody>
          <a:bodyPr vert="horz" wrap="square" lIns="0" tIns="0" rIns="0" bIns="0" rtlCol="0">
            <a:spAutoFit/>
          </a:bodyPr>
          <a:lstStyle/>
          <a:p>
            <a:pPr marL="12700">
              <a:lnSpc>
                <a:spcPts val="1620"/>
              </a:lnSpc>
            </a:pPr>
            <a:r>
              <a:rPr sz="1600" b="1" spc="-5" dirty="0">
                <a:latin typeface="Calibri"/>
                <a:cs typeface="Calibri"/>
              </a:rPr>
              <a:t>2</a:t>
            </a:r>
            <a:endParaRPr sz="1600">
              <a:latin typeface="Calibri"/>
              <a:cs typeface="Calibri"/>
            </a:endParaRPr>
          </a:p>
        </p:txBody>
      </p:sp>
      <p:sp>
        <p:nvSpPr>
          <p:cNvPr id="25" name="object 25"/>
          <p:cNvSpPr txBox="1"/>
          <p:nvPr/>
        </p:nvSpPr>
        <p:spPr>
          <a:xfrm>
            <a:off x="5969889" y="6157747"/>
            <a:ext cx="153670" cy="228600"/>
          </a:xfrm>
          <a:prstGeom prst="rect">
            <a:avLst/>
          </a:prstGeom>
        </p:spPr>
        <p:txBody>
          <a:bodyPr vert="horz" wrap="square" lIns="0" tIns="0" rIns="0" bIns="0" rtlCol="0">
            <a:spAutoFit/>
          </a:bodyPr>
          <a:lstStyle/>
          <a:p>
            <a:pPr marL="12700">
              <a:lnSpc>
                <a:spcPts val="1614"/>
              </a:lnSpc>
            </a:pPr>
            <a:r>
              <a:rPr sz="1600" b="1" spc="-5" dirty="0">
                <a:latin typeface="Calibri"/>
                <a:cs typeface="Calibri"/>
              </a:rPr>
              <a:t>H</a:t>
            </a:r>
            <a:endParaRPr sz="1600">
              <a:latin typeface="Calibri"/>
              <a:cs typeface="Calibri"/>
            </a:endParaRPr>
          </a:p>
        </p:txBody>
      </p:sp>
      <p:sp>
        <p:nvSpPr>
          <p:cNvPr id="26" name="object 26"/>
          <p:cNvSpPr txBox="1"/>
          <p:nvPr/>
        </p:nvSpPr>
        <p:spPr>
          <a:xfrm>
            <a:off x="6573139" y="6217488"/>
            <a:ext cx="369570" cy="228600"/>
          </a:xfrm>
          <a:prstGeom prst="rect">
            <a:avLst/>
          </a:prstGeom>
        </p:spPr>
        <p:txBody>
          <a:bodyPr vert="horz" wrap="square" lIns="0" tIns="0" rIns="0" bIns="0" rtlCol="0">
            <a:spAutoFit/>
          </a:bodyPr>
          <a:lstStyle/>
          <a:p>
            <a:pPr marL="12700">
              <a:lnSpc>
                <a:spcPts val="1614"/>
              </a:lnSpc>
            </a:pPr>
            <a:r>
              <a:rPr sz="1600" b="1" spc="-10" dirty="0">
                <a:latin typeface="Calibri"/>
                <a:cs typeface="Calibri"/>
              </a:rPr>
              <a:t>CAR</a:t>
            </a:r>
            <a:endParaRPr sz="1600">
              <a:latin typeface="Calibri"/>
              <a:cs typeface="Calibri"/>
            </a:endParaRP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
        <p:nvSpPr>
          <p:cNvPr id="22" name="object 22"/>
          <p:cNvSpPr txBox="1"/>
          <p:nvPr/>
        </p:nvSpPr>
        <p:spPr>
          <a:xfrm>
            <a:off x="10236707" y="5597652"/>
            <a:ext cx="1117600" cy="399415"/>
          </a:xfrm>
          <a:prstGeom prst="rect">
            <a:avLst/>
          </a:prstGeom>
          <a:ln w="9525">
            <a:solidFill>
              <a:srgbClr val="4471C4"/>
            </a:solidFill>
          </a:ln>
        </p:spPr>
        <p:txBody>
          <a:bodyPr vert="horz" wrap="square" lIns="0" tIns="30480" rIns="0" bIns="0" rtlCol="0">
            <a:spAutoFit/>
          </a:bodyPr>
          <a:lstStyle/>
          <a:p>
            <a:pPr marL="3175" algn="ctr">
              <a:lnSpc>
                <a:spcPct val="100000"/>
              </a:lnSpc>
              <a:spcBef>
                <a:spcPts val="240"/>
              </a:spcBef>
            </a:pPr>
            <a:r>
              <a:rPr sz="2000" b="1" dirty="0">
                <a:solidFill>
                  <a:srgbClr val="C00000"/>
                </a:solidFill>
                <a:latin typeface="Calibri"/>
                <a:cs typeface="Calibri"/>
              </a:rPr>
              <a:t>?</a:t>
            </a:r>
            <a:endParaRPr sz="2000">
              <a:latin typeface="Calibri"/>
              <a:cs typeface="Calibri"/>
            </a:endParaRPr>
          </a:p>
        </p:txBody>
      </p:sp>
      <p:sp>
        <p:nvSpPr>
          <p:cNvPr id="23" name="object 23"/>
          <p:cNvSpPr txBox="1"/>
          <p:nvPr/>
        </p:nvSpPr>
        <p:spPr>
          <a:xfrm>
            <a:off x="9753981" y="5643778"/>
            <a:ext cx="224154"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a:t>
            </a:r>
            <a:endParaRPr sz="1600">
              <a:latin typeface="Calibri"/>
              <a:cs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864" y="289940"/>
            <a:ext cx="10992485" cy="650875"/>
          </a:xfrm>
          <a:prstGeom prst="rect">
            <a:avLst/>
          </a:prstGeom>
        </p:spPr>
        <p:txBody>
          <a:bodyPr vert="horz" wrap="square" lIns="0" tIns="12700" rIns="0" bIns="0" rtlCol="0">
            <a:spAutoFit/>
          </a:bodyPr>
          <a:lstStyle/>
          <a:p>
            <a:pPr marL="12700">
              <a:lnSpc>
                <a:spcPct val="100000"/>
              </a:lnSpc>
              <a:spcBef>
                <a:spcPts val="100"/>
              </a:spcBef>
            </a:pPr>
            <a:r>
              <a:rPr sz="4100" spc="-40" dirty="0"/>
              <a:t>Estimate</a:t>
            </a:r>
            <a:r>
              <a:rPr sz="4100" spc="-105" dirty="0"/>
              <a:t> </a:t>
            </a:r>
            <a:r>
              <a:rPr sz="4100" spc="-10" dirty="0"/>
              <a:t>the</a:t>
            </a:r>
            <a:r>
              <a:rPr sz="4100" spc="-90" dirty="0"/>
              <a:t> </a:t>
            </a:r>
            <a:r>
              <a:rPr sz="4100" spc="-30" dirty="0"/>
              <a:t>probabilities,</a:t>
            </a:r>
            <a:r>
              <a:rPr sz="4100" spc="-75" dirty="0"/>
              <a:t> </a:t>
            </a:r>
            <a:r>
              <a:rPr sz="4100" spc="-20" dirty="0"/>
              <a:t>and</a:t>
            </a:r>
            <a:r>
              <a:rPr sz="4100" spc="-85" dirty="0"/>
              <a:t> </a:t>
            </a:r>
            <a:r>
              <a:rPr sz="4100" spc="-15" dirty="0"/>
              <a:t>ask</a:t>
            </a:r>
            <a:r>
              <a:rPr sz="4100" spc="-65" dirty="0"/>
              <a:t> </a:t>
            </a:r>
            <a:r>
              <a:rPr sz="4100" spc="-10" dirty="0"/>
              <a:t>the</a:t>
            </a:r>
            <a:r>
              <a:rPr sz="4100" spc="-90" dirty="0"/>
              <a:t> </a:t>
            </a:r>
            <a:r>
              <a:rPr sz="4100" spc="-25" dirty="0"/>
              <a:t>same</a:t>
            </a:r>
            <a:r>
              <a:rPr sz="4100" spc="-90" dirty="0"/>
              <a:t> </a:t>
            </a:r>
            <a:r>
              <a:rPr sz="4100" spc="-35" dirty="0"/>
              <a:t>question</a:t>
            </a:r>
            <a:endParaRPr sz="4100"/>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5120640"/>
            <a:chOff x="3828541" y="1525777"/>
            <a:chExt cx="1120140" cy="5120640"/>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5095240"/>
            </a:xfrm>
            <a:custGeom>
              <a:avLst/>
              <a:gdLst/>
              <a:ahLst/>
              <a:cxnLst/>
              <a:rect l="l" t="t" r="r" b="b"/>
              <a:pathLst>
                <a:path w="1094739" h="5095240">
                  <a:moveTo>
                    <a:pt x="0" y="5094732"/>
                  </a:moveTo>
                  <a:lnTo>
                    <a:pt x="1094232" y="5094732"/>
                  </a:lnTo>
                  <a:lnTo>
                    <a:pt x="1094232" y="0"/>
                  </a:lnTo>
                  <a:lnTo>
                    <a:pt x="0" y="0"/>
                  </a:lnTo>
                  <a:lnTo>
                    <a:pt x="0" y="5094732"/>
                  </a:lnTo>
                  <a:close/>
                </a:path>
              </a:pathLst>
            </a:custGeom>
            <a:ln w="25399">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pic>
          <p:nvPicPr>
            <p:cNvPr id="12" name="object 12"/>
            <p:cNvPicPr/>
            <p:nvPr/>
          </p:nvPicPr>
          <p:blipFill>
            <a:blip r:embed="rId9" cstate="print"/>
            <a:stretch>
              <a:fillRect/>
            </a:stretch>
          </p:blipFill>
          <p:spPr>
            <a:xfrm>
              <a:off x="4006595" y="5404104"/>
              <a:ext cx="822960" cy="618744"/>
            </a:xfrm>
            <a:prstGeom prst="rect">
              <a:avLst/>
            </a:prstGeom>
          </p:spPr>
        </p:pic>
        <p:pic>
          <p:nvPicPr>
            <p:cNvPr id="13" name="object 13"/>
            <p:cNvPicPr/>
            <p:nvPr/>
          </p:nvPicPr>
          <p:blipFill>
            <a:blip r:embed="rId10" cstate="print"/>
            <a:stretch>
              <a:fillRect/>
            </a:stretch>
          </p:blipFill>
          <p:spPr>
            <a:xfrm>
              <a:off x="3994403" y="6036563"/>
              <a:ext cx="867155" cy="531876"/>
            </a:xfrm>
            <a:prstGeom prst="rect">
              <a:avLst/>
            </a:prstGeom>
          </p:spPr>
        </p:pic>
      </p:grpSp>
      <p:grpSp>
        <p:nvGrpSpPr>
          <p:cNvPr id="14" name="object 14"/>
          <p:cNvGrpSpPr/>
          <p:nvPr/>
        </p:nvGrpSpPr>
        <p:grpSpPr>
          <a:xfrm>
            <a:off x="2279650" y="1900173"/>
            <a:ext cx="1501775" cy="254000"/>
            <a:chOff x="2279650" y="1900173"/>
            <a:chExt cx="1501775" cy="254000"/>
          </a:xfrm>
        </p:grpSpPr>
        <p:sp>
          <p:nvSpPr>
            <p:cNvPr id="15" name="object 15"/>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6" name="object 16"/>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7" name="object 17"/>
          <p:cNvSpPr txBox="1"/>
          <p:nvPr/>
        </p:nvSpPr>
        <p:spPr>
          <a:xfrm>
            <a:off x="5003546" y="1120036"/>
            <a:ext cx="2518410" cy="697230"/>
          </a:xfrm>
          <a:prstGeom prst="rect">
            <a:avLst/>
          </a:prstGeom>
        </p:spPr>
        <p:txBody>
          <a:bodyPr vert="horz" wrap="square" lIns="0" tIns="104775" rIns="0" bIns="0" rtlCol="0">
            <a:spAutoFit/>
          </a:bodyPr>
          <a:lstStyle/>
          <a:p>
            <a:pPr marL="38100">
              <a:lnSpc>
                <a:spcPct val="100000"/>
              </a:lnSpc>
              <a:spcBef>
                <a:spcPts val="825"/>
              </a:spcBef>
              <a:tabLst>
                <a:tab pos="846455" algn="l"/>
                <a:tab pos="1568450" algn="l"/>
              </a:tabLst>
            </a:pPr>
            <a:r>
              <a:rPr sz="2400" b="1" spc="-15" baseline="1736" dirty="0">
                <a:latin typeface="Calibri"/>
                <a:cs typeface="Calibri"/>
              </a:rPr>
              <a:t>#Wheel	</a:t>
            </a:r>
            <a:r>
              <a:rPr sz="1600" b="1" spc="-5" dirty="0">
                <a:latin typeface="Calibri"/>
                <a:cs typeface="Calibri"/>
              </a:rPr>
              <a:t>Height	Class</a:t>
            </a:r>
            <a:r>
              <a:rPr sz="1600" b="1" spc="-50" dirty="0">
                <a:latin typeface="Calibri"/>
                <a:cs typeface="Calibri"/>
              </a:rPr>
              <a:t> </a:t>
            </a:r>
            <a:r>
              <a:rPr sz="1600" b="1" spc="-5" dirty="0">
                <a:latin typeface="Calibri"/>
                <a:cs typeface="Calibri"/>
              </a:rPr>
              <a:t>Label</a:t>
            </a:r>
            <a:endParaRPr sz="1600">
              <a:latin typeface="Calibri"/>
              <a:cs typeface="Calibri"/>
            </a:endParaRPr>
          </a:p>
          <a:p>
            <a:pPr marL="280035">
              <a:lnSpc>
                <a:spcPct val="100000"/>
              </a:lnSpc>
              <a:spcBef>
                <a:spcPts val="725"/>
              </a:spcBef>
              <a:tabLst>
                <a:tab pos="978535" algn="l"/>
                <a:tab pos="1574165" algn="l"/>
              </a:tabLst>
            </a:pPr>
            <a:r>
              <a:rPr sz="2400" b="1" spc="-7" baseline="-8680" dirty="0">
                <a:latin typeface="Calibri"/>
                <a:cs typeface="Calibri"/>
              </a:rPr>
              <a:t>4	H	</a:t>
            </a:r>
            <a:r>
              <a:rPr sz="1600" b="1" spc="-10" dirty="0">
                <a:latin typeface="Calibri"/>
                <a:cs typeface="Calibri"/>
              </a:rPr>
              <a:t>CAR</a:t>
            </a:r>
            <a:endParaRPr sz="1600">
              <a:latin typeface="Calibri"/>
              <a:cs typeface="Calibri"/>
            </a:endParaRPr>
          </a:p>
        </p:txBody>
      </p:sp>
      <p:graphicFrame>
        <p:nvGraphicFramePr>
          <p:cNvPr id="18" name="object 18"/>
          <p:cNvGraphicFramePr>
            <a:graphicFrameLocks noGrp="1"/>
          </p:cNvGraphicFramePr>
          <p:nvPr/>
        </p:nvGraphicFramePr>
        <p:xfrm>
          <a:off x="5218684" y="2330830"/>
          <a:ext cx="1762125" cy="2798062"/>
        </p:xfrm>
        <a:graphic>
          <a:graphicData uri="http://schemas.openxmlformats.org/drawingml/2006/table">
            <a:tbl>
              <a:tblPr firstRow="1" bandRow="1">
                <a:tableStyleId>{2D5ABB26-0587-4C30-8999-92F81FD0307C}</a:tableStyleId>
              </a:tblPr>
              <a:tblGrid>
                <a:gridCol w="445770">
                  <a:extLst>
                    <a:ext uri="{9D8B030D-6E8A-4147-A177-3AD203B41FA5}">
                      <a16:colId xmlns:a16="http://schemas.microsoft.com/office/drawing/2014/main" val="20000"/>
                    </a:ext>
                  </a:extLst>
                </a:gridCol>
                <a:gridCol w="664845">
                  <a:extLst>
                    <a:ext uri="{9D8B030D-6E8A-4147-A177-3AD203B41FA5}">
                      <a16:colId xmlns:a16="http://schemas.microsoft.com/office/drawing/2014/main" val="20001"/>
                    </a:ext>
                  </a:extLst>
                </a:gridCol>
                <a:gridCol w="651510">
                  <a:extLst>
                    <a:ext uri="{9D8B030D-6E8A-4147-A177-3AD203B41FA5}">
                      <a16:colId xmlns:a16="http://schemas.microsoft.com/office/drawing/2014/main" val="20002"/>
                    </a:ext>
                  </a:extLst>
                </a:gridCol>
              </a:tblGrid>
              <a:tr h="420979">
                <a:tc>
                  <a:txBody>
                    <a:bodyPr/>
                    <a:lstStyle/>
                    <a:p>
                      <a:pPr marL="57785">
                        <a:lnSpc>
                          <a:spcPts val="1515"/>
                        </a:lnSpc>
                      </a:pPr>
                      <a:r>
                        <a:rPr sz="1600" b="1" dirty="0">
                          <a:latin typeface="Calibri"/>
                          <a:cs typeface="Calibri"/>
                        </a:rPr>
                        <a:t>4</a:t>
                      </a:r>
                      <a:endParaRPr sz="1600">
                        <a:latin typeface="Calibri"/>
                        <a:cs typeface="Calibri"/>
                      </a:endParaRPr>
                    </a:p>
                  </a:txBody>
                  <a:tcPr marL="0" marR="0" marT="0" marB="0"/>
                </a:tc>
                <a:tc>
                  <a:txBody>
                    <a:bodyPr/>
                    <a:lstStyle/>
                    <a:p>
                      <a:pPr marL="85725" algn="ctr">
                        <a:lnSpc>
                          <a:spcPts val="1540"/>
                        </a:lnSpc>
                      </a:pPr>
                      <a:r>
                        <a:rPr sz="1600" b="1" dirty="0">
                          <a:latin typeface="Calibri"/>
                          <a:cs typeface="Calibri"/>
                        </a:rPr>
                        <a:t>H</a:t>
                      </a:r>
                      <a:endParaRPr sz="1600">
                        <a:latin typeface="Calibri"/>
                        <a:cs typeface="Calibri"/>
                      </a:endParaRPr>
                    </a:p>
                  </a:txBody>
                  <a:tcPr marL="0" marR="0" marT="0" marB="0"/>
                </a:tc>
                <a:tc>
                  <a:txBody>
                    <a:bodyPr/>
                    <a:lstStyle/>
                    <a:p>
                      <a:pPr marR="48260" algn="r">
                        <a:lnSpc>
                          <a:spcPts val="1180"/>
                        </a:lnSpc>
                      </a:pPr>
                      <a:r>
                        <a:rPr sz="1600" b="1" spc="-10" dirty="0">
                          <a:latin typeface="Calibri"/>
                          <a:cs typeface="Calibri"/>
                        </a:rPr>
                        <a:t>CAR</a:t>
                      </a:r>
                      <a:endParaRPr sz="1600">
                        <a:latin typeface="Calibri"/>
                        <a:cs typeface="Calibri"/>
                      </a:endParaRPr>
                    </a:p>
                  </a:txBody>
                  <a:tcPr marL="0" marR="0" marT="0" marB="0"/>
                </a:tc>
                <a:extLst>
                  <a:ext uri="{0D108BD9-81ED-4DB2-BD59-A6C34878D82A}">
                    <a16:rowId xmlns:a16="http://schemas.microsoft.com/office/drawing/2014/main" val="10000"/>
                  </a:ext>
                </a:extLst>
              </a:tr>
              <a:tr h="615848">
                <a:tc>
                  <a:txBody>
                    <a:bodyPr/>
                    <a:lstStyle/>
                    <a:p>
                      <a:pPr marL="48260">
                        <a:lnSpc>
                          <a:spcPct val="100000"/>
                        </a:lnSpc>
                        <a:spcBef>
                          <a:spcPts val="1290"/>
                        </a:spcBef>
                      </a:pPr>
                      <a:r>
                        <a:rPr sz="1600" b="1" dirty="0">
                          <a:latin typeface="Calibri"/>
                          <a:cs typeface="Calibri"/>
                        </a:rPr>
                        <a:t>4</a:t>
                      </a:r>
                      <a:endParaRPr sz="1600">
                        <a:latin typeface="Calibri"/>
                        <a:cs typeface="Calibri"/>
                      </a:endParaRPr>
                    </a:p>
                  </a:txBody>
                  <a:tcPr marL="0" marR="0" marT="163830" marB="0"/>
                </a:tc>
                <a:tc>
                  <a:txBody>
                    <a:bodyPr/>
                    <a:lstStyle/>
                    <a:p>
                      <a:pPr marL="65405" algn="ctr">
                        <a:lnSpc>
                          <a:spcPct val="100000"/>
                        </a:lnSpc>
                        <a:spcBef>
                          <a:spcPts val="1315"/>
                        </a:spcBef>
                      </a:pPr>
                      <a:r>
                        <a:rPr sz="1600" b="1" dirty="0">
                          <a:latin typeface="Calibri"/>
                          <a:cs typeface="Calibri"/>
                        </a:rPr>
                        <a:t>H</a:t>
                      </a:r>
                      <a:endParaRPr sz="1600">
                        <a:latin typeface="Calibri"/>
                        <a:cs typeface="Calibri"/>
                      </a:endParaRPr>
                    </a:p>
                  </a:txBody>
                  <a:tcPr marL="0" marR="0" marT="167005" marB="0"/>
                </a:tc>
                <a:tc>
                  <a:txBody>
                    <a:bodyPr/>
                    <a:lstStyle/>
                    <a:p>
                      <a:pPr marR="51435" algn="r">
                        <a:lnSpc>
                          <a:spcPct val="100000"/>
                        </a:lnSpc>
                        <a:spcBef>
                          <a:spcPts val="1290"/>
                        </a:spcBef>
                      </a:pPr>
                      <a:r>
                        <a:rPr sz="1600" b="1" spc="-10" dirty="0">
                          <a:latin typeface="Calibri"/>
                          <a:cs typeface="Calibri"/>
                        </a:rPr>
                        <a:t>CAR</a:t>
                      </a:r>
                      <a:endParaRPr sz="1600">
                        <a:latin typeface="Calibri"/>
                        <a:cs typeface="Calibri"/>
                      </a:endParaRPr>
                    </a:p>
                  </a:txBody>
                  <a:tcPr marL="0" marR="0" marT="163830" marB="0"/>
                </a:tc>
                <a:extLst>
                  <a:ext uri="{0D108BD9-81ED-4DB2-BD59-A6C34878D82A}">
                    <a16:rowId xmlns:a16="http://schemas.microsoft.com/office/drawing/2014/main" val="10001"/>
                  </a:ext>
                </a:extLst>
              </a:tr>
              <a:tr h="627964">
                <a:tc>
                  <a:txBody>
                    <a:bodyPr/>
                    <a:lstStyle/>
                    <a:p>
                      <a:pPr marL="38100">
                        <a:lnSpc>
                          <a:spcPct val="100000"/>
                        </a:lnSpc>
                        <a:spcBef>
                          <a:spcPts val="1215"/>
                        </a:spcBef>
                      </a:pPr>
                      <a:r>
                        <a:rPr sz="1600" b="1" dirty="0">
                          <a:latin typeface="Calibri"/>
                          <a:cs typeface="Calibri"/>
                        </a:rPr>
                        <a:t>2</a:t>
                      </a:r>
                      <a:endParaRPr sz="1600">
                        <a:latin typeface="Calibri"/>
                        <a:cs typeface="Calibri"/>
                      </a:endParaRPr>
                    </a:p>
                  </a:txBody>
                  <a:tcPr marL="0" marR="0" marT="154305" marB="0"/>
                </a:tc>
                <a:tc>
                  <a:txBody>
                    <a:bodyPr/>
                    <a:lstStyle/>
                    <a:p>
                      <a:pPr marL="2540" algn="ctr">
                        <a:lnSpc>
                          <a:spcPct val="100000"/>
                        </a:lnSpc>
                        <a:spcBef>
                          <a:spcPts val="1245"/>
                        </a:spcBef>
                      </a:pPr>
                      <a:r>
                        <a:rPr sz="1600" b="1" dirty="0">
                          <a:latin typeface="Calibri"/>
                          <a:cs typeface="Calibri"/>
                        </a:rPr>
                        <a:t>L</a:t>
                      </a:r>
                      <a:endParaRPr sz="1600">
                        <a:latin typeface="Calibri"/>
                        <a:cs typeface="Calibri"/>
                      </a:endParaRPr>
                    </a:p>
                  </a:txBody>
                  <a:tcPr marL="0" marR="0" marT="158115" marB="0"/>
                </a:tc>
                <a:tc>
                  <a:txBody>
                    <a:bodyPr/>
                    <a:lstStyle/>
                    <a:p>
                      <a:pPr marR="24130" algn="r">
                        <a:lnSpc>
                          <a:spcPct val="100000"/>
                        </a:lnSpc>
                        <a:spcBef>
                          <a:spcPts val="1130"/>
                        </a:spcBef>
                      </a:pPr>
                      <a:r>
                        <a:rPr sz="1600" b="1" spc="-5" dirty="0">
                          <a:latin typeface="Calibri"/>
                          <a:cs typeface="Calibri"/>
                        </a:rPr>
                        <a:t>BIKE</a:t>
                      </a:r>
                      <a:endParaRPr sz="1600">
                        <a:latin typeface="Calibri"/>
                        <a:cs typeface="Calibri"/>
                      </a:endParaRPr>
                    </a:p>
                  </a:txBody>
                  <a:tcPr marL="0" marR="0" marT="143510" marB="0"/>
                </a:tc>
                <a:extLst>
                  <a:ext uri="{0D108BD9-81ED-4DB2-BD59-A6C34878D82A}">
                    <a16:rowId xmlns:a16="http://schemas.microsoft.com/office/drawing/2014/main" val="10002"/>
                  </a:ext>
                </a:extLst>
              </a:tr>
              <a:tr h="674738">
                <a:tc>
                  <a:txBody>
                    <a:bodyPr/>
                    <a:lstStyle/>
                    <a:p>
                      <a:pPr marL="31750">
                        <a:lnSpc>
                          <a:spcPct val="100000"/>
                        </a:lnSpc>
                        <a:spcBef>
                          <a:spcPts val="1300"/>
                        </a:spcBef>
                      </a:pPr>
                      <a:r>
                        <a:rPr sz="1600" b="1" dirty="0">
                          <a:latin typeface="Calibri"/>
                          <a:cs typeface="Calibri"/>
                        </a:rPr>
                        <a:t>2</a:t>
                      </a:r>
                      <a:endParaRPr sz="1600">
                        <a:latin typeface="Calibri"/>
                        <a:cs typeface="Calibri"/>
                      </a:endParaRPr>
                    </a:p>
                  </a:txBody>
                  <a:tcPr marL="0" marR="0" marT="165100" marB="0"/>
                </a:tc>
                <a:tc>
                  <a:txBody>
                    <a:bodyPr/>
                    <a:lstStyle/>
                    <a:p>
                      <a:pPr marR="1905" algn="ctr">
                        <a:lnSpc>
                          <a:spcPct val="100000"/>
                        </a:lnSpc>
                        <a:spcBef>
                          <a:spcPts val="1325"/>
                        </a:spcBef>
                      </a:pPr>
                      <a:r>
                        <a:rPr sz="1600" b="1" dirty="0">
                          <a:latin typeface="Calibri"/>
                          <a:cs typeface="Calibri"/>
                        </a:rPr>
                        <a:t>L</a:t>
                      </a:r>
                      <a:endParaRPr sz="1600">
                        <a:latin typeface="Calibri"/>
                        <a:cs typeface="Calibri"/>
                      </a:endParaRPr>
                    </a:p>
                  </a:txBody>
                  <a:tcPr marL="0" marR="0" marT="168275" marB="0"/>
                </a:tc>
                <a:tc>
                  <a:txBody>
                    <a:bodyPr/>
                    <a:lstStyle/>
                    <a:p>
                      <a:pPr marR="40005" algn="r">
                        <a:lnSpc>
                          <a:spcPct val="100000"/>
                        </a:lnSpc>
                        <a:spcBef>
                          <a:spcPts val="1300"/>
                        </a:spcBef>
                      </a:pPr>
                      <a:r>
                        <a:rPr sz="1600" b="1" spc="-5" dirty="0">
                          <a:latin typeface="Calibri"/>
                          <a:cs typeface="Calibri"/>
                        </a:rPr>
                        <a:t>BIKE</a:t>
                      </a:r>
                      <a:endParaRPr sz="1600">
                        <a:latin typeface="Calibri"/>
                        <a:cs typeface="Calibri"/>
                      </a:endParaRPr>
                    </a:p>
                  </a:txBody>
                  <a:tcPr marL="0" marR="0" marT="165100" marB="0"/>
                </a:tc>
                <a:extLst>
                  <a:ext uri="{0D108BD9-81ED-4DB2-BD59-A6C34878D82A}">
                    <a16:rowId xmlns:a16="http://schemas.microsoft.com/office/drawing/2014/main" val="10003"/>
                  </a:ext>
                </a:extLst>
              </a:tr>
              <a:tr h="458533">
                <a:tc>
                  <a:txBody>
                    <a:bodyPr/>
                    <a:lstStyle/>
                    <a:p>
                      <a:pPr>
                        <a:lnSpc>
                          <a:spcPct val="100000"/>
                        </a:lnSpc>
                        <a:spcBef>
                          <a:spcPts val="30"/>
                        </a:spcBef>
                      </a:pPr>
                      <a:endParaRPr sz="1350">
                        <a:latin typeface="Times New Roman"/>
                        <a:cs typeface="Times New Roman"/>
                      </a:endParaRPr>
                    </a:p>
                    <a:p>
                      <a:pPr marL="38100">
                        <a:lnSpc>
                          <a:spcPct val="100000"/>
                        </a:lnSpc>
                      </a:pPr>
                      <a:r>
                        <a:rPr sz="1600" b="1" dirty="0">
                          <a:latin typeface="Calibri"/>
                          <a:cs typeface="Calibri"/>
                        </a:rPr>
                        <a:t>2</a:t>
                      </a:r>
                      <a:endParaRPr sz="1600">
                        <a:latin typeface="Calibri"/>
                        <a:cs typeface="Calibri"/>
                      </a:endParaRPr>
                    </a:p>
                  </a:txBody>
                  <a:tcPr marL="0" marR="0" marT="3810" marB="0"/>
                </a:tc>
                <a:tc>
                  <a:txBody>
                    <a:bodyPr/>
                    <a:lstStyle/>
                    <a:p>
                      <a:pPr>
                        <a:lnSpc>
                          <a:spcPct val="100000"/>
                        </a:lnSpc>
                      </a:pPr>
                      <a:endParaRPr sz="1400">
                        <a:latin typeface="Times New Roman"/>
                        <a:cs typeface="Times New Roman"/>
                      </a:endParaRPr>
                    </a:p>
                    <a:p>
                      <a:pPr marL="2540" algn="ctr">
                        <a:lnSpc>
                          <a:spcPts val="1900"/>
                        </a:lnSpc>
                      </a:pPr>
                      <a:r>
                        <a:rPr sz="1600" b="1" dirty="0">
                          <a:latin typeface="Calibri"/>
                          <a:cs typeface="Calibri"/>
                        </a:rPr>
                        <a:t>L</a:t>
                      </a:r>
                      <a:endParaRPr sz="1600">
                        <a:latin typeface="Calibri"/>
                        <a:cs typeface="Calibri"/>
                      </a:endParaRPr>
                    </a:p>
                  </a:txBody>
                  <a:tcPr marL="0" marR="0" marT="0" marB="0"/>
                </a:tc>
                <a:tc>
                  <a:txBody>
                    <a:bodyPr/>
                    <a:lstStyle/>
                    <a:p>
                      <a:pPr>
                        <a:lnSpc>
                          <a:spcPct val="100000"/>
                        </a:lnSpc>
                        <a:spcBef>
                          <a:spcPts val="30"/>
                        </a:spcBef>
                      </a:pPr>
                      <a:endParaRPr sz="1350">
                        <a:latin typeface="Times New Roman"/>
                        <a:cs typeface="Times New Roman"/>
                      </a:endParaRPr>
                    </a:p>
                    <a:p>
                      <a:pPr marR="27305" algn="r">
                        <a:lnSpc>
                          <a:spcPct val="100000"/>
                        </a:lnSpc>
                      </a:pPr>
                      <a:r>
                        <a:rPr sz="1600" b="1" spc="-5" dirty="0">
                          <a:latin typeface="Calibri"/>
                          <a:cs typeface="Calibri"/>
                        </a:rPr>
                        <a:t>BIKE</a:t>
                      </a:r>
                      <a:endParaRPr sz="1600">
                        <a:latin typeface="Calibri"/>
                        <a:cs typeface="Calibri"/>
                      </a:endParaRPr>
                    </a:p>
                  </a:txBody>
                  <a:tcPr marL="0" marR="0" marT="3810" marB="0"/>
                </a:tc>
                <a:extLst>
                  <a:ext uri="{0D108BD9-81ED-4DB2-BD59-A6C34878D82A}">
                    <a16:rowId xmlns:a16="http://schemas.microsoft.com/office/drawing/2014/main" val="10004"/>
                  </a:ext>
                </a:extLst>
              </a:tr>
            </a:tbl>
          </a:graphicData>
        </a:graphic>
      </p:graphicFrame>
      <p:sp>
        <p:nvSpPr>
          <p:cNvPr id="19" name="object 19"/>
          <p:cNvSpPr txBox="1">
            <a:spLocks noGrp="1"/>
          </p:cNvSpPr>
          <p:nvPr>
            <p:ph sz="half" idx="3"/>
          </p:nvPr>
        </p:nvSpPr>
        <p:spPr>
          <a:prstGeom prst="rect">
            <a:avLst/>
          </a:prstGeom>
        </p:spPr>
        <p:txBody>
          <a:bodyPr vert="horz" wrap="square" lIns="0" tIns="11430" rIns="0" bIns="0" rtlCol="0">
            <a:spAutoFit/>
          </a:bodyPr>
          <a:lstStyle/>
          <a:p>
            <a:pPr marL="30480" marR="99695" indent="-18415" algn="just">
              <a:lnSpc>
                <a:spcPts val="3510"/>
              </a:lnSpc>
              <a:spcBef>
                <a:spcPts val="90"/>
              </a:spcBef>
            </a:pPr>
            <a:r>
              <a:rPr spc="-5" dirty="0"/>
              <a:t>Pr(CAR| 4,H) = 100% </a:t>
            </a:r>
            <a:r>
              <a:rPr spc="-620" dirty="0"/>
              <a:t> </a:t>
            </a:r>
            <a:r>
              <a:rPr spc="-5" dirty="0"/>
              <a:t>Pr(BIKE|</a:t>
            </a:r>
            <a:r>
              <a:rPr dirty="0"/>
              <a:t> </a:t>
            </a:r>
            <a:r>
              <a:rPr spc="-5" dirty="0"/>
              <a:t>4,L)</a:t>
            </a:r>
            <a:r>
              <a:rPr dirty="0"/>
              <a:t> </a:t>
            </a:r>
            <a:r>
              <a:rPr spc="-5" dirty="0"/>
              <a:t>= 100%</a:t>
            </a:r>
          </a:p>
          <a:p>
            <a:pPr marL="30480" marR="5080" algn="just">
              <a:lnSpc>
                <a:spcPct val="106500"/>
              </a:lnSpc>
              <a:spcBef>
                <a:spcPts val="60"/>
              </a:spcBef>
            </a:pPr>
            <a:r>
              <a:rPr spc="-5" dirty="0">
                <a:solidFill>
                  <a:srgbClr val="C00000"/>
                </a:solidFill>
              </a:rPr>
              <a:t>Pr(CAR| 2,H) =</a:t>
            </a:r>
            <a:r>
              <a:rPr dirty="0">
                <a:solidFill>
                  <a:srgbClr val="C00000"/>
                </a:solidFill>
              </a:rPr>
              <a:t> </a:t>
            </a:r>
            <a:r>
              <a:rPr spc="-5" dirty="0">
                <a:solidFill>
                  <a:srgbClr val="C00000"/>
                </a:solidFill>
              </a:rPr>
              <a:t>100% </a:t>
            </a:r>
            <a:r>
              <a:rPr spc="-620" dirty="0">
                <a:solidFill>
                  <a:srgbClr val="C00000"/>
                </a:solidFill>
              </a:rPr>
              <a:t> </a:t>
            </a:r>
            <a:r>
              <a:rPr spc="-5" dirty="0"/>
              <a:t>Pr(BIKE| 2,L) = 100% </a:t>
            </a:r>
            <a:r>
              <a:rPr dirty="0"/>
              <a:t> </a:t>
            </a:r>
            <a:r>
              <a:rPr spc="-5" dirty="0"/>
              <a:t>Pr(CAR|</a:t>
            </a:r>
            <a:r>
              <a:rPr spc="15" dirty="0"/>
              <a:t> </a:t>
            </a:r>
            <a:r>
              <a:rPr spc="-5" dirty="0"/>
              <a:t>4,L)</a:t>
            </a:r>
            <a:r>
              <a:rPr spc="10" dirty="0"/>
              <a:t> </a:t>
            </a:r>
            <a:r>
              <a:rPr spc="-5" dirty="0"/>
              <a:t>=</a:t>
            </a:r>
            <a:r>
              <a:rPr spc="5" dirty="0"/>
              <a:t> </a:t>
            </a:r>
            <a:r>
              <a:rPr spc="-5" dirty="0"/>
              <a:t>0%</a:t>
            </a:r>
          </a:p>
          <a:p>
            <a:pPr marL="30480" marR="381000" indent="17780" algn="just">
              <a:lnSpc>
                <a:spcPct val="97400"/>
              </a:lnSpc>
              <a:spcBef>
                <a:spcPts val="229"/>
              </a:spcBef>
            </a:pPr>
            <a:r>
              <a:rPr spc="-5" dirty="0"/>
              <a:t>Pr(BIKE|4,H) = 0% </a:t>
            </a:r>
            <a:r>
              <a:rPr spc="-620" dirty="0"/>
              <a:t> </a:t>
            </a:r>
            <a:r>
              <a:rPr spc="-5" dirty="0"/>
              <a:t>Pr(CAR| 2,L) =</a:t>
            </a:r>
            <a:r>
              <a:rPr dirty="0"/>
              <a:t> </a:t>
            </a:r>
            <a:r>
              <a:rPr spc="-5" dirty="0"/>
              <a:t>0% </a:t>
            </a:r>
            <a:r>
              <a:rPr spc="-620" dirty="0"/>
              <a:t> </a:t>
            </a:r>
            <a:r>
              <a:rPr spc="-5" dirty="0"/>
              <a:t>Pr(BIKE|</a:t>
            </a:r>
            <a:r>
              <a:rPr dirty="0"/>
              <a:t> </a:t>
            </a:r>
            <a:r>
              <a:rPr spc="-5" dirty="0"/>
              <a:t>2,H)</a:t>
            </a:r>
            <a:r>
              <a:rPr spc="-10" dirty="0"/>
              <a:t> </a:t>
            </a:r>
            <a:r>
              <a:rPr spc="-5" dirty="0"/>
              <a:t>=</a:t>
            </a:r>
            <a:r>
              <a:rPr spc="-10" dirty="0"/>
              <a:t> </a:t>
            </a:r>
            <a:r>
              <a:rPr spc="-5" dirty="0"/>
              <a:t>0%</a:t>
            </a:r>
          </a:p>
        </p:txBody>
      </p:sp>
      <p:pic>
        <p:nvPicPr>
          <p:cNvPr id="20" name="object 20"/>
          <p:cNvPicPr/>
          <p:nvPr/>
        </p:nvPicPr>
        <p:blipFill>
          <a:blip r:embed="rId11" cstate="print"/>
          <a:stretch>
            <a:fillRect/>
          </a:stretch>
        </p:blipFill>
        <p:spPr>
          <a:xfrm>
            <a:off x="8217407" y="5571744"/>
            <a:ext cx="888492" cy="451103"/>
          </a:xfrm>
          <a:prstGeom prst="rect">
            <a:avLst/>
          </a:prstGeom>
        </p:spPr>
      </p:pic>
      <p:sp>
        <p:nvSpPr>
          <p:cNvPr id="21" name="object 21"/>
          <p:cNvSpPr/>
          <p:nvPr/>
        </p:nvSpPr>
        <p:spPr>
          <a:xfrm>
            <a:off x="10236707" y="5597652"/>
            <a:ext cx="1117600" cy="399415"/>
          </a:xfrm>
          <a:custGeom>
            <a:avLst/>
            <a:gdLst/>
            <a:ahLst/>
            <a:cxnLst/>
            <a:rect l="l" t="t" r="r" b="b"/>
            <a:pathLst>
              <a:path w="1117600" h="399414">
                <a:moveTo>
                  <a:pt x="0" y="399288"/>
                </a:moveTo>
                <a:lnTo>
                  <a:pt x="1117092" y="399288"/>
                </a:lnTo>
                <a:lnTo>
                  <a:pt x="1117092" y="0"/>
                </a:lnTo>
                <a:lnTo>
                  <a:pt x="0" y="0"/>
                </a:lnTo>
                <a:lnTo>
                  <a:pt x="0" y="399288"/>
                </a:lnTo>
                <a:close/>
              </a:path>
            </a:pathLst>
          </a:custGeom>
          <a:ln w="9525">
            <a:solidFill>
              <a:srgbClr val="4471C4"/>
            </a:solidFill>
          </a:ln>
        </p:spPr>
        <p:txBody>
          <a:bodyPr wrap="square" lIns="0" tIns="0" rIns="0" bIns="0" rtlCol="0"/>
          <a:lstStyle/>
          <a:p>
            <a:endParaRPr/>
          </a:p>
        </p:txBody>
      </p:sp>
      <p:sp>
        <p:nvSpPr>
          <p:cNvPr id="22" name="object 22"/>
          <p:cNvSpPr txBox="1"/>
          <p:nvPr/>
        </p:nvSpPr>
        <p:spPr>
          <a:xfrm>
            <a:off x="5949188" y="5555462"/>
            <a:ext cx="111125" cy="228600"/>
          </a:xfrm>
          <a:prstGeom prst="rect">
            <a:avLst/>
          </a:prstGeom>
        </p:spPr>
        <p:txBody>
          <a:bodyPr vert="horz" wrap="square" lIns="0" tIns="0" rIns="0" bIns="0" rtlCol="0">
            <a:spAutoFit/>
          </a:bodyPr>
          <a:lstStyle/>
          <a:p>
            <a:pPr marL="12700">
              <a:lnSpc>
                <a:spcPts val="1614"/>
              </a:lnSpc>
            </a:pPr>
            <a:r>
              <a:rPr sz="1600" b="1" spc="-5" dirty="0">
                <a:latin typeface="Calibri"/>
                <a:cs typeface="Calibri"/>
              </a:rPr>
              <a:t>L</a:t>
            </a:r>
            <a:endParaRPr sz="1600">
              <a:latin typeface="Calibri"/>
              <a:cs typeface="Calibri"/>
            </a:endParaRPr>
          </a:p>
        </p:txBody>
      </p:sp>
      <p:sp>
        <p:nvSpPr>
          <p:cNvPr id="23" name="object 23"/>
          <p:cNvSpPr txBox="1"/>
          <p:nvPr/>
        </p:nvSpPr>
        <p:spPr>
          <a:xfrm>
            <a:off x="6560311" y="5555462"/>
            <a:ext cx="403225" cy="228600"/>
          </a:xfrm>
          <a:prstGeom prst="rect">
            <a:avLst/>
          </a:prstGeom>
        </p:spPr>
        <p:txBody>
          <a:bodyPr vert="horz" wrap="square" lIns="0" tIns="0" rIns="0" bIns="0" rtlCol="0">
            <a:spAutoFit/>
          </a:bodyPr>
          <a:lstStyle/>
          <a:p>
            <a:pPr marL="12700">
              <a:lnSpc>
                <a:spcPts val="1614"/>
              </a:lnSpc>
            </a:pPr>
            <a:r>
              <a:rPr sz="1600" b="1" spc="-5" dirty="0">
                <a:latin typeface="Calibri"/>
                <a:cs typeface="Calibri"/>
              </a:rPr>
              <a:t>BIKE</a:t>
            </a:r>
            <a:endParaRPr sz="1600">
              <a:latin typeface="Calibri"/>
              <a:cs typeface="Calibri"/>
            </a:endParaRPr>
          </a:p>
        </p:txBody>
      </p:sp>
      <p:sp>
        <p:nvSpPr>
          <p:cNvPr id="24" name="object 24"/>
          <p:cNvSpPr txBox="1"/>
          <p:nvPr/>
        </p:nvSpPr>
        <p:spPr>
          <a:xfrm>
            <a:off x="5227701" y="5584113"/>
            <a:ext cx="128270" cy="228600"/>
          </a:xfrm>
          <a:prstGeom prst="rect">
            <a:avLst/>
          </a:prstGeom>
        </p:spPr>
        <p:txBody>
          <a:bodyPr vert="horz" wrap="square" lIns="0" tIns="0" rIns="0" bIns="0" rtlCol="0">
            <a:spAutoFit/>
          </a:bodyPr>
          <a:lstStyle/>
          <a:p>
            <a:pPr marL="12700">
              <a:lnSpc>
                <a:spcPts val="1614"/>
              </a:lnSpc>
            </a:pPr>
            <a:r>
              <a:rPr sz="1600" b="1" spc="-5" dirty="0">
                <a:latin typeface="Calibri"/>
                <a:cs typeface="Calibri"/>
              </a:rPr>
              <a:t>4</a:t>
            </a:r>
            <a:endParaRPr sz="1600">
              <a:latin typeface="Calibri"/>
              <a:cs typeface="Calibri"/>
            </a:endParaRPr>
          </a:p>
        </p:txBody>
      </p:sp>
      <p:sp>
        <p:nvSpPr>
          <p:cNvPr id="25" name="object 25"/>
          <p:cNvSpPr txBox="1"/>
          <p:nvPr/>
        </p:nvSpPr>
        <p:spPr>
          <a:xfrm>
            <a:off x="10568431" y="5678449"/>
            <a:ext cx="457200" cy="280035"/>
          </a:xfrm>
          <a:prstGeom prst="rect">
            <a:avLst/>
          </a:prstGeom>
        </p:spPr>
        <p:txBody>
          <a:bodyPr vert="horz" wrap="square" lIns="0" tIns="0" rIns="0" bIns="0" rtlCol="0">
            <a:spAutoFit/>
          </a:bodyPr>
          <a:lstStyle/>
          <a:p>
            <a:pPr marL="12700">
              <a:lnSpc>
                <a:spcPts val="2005"/>
              </a:lnSpc>
            </a:pPr>
            <a:r>
              <a:rPr sz="2000" b="1" spc="-5" dirty="0">
                <a:solidFill>
                  <a:srgbClr val="C00000"/>
                </a:solidFill>
                <a:latin typeface="Calibri"/>
                <a:cs typeface="Calibri"/>
              </a:rPr>
              <a:t>C</a:t>
            </a:r>
            <a:r>
              <a:rPr sz="2000" b="1" spc="-10" dirty="0">
                <a:solidFill>
                  <a:srgbClr val="C00000"/>
                </a:solidFill>
                <a:latin typeface="Calibri"/>
                <a:cs typeface="Calibri"/>
              </a:rPr>
              <a:t>A</a:t>
            </a:r>
            <a:r>
              <a:rPr sz="2000" b="1" dirty="0">
                <a:solidFill>
                  <a:srgbClr val="C00000"/>
                </a:solidFill>
                <a:latin typeface="Calibri"/>
                <a:cs typeface="Calibri"/>
              </a:rPr>
              <a:t>R</a:t>
            </a:r>
            <a:endParaRPr sz="2000">
              <a:latin typeface="Calibri"/>
              <a:cs typeface="Calibri"/>
            </a:endParaRPr>
          </a:p>
        </p:txBody>
      </p:sp>
      <p:sp>
        <p:nvSpPr>
          <p:cNvPr id="26" name="object 26"/>
          <p:cNvSpPr txBox="1"/>
          <p:nvPr/>
        </p:nvSpPr>
        <p:spPr>
          <a:xfrm>
            <a:off x="9753981" y="5694451"/>
            <a:ext cx="224154" cy="228600"/>
          </a:xfrm>
          <a:prstGeom prst="rect">
            <a:avLst/>
          </a:prstGeom>
        </p:spPr>
        <p:txBody>
          <a:bodyPr vert="horz" wrap="square" lIns="0" tIns="0" rIns="0" bIns="0" rtlCol="0">
            <a:spAutoFit/>
          </a:bodyPr>
          <a:lstStyle/>
          <a:p>
            <a:pPr marL="12700">
              <a:lnSpc>
                <a:spcPts val="1614"/>
              </a:lnSpc>
            </a:pPr>
            <a:r>
              <a:rPr sz="1600" b="1" spc="-5" dirty="0">
                <a:latin typeface="Calibri"/>
                <a:cs typeface="Calibri"/>
              </a:rPr>
              <a:t>H}</a:t>
            </a:r>
            <a:endParaRPr sz="1600">
              <a:latin typeface="Calibri"/>
              <a:cs typeface="Calibri"/>
            </a:endParaRPr>
          </a:p>
        </p:txBody>
      </p:sp>
      <p:sp>
        <p:nvSpPr>
          <p:cNvPr id="27" name="object 27"/>
          <p:cNvSpPr txBox="1"/>
          <p:nvPr/>
        </p:nvSpPr>
        <p:spPr>
          <a:xfrm>
            <a:off x="9388220" y="5715787"/>
            <a:ext cx="198755" cy="228600"/>
          </a:xfrm>
          <a:prstGeom prst="rect">
            <a:avLst/>
          </a:prstGeom>
        </p:spPr>
        <p:txBody>
          <a:bodyPr vert="horz" wrap="square" lIns="0" tIns="0" rIns="0" bIns="0" rtlCol="0">
            <a:spAutoFit/>
          </a:bodyPr>
          <a:lstStyle/>
          <a:p>
            <a:pPr marL="12700">
              <a:lnSpc>
                <a:spcPts val="1614"/>
              </a:lnSpc>
            </a:pPr>
            <a:r>
              <a:rPr sz="1600" b="1" spc="-5" dirty="0">
                <a:latin typeface="Calibri"/>
                <a:cs typeface="Calibri"/>
              </a:rPr>
              <a:t>{2</a:t>
            </a:r>
            <a:endParaRPr sz="1600">
              <a:latin typeface="Calibri"/>
              <a:cs typeface="Calibri"/>
            </a:endParaRPr>
          </a:p>
        </p:txBody>
      </p:sp>
      <p:sp>
        <p:nvSpPr>
          <p:cNvPr id="28" name="object 28"/>
          <p:cNvSpPr txBox="1"/>
          <p:nvPr/>
        </p:nvSpPr>
        <p:spPr>
          <a:xfrm>
            <a:off x="5227701" y="6144412"/>
            <a:ext cx="128905" cy="228600"/>
          </a:xfrm>
          <a:prstGeom prst="rect">
            <a:avLst/>
          </a:prstGeom>
        </p:spPr>
        <p:txBody>
          <a:bodyPr vert="horz" wrap="square" lIns="0" tIns="0" rIns="0" bIns="0" rtlCol="0">
            <a:spAutoFit/>
          </a:bodyPr>
          <a:lstStyle/>
          <a:p>
            <a:pPr marL="12700">
              <a:lnSpc>
                <a:spcPts val="1620"/>
              </a:lnSpc>
            </a:pPr>
            <a:r>
              <a:rPr sz="1600" b="1" spc="-5" dirty="0">
                <a:latin typeface="Calibri"/>
                <a:cs typeface="Calibri"/>
              </a:rPr>
              <a:t>2</a:t>
            </a:r>
            <a:endParaRPr sz="1600">
              <a:latin typeface="Calibri"/>
              <a:cs typeface="Calibri"/>
            </a:endParaRPr>
          </a:p>
        </p:txBody>
      </p:sp>
      <p:sp>
        <p:nvSpPr>
          <p:cNvPr id="29" name="object 29"/>
          <p:cNvSpPr txBox="1"/>
          <p:nvPr/>
        </p:nvSpPr>
        <p:spPr>
          <a:xfrm>
            <a:off x="5969889" y="6157747"/>
            <a:ext cx="153670" cy="228600"/>
          </a:xfrm>
          <a:prstGeom prst="rect">
            <a:avLst/>
          </a:prstGeom>
        </p:spPr>
        <p:txBody>
          <a:bodyPr vert="horz" wrap="square" lIns="0" tIns="0" rIns="0" bIns="0" rtlCol="0">
            <a:spAutoFit/>
          </a:bodyPr>
          <a:lstStyle/>
          <a:p>
            <a:pPr marL="12700">
              <a:lnSpc>
                <a:spcPts val="1614"/>
              </a:lnSpc>
            </a:pPr>
            <a:r>
              <a:rPr sz="1600" b="1" spc="-5" dirty="0">
                <a:latin typeface="Calibri"/>
                <a:cs typeface="Calibri"/>
              </a:rPr>
              <a:t>H</a:t>
            </a:r>
            <a:endParaRPr sz="1600">
              <a:latin typeface="Calibri"/>
              <a:cs typeface="Calibri"/>
            </a:endParaRPr>
          </a:p>
        </p:txBody>
      </p:sp>
      <p:sp>
        <p:nvSpPr>
          <p:cNvPr id="30" name="object 30"/>
          <p:cNvSpPr txBox="1"/>
          <p:nvPr/>
        </p:nvSpPr>
        <p:spPr>
          <a:xfrm>
            <a:off x="6573139" y="6217488"/>
            <a:ext cx="369570" cy="228600"/>
          </a:xfrm>
          <a:prstGeom prst="rect">
            <a:avLst/>
          </a:prstGeom>
        </p:spPr>
        <p:txBody>
          <a:bodyPr vert="horz" wrap="square" lIns="0" tIns="0" rIns="0" bIns="0" rtlCol="0">
            <a:spAutoFit/>
          </a:bodyPr>
          <a:lstStyle/>
          <a:p>
            <a:pPr marL="12700">
              <a:lnSpc>
                <a:spcPts val="1614"/>
              </a:lnSpc>
            </a:pPr>
            <a:r>
              <a:rPr sz="1600" b="1" spc="-10" dirty="0">
                <a:latin typeface="Calibri"/>
                <a:cs typeface="Calibri"/>
              </a:rPr>
              <a:t>CAR</a:t>
            </a:r>
            <a:endParaRPr sz="1600">
              <a:latin typeface="Calibri"/>
              <a:cs typeface="Calibri"/>
            </a:endParaRPr>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098" y="289940"/>
            <a:ext cx="3074035" cy="696595"/>
          </a:xfrm>
          <a:prstGeom prst="rect">
            <a:avLst/>
          </a:prstGeom>
        </p:spPr>
        <p:txBody>
          <a:bodyPr vert="horz" wrap="square" lIns="0" tIns="12700" rIns="0" bIns="0" rtlCol="0">
            <a:spAutoFit/>
          </a:bodyPr>
          <a:lstStyle/>
          <a:p>
            <a:pPr marL="12700">
              <a:lnSpc>
                <a:spcPct val="100000"/>
              </a:lnSpc>
              <a:spcBef>
                <a:spcPts val="100"/>
              </a:spcBef>
            </a:pPr>
            <a:r>
              <a:rPr spc="-35" dirty="0"/>
              <a:t>Multiple</a:t>
            </a:r>
            <a:r>
              <a:rPr spc="-140" dirty="0"/>
              <a:t> </a:t>
            </a:r>
            <a:r>
              <a:rPr spc="-80" dirty="0"/>
              <a:t>ways</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5120640"/>
            <a:chOff x="3828541" y="1525777"/>
            <a:chExt cx="1120140" cy="5120640"/>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5095240"/>
            </a:xfrm>
            <a:custGeom>
              <a:avLst/>
              <a:gdLst/>
              <a:ahLst/>
              <a:cxnLst/>
              <a:rect l="l" t="t" r="r" b="b"/>
              <a:pathLst>
                <a:path w="1094739" h="5095240">
                  <a:moveTo>
                    <a:pt x="0" y="5094732"/>
                  </a:moveTo>
                  <a:lnTo>
                    <a:pt x="1094232" y="5094732"/>
                  </a:lnTo>
                  <a:lnTo>
                    <a:pt x="1094232" y="0"/>
                  </a:lnTo>
                  <a:lnTo>
                    <a:pt x="0" y="0"/>
                  </a:lnTo>
                  <a:lnTo>
                    <a:pt x="0" y="5094732"/>
                  </a:lnTo>
                  <a:close/>
                </a:path>
              </a:pathLst>
            </a:custGeom>
            <a:ln w="25399">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pic>
          <p:nvPicPr>
            <p:cNvPr id="12" name="object 12"/>
            <p:cNvPicPr/>
            <p:nvPr/>
          </p:nvPicPr>
          <p:blipFill>
            <a:blip r:embed="rId9" cstate="print"/>
            <a:stretch>
              <a:fillRect/>
            </a:stretch>
          </p:blipFill>
          <p:spPr>
            <a:xfrm>
              <a:off x="4006595" y="5404104"/>
              <a:ext cx="822960" cy="618744"/>
            </a:xfrm>
            <a:prstGeom prst="rect">
              <a:avLst/>
            </a:prstGeom>
          </p:spPr>
        </p:pic>
        <p:pic>
          <p:nvPicPr>
            <p:cNvPr id="13" name="object 13"/>
            <p:cNvPicPr/>
            <p:nvPr/>
          </p:nvPicPr>
          <p:blipFill>
            <a:blip r:embed="rId10" cstate="print"/>
            <a:stretch>
              <a:fillRect/>
            </a:stretch>
          </p:blipFill>
          <p:spPr>
            <a:xfrm>
              <a:off x="3994403" y="6036563"/>
              <a:ext cx="867155" cy="531876"/>
            </a:xfrm>
            <a:prstGeom prst="rect">
              <a:avLst/>
            </a:prstGeom>
          </p:spPr>
        </p:pic>
      </p:grpSp>
      <p:grpSp>
        <p:nvGrpSpPr>
          <p:cNvPr id="14" name="object 14"/>
          <p:cNvGrpSpPr/>
          <p:nvPr/>
        </p:nvGrpSpPr>
        <p:grpSpPr>
          <a:xfrm>
            <a:off x="2279650" y="1900173"/>
            <a:ext cx="1501775" cy="254000"/>
            <a:chOff x="2279650" y="1900173"/>
            <a:chExt cx="1501775" cy="254000"/>
          </a:xfrm>
        </p:grpSpPr>
        <p:sp>
          <p:nvSpPr>
            <p:cNvPr id="15" name="object 15"/>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6" name="object 16"/>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7" name="object 17"/>
          <p:cNvSpPr txBox="1"/>
          <p:nvPr/>
        </p:nvSpPr>
        <p:spPr>
          <a:xfrm>
            <a:off x="5028946" y="1078200"/>
            <a:ext cx="673100" cy="768985"/>
          </a:xfrm>
          <a:prstGeom prst="rect">
            <a:avLst/>
          </a:prstGeom>
        </p:spPr>
        <p:txBody>
          <a:bodyPr vert="horz" wrap="square" lIns="0" tIns="140335" rIns="0" bIns="0" rtlCol="0">
            <a:spAutoFit/>
          </a:bodyPr>
          <a:lstStyle/>
          <a:p>
            <a:pPr algn="ctr">
              <a:lnSpc>
                <a:spcPct val="100000"/>
              </a:lnSpc>
              <a:spcBef>
                <a:spcPts val="1105"/>
              </a:spcBef>
            </a:pPr>
            <a:r>
              <a:rPr sz="1600" b="1" spc="-10" dirty="0">
                <a:latin typeface="Calibri"/>
                <a:cs typeface="Calibri"/>
              </a:rPr>
              <a:t>#Wheel</a:t>
            </a:r>
            <a:endParaRPr sz="1600">
              <a:latin typeface="Calibri"/>
              <a:cs typeface="Calibri"/>
            </a:endParaRPr>
          </a:p>
          <a:p>
            <a:pPr marR="52069" algn="ctr">
              <a:lnSpc>
                <a:spcPct val="100000"/>
              </a:lnSpc>
              <a:spcBef>
                <a:spcPts val="1005"/>
              </a:spcBef>
            </a:pPr>
            <a:r>
              <a:rPr sz="1600" b="1" spc="-5" dirty="0">
                <a:latin typeface="Calibri"/>
                <a:cs typeface="Calibri"/>
              </a:rPr>
              <a:t>4</a:t>
            </a:r>
            <a:endParaRPr sz="1600">
              <a:latin typeface="Calibri"/>
              <a:cs typeface="Calibri"/>
            </a:endParaRPr>
          </a:p>
        </p:txBody>
      </p:sp>
      <p:graphicFrame>
        <p:nvGraphicFramePr>
          <p:cNvPr id="18" name="object 18"/>
          <p:cNvGraphicFramePr>
            <a:graphicFrameLocks noGrp="1"/>
          </p:cNvGraphicFramePr>
          <p:nvPr/>
        </p:nvGraphicFramePr>
        <p:xfrm>
          <a:off x="5208651" y="2330830"/>
          <a:ext cx="1772919" cy="3468672"/>
        </p:xfrm>
        <a:graphic>
          <a:graphicData uri="http://schemas.openxmlformats.org/drawingml/2006/table">
            <a:tbl>
              <a:tblPr firstRow="1" bandRow="1">
                <a:tableStyleId>{2D5ABB26-0587-4C30-8999-92F81FD0307C}</a:tableStyleId>
              </a:tblPr>
              <a:tblGrid>
                <a:gridCol w="455930">
                  <a:extLst>
                    <a:ext uri="{9D8B030D-6E8A-4147-A177-3AD203B41FA5}">
                      <a16:colId xmlns:a16="http://schemas.microsoft.com/office/drawing/2014/main" val="20000"/>
                    </a:ext>
                  </a:extLst>
                </a:gridCol>
                <a:gridCol w="664845">
                  <a:extLst>
                    <a:ext uri="{9D8B030D-6E8A-4147-A177-3AD203B41FA5}">
                      <a16:colId xmlns:a16="http://schemas.microsoft.com/office/drawing/2014/main" val="20001"/>
                    </a:ext>
                  </a:extLst>
                </a:gridCol>
                <a:gridCol w="652144">
                  <a:extLst>
                    <a:ext uri="{9D8B030D-6E8A-4147-A177-3AD203B41FA5}">
                      <a16:colId xmlns:a16="http://schemas.microsoft.com/office/drawing/2014/main" val="20002"/>
                    </a:ext>
                  </a:extLst>
                </a:gridCol>
              </a:tblGrid>
              <a:tr h="420979">
                <a:tc>
                  <a:txBody>
                    <a:bodyPr/>
                    <a:lstStyle/>
                    <a:p>
                      <a:pPr marL="67945">
                        <a:lnSpc>
                          <a:spcPts val="1515"/>
                        </a:lnSpc>
                      </a:pPr>
                      <a:r>
                        <a:rPr sz="1600" b="1" dirty="0">
                          <a:latin typeface="Calibri"/>
                          <a:cs typeface="Calibri"/>
                        </a:rPr>
                        <a:t>4</a:t>
                      </a:r>
                      <a:endParaRPr sz="1600">
                        <a:latin typeface="Calibri"/>
                        <a:cs typeface="Calibri"/>
                      </a:endParaRPr>
                    </a:p>
                  </a:txBody>
                  <a:tcPr marL="0" marR="0" marT="0" marB="0"/>
                </a:tc>
                <a:tc>
                  <a:txBody>
                    <a:bodyPr/>
                    <a:lstStyle/>
                    <a:p>
                      <a:pPr marL="85725" algn="ctr">
                        <a:lnSpc>
                          <a:spcPts val="1540"/>
                        </a:lnSpc>
                      </a:pPr>
                      <a:r>
                        <a:rPr sz="1600" b="1" dirty="0">
                          <a:latin typeface="Calibri"/>
                          <a:cs typeface="Calibri"/>
                        </a:rPr>
                        <a:t>H</a:t>
                      </a:r>
                      <a:endParaRPr sz="1600">
                        <a:latin typeface="Calibri"/>
                        <a:cs typeface="Calibri"/>
                      </a:endParaRPr>
                    </a:p>
                  </a:txBody>
                  <a:tcPr marL="0" marR="0" marT="0" marB="0"/>
                </a:tc>
                <a:tc>
                  <a:txBody>
                    <a:bodyPr/>
                    <a:lstStyle/>
                    <a:p>
                      <a:pPr marR="48895" algn="r">
                        <a:lnSpc>
                          <a:spcPts val="1180"/>
                        </a:lnSpc>
                      </a:pPr>
                      <a:r>
                        <a:rPr sz="1600" b="1" spc="-10" dirty="0">
                          <a:latin typeface="Calibri"/>
                          <a:cs typeface="Calibri"/>
                        </a:rPr>
                        <a:t>CAR</a:t>
                      </a:r>
                      <a:endParaRPr sz="1600">
                        <a:latin typeface="Calibri"/>
                        <a:cs typeface="Calibri"/>
                      </a:endParaRPr>
                    </a:p>
                  </a:txBody>
                  <a:tcPr marL="0" marR="0" marT="0" marB="0"/>
                </a:tc>
                <a:extLst>
                  <a:ext uri="{0D108BD9-81ED-4DB2-BD59-A6C34878D82A}">
                    <a16:rowId xmlns:a16="http://schemas.microsoft.com/office/drawing/2014/main" val="10000"/>
                  </a:ext>
                </a:extLst>
              </a:tr>
              <a:tr h="615848">
                <a:tc>
                  <a:txBody>
                    <a:bodyPr/>
                    <a:lstStyle/>
                    <a:p>
                      <a:pPr marL="57785">
                        <a:lnSpc>
                          <a:spcPct val="100000"/>
                        </a:lnSpc>
                        <a:spcBef>
                          <a:spcPts val="1290"/>
                        </a:spcBef>
                      </a:pPr>
                      <a:r>
                        <a:rPr sz="1600" b="1" dirty="0">
                          <a:latin typeface="Calibri"/>
                          <a:cs typeface="Calibri"/>
                        </a:rPr>
                        <a:t>4</a:t>
                      </a:r>
                      <a:endParaRPr sz="1600">
                        <a:latin typeface="Calibri"/>
                        <a:cs typeface="Calibri"/>
                      </a:endParaRPr>
                    </a:p>
                  </a:txBody>
                  <a:tcPr marL="0" marR="0" marT="163830" marB="0"/>
                </a:tc>
                <a:tc>
                  <a:txBody>
                    <a:bodyPr/>
                    <a:lstStyle/>
                    <a:p>
                      <a:pPr marL="65405" algn="ctr">
                        <a:lnSpc>
                          <a:spcPct val="100000"/>
                        </a:lnSpc>
                        <a:spcBef>
                          <a:spcPts val="1315"/>
                        </a:spcBef>
                      </a:pPr>
                      <a:r>
                        <a:rPr sz="1600" b="1" dirty="0">
                          <a:latin typeface="Calibri"/>
                          <a:cs typeface="Calibri"/>
                        </a:rPr>
                        <a:t>H</a:t>
                      </a:r>
                      <a:endParaRPr sz="1600">
                        <a:latin typeface="Calibri"/>
                        <a:cs typeface="Calibri"/>
                      </a:endParaRPr>
                    </a:p>
                  </a:txBody>
                  <a:tcPr marL="0" marR="0" marT="167005" marB="0"/>
                </a:tc>
                <a:tc>
                  <a:txBody>
                    <a:bodyPr/>
                    <a:lstStyle/>
                    <a:p>
                      <a:pPr marR="52069" algn="r">
                        <a:lnSpc>
                          <a:spcPct val="100000"/>
                        </a:lnSpc>
                        <a:spcBef>
                          <a:spcPts val="1290"/>
                        </a:spcBef>
                      </a:pPr>
                      <a:r>
                        <a:rPr sz="1600" b="1" spc="-10" dirty="0">
                          <a:latin typeface="Calibri"/>
                          <a:cs typeface="Calibri"/>
                        </a:rPr>
                        <a:t>CAR</a:t>
                      </a:r>
                      <a:endParaRPr sz="1600">
                        <a:latin typeface="Calibri"/>
                        <a:cs typeface="Calibri"/>
                      </a:endParaRPr>
                    </a:p>
                  </a:txBody>
                  <a:tcPr marL="0" marR="0" marT="163830" marB="0"/>
                </a:tc>
                <a:extLst>
                  <a:ext uri="{0D108BD9-81ED-4DB2-BD59-A6C34878D82A}">
                    <a16:rowId xmlns:a16="http://schemas.microsoft.com/office/drawing/2014/main" val="10001"/>
                  </a:ext>
                </a:extLst>
              </a:tr>
              <a:tr h="627964">
                <a:tc>
                  <a:txBody>
                    <a:bodyPr/>
                    <a:lstStyle/>
                    <a:p>
                      <a:pPr marL="48260">
                        <a:lnSpc>
                          <a:spcPct val="100000"/>
                        </a:lnSpc>
                        <a:spcBef>
                          <a:spcPts val="1215"/>
                        </a:spcBef>
                      </a:pPr>
                      <a:r>
                        <a:rPr sz="1600" b="1" dirty="0">
                          <a:latin typeface="Calibri"/>
                          <a:cs typeface="Calibri"/>
                        </a:rPr>
                        <a:t>2</a:t>
                      </a:r>
                      <a:endParaRPr sz="1600">
                        <a:latin typeface="Calibri"/>
                        <a:cs typeface="Calibri"/>
                      </a:endParaRPr>
                    </a:p>
                  </a:txBody>
                  <a:tcPr marL="0" marR="0" marT="154305" marB="0"/>
                </a:tc>
                <a:tc>
                  <a:txBody>
                    <a:bodyPr/>
                    <a:lstStyle/>
                    <a:p>
                      <a:pPr marL="2540" algn="ctr">
                        <a:lnSpc>
                          <a:spcPct val="100000"/>
                        </a:lnSpc>
                        <a:spcBef>
                          <a:spcPts val="1245"/>
                        </a:spcBef>
                      </a:pPr>
                      <a:r>
                        <a:rPr sz="1600" b="1" dirty="0">
                          <a:latin typeface="Calibri"/>
                          <a:cs typeface="Calibri"/>
                        </a:rPr>
                        <a:t>L</a:t>
                      </a:r>
                      <a:endParaRPr sz="1600">
                        <a:latin typeface="Calibri"/>
                        <a:cs typeface="Calibri"/>
                      </a:endParaRPr>
                    </a:p>
                  </a:txBody>
                  <a:tcPr marL="0" marR="0" marT="158115" marB="0"/>
                </a:tc>
                <a:tc>
                  <a:txBody>
                    <a:bodyPr/>
                    <a:lstStyle/>
                    <a:p>
                      <a:pPr marR="24765" algn="r">
                        <a:lnSpc>
                          <a:spcPct val="100000"/>
                        </a:lnSpc>
                        <a:spcBef>
                          <a:spcPts val="1130"/>
                        </a:spcBef>
                      </a:pPr>
                      <a:r>
                        <a:rPr sz="1600" b="1" spc="-5" dirty="0">
                          <a:latin typeface="Calibri"/>
                          <a:cs typeface="Calibri"/>
                        </a:rPr>
                        <a:t>BIKE</a:t>
                      </a:r>
                      <a:endParaRPr sz="1600">
                        <a:latin typeface="Calibri"/>
                        <a:cs typeface="Calibri"/>
                      </a:endParaRPr>
                    </a:p>
                  </a:txBody>
                  <a:tcPr marL="0" marR="0" marT="143510" marB="0"/>
                </a:tc>
                <a:extLst>
                  <a:ext uri="{0D108BD9-81ED-4DB2-BD59-A6C34878D82A}">
                    <a16:rowId xmlns:a16="http://schemas.microsoft.com/office/drawing/2014/main" val="10002"/>
                  </a:ext>
                </a:extLst>
              </a:tr>
              <a:tr h="674738">
                <a:tc>
                  <a:txBody>
                    <a:bodyPr/>
                    <a:lstStyle/>
                    <a:p>
                      <a:pPr marL="41275">
                        <a:lnSpc>
                          <a:spcPct val="100000"/>
                        </a:lnSpc>
                        <a:spcBef>
                          <a:spcPts val="1300"/>
                        </a:spcBef>
                      </a:pPr>
                      <a:r>
                        <a:rPr sz="1600" b="1" dirty="0">
                          <a:latin typeface="Calibri"/>
                          <a:cs typeface="Calibri"/>
                        </a:rPr>
                        <a:t>2</a:t>
                      </a:r>
                      <a:endParaRPr sz="1600">
                        <a:latin typeface="Calibri"/>
                        <a:cs typeface="Calibri"/>
                      </a:endParaRPr>
                    </a:p>
                  </a:txBody>
                  <a:tcPr marL="0" marR="0" marT="165100" marB="0"/>
                </a:tc>
                <a:tc>
                  <a:txBody>
                    <a:bodyPr/>
                    <a:lstStyle/>
                    <a:p>
                      <a:pPr marR="1905" algn="ctr">
                        <a:lnSpc>
                          <a:spcPct val="100000"/>
                        </a:lnSpc>
                        <a:spcBef>
                          <a:spcPts val="1325"/>
                        </a:spcBef>
                      </a:pPr>
                      <a:r>
                        <a:rPr sz="1600" b="1" dirty="0">
                          <a:latin typeface="Calibri"/>
                          <a:cs typeface="Calibri"/>
                        </a:rPr>
                        <a:t>L</a:t>
                      </a:r>
                      <a:endParaRPr sz="1600">
                        <a:latin typeface="Calibri"/>
                        <a:cs typeface="Calibri"/>
                      </a:endParaRPr>
                    </a:p>
                  </a:txBody>
                  <a:tcPr marL="0" marR="0" marT="168275" marB="0"/>
                </a:tc>
                <a:tc>
                  <a:txBody>
                    <a:bodyPr/>
                    <a:lstStyle/>
                    <a:p>
                      <a:pPr marR="40640" algn="r">
                        <a:lnSpc>
                          <a:spcPct val="100000"/>
                        </a:lnSpc>
                        <a:spcBef>
                          <a:spcPts val="1300"/>
                        </a:spcBef>
                      </a:pPr>
                      <a:r>
                        <a:rPr sz="1600" b="1" spc="-5" dirty="0">
                          <a:latin typeface="Calibri"/>
                          <a:cs typeface="Calibri"/>
                        </a:rPr>
                        <a:t>BIKE</a:t>
                      </a:r>
                      <a:endParaRPr sz="1600">
                        <a:latin typeface="Calibri"/>
                        <a:cs typeface="Calibri"/>
                      </a:endParaRPr>
                    </a:p>
                  </a:txBody>
                  <a:tcPr marL="0" marR="0" marT="165100" marB="0"/>
                </a:tc>
                <a:extLst>
                  <a:ext uri="{0D108BD9-81ED-4DB2-BD59-A6C34878D82A}">
                    <a16:rowId xmlns:a16="http://schemas.microsoft.com/office/drawing/2014/main" val="10003"/>
                  </a:ext>
                </a:extLst>
              </a:tr>
              <a:tr h="678167">
                <a:tc>
                  <a:txBody>
                    <a:bodyPr/>
                    <a:lstStyle/>
                    <a:p>
                      <a:pPr>
                        <a:lnSpc>
                          <a:spcPct val="100000"/>
                        </a:lnSpc>
                        <a:spcBef>
                          <a:spcPts val="30"/>
                        </a:spcBef>
                      </a:pPr>
                      <a:endParaRPr sz="1350">
                        <a:latin typeface="Times New Roman"/>
                        <a:cs typeface="Times New Roman"/>
                      </a:endParaRPr>
                    </a:p>
                    <a:p>
                      <a:pPr marL="48260">
                        <a:lnSpc>
                          <a:spcPct val="100000"/>
                        </a:lnSpc>
                      </a:pPr>
                      <a:r>
                        <a:rPr sz="1600" b="1" dirty="0">
                          <a:latin typeface="Calibri"/>
                          <a:cs typeface="Calibri"/>
                        </a:rPr>
                        <a:t>2</a:t>
                      </a:r>
                      <a:endParaRPr sz="1600">
                        <a:latin typeface="Calibri"/>
                        <a:cs typeface="Calibri"/>
                      </a:endParaRPr>
                    </a:p>
                  </a:txBody>
                  <a:tcPr marL="0" marR="0" marT="3810" marB="0"/>
                </a:tc>
                <a:tc>
                  <a:txBody>
                    <a:bodyPr/>
                    <a:lstStyle/>
                    <a:p>
                      <a:pPr>
                        <a:lnSpc>
                          <a:spcPct val="100000"/>
                        </a:lnSpc>
                      </a:pPr>
                      <a:endParaRPr sz="1400">
                        <a:latin typeface="Times New Roman"/>
                        <a:cs typeface="Times New Roman"/>
                      </a:endParaRPr>
                    </a:p>
                    <a:p>
                      <a:pPr marL="2540" algn="ctr">
                        <a:lnSpc>
                          <a:spcPct val="100000"/>
                        </a:lnSpc>
                      </a:pPr>
                      <a:r>
                        <a:rPr sz="1600" b="1" dirty="0">
                          <a:latin typeface="Calibri"/>
                          <a:cs typeface="Calibri"/>
                        </a:rPr>
                        <a:t>L</a:t>
                      </a:r>
                      <a:endParaRPr sz="1600">
                        <a:latin typeface="Calibri"/>
                        <a:cs typeface="Calibri"/>
                      </a:endParaRPr>
                    </a:p>
                  </a:txBody>
                  <a:tcPr marL="0" marR="0" marT="0" marB="0"/>
                </a:tc>
                <a:tc>
                  <a:txBody>
                    <a:bodyPr/>
                    <a:lstStyle/>
                    <a:p>
                      <a:pPr>
                        <a:lnSpc>
                          <a:spcPct val="100000"/>
                        </a:lnSpc>
                        <a:spcBef>
                          <a:spcPts val="30"/>
                        </a:spcBef>
                      </a:pPr>
                      <a:endParaRPr sz="1350">
                        <a:latin typeface="Times New Roman"/>
                        <a:cs typeface="Times New Roman"/>
                      </a:endParaRPr>
                    </a:p>
                    <a:p>
                      <a:pPr marR="28575" algn="r">
                        <a:lnSpc>
                          <a:spcPct val="100000"/>
                        </a:lnSpc>
                      </a:pPr>
                      <a:r>
                        <a:rPr sz="1600" b="1" spc="-5" dirty="0">
                          <a:latin typeface="Calibri"/>
                          <a:cs typeface="Calibri"/>
                        </a:rPr>
                        <a:t>BIKE</a:t>
                      </a:r>
                      <a:endParaRPr sz="1600">
                        <a:latin typeface="Calibri"/>
                        <a:cs typeface="Calibri"/>
                      </a:endParaRPr>
                    </a:p>
                  </a:txBody>
                  <a:tcPr marL="0" marR="0" marT="3810" marB="0"/>
                </a:tc>
                <a:extLst>
                  <a:ext uri="{0D108BD9-81ED-4DB2-BD59-A6C34878D82A}">
                    <a16:rowId xmlns:a16="http://schemas.microsoft.com/office/drawing/2014/main" val="10004"/>
                  </a:ext>
                </a:extLst>
              </a:tr>
              <a:tr h="450976">
                <a:tc>
                  <a:txBody>
                    <a:bodyPr/>
                    <a:lstStyle/>
                    <a:p>
                      <a:pPr>
                        <a:lnSpc>
                          <a:spcPct val="100000"/>
                        </a:lnSpc>
                        <a:spcBef>
                          <a:spcPts val="55"/>
                        </a:spcBef>
                      </a:pPr>
                      <a:endParaRPr sz="1300">
                        <a:latin typeface="Times New Roman"/>
                        <a:cs typeface="Times New Roman"/>
                      </a:endParaRPr>
                    </a:p>
                    <a:p>
                      <a:pPr marL="31750">
                        <a:lnSpc>
                          <a:spcPts val="1900"/>
                        </a:lnSpc>
                      </a:pPr>
                      <a:r>
                        <a:rPr sz="1600" b="1" dirty="0">
                          <a:latin typeface="Calibri"/>
                          <a:cs typeface="Calibri"/>
                        </a:rPr>
                        <a:t>4</a:t>
                      </a:r>
                      <a:endParaRPr sz="1600">
                        <a:latin typeface="Calibri"/>
                        <a:cs typeface="Calibri"/>
                      </a:endParaRPr>
                    </a:p>
                  </a:txBody>
                  <a:tcPr marL="0" marR="0" marT="6985" marB="0"/>
                </a:tc>
                <a:tc>
                  <a:txBody>
                    <a:bodyPr/>
                    <a:lstStyle/>
                    <a:p>
                      <a:pPr marL="14604" algn="ctr">
                        <a:lnSpc>
                          <a:spcPct val="100000"/>
                        </a:lnSpc>
                        <a:spcBef>
                          <a:spcPts val="1325"/>
                        </a:spcBef>
                      </a:pPr>
                      <a:r>
                        <a:rPr sz="1600" b="1" dirty="0">
                          <a:latin typeface="Calibri"/>
                          <a:cs typeface="Calibri"/>
                        </a:rPr>
                        <a:t>L</a:t>
                      </a:r>
                      <a:endParaRPr sz="1600">
                        <a:latin typeface="Calibri"/>
                        <a:cs typeface="Calibri"/>
                      </a:endParaRPr>
                    </a:p>
                  </a:txBody>
                  <a:tcPr marL="0" marR="0" marT="168275" marB="0"/>
                </a:tc>
                <a:tc>
                  <a:txBody>
                    <a:bodyPr/>
                    <a:lstStyle/>
                    <a:p>
                      <a:pPr marR="24130" algn="r">
                        <a:lnSpc>
                          <a:spcPct val="100000"/>
                        </a:lnSpc>
                        <a:spcBef>
                          <a:spcPts val="1325"/>
                        </a:spcBef>
                      </a:pPr>
                      <a:r>
                        <a:rPr sz="1600" b="1" spc="-5" dirty="0">
                          <a:latin typeface="Calibri"/>
                          <a:cs typeface="Calibri"/>
                        </a:rPr>
                        <a:t>BIKE</a:t>
                      </a:r>
                      <a:endParaRPr sz="1600">
                        <a:latin typeface="Calibri"/>
                        <a:cs typeface="Calibri"/>
                      </a:endParaRPr>
                    </a:p>
                  </a:txBody>
                  <a:tcPr marL="0" marR="0" marT="168275" marB="0"/>
                </a:tc>
                <a:extLst>
                  <a:ext uri="{0D108BD9-81ED-4DB2-BD59-A6C34878D82A}">
                    <a16:rowId xmlns:a16="http://schemas.microsoft.com/office/drawing/2014/main" val="10005"/>
                  </a:ext>
                </a:extLst>
              </a:tr>
            </a:tbl>
          </a:graphicData>
        </a:graphic>
      </p:graphicFrame>
      <p:sp>
        <p:nvSpPr>
          <p:cNvPr id="19" name="object 19"/>
          <p:cNvSpPr txBox="1"/>
          <p:nvPr/>
        </p:nvSpPr>
        <p:spPr>
          <a:xfrm>
            <a:off x="6559422" y="1120036"/>
            <a:ext cx="937260" cy="697230"/>
          </a:xfrm>
          <a:prstGeom prst="rect">
            <a:avLst/>
          </a:prstGeom>
        </p:spPr>
        <p:txBody>
          <a:bodyPr vert="horz" wrap="square" lIns="0" tIns="104775" rIns="0" bIns="0" rtlCol="0">
            <a:spAutoFit/>
          </a:bodyPr>
          <a:lstStyle/>
          <a:p>
            <a:pPr marL="12700">
              <a:lnSpc>
                <a:spcPct val="100000"/>
              </a:lnSpc>
              <a:spcBef>
                <a:spcPts val="825"/>
              </a:spcBef>
            </a:pPr>
            <a:r>
              <a:rPr sz="1600" b="1" spc="-5" dirty="0">
                <a:latin typeface="Calibri"/>
                <a:cs typeface="Calibri"/>
              </a:rPr>
              <a:t>Class</a:t>
            </a:r>
            <a:r>
              <a:rPr sz="1600" b="1" spc="-65" dirty="0">
                <a:latin typeface="Calibri"/>
                <a:cs typeface="Calibri"/>
              </a:rPr>
              <a:t> </a:t>
            </a:r>
            <a:r>
              <a:rPr sz="1600" b="1" spc="-5" dirty="0">
                <a:latin typeface="Calibri"/>
                <a:cs typeface="Calibri"/>
              </a:rPr>
              <a:t>Label</a:t>
            </a:r>
            <a:endParaRPr sz="1600">
              <a:latin typeface="Calibri"/>
              <a:cs typeface="Calibri"/>
            </a:endParaRPr>
          </a:p>
          <a:p>
            <a:pPr marL="18415">
              <a:lnSpc>
                <a:spcPct val="100000"/>
              </a:lnSpc>
              <a:spcBef>
                <a:spcPts val="725"/>
              </a:spcBef>
            </a:pPr>
            <a:r>
              <a:rPr sz="1600" b="1" spc="-10" dirty="0">
                <a:latin typeface="Calibri"/>
                <a:cs typeface="Calibri"/>
              </a:rPr>
              <a:t>CAR</a:t>
            </a:r>
            <a:endParaRPr sz="1600">
              <a:latin typeface="Calibri"/>
              <a:cs typeface="Calibri"/>
            </a:endParaRPr>
          </a:p>
        </p:txBody>
      </p:sp>
      <p:sp>
        <p:nvSpPr>
          <p:cNvPr id="20" name="object 20"/>
          <p:cNvSpPr txBox="1"/>
          <p:nvPr/>
        </p:nvSpPr>
        <p:spPr>
          <a:xfrm>
            <a:off x="5227701" y="6093663"/>
            <a:ext cx="1289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1" name="object 21"/>
          <p:cNvSpPr txBox="1"/>
          <p:nvPr/>
        </p:nvSpPr>
        <p:spPr>
          <a:xfrm>
            <a:off x="6573139" y="6166815"/>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2" name="object 22"/>
          <p:cNvSpPr txBox="1"/>
          <p:nvPr/>
        </p:nvSpPr>
        <p:spPr>
          <a:xfrm>
            <a:off x="5837682" y="1209878"/>
            <a:ext cx="57912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Heig</a:t>
            </a:r>
            <a:r>
              <a:rPr sz="1600" b="1" spc="-25" dirty="0">
                <a:latin typeface="Calibri"/>
                <a:cs typeface="Calibri"/>
              </a:rPr>
              <a:t>h</a:t>
            </a:r>
            <a:r>
              <a:rPr sz="1600" b="1" spc="-5" dirty="0">
                <a:latin typeface="Calibri"/>
                <a:cs typeface="Calibri"/>
              </a:rPr>
              <a:t>t</a:t>
            </a:r>
            <a:endParaRPr sz="1600">
              <a:latin typeface="Calibri"/>
              <a:cs typeface="Calibri"/>
            </a:endParaRPr>
          </a:p>
        </p:txBody>
      </p:sp>
      <p:sp>
        <p:nvSpPr>
          <p:cNvPr id="23" name="object 23"/>
          <p:cNvSpPr txBox="1"/>
          <p:nvPr/>
        </p:nvSpPr>
        <p:spPr>
          <a:xfrm>
            <a:off x="5969889" y="1581404"/>
            <a:ext cx="1536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a:t>
            </a:r>
            <a:endParaRPr sz="1600">
              <a:latin typeface="Calibri"/>
              <a:cs typeface="Calibri"/>
            </a:endParaRPr>
          </a:p>
        </p:txBody>
      </p:sp>
      <p:sp>
        <p:nvSpPr>
          <p:cNvPr id="24" name="object 24"/>
          <p:cNvSpPr txBox="1"/>
          <p:nvPr/>
        </p:nvSpPr>
        <p:spPr>
          <a:xfrm>
            <a:off x="5969889" y="6107074"/>
            <a:ext cx="1536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a:t>
            </a:r>
            <a:endParaRPr sz="1600">
              <a:latin typeface="Calibri"/>
              <a:cs typeface="Calibri"/>
            </a:endParaRPr>
          </a:p>
        </p:txBody>
      </p:sp>
      <p:grpSp>
        <p:nvGrpSpPr>
          <p:cNvPr id="25" name="object 25"/>
          <p:cNvGrpSpPr/>
          <p:nvPr/>
        </p:nvGrpSpPr>
        <p:grpSpPr>
          <a:xfrm>
            <a:off x="7799705" y="1882520"/>
            <a:ext cx="4270375" cy="1764664"/>
            <a:chOff x="7799705" y="1882520"/>
            <a:chExt cx="4270375" cy="1764664"/>
          </a:xfrm>
        </p:grpSpPr>
        <p:sp>
          <p:nvSpPr>
            <p:cNvPr id="26" name="object 26"/>
            <p:cNvSpPr/>
            <p:nvPr/>
          </p:nvSpPr>
          <p:spPr>
            <a:xfrm>
              <a:off x="7876794" y="1892045"/>
              <a:ext cx="0" cy="1745614"/>
            </a:xfrm>
            <a:custGeom>
              <a:avLst/>
              <a:gdLst/>
              <a:ahLst/>
              <a:cxnLst/>
              <a:rect l="l" t="t" r="r" b="b"/>
              <a:pathLst>
                <a:path h="1745614">
                  <a:moveTo>
                    <a:pt x="0" y="0"/>
                  </a:moveTo>
                  <a:lnTo>
                    <a:pt x="0" y="1745233"/>
                  </a:lnTo>
                </a:path>
              </a:pathLst>
            </a:custGeom>
            <a:ln w="19050">
              <a:solidFill>
                <a:srgbClr val="4471C4"/>
              </a:solidFill>
            </a:ln>
          </p:spPr>
          <p:txBody>
            <a:bodyPr wrap="square" lIns="0" tIns="0" rIns="0" bIns="0" rtlCol="0"/>
            <a:lstStyle/>
            <a:p>
              <a:endParaRPr/>
            </a:p>
          </p:txBody>
        </p:sp>
        <p:sp>
          <p:nvSpPr>
            <p:cNvPr id="27" name="object 27"/>
            <p:cNvSpPr/>
            <p:nvPr/>
          </p:nvSpPr>
          <p:spPr>
            <a:xfrm>
              <a:off x="7802880" y="3236975"/>
              <a:ext cx="4264025" cy="0"/>
            </a:xfrm>
            <a:custGeom>
              <a:avLst/>
              <a:gdLst/>
              <a:ahLst/>
              <a:cxnLst/>
              <a:rect l="l" t="t" r="r" b="b"/>
              <a:pathLst>
                <a:path w="4264025">
                  <a:moveTo>
                    <a:pt x="0" y="0"/>
                  </a:moveTo>
                  <a:lnTo>
                    <a:pt x="4264025" y="0"/>
                  </a:lnTo>
                </a:path>
              </a:pathLst>
            </a:custGeom>
            <a:ln w="6350">
              <a:solidFill>
                <a:srgbClr val="4471C4"/>
              </a:solidFill>
            </a:ln>
          </p:spPr>
          <p:txBody>
            <a:bodyPr wrap="square" lIns="0" tIns="0" rIns="0" bIns="0" rtlCol="0"/>
            <a:lstStyle/>
            <a:p>
              <a:endParaRPr/>
            </a:p>
          </p:txBody>
        </p:sp>
        <p:sp>
          <p:nvSpPr>
            <p:cNvPr id="28" name="object 28"/>
            <p:cNvSpPr/>
            <p:nvPr/>
          </p:nvSpPr>
          <p:spPr>
            <a:xfrm>
              <a:off x="8318754" y="3059429"/>
              <a:ext cx="1780539" cy="194310"/>
            </a:xfrm>
            <a:custGeom>
              <a:avLst/>
              <a:gdLst/>
              <a:ahLst/>
              <a:cxnLst/>
              <a:rect l="l" t="t" r="r" b="b"/>
              <a:pathLst>
                <a:path w="1780540" h="194310">
                  <a:moveTo>
                    <a:pt x="0" y="0"/>
                  </a:moveTo>
                  <a:lnTo>
                    <a:pt x="0" y="181864"/>
                  </a:lnTo>
                </a:path>
                <a:path w="1780540" h="194310">
                  <a:moveTo>
                    <a:pt x="463296" y="0"/>
                  </a:moveTo>
                  <a:lnTo>
                    <a:pt x="463296" y="181864"/>
                  </a:lnTo>
                </a:path>
                <a:path w="1780540" h="194310">
                  <a:moveTo>
                    <a:pt x="890016" y="12192"/>
                  </a:moveTo>
                  <a:lnTo>
                    <a:pt x="890016" y="194056"/>
                  </a:lnTo>
                </a:path>
                <a:path w="1780540" h="194310">
                  <a:moveTo>
                    <a:pt x="1328927" y="0"/>
                  </a:moveTo>
                  <a:lnTo>
                    <a:pt x="1328927" y="181864"/>
                  </a:lnTo>
                </a:path>
                <a:path w="1780540" h="194310">
                  <a:moveTo>
                    <a:pt x="1780031" y="0"/>
                  </a:moveTo>
                  <a:lnTo>
                    <a:pt x="1780031" y="181864"/>
                  </a:lnTo>
                </a:path>
              </a:pathLst>
            </a:custGeom>
            <a:ln w="19050">
              <a:solidFill>
                <a:srgbClr val="4471C4"/>
              </a:solidFill>
            </a:ln>
          </p:spPr>
          <p:txBody>
            <a:bodyPr wrap="square" lIns="0" tIns="0" rIns="0" bIns="0" rtlCol="0"/>
            <a:lstStyle/>
            <a:p>
              <a:endParaRPr/>
            </a:p>
          </p:txBody>
        </p:sp>
      </p:grpSp>
      <p:sp>
        <p:nvSpPr>
          <p:cNvPr id="29" name="object 29"/>
          <p:cNvSpPr txBox="1"/>
          <p:nvPr/>
        </p:nvSpPr>
        <p:spPr>
          <a:xfrm>
            <a:off x="9142856" y="3167888"/>
            <a:ext cx="154940"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3</a:t>
            </a:r>
            <a:endParaRPr sz="2000">
              <a:latin typeface="Calibri"/>
              <a:cs typeface="Calibri"/>
            </a:endParaRPr>
          </a:p>
        </p:txBody>
      </p:sp>
      <p:sp>
        <p:nvSpPr>
          <p:cNvPr id="30" name="object 30"/>
          <p:cNvSpPr txBox="1"/>
          <p:nvPr/>
        </p:nvSpPr>
        <p:spPr>
          <a:xfrm>
            <a:off x="7664322" y="1897456"/>
            <a:ext cx="186690" cy="1107440"/>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H</a:t>
            </a:r>
            <a:endParaRPr sz="2000">
              <a:latin typeface="Calibri"/>
              <a:cs typeface="Calibri"/>
            </a:endParaRPr>
          </a:p>
          <a:p>
            <a:pPr>
              <a:lnSpc>
                <a:spcPct val="100000"/>
              </a:lnSpc>
            </a:pPr>
            <a:endParaRPr sz="2000">
              <a:latin typeface="Calibri"/>
              <a:cs typeface="Calibri"/>
            </a:endParaRPr>
          </a:p>
          <a:p>
            <a:pPr marL="26670">
              <a:lnSpc>
                <a:spcPct val="100000"/>
              </a:lnSpc>
              <a:spcBef>
                <a:spcPts val="1270"/>
              </a:spcBef>
            </a:pPr>
            <a:r>
              <a:rPr sz="2000" b="1" dirty="0">
                <a:latin typeface="Calibri"/>
                <a:cs typeface="Calibri"/>
              </a:rPr>
              <a:t>L</a:t>
            </a:r>
            <a:endParaRPr sz="2000">
              <a:latin typeface="Calibri"/>
              <a:cs typeface="Calibri"/>
            </a:endParaRPr>
          </a:p>
        </p:txBody>
      </p:sp>
      <p:sp>
        <p:nvSpPr>
          <p:cNvPr id="31" name="object 31"/>
          <p:cNvSpPr txBox="1"/>
          <p:nvPr/>
        </p:nvSpPr>
        <p:spPr>
          <a:xfrm>
            <a:off x="10042652" y="3198368"/>
            <a:ext cx="154940"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5</a:t>
            </a:r>
            <a:endParaRPr sz="2000">
              <a:latin typeface="Calibri"/>
              <a:cs typeface="Calibri"/>
            </a:endParaRPr>
          </a:p>
        </p:txBody>
      </p:sp>
      <p:sp>
        <p:nvSpPr>
          <p:cNvPr id="32" name="object 32"/>
          <p:cNvSpPr txBox="1"/>
          <p:nvPr/>
        </p:nvSpPr>
        <p:spPr>
          <a:xfrm>
            <a:off x="11062843" y="3247135"/>
            <a:ext cx="7435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#Whe</a:t>
            </a:r>
            <a:r>
              <a:rPr sz="1800" spc="5" dirty="0">
                <a:latin typeface="Calibri"/>
                <a:cs typeface="Calibri"/>
              </a:rPr>
              <a:t>e</a:t>
            </a:r>
            <a:r>
              <a:rPr sz="1800" dirty="0">
                <a:latin typeface="Calibri"/>
                <a:cs typeface="Calibri"/>
              </a:rPr>
              <a:t>l</a:t>
            </a:r>
            <a:endParaRPr sz="1800">
              <a:latin typeface="Calibri"/>
              <a:cs typeface="Calibri"/>
            </a:endParaRPr>
          </a:p>
        </p:txBody>
      </p:sp>
      <p:grpSp>
        <p:nvGrpSpPr>
          <p:cNvPr id="33" name="object 33"/>
          <p:cNvGrpSpPr/>
          <p:nvPr/>
        </p:nvGrpSpPr>
        <p:grpSpPr>
          <a:xfrm>
            <a:off x="7847838" y="1687067"/>
            <a:ext cx="2902585" cy="1417320"/>
            <a:chOff x="7847838" y="1687067"/>
            <a:chExt cx="2902585" cy="1417320"/>
          </a:xfrm>
        </p:grpSpPr>
        <p:pic>
          <p:nvPicPr>
            <p:cNvPr id="34" name="object 34"/>
            <p:cNvPicPr/>
            <p:nvPr/>
          </p:nvPicPr>
          <p:blipFill>
            <a:blip r:embed="rId9" cstate="print"/>
            <a:stretch>
              <a:fillRect/>
            </a:stretch>
          </p:blipFill>
          <p:spPr>
            <a:xfrm>
              <a:off x="9425940" y="2598419"/>
              <a:ext cx="464820" cy="348996"/>
            </a:xfrm>
            <a:prstGeom prst="rect">
              <a:avLst/>
            </a:prstGeom>
          </p:spPr>
        </p:pic>
        <p:sp>
          <p:nvSpPr>
            <p:cNvPr id="35" name="object 35"/>
            <p:cNvSpPr/>
            <p:nvPr/>
          </p:nvSpPr>
          <p:spPr>
            <a:xfrm>
              <a:off x="8317992" y="2398775"/>
              <a:ext cx="2432685" cy="0"/>
            </a:xfrm>
            <a:custGeom>
              <a:avLst/>
              <a:gdLst/>
              <a:ahLst/>
              <a:cxnLst/>
              <a:rect l="l" t="t" r="r" b="b"/>
              <a:pathLst>
                <a:path w="2432684">
                  <a:moveTo>
                    <a:pt x="0" y="0"/>
                  </a:moveTo>
                  <a:lnTo>
                    <a:pt x="2432304" y="0"/>
                  </a:lnTo>
                </a:path>
              </a:pathLst>
            </a:custGeom>
            <a:ln w="6350">
              <a:solidFill>
                <a:srgbClr val="4471C4"/>
              </a:solidFill>
            </a:ln>
          </p:spPr>
          <p:txBody>
            <a:bodyPr wrap="square" lIns="0" tIns="0" rIns="0" bIns="0" rtlCol="0"/>
            <a:lstStyle/>
            <a:p>
              <a:endParaRPr/>
            </a:p>
          </p:txBody>
        </p:sp>
        <p:pic>
          <p:nvPicPr>
            <p:cNvPr id="36" name="object 36"/>
            <p:cNvPicPr/>
            <p:nvPr/>
          </p:nvPicPr>
          <p:blipFill>
            <a:blip r:embed="rId10" cstate="print"/>
            <a:stretch>
              <a:fillRect/>
            </a:stretch>
          </p:blipFill>
          <p:spPr>
            <a:xfrm>
              <a:off x="8395716" y="1783079"/>
              <a:ext cx="481583" cy="295656"/>
            </a:xfrm>
            <a:prstGeom prst="rect">
              <a:avLst/>
            </a:prstGeom>
          </p:spPr>
        </p:pic>
        <p:sp>
          <p:nvSpPr>
            <p:cNvPr id="37" name="object 37"/>
            <p:cNvSpPr/>
            <p:nvPr/>
          </p:nvSpPr>
          <p:spPr>
            <a:xfrm>
              <a:off x="7847838" y="2108453"/>
              <a:ext cx="199390" cy="762000"/>
            </a:xfrm>
            <a:custGeom>
              <a:avLst/>
              <a:gdLst/>
              <a:ahLst/>
              <a:cxnLst/>
              <a:rect l="l" t="t" r="r" b="b"/>
              <a:pathLst>
                <a:path w="199390" h="762000">
                  <a:moveTo>
                    <a:pt x="28955" y="0"/>
                  </a:moveTo>
                  <a:lnTo>
                    <a:pt x="199008" y="0"/>
                  </a:lnTo>
                </a:path>
                <a:path w="199390" h="762000">
                  <a:moveTo>
                    <a:pt x="0" y="762000"/>
                  </a:moveTo>
                  <a:lnTo>
                    <a:pt x="170052" y="762000"/>
                  </a:lnTo>
                </a:path>
              </a:pathLst>
            </a:custGeom>
            <a:ln w="19050">
              <a:solidFill>
                <a:srgbClr val="4471C4"/>
              </a:solidFill>
            </a:ln>
          </p:spPr>
          <p:txBody>
            <a:bodyPr wrap="square" lIns="0" tIns="0" rIns="0" bIns="0" rtlCol="0"/>
            <a:lstStyle/>
            <a:p>
              <a:endParaRPr/>
            </a:p>
          </p:txBody>
        </p:sp>
        <p:pic>
          <p:nvPicPr>
            <p:cNvPr id="38" name="object 38"/>
            <p:cNvPicPr/>
            <p:nvPr/>
          </p:nvPicPr>
          <p:blipFill>
            <a:blip r:embed="rId4" cstate="print"/>
            <a:stretch>
              <a:fillRect/>
            </a:stretch>
          </p:blipFill>
          <p:spPr>
            <a:xfrm>
              <a:off x="8397240" y="2433827"/>
              <a:ext cx="479496" cy="315467"/>
            </a:xfrm>
            <a:prstGeom prst="rect">
              <a:avLst/>
            </a:prstGeom>
          </p:spPr>
        </p:pic>
        <p:pic>
          <p:nvPicPr>
            <p:cNvPr id="39" name="object 39"/>
            <p:cNvPicPr/>
            <p:nvPr/>
          </p:nvPicPr>
          <p:blipFill>
            <a:blip r:embed="rId7" cstate="print"/>
            <a:stretch>
              <a:fillRect/>
            </a:stretch>
          </p:blipFill>
          <p:spPr>
            <a:xfrm>
              <a:off x="8197596" y="2782823"/>
              <a:ext cx="441959" cy="321563"/>
            </a:xfrm>
            <a:prstGeom prst="rect">
              <a:avLst/>
            </a:prstGeom>
          </p:spPr>
        </p:pic>
        <p:pic>
          <p:nvPicPr>
            <p:cNvPr id="40" name="object 40"/>
            <p:cNvPicPr/>
            <p:nvPr/>
          </p:nvPicPr>
          <p:blipFill>
            <a:blip r:embed="rId8" cstate="print"/>
            <a:stretch>
              <a:fillRect/>
            </a:stretch>
          </p:blipFill>
          <p:spPr>
            <a:xfrm>
              <a:off x="8705088" y="2718815"/>
              <a:ext cx="417575" cy="327660"/>
            </a:xfrm>
            <a:prstGeom prst="rect">
              <a:avLst/>
            </a:prstGeom>
          </p:spPr>
        </p:pic>
        <p:pic>
          <p:nvPicPr>
            <p:cNvPr id="41" name="object 41"/>
            <p:cNvPicPr/>
            <p:nvPr/>
          </p:nvPicPr>
          <p:blipFill>
            <a:blip r:embed="rId3" cstate="print"/>
            <a:stretch>
              <a:fillRect/>
            </a:stretch>
          </p:blipFill>
          <p:spPr>
            <a:xfrm>
              <a:off x="9349740" y="1717547"/>
              <a:ext cx="320040" cy="201167"/>
            </a:xfrm>
            <a:prstGeom prst="rect">
              <a:avLst/>
            </a:prstGeom>
          </p:spPr>
        </p:pic>
        <p:pic>
          <p:nvPicPr>
            <p:cNvPr id="42" name="object 42"/>
            <p:cNvPicPr/>
            <p:nvPr/>
          </p:nvPicPr>
          <p:blipFill>
            <a:blip r:embed="rId5" cstate="print"/>
            <a:stretch>
              <a:fillRect/>
            </a:stretch>
          </p:blipFill>
          <p:spPr>
            <a:xfrm>
              <a:off x="9678923" y="1687067"/>
              <a:ext cx="391668" cy="245363"/>
            </a:xfrm>
            <a:prstGeom prst="rect">
              <a:avLst/>
            </a:prstGeom>
          </p:spPr>
        </p:pic>
        <p:pic>
          <p:nvPicPr>
            <p:cNvPr id="43" name="object 43"/>
            <p:cNvPicPr/>
            <p:nvPr/>
          </p:nvPicPr>
          <p:blipFill>
            <a:blip r:embed="rId6" cstate="print"/>
            <a:stretch>
              <a:fillRect/>
            </a:stretch>
          </p:blipFill>
          <p:spPr>
            <a:xfrm>
              <a:off x="9377172" y="1938527"/>
              <a:ext cx="384048" cy="256032"/>
            </a:xfrm>
            <a:prstGeom prst="rect">
              <a:avLst/>
            </a:prstGeom>
          </p:spPr>
        </p:pic>
      </p:grpSp>
      <p:sp>
        <p:nvSpPr>
          <p:cNvPr id="44" name="object 44"/>
          <p:cNvSpPr txBox="1"/>
          <p:nvPr/>
        </p:nvSpPr>
        <p:spPr>
          <a:xfrm>
            <a:off x="7545705" y="1514602"/>
            <a:ext cx="6375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a:t>
            </a:r>
            <a:r>
              <a:rPr sz="1800" dirty="0">
                <a:latin typeface="Calibri"/>
                <a:cs typeface="Calibri"/>
              </a:rPr>
              <a:t>eig</a:t>
            </a:r>
            <a:r>
              <a:rPr sz="1800" spc="-10" dirty="0">
                <a:latin typeface="Calibri"/>
                <a:cs typeface="Calibri"/>
              </a:rPr>
              <a:t>h</a:t>
            </a:r>
            <a:r>
              <a:rPr sz="1800" dirty="0">
                <a:latin typeface="Calibri"/>
                <a:cs typeface="Calibri"/>
              </a:rPr>
              <a:t>t</a:t>
            </a:r>
            <a:endParaRPr sz="1800">
              <a:latin typeface="Calibri"/>
              <a:cs typeface="Calibri"/>
            </a:endParaRPr>
          </a:p>
        </p:txBody>
      </p:sp>
      <p:sp>
        <p:nvSpPr>
          <p:cNvPr id="45" name="object 45"/>
          <p:cNvSpPr txBox="1"/>
          <p:nvPr/>
        </p:nvSpPr>
        <p:spPr>
          <a:xfrm>
            <a:off x="11093957" y="6464985"/>
            <a:ext cx="180975" cy="178435"/>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22</a:t>
            </a:r>
            <a:endParaRPr sz="1200">
              <a:latin typeface="Calibri"/>
              <a:cs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864" y="167132"/>
            <a:ext cx="3079115" cy="696595"/>
          </a:xfrm>
          <a:prstGeom prst="rect">
            <a:avLst/>
          </a:prstGeom>
        </p:spPr>
        <p:txBody>
          <a:bodyPr vert="horz" wrap="square" lIns="0" tIns="12700" rIns="0" bIns="0" rtlCol="0">
            <a:spAutoFit/>
          </a:bodyPr>
          <a:lstStyle/>
          <a:p>
            <a:pPr marL="12700">
              <a:lnSpc>
                <a:spcPct val="100000"/>
              </a:lnSpc>
              <a:spcBef>
                <a:spcPts val="100"/>
              </a:spcBef>
            </a:pPr>
            <a:r>
              <a:rPr spc="-30" dirty="0"/>
              <a:t>Multiple</a:t>
            </a:r>
            <a:r>
              <a:rPr spc="-140" dirty="0"/>
              <a:t> </a:t>
            </a:r>
            <a:r>
              <a:rPr spc="-75" dirty="0"/>
              <a:t>ways</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5120640"/>
            <a:chOff x="3828541" y="1525777"/>
            <a:chExt cx="1120140" cy="5120640"/>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5095240"/>
            </a:xfrm>
            <a:custGeom>
              <a:avLst/>
              <a:gdLst/>
              <a:ahLst/>
              <a:cxnLst/>
              <a:rect l="l" t="t" r="r" b="b"/>
              <a:pathLst>
                <a:path w="1094739" h="5095240">
                  <a:moveTo>
                    <a:pt x="0" y="5094732"/>
                  </a:moveTo>
                  <a:lnTo>
                    <a:pt x="1094232" y="5094732"/>
                  </a:lnTo>
                  <a:lnTo>
                    <a:pt x="1094232" y="0"/>
                  </a:lnTo>
                  <a:lnTo>
                    <a:pt x="0" y="0"/>
                  </a:lnTo>
                  <a:lnTo>
                    <a:pt x="0" y="5094732"/>
                  </a:lnTo>
                  <a:close/>
                </a:path>
              </a:pathLst>
            </a:custGeom>
            <a:ln w="25399">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pic>
          <p:nvPicPr>
            <p:cNvPr id="12" name="object 12"/>
            <p:cNvPicPr/>
            <p:nvPr/>
          </p:nvPicPr>
          <p:blipFill>
            <a:blip r:embed="rId9" cstate="print"/>
            <a:stretch>
              <a:fillRect/>
            </a:stretch>
          </p:blipFill>
          <p:spPr>
            <a:xfrm>
              <a:off x="4006595" y="5404104"/>
              <a:ext cx="822960" cy="618744"/>
            </a:xfrm>
            <a:prstGeom prst="rect">
              <a:avLst/>
            </a:prstGeom>
          </p:spPr>
        </p:pic>
        <p:pic>
          <p:nvPicPr>
            <p:cNvPr id="13" name="object 13"/>
            <p:cNvPicPr/>
            <p:nvPr/>
          </p:nvPicPr>
          <p:blipFill>
            <a:blip r:embed="rId10" cstate="print"/>
            <a:stretch>
              <a:fillRect/>
            </a:stretch>
          </p:blipFill>
          <p:spPr>
            <a:xfrm>
              <a:off x="3994403" y="6036563"/>
              <a:ext cx="867155" cy="531876"/>
            </a:xfrm>
            <a:prstGeom prst="rect">
              <a:avLst/>
            </a:prstGeom>
          </p:spPr>
        </p:pic>
      </p:grpSp>
      <p:grpSp>
        <p:nvGrpSpPr>
          <p:cNvPr id="14" name="object 14"/>
          <p:cNvGrpSpPr/>
          <p:nvPr/>
        </p:nvGrpSpPr>
        <p:grpSpPr>
          <a:xfrm>
            <a:off x="2279650" y="1900173"/>
            <a:ext cx="1501775" cy="254000"/>
            <a:chOff x="2279650" y="1900173"/>
            <a:chExt cx="1501775" cy="254000"/>
          </a:xfrm>
        </p:grpSpPr>
        <p:sp>
          <p:nvSpPr>
            <p:cNvPr id="15" name="object 15"/>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6" name="object 16"/>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7" name="object 17"/>
          <p:cNvSpPr txBox="1"/>
          <p:nvPr/>
        </p:nvSpPr>
        <p:spPr>
          <a:xfrm>
            <a:off x="5028946" y="1078200"/>
            <a:ext cx="673100" cy="768985"/>
          </a:xfrm>
          <a:prstGeom prst="rect">
            <a:avLst/>
          </a:prstGeom>
        </p:spPr>
        <p:txBody>
          <a:bodyPr vert="horz" wrap="square" lIns="0" tIns="140335" rIns="0" bIns="0" rtlCol="0">
            <a:spAutoFit/>
          </a:bodyPr>
          <a:lstStyle/>
          <a:p>
            <a:pPr algn="ctr">
              <a:lnSpc>
                <a:spcPct val="100000"/>
              </a:lnSpc>
              <a:spcBef>
                <a:spcPts val="1105"/>
              </a:spcBef>
            </a:pPr>
            <a:r>
              <a:rPr sz="1600" b="1" spc="-10" dirty="0">
                <a:latin typeface="Calibri"/>
                <a:cs typeface="Calibri"/>
              </a:rPr>
              <a:t>#Wheel</a:t>
            </a:r>
            <a:endParaRPr sz="1600">
              <a:latin typeface="Calibri"/>
              <a:cs typeface="Calibri"/>
            </a:endParaRPr>
          </a:p>
          <a:p>
            <a:pPr marR="52069" algn="ctr">
              <a:lnSpc>
                <a:spcPct val="100000"/>
              </a:lnSpc>
              <a:spcBef>
                <a:spcPts val="1005"/>
              </a:spcBef>
            </a:pPr>
            <a:r>
              <a:rPr sz="1600" b="1" spc="-5" dirty="0">
                <a:latin typeface="Calibri"/>
                <a:cs typeface="Calibri"/>
              </a:rPr>
              <a:t>4</a:t>
            </a:r>
            <a:endParaRPr sz="1600">
              <a:latin typeface="Calibri"/>
              <a:cs typeface="Calibri"/>
            </a:endParaRPr>
          </a:p>
        </p:txBody>
      </p:sp>
      <p:graphicFrame>
        <p:nvGraphicFramePr>
          <p:cNvPr id="18" name="object 18"/>
          <p:cNvGraphicFramePr>
            <a:graphicFrameLocks noGrp="1"/>
          </p:cNvGraphicFramePr>
          <p:nvPr/>
        </p:nvGraphicFramePr>
        <p:xfrm>
          <a:off x="5208651" y="2330830"/>
          <a:ext cx="1772919" cy="3468672"/>
        </p:xfrm>
        <a:graphic>
          <a:graphicData uri="http://schemas.openxmlformats.org/drawingml/2006/table">
            <a:tbl>
              <a:tblPr firstRow="1" bandRow="1">
                <a:tableStyleId>{2D5ABB26-0587-4C30-8999-92F81FD0307C}</a:tableStyleId>
              </a:tblPr>
              <a:tblGrid>
                <a:gridCol w="455930">
                  <a:extLst>
                    <a:ext uri="{9D8B030D-6E8A-4147-A177-3AD203B41FA5}">
                      <a16:colId xmlns:a16="http://schemas.microsoft.com/office/drawing/2014/main" val="20000"/>
                    </a:ext>
                  </a:extLst>
                </a:gridCol>
                <a:gridCol w="664845">
                  <a:extLst>
                    <a:ext uri="{9D8B030D-6E8A-4147-A177-3AD203B41FA5}">
                      <a16:colId xmlns:a16="http://schemas.microsoft.com/office/drawing/2014/main" val="20001"/>
                    </a:ext>
                  </a:extLst>
                </a:gridCol>
                <a:gridCol w="652144">
                  <a:extLst>
                    <a:ext uri="{9D8B030D-6E8A-4147-A177-3AD203B41FA5}">
                      <a16:colId xmlns:a16="http://schemas.microsoft.com/office/drawing/2014/main" val="20002"/>
                    </a:ext>
                  </a:extLst>
                </a:gridCol>
              </a:tblGrid>
              <a:tr h="420979">
                <a:tc>
                  <a:txBody>
                    <a:bodyPr/>
                    <a:lstStyle/>
                    <a:p>
                      <a:pPr marL="67945">
                        <a:lnSpc>
                          <a:spcPts val="1515"/>
                        </a:lnSpc>
                      </a:pPr>
                      <a:r>
                        <a:rPr sz="1600" b="1" dirty="0">
                          <a:latin typeface="Calibri"/>
                          <a:cs typeface="Calibri"/>
                        </a:rPr>
                        <a:t>4</a:t>
                      </a:r>
                      <a:endParaRPr sz="1600">
                        <a:latin typeface="Calibri"/>
                        <a:cs typeface="Calibri"/>
                      </a:endParaRPr>
                    </a:p>
                  </a:txBody>
                  <a:tcPr marL="0" marR="0" marT="0" marB="0"/>
                </a:tc>
                <a:tc>
                  <a:txBody>
                    <a:bodyPr/>
                    <a:lstStyle/>
                    <a:p>
                      <a:pPr marL="85725" algn="ctr">
                        <a:lnSpc>
                          <a:spcPts val="1540"/>
                        </a:lnSpc>
                      </a:pPr>
                      <a:r>
                        <a:rPr sz="1600" b="1" dirty="0">
                          <a:latin typeface="Calibri"/>
                          <a:cs typeface="Calibri"/>
                        </a:rPr>
                        <a:t>H</a:t>
                      </a:r>
                      <a:endParaRPr sz="1600">
                        <a:latin typeface="Calibri"/>
                        <a:cs typeface="Calibri"/>
                      </a:endParaRPr>
                    </a:p>
                  </a:txBody>
                  <a:tcPr marL="0" marR="0" marT="0" marB="0"/>
                </a:tc>
                <a:tc>
                  <a:txBody>
                    <a:bodyPr/>
                    <a:lstStyle/>
                    <a:p>
                      <a:pPr marR="48895" algn="r">
                        <a:lnSpc>
                          <a:spcPts val="1180"/>
                        </a:lnSpc>
                      </a:pPr>
                      <a:r>
                        <a:rPr sz="1600" b="1" spc="-10" dirty="0">
                          <a:latin typeface="Calibri"/>
                          <a:cs typeface="Calibri"/>
                        </a:rPr>
                        <a:t>CAR</a:t>
                      </a:r>
                      <a:endParaRPr sz="1600">
                        <a:latin typeface="Calibri"/>
                        <a:cs typeface="Calibri"/>
                      </a:endParaRPr>
                    </a:p>
                  </a:txBody>
                  <a:tcPr marL="0" marR="0" marT="0" marB="0"/>
                </a:tc>
                <a:extLst>
                  <a:ext uri="{0D108BD9-81ED-4DB2-BD59-A6C34878D82A}">
                    <a16:rowId xmlns:a16="http://schemas.microsoft.com/office/drawing/2014/main" val="10000"/>
                  </a:ext>
                </a:extLst>
              </a:tr>
              <a:tr h="615848">
                <a:tc>
                  <a:txBody>
                    <a:bodyPr/>
                    <a:lstStyle/>
                    <a:p>
                      <a:pPr marL="57785">
                        <a:lnSpc>
                          <a:spcPct val="100000"/>
                        </a:lnSpc>
                        <a:spcBef>
                          <a:spcPts val="1290"/>
                        </a:spcBef>
                      </a:pPr>
                      <a:r>
                        <a:rPr sz="1600" b="1" dirty="0">
                          <a:latin typeface="Calibri"/>
                          <a:cs typeface="Calibri"/>
                        </a:rPr>
                        <a:t>4</a:t>
                      </a:r>
                      <a:endParaRPr sz="1600">
                        <a:latin typeface="Calibri"/>
                        <a:cs typeface="Calibri"/>
                      </a:endParaRPr>
                    </a:p>
                  </a:txBody>
                  <a:tcPr marL="0" marR="0" marT="163830" marB="0"/>
                </a:tc>
                <a:tc>
                  <a:txBody>
                    <a:bodyPr/>
                    <a:lstStyle/>
                    <a:p>
                      <a:pPr marL="65405" algn="ctr">
                        <a:lnSpc>
                          <a:spcPct val="100000"/>
                        </a:lnSpc>
                        <a:spcBef>
                          <a:spcPts val="1315"/>
                        </a:spcBef>
                      </a:pPr>
                      <a:r>
                        <a:rPr sz="1600" b="1" dirty="0">
                          <a:latin typeface="Calibri"/>
                          <a:cs typeface="Calibri"/>
                        </a:rPr>
                        <a:t>H</a:t>
                      </a:r>
                      <a:endParaRPr sz="1600">
                        <a:latin typeface="Calibri"/>
                        <a:cs typeface="Calibri"/>
                      </a:endParaRPr>
                    </a:p>
                  </a:txBody>
                  <a:tcPr marL="0" marR="0" marT="167005" marB="0"/>
                </a:tc>
                <a:tc>
                  <a:txBody>
                    <a:bodyPr/>
                    <a:lstStyle/>
                    <a:p>
                      <a:pPr marR="52069" algn="r">
                        <a:lnSpc>
                          <a:spcPct val="100000"/>
                        </a:lnSpc>
                        <a:spcBef>
                          <a:spcPts val="1290"/>
                        </a:spcBef>
                      </a:pPr>
                      <a:r>
                        <a:rPr sz="1600" b="1" spc="-10" dirty="0">
                          <a:latin typeface="Calibri"/>
                          <a:cs typeface="Calibri"/>
                        </a:rPr>
                        <a:t>CAR</a:t>
                      </a:r>
                      <a:endParaRPr sz="1600">
                        <a:latin typeface="Calibri"/>
                        <a:cs typeface="Calibri"/>
                      </a:endParaRPr>
                    </a:p>
                  </a:txBody>
                  <a:tcPr marL="0" marR="0" marT="163830" marB="0"/>
                </a:tc>
                <a:extLst>
                  <a:ext uri="{0D108BD9-81ED-4DB2-BD59-A6C34878D82A}">
                    <a16:rowId xmlns:a16="http://schemas.microsoft.com/office/drawing/2014/main" val="10001"/>
                  </a:ext>
                </a:extLst>
              </a:tr>
              <a:tr h="627964">
                <a:tc>
                  <a:txBody>
                    <a:bodyPr/>
                    <a:lstStyle/>
                    <a:p>
                      <a:pPr marL="48260">
                        <a:lnSpc>
                          <a:spcPct val="100000"/>
                        </a:lnSpc>
                        <a:spcBef>
                          <a:spcPts val="1215"/>
                        </a:spcBef>
                      </a:pPr>
                      <a:r>
                        <a:rPr sz="1600" b="1" dirty="0">
                          <a:latin typeface="Calibri"/>
                          <a:cs typeface="Calibri"/>
                        </a:rPr>
                        <a:t>2</a:t>
                      </a:r>
                      <a:endParaRPr sz="1600">
                        <a:latin typeface="Calibri"/>
                        <a:cs typeface="Calibri"/>
                      </a:endParaRPr>
                    </a:p>
                  </a:txBody>
                  <a:tcPr marL="0" marR="0" marT="154305" marB="0"/>
                </a:tc>
                <a:tc>
                  <a:txBody>
                    <a:bodyPr/>
                    <a:lstStyle/>
                    <a:p>
                      <a:pPr marL="2540" algn="ctr">
                        <a:lnSpc>
                          <a:spcPct val="100000"/>
                        </a:lnSpc>
                        <a:spcBef>
                          <a:spcPts val="1245"/>
                        </a:spcBef>
                      </a:pPr>
                      <a:r>
                        <a:rPr sz="1600" b="1" dirty="0">
                          <a:latin typeface="Calibri"/>
                          <a:cs typeface="Calibri"/>
                        </a:rPr>
                        <a:t>L</a:t>
                      </a:r>
                      <a:endParaRPr sz="1600">
                        <a:latin typeface="Calibri"/>
                        <a:cs typeface="Calibri"/>
                      </a:endParaRPr>
                    </a:p>
                  </a:txBody>
                  <a:tcPr marL="0" marR="0" marT="158115" marB="0"/>
                </a:tc>
                <a:tc>
                  <a:txBody>
                    <a:bodyPr/>
                    <a:lstStyle/>
                    <a:p>
                      <a:pPr marR="24765" algn="r">
                        <a:lnSpc>
                          <a:spcPct val="100000"/>
                        </a:lnSpc>
                        <a:spcBef>
                          <a:spcPts val="1130"/>
                        </a:spcBef>
                      </a:pPr>
                      <a:r>
                        <a:rPr sz="1600" b="1" spc="-5" dirty="0">
                          <a:latin typeface="Calibri"/>
                          <a:cs typeface="Calibri"/>
                        </a:rPr>
                        <a:t>BIKE</a:t>
                      </a:r>
                      <a:endParaRPr sz="1600">
                        <a:latin typeface="Calibri"/>
                        <a:cs typeface="Calibri"/>
                      </a:endParaRPr>
                    </a:p>
                  </a:txBody>
                  <a:tcPr marL="0" marR="0" marT="143510" marB="0"/>
                </a:tc>
                <a:extLst>
                  <a:ext uri="{0D108BD9-81ED-4DB2-BD59-A6C34878D82A}">
                    <a16:rowId xmlns:a16="http://schemas.microsoft.com/office/drawing/2014/main" val="10002"/>
                  </a:ext>
                </a:extLst>
              </a:tr>
              <a:tr h="674738">
                <a:tc>
                  <a:txBody>
                    <a:bodyPr/>
                    <a:lstStyle/>
                    <a:p>
                      <a:pPr marL="41275">
                        <a:lnSpc>
                          <a:spcPct val="100000"/>
                        </a:lnSpc>
                        <a:spcBef>
                          <a:spcPts val="1300"/>
                        </a:spcBef>
                      </a:pPr>
                      <a:r>
                        <a:rPr sz="1600" b="1" dirty="0">
                          <a:latin typeface="Calibri"/>
                          <a:cs typeface="Calibri"/>
                        </a:rPr>
                        <a:t>2</a:t>
                      </a:r>
                      <a:endParaRPr sz="1600">
                        <a:latin typeface="Calibri"/>
                        <a:cs typeface="Calibri"/>
                      </a:endParaRPr>
                    </a:p>
                  </a:txBody>
                  <a:tcPr marL="0" marR="0" marT="165100" marB="0"/>
                </a:tc>
                <a:tc>
                  <a:txBody>
                    <a:bodyPr/>
                    <a:lstStyle/>
                    <a:p>
                      <a:pPr marR="1905" algn="ctr">
                        <a:lnSpc>
                          <a:spcPct val="100000"/>
                        </a:lnSpc>
                        <a:spcBef>
                          <a:spcPts val="1325"/>
                        </a:spcBef>
                      </a:pPr>
                      <a:r>
                        <a:rPr sz="1600" b="1" dirty="0">
                          <a:latin typeface="Calibri"/>
                          <a:cs typeface="Calibri"/>
                        </a:rPr>
                        <a:t>L</a:t>
                      </a:r>
                      <a:endParaRPr sz="1600">
                        <a:latin typeface="Calibri"/>
                        <a:cs typeface="Calibri"/>
                      </a:endParaRPr>
                    </a:p>
                  </a:txBody>
                  <a:tcPr marL="0" marR="0" marT="168275" marB="0"/>
                </a:tc>
                <a:tc>
                  <a:txBody>
                    <a:bodyPr/>
                    <a:lstStyle/>
                    <a:p>
                      <a:pPr marR="40640" algn="r">
                        <a:lnSpc>
                          <a:spcPct val="100000"/>
                        </a:lnSpc>
                        <a:spcBef>
                          <a:spcPts val="1300"/>
                        </a:spcBef>
                      </a:pPr>
                      <a:r>
                        <a:rPr sz="1600" b="1" spc="-5" dirty="0">
                          <a:latin typeface="Calibri"/>
                          <a:cs typeface="Calibri"/>
                        </a:rPr>
                        <a:t>BIKE</a:t>
                      </a:r>
                      <a:endParaRPr sz="1600">
                        <a:latin typeface="Calibri"/>
                        <a:cs typeface="Calibri"/>
                      </a:endParaRPr>
                    </a:p>
                  </a:txBody>
                  <a:tcPr marL="0" marR="0" marT="165100" marB="0"/>
                </a:tc>
                <a:extLst>
                  <a:ext uri="{0D108BD9-81ED-4DB2-BD59-A6C34878D82A}">
                    <a16:rowId xmlns:a16="http://schemas.microsoft.com/office/drawing/2014/main" val="10003"/>
                  </a:ext>
                </a:extLst>
              </a:tr>
              <a:tr h="678167">
                <a:tc>
                  <a:txBody>
                    <a:bodyPr/>
                    <a:lstStyle/>
                    <a:p>
                      <a:pPr>
                        <a:lnSpc>
                          <a:spcPct val="100000"/>
                        </a:lnSpc>
                        <a:spcBef>
                          <a:spcPts val="30"/>
                        </a:spcBef>
                      </a:pPr>
                      <a:endParaRPr sz="1350">
                        <a:latin typeface="Times New Roman"/>
                        <a:cs typeface="Times New Roman"/>
                      </a:endParaRPr>
                    </a:p>
                    <a:p>
                      <a:pPr marL="48260">
                        <a:lnSpc>
                          <a:spcPct val="100000"/>
                        </a:lnSpc>
                      </a:pPr>
                      <a:r>
                        <a:rPr sz="1600" b="1" dirty="0">
                          <a:latin typeface="Calibri"/>
                          <a:cs typeface="Calibri"/>
                        </a:rPr>
                        <a:t>2</a:t>
                      </a:r>
                      <a:endParaRPr sz="1600">
                        <a:latin typeface="Calibri"/>
                        <a:cs typeface="Calibri"/>
                      </a:endParaRPr>
                    </a:p>
                  </a:txBody>
                  <a:tcPr marL="0" marR="0" marT="3810" marB="0"/>
                </a:tc>
                <a:tc>
                  <a:txBody>
                    <a:bodyPr/>
                    <a:lstStyle/>
                    <a:p>
                      <a:pPr>
                        <a:lnSpc>
                          <a:spcPct val="100000"/>
                        </a:lnSpc>
                      </a:pPr>
                      <a:endParaRPr sz="1400">
                        <a:latin typeface="Times New Roman"/>
                        <a:cs typeface="Times New Roman"/>
                      </a:endParaRPr>
                    </a:p>
                    <a:p>
                      <a:pPr marL="2540" algn="ctr">
                        <a:lnSpc>
                          <a:spcPct val="100000"/>
                        </a:lnSpc>
                      </a:pPr>
                      <a:r>
                        <a:rPr sz="1600" b="1" dirty="0">
                          <a:latin typeface="Calibri"/>
                          <a:cs typeface="Calibri"/>
                        </a:rPr>
                        <a:t>L</a:t>
                      </a:r>
                      <a:endParaRPr sz="1600">
                        <a:latin typeface="Calibri"/>
                        <a:cs typeface="Calibri"/>
                      </a:endParaRPr>
                    </a:p>
                  </a:txBody>
                  <a:tcPr marL="0" marR="0" marT="0" marB="0"/>
                </a:tc>
                <a:tc>
                  <a:txBody>
                    <a:bodyPr/>
                    <a:lstStyle/>
                    <a:p>
                      <a:pPr>
                        <a:lnSpc>
                          <a:spcPct val="100000"/>
                        </a:lnSpc>
                        <a:spcBef>
                          <a:spcPts val="30"/>
                        </a:spcBef>
                      </a:pPr>
                      <a:endParaRPr sz="1350">
                        <a:latin typeface="Times New Roman"/>
                        <a:cs typeface="Times New Roman"/>
                      </a:endParaRPr>
                    </a:p>
                    <a:p>
                      <a:pPr marR="28575" algn="r">
                        <a:lnSpc>
                          <a:spcPct val="100000"/>
                        </a:lnSpc>
                      </a:pPr>
                      <a:r>
                        <a:rPr sz="1600" b="1" spc="-5" dirty="0">
                          <a:latin typeface="Calibri"/>
                          <a:cs typeface="Calibri"/>
                        </a:rPr>
                        <a:t>BIKE</a:t>
                      </a:r>
                      <a:endParaRPr sz="1600">
                        <a:latin typeface="Calibri"/>
                        <a:cs typeface="Calibri"/>
                      </a:endParaRPr>
                    </a:p>
                  </a:txBody>
                  <a:tcPr marL="0" marR="0" marT="3810" marB="0"/>
                </a:tc>
                <a:extLst>
                  <a:ext uri="{0D108BD9-81ED-4DB2-BD59-A6C34878D82A}">
                    <a16:rowId xmlns:a16="http://schemas.microsoft.com/office/drawing/2014/main" val="10004"/>
                  </a:ext>
                </a:extLst>
              </a:tr>
              <a:tr h="450976">
                <a:tc>
                  <a:txBody>
                    <a:bodyPr/>
                    <a:lstStyle/>
                    <a:p>
                      <a:pPr>
                        <a:lnSpc>
                          <a:spcPct val="100000"/>
                        </a:lnSpc>
                        <a:spcBef>
                          <a:spcPts val="55"/>
                        </a:spcBef>
                      </a:pPr>
                      <a:endParaRPr sz="1300">
                        <a:latin typeface="Times New Roman"/>
                        <a:cs typeface="Times New Roman"/>
                      </a:endParaRPr>
                    </a:p>
                    <a:p>
                      <a:pPr marL="31750">
                        <a:lnSpc>
                          <a:spcPts val="1900"/>
                        </a:lnSpc>
                      </a:pPr>
                      <a:r>
                        <a:rPr sz="1600" b="1" dirty="0">
                          <a:latin typeface="Calibri"/>
                          <a:cs typeface="Calibri"/>
                        </a:rPr>
                        <a:t>4</a:t>
                      </a:r>
                      <a:endParaRPr sz="1600">
                        <a:latin typeface="Calibri"/>
                        <a:cs typeface="Calibri"/>
                      </a:endParaRPr>
                    </a:p>
                  </a:txBody>
                  <a:tcPr marL="0" marR="0" marT="6985" marB="0"/>
                </a:tc>
                <a:tc>
                  <a:txBody>
                    <a:bodyPr/>
                    <a:lstStyle/>
                    <a:p>
                      <a:pPr marL="14604" algn="ctr">
                        <a:lnSpc>
                          <a:spcPct val="100000"/>
                        </a:lnSpc>
                        <a:spcBef>
                          <a:spcPts val="1325"/>
                        </a:spcBef>
                      </a:pPr>
                      <a:r>
                        <a:rPr sz="1600" b="1" dirty="0">
                          <a:latin typeface="Calibri"/>
                          <a:cs typeface="Calibri"/>
                        </a:rPr>
                        <a:t>L</a:t>
                      </a:r>
                      <a:endParaRPr sz="1600">
                        <a:latin typeface="Calibri"/>
                        <a:cs typeface="Calibri"/>
                      </a:endParaRPr>
                    </a:p>
                  </a:txBody>
                  <a:tcPr marL="0" marR="0" marT="168275" marB="0"/>
                </a:tc>
                <a:tc>
                  <a:txBody>
                    <a:bodyPr/>
                    <a:lstStyle/>
                    <a:p>
                      <a:pPr marR="24130" algn="r">
                        <a:lnSpc>
                          <a:spcPct val="100000"/>
                        </a:lnSpc>
                        <a:spcBef>
                          <a:spcPts val="1325"/>
                        </a:spcBef>
                      </a:pPr>
                      <a:r>
                        <a:rPr sz="1600" b="1" spc="-5" dirty="0">
                          <a:latin typeface="Calibri"/>
                          <a:cs typeface="Calibri"/>
                        </a:rPr>
                        <a:t>BIKE</a:t>
                      </a:r>
                      <a:endParaRPr sz="1600">
                        <a:latin typeface="Calibri"/>
                        <a:cs typeface="Calibri"/>
                      </a:endParaRPr>
                    </a:p>
                  </a:txBody>
                  <a:tcPr marL="0" marR="0" marT="168275" marB="0"/>
                </a:tc>
                <a:extLst>
                  <a:ext uri="{0D108BD9-81ED-4DB2-BD59-A6C34878D82A}">
                    <a16:rowId xmlns:a16="http://schemas.microsoft.com/office/drawing/2014/main" val="10005"/>
                  </a:ext>
                </a:extLst>
              </a:tr>
            </a:tbl>
          </a:graphicData>
        </a:graphic>
      </p:graphicFrame>
      <p:sp>
        <p:nvSpPr>
          <p:cNvPr id="19" name="object 19"/>
          <p:cNvSpPr txBox="1"/>
          <p:nvPr/>
        </p:nvSpPr>
        <p:spPr>
          <a:xfrm>
            <a:off x="6559422" y="1120036"/>
            <a:ext cx="937260" cy="697230"/>
          </a:xfrm>
          <a:prstGeom prst="rect">
            <a:avLst/>
          </a:prstGeom>
        </p:spPr>
        <p:txBody>
          <a:bodyPr vert="horz" wrap="square" lIns="0" tIns="104775" rIns="0" bIns="0" rtlCol="0">
            <a:spAutoFit/>
          </a:bodyPr>
          <a:lstStyle/>
          <a:p>
            <a:pPr marL="12700">
              <a:lnSpc>
                <a:spcPct val="100000"/>
              </a:lnSpc>
              <a:spcBef>
                <a:spcPts val="825"/>
              </a:spcBef>
            </a:pPr>
            <a:r>
              <a:rPr sz="1600" b="1" spc="-5" dirty="0">
                <a:latin typeface="Calibri"/>
                <a:cs typeface="Calibri"/>
              </a:rPr>
              <a:t>Class</a:t>
            </a:r>
            <a:r>
              <a:rPr sz="1600" b="1" spc="-65" dirty="0">
                <a:latin typeface="Calibri"/>
                <a:cs typeface="Calibri"/>
              </a:rPr>
              <a:t> </a:t>
            </a:r>
            <a:r>
              <a:rPr sz="1600" b="1" spc="-5" dirty="0">
                <a:latin typeface="Calibri"/>
                <a:cs typeface="Calibri"/>
              </a:rPr>
              <a:t>Label</a:t>
            </a:r>
            <a:endParaRPr sz="1600">
              <a:latin typeface="Calibri"/>
              <a:cs typeface="Calibri"/>
            </a:endParaRPr>
          </a:p>
          <a:p>
            <a:pPr marL="18415">
              <a:lnSpc>
                <a:spcPct val="100000"/>
              </a:lnSpc>
              <a:spcBef>
                <a:spcPts val="725"/>
              </a:spcBef>
            </a:pPr>
            <a:r>
              <a:rPr sz="1600" b="1" spc="-10" dirty="0">
                <a:latin typeface="Calibri"/>
                <a:cs typeface="Calibri"/>
              </a:rPr>
              <a:t>CAR</a:t>
            </a:r>
            <a:endParaRPr sz="1600">
              <a:latin typeface="Calibri"/>
              <a:cs typeface="Calibri"/>
            </a:endParaRPr>
          </a:p>
        </p:txBody>
      </p:sp>
      <p:sp>
        <p:nvSpPr>
          <p:cNvPr id="20" name="object 20"/>
          <p:cNvSpPr txBox="1"/>
          <p:nvPr/>
        </p:nvSpPr>
        <p:spPr>
          <a:xfrm>
            <a:off x="5227701" y="6093663"/>
            <a:ext cx="12890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2</a:t>
            </a:r>
            <a:endParaRPr sz="1600">
              <a:latin typeface="Calibri"/>
              <a:cs typeface="Calibri"/>
            </a:endParaRPr>
          </a:p>
        </p:txBody>
      </p:sp>
      <p:sp>
        <p:nvSpPr>
          <p:cNvPr id="21" name="object 21"/>
          <p:cNvSpPr txBox="1"/>
          <p:nvPr/>
        </p:nvSpPr>
        <p:spPr>
          <a:xfrm>
            <a:off x="6573139" y="6166815"/>
            <a:ext cx="36957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CAR</a:t>
            </a:r>
            <a:endParaRPr sz="1600">
              <a:latin typeface="Calibri"/>
              <a:cs typeface="Calibri"/>
            </a:endParaRPr>
          </a:p>
        </p:txBody>
      </p:sp>
      <p:sp>
        <p:nvSpPr>
          <p:cNvPr id="22" name="object 22"/>
          <p:cNvSpPr txBox="1"/>
          <p:nvPr/>
        </p:nvSpPr>
        <p:spPr>
          <a:xfrm>
            <a:off x="5837682" y="1209878"/>
            <a:ext cx="57912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Heig</a:t>
            </a:r>
            <a:r>
              <a:rPr sz="1600" b="1" spc="-25" dirty="0">
                <a:latin typeface="Calibri"/>
                <a:cs typeface="Calibri"/>
              </a:rPr>
              <a:t>h</a:t>
            </a:r>
            <a:r>
              <a:rPr sz="1600" b="1" spc="-5" dirty="0">
                <a:latin typeface="Calibri"/>
                <a:cs typeface="Calibri"/>
              </a:rPr>
              <a:t>t</a:t>
            </a:r>
            <a:endParaRPr sz="1600">
              <a:latin typeface="Calibri"/>
              <a:cs typeface="Calibri"/>
            </a:endParaRPr>
          </a:p>
        </p:txBody>
      </p:sp>
      <p:sp>
        <p:nvSpPr>
          <p:cNvPr id="23" name="object 23"/>
          <p:cNvSpPr txBox="1"/>
          <p:nvPr/>
        </p:nvSpPr>
        <p:spPr>
          <a:xfrm>
            <a:off x="5969889" y="1581404"/>
            <a:ext cx="1536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a:t>
            </a:r>
            <a:endParaRPr sz="1600">
              <a:latin typeface="Calibri"/>
              <a:cs typeface="Calibri"/>
            </a:endParaRPr>
          </a:p>
        </p:txBody>
      </p:sp>
      <p:sp>
        <p:nvSpPr>
          <p:cNvPr id="24" name="object 24"/>
          <p:cNvSpPr txBox="1"/>
          <p:nvPr/>
        </p:nvSpPr>
        <p:spPr>
          <a:xfrm>
            <a:off x="5969889" y="6107074"/>
            <a:ext cx="15367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a:t>
            </a:r>
            <a:endParaRPr sz="1600">
              <a:latin typeface="Calibri"/>
              <a:cs typeface="Calibri"/>
            </a:endParaRPr>
          </a:p>
        </p:txBody>
      </p:sp>
      <p:grpSp>
        <p:nvGrpSpPr>
          <p:cNvPr id="25" name="object 25"/>
          <p:cNvGrpSpPr/>
          <p:nvPr/>
        </p:nvGrpSpPr>
        <p:grpSpPr>
          <a:xfrm>
            <a:off x="7799705" y="1882520"/>
            <a:ext cx="4270375" cy="1764664"/>
            <a:chOff x="7799705" y="1882520"/>
            <a:chExt cx="4270375" cy="1764664"/>
          </a:xfrm>
        </p:grpSpPr>
        <p:sp>
          <p:nvSpPr>
            <p:cNvPr id="26" name="object 26"/>
            <p:cNvSpPr/>
            <p:nvPr/>
          </p:nvSpPr>
          <p:spPr>
            <a:xfrm>
              <a:off x="7876794" y="1892045"/>
              <a:ext cx="0" cy="1745614"/>
            </a:xfrm>
            <a:custGeom>
              <a:avLst/>
              <a:gdLst/>
              <a:ahLst/>
              <a:cxnLst/>
              <a:rect l="l" t="t" r="r" b="b"/>
              <a:pathLst>
                <a:path h="1745614">
                  <a:moveTo>
                    <a:pt x="0" y="0"/>
                  </a:moveTo>
                  <a:lnTo>
                    <a:pt x="0" y="1745233"/>
                  </a:lnTo>
                </a:path>
              </a:pathLst>
            </a:custGeom>
            <a:ln w="19050">
              <a:solidFill>
                <a:srgbClr val="4471C4"/>
              </a:solidFill>
            </a:ln>
          </p:spPr>
          <p:txBody>
            <a:bodyPr wrap="square" lIns="0" tIns="0" rIns="0" bIns="0" rtlCol="0"/>
            <a:lstStyle/>
            <a:p>
              <a:endParaRPr/>
            </a:p>
          </p:txBody>
        </p:sp>
        <p:sp>
          <p:nvSpPr>
            <p:cNvPr id="27" name="object 27"/>
            <p:cNvSpPr/>
            <p:nvPr/>
          </p:nvSpPr>
          <p:spPr>
            <a:xfrm>
              <a:off x="7802880" y="3236975"/>
              <a:ext cx="4264025" cy="0"/>
            </a:xfrm>
            <a:custGeom>
              <a:avLst/>
              <a:gdLst/>
              <a:ahLst/>
              <a:cxnLst/>
              <a:rect l="l" t="t" r="r" b="b"/>
              <a:pathLst>
                <a:path w="4264025">
                  <a:moveTo>
                    <a:pt x="0" y="0"/>
                  </a:moveTo>
                  <a:lnTo>
                    <a:pt x="4264025" y="0"/>
                  </a:lnTo>
                </a:path>
              </a:pathLst>
            </a:custGeom>
            <a:ln w="6350">
              <a:solidFill>
                <a:srgbClr val="4471C4"/>
              </a:solidFill>
            </a:ln>
          </p:spPr>
          <p:txBody>
            <a:bodyPr wrap="square" lIns="0" tIns="0" rIns="0" bIns="0" rtlCol="0"/>
            <a:lstStyle/>
            <a:p>
              <a:endParaRPr/>
            </a:p>
          </p:txBody>
        </p:sp>
        <p:sp>
          <p:nvSpPr>
            <p:cNvPr id="28" name="object 28"/>
            <p:cNvSpPr/>
            <p:nvPr/>
          </p:nvSpPr>
          <p:spPr>
            <a:xfrm>
              <a:off x="8318754" y="3059429"/>
              <a:ext cx="1780539" cy="194310"/>
            </a:xfrm>
            <a:custGeom>
              <a:avLst/>
              <a:gdLst/>
              <a:ahLst/>
              <a:cxnLst/>
              <a:rect l="l" t="t" r="r" b="b"/>
              <a:pathLst>
                <a:path w="1780540" h="194310">
                  <a:moveTo>
                    <a:pt x="0" y="0"/>
                  </a:moveTo>
                  <a:lnTo>
                    <a:pt x="0" y="181864"/>
                  </a:lnTo>
                </a:path>
                <a:path w="1780540" h="194310">
                  <a:moveTo>
                    <a:pt x="463296" y="0"/>
                  </a:moveTo>
                  <a:lnTo>
                    <a:pt x="463296" y="181864"/>
                  </a:lnTo>
                </a:path>
                <a:path w="1780540" h="194310">
                  <a:moveTo>
                    <a:pt x="890016" y="12192"/>
                  </a:moveTo>
                  <a:lnTo>
                    <a:pt x="890016" y="194056"/>
                  </a:lnTo>
                </a:path>
                <a:path w="1780540" h="194310">
                  <a:moveTo>
                    <a:pt x="1328927" y="0"/>
                  </a:moveTo>
                  <a:lnTo>
                    <a:pt x="1328927" y="181864"/>
                  </a:lnTo>
                </a:path>
                <a:path w="1780540" h="194310">
                  <a:moveTo>
                    <a:pt x="1780031" y="0"/>
                  </a:moveTo>
                  <a:lnTo>
                    <a:pt x="1780031" y="181864"/>
                  </a:lnTo>
                </a:path>
              </a:pathLst>
            </a:custGeom>
            <a:ln w="19050">
              <a:solidFill>
                <a:srgbClr val="4471C4"/>
              </a:solidFill>
            </a:ln>
          </p:spPr>
          <p:txBody>
            <a:bodyPr wrap="square" lIns="0" tIns="0" rIns="0" bIns="0" rtlCol="0"/>
            <a:lstStyle/>
            <a:p>
              <a:endParaRPr/>
            </a:p>
          </p:txBody>
        </p:sp>
      </p:grpSp>
      <p:sp>
        <p:nvSpPr>
          <p:cNvPr id="29" name="object 29"/>
          <p:cNvSpPr txBox="1"/>
          <p:nvPr/>
        </p:nvSpPr>
        <p:spPr>
          <a:xfrm>
            <a:off x="9142856" y="3167888"/>
            <a:ext cx="154940"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3</a:t>
            </a:r>
            <a:endParaRPr sz="2000">
              <a:latin typeface="Calibri"/>
              <a:cs typeface="Calibri"/>
            </a:endParaRPr>
          </a:p>
        </p:txBody>
      </p:sp>
      <p:sp>
        <p:nvSpPr>
          <p:cNvPr id="30" name="object 30"/>
          <p:cNvSpPr txBox="1"/>
          <p:nvPr/>
        </p:nvSpPr>
        <p:spPr>
          <a:xfrm>
            <a:off x="7664322" y="1897456"/>
            <a:ext cx="186690" cy="1107440"/>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H</a:t>
            </a:r>
            <a:endParaRPr sz="2000">
              <a:latin typeface="Calibri"/>
              <a:cs typeface="Calibri"/>
            </a:endParaRPr>
          </a:p>
          <a:p>
            <a:pPr>
              <a:lnSpc>
                <a:spcPct val="100000"/>
              </a:lnSpc>
            </a:pPr>
            <a:endParaRPr sz="2000">
              <a:latin typeface="Calibri"/>
              <a:cs typeface="Calibri"/>
            </a:endParaRPr>
          </a:p>
          <a:p>
            <a:pPr marL="26670">
              <a:lnSpc>
                <a:spcPct val="100000"/>
              </a:lnSpc>
              <a:spcBef>
                <a:spcPts val="1270"/>
              </a:spcBef>
            </a:pPr>
            <a:r>
              <a:rPr sz="2000" b="1" dirty="0">
                <a:latin typeface="Calibri"/>
                <a:cs typeface="Calibri"/>
              </a:rPr>
              <a:t>L</a:t>
            </a:r>
            <a:endParaRPr sz="2000">
              <a:latin typeface="Calibri"/>
              <a:cs typeface="Calibri"/>
            </a:endParaRPr>
          </a:p>
        </p:txBody>
      </p:sp>
      <p:sp>
        <p:nvSpPr>
          <p:cNvPr id="31" name="object 31"/>
          <p:cNvSpPr txBox="1"/>
          <p:nvPr/>
        </p:nvSpPr>
        <p:spPr>
          <a:xfrm>
            <a:off x="10042652" y="3198368"/>
            <a:ext cx="154940"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libri"/>
                <a:cs typeface="Calibri"/>
              </a:rPr>
              <a:t>5</a:t>
            </a:r>
            <a:endParaRPr sz="2000">
              <a:latin typeface="Calibri"/>
              <a:cs typeface="Calibri"/>
            </a:endParaRPr>
          </a:p>
        </p:txBody>
      </p:sp>
      <p:sp>
        <p:nvSpPr>
          <p:cNvPr id="32" name="object 32"/>
          <p:cNvSpPr txBox="1"/>
          <p:nvPr/>
        </p:nvSpPr>
        <p:spPr>
          <a:xfrm>
            <a:off x="11259693" y="3268217"/>
            <a:ext cx="7435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#Whe</a:t>
            </a:r>
            <a:r>
              <a:rPr sz="1800" spc="5" dirty="0">
                <a:latin typeface="Calibri"/>
                <a:cs typeface="Calibri"/>
              </a:rPr>
              <a:t>e</a:t>
            </a:r>
            <a:r>
              <a:rPr sz="1800" dirty="0">
                <a:latin typeface="Calibri"/>
                <a:cs typeface="Calibri"/>
              </a:rPr>
              <a:t>l</a:t>
            </a:r>
            <a:endParaRPr sz="1800">
              <a:latin typeface="Calibri"/>
              <a:cs typeface="Calibri"/>
            </a:endParaRPr>
          </a:p>
        </p:txBody>
      </p:sp>
      <p:grpSp>
        <p:nvGrpSpPr>
          <p:cNvPr id="33" name="object 33"/>
          <p:cNvGrpSpPr/>
          <p:nvPr/>
        </p:nvGrpSpPr>
        <p:grpSpPr>
          <a:xfrm>
            <a:off x="7847838" y="1687067"/>
            <a:ext cx="2902585" cy="1417320"/>
            <a:chOff x="7847838" y="1687067"/>
            <a:chExt cx="2902585" cy="1417320"/>
          </a:xfrm>
        </p:grpSpPr>
        <p:pic>
          <p:nvPicPr>
            <p:cNvPr id="34" name="object 34"/>
            <p:cNvPicPr/>
            <p:nvPr/>
          </p:nvPicPr>
          <p:blipFill>
            <a:blip r:embed="rId9" cstate="print"/>
            <a:stretch>
              <a:fillRect/>
            </a:stretch>
          </p:blipFill>
          <p:spPr>
            <a:xfrm>
              <a:off x="9425940" y="2598419"/>
              <a:ext cx="464820" cy="348996"/>
            </a:xfrm>
            <a:prstGeom prst="rect">
              <a:avLst/>
            </a:prstGeom>
          </p:spPr>
        </p:pic>
        <p:sp>
          <p:nvSpPr>
            <p:cNvPr id="35" name="object 35"/>
            <p:cNvSpPr/>
            <p:nvPr/>
          </p:nvSpPr>
          <p:spPr>
            <a:xfrm>
              <a:off x="8317992" y="2398775"/>
              <a:ext cx="2432685" cy="0"/>
            </a:xfrm>
            <a:custGeom>
              <a:avLst/>
              <a:gdLst/>
              <a:ahLst/>
              <a:cxnLst/>
              <a:rect l="l" t="t" r="r" b="b"/>
              <a:pathLst>
                <a:path w="2432684">
                  <a:moveTo>
                    <a:pt x="0" y="0"/>
                  </a:moveTo>
                  <a:lnTo>
                    <a:pt x="2432304" y="0"/>
                  </a:lnTo>
                </a:path>
              </a:pathLst>
            </a:custGeom>
            <a:ln w="6350">
              <a:solidFill>
                <a:srgbClr val="4471C4"/>
              </a:solidFill>
            </a:ln>
          </p:spPr>
          <p:txBody>
            <a:bodyPr wrap="square" lIns="0" tIns="0" rIns="0" bIns="0" rtlCol="0"/>
            <a:lstStyle/>
            <a:p>
              <a:endParaRPr/>
            </a:p>
          </p:txBody>
        </p:sp>
        <p:pic>
          <p:nvPicPr>
            <p:cNvPr id="36" name="object 36"/>
            <p:cNvPicPr/>
            <p:nvPr/>
          </p:nvPicPr>
          <p:blipFill>
            <a:blip r:embed="rId10" cstate="print"/>
            <a:stretch>
              <a:fillRect/>
            </a:stretch>
          </p:blipFill>
          <p:spPr>
            <a:xfrm>
              <a:off x="8395716" y="1783079"/>
              <a:ext cx="481583" cy="295656"/>
            </a:xfrm>
            <a:prstGeom prst="rect">
              <a:avLst/>
            </a:prstGeom>
          </p:spPr>
        </p:pic>
        <p:sp>
          <p:nvSpPr>
            <p:cNvPr id="37" name="object 37"/>
            <p:cNvSpPr/>
            <p:nvPr/>
          </p:nvSpPr>
          <p:spPr>
            <a:xfrm>
              <a:off x="7847838" y="2108453"/>
              <a:ext cx="199390" cy="762000"/>
            </a:xfrm>
            <a:custGeom>
              <a:avLst/>
              <a:gdLst/>
              <a:ahLst/>
              <a:cxnLst/>
              <a:rect l="l" t="t" r="r" b="b"/>
              <a:pathLst>
                <a:path w="199390" h="762000">
                  <a:moveTo>
                    <a:pt x="28955" y="0"/>
                  </a:moveTo>
                  <a:lnTo>
                    <a:pt x="199008" y="0"/>
                  </a:lnTo>
                </a:path>
                <a:path w="199390" h="762000">
                  <a:moveTo>
                    <a:pt x="0" y="762000"/>
                  </a:moveTo>
                  <a:lnTo>
                    <a:pt x="170052" y="762000"/>
                  </a:lnTo>
                </a:path>
              </a:pathLst>
            </a:custGeom>
            <a:ln w="19050">
              <a:solidFill>
                <a:srgbClr val="4471C4"/>
              </a:solidFill>
            </a:ln>
          </p:spPr>
          <p:txBody>
            <a:bodyPr wrap="square" lIns="0" tIns="0" rIns="0" bIns="0" rtlCol="0"/>
            <a:lstStyle/>
            <a:p>
              <a:endParaRPr/>
            </a:p>
          </p:txBody>
        </p:sp>
        <p:pic>
          <p:nvPicPr>
            <p:cNvPr id="38" name="object 38"/>
            <p:cNvPicPr/>
            <p:nvPr/>
          </p:nvPicPr>
          <p:blipFill>
            <a:blip r:embed="rId4" cstate="print"/>
            <a:stretch>
              <a:fillRect/>
            </a:stretch>
          </p:blipFill>
          <p:spPr>
            <a:xfrm>
              <a:off x="8397240" y="2433827"/>
              <a:ext cx="479496" cy="315467"/>
            </a:xfrm>
            <a:prstGeom prst="rect">
              <a:avLst/>
            </a:prstGeom>
          </p:spPr>
        </p:pic>
        <p:pic>
          <p:nvPicPr>
            <p:cNvPr id="39" name="object 39"/>
            <p:cNvPicPr/>
            <p:nvPr/>
          </p:nvPicPr>
          <p:blipFill>
            <a:blip r:embed="rId7" cstate="print"/>
            <a:stretch>
              <a:fillRect/>
            </a:stretch>
          </p:blipFill>
          <p:spPr>
            <a:xfrm>
              <a:off x="8197596" y="2782823"/>
              <a:ext cx="441959" cy="321563"/>
            </a:xfrm>
            <a:prstGeom prst="rect">
              <a:avLst/>
            </a:prstGeom>
          </p:spPr>
        </p:pic>
        <p:pic>
          <p:nvPicPr>
            <p:cNvPr id="40" name="object 40"/>
            <p:cNvPicPr/>
            <p:nvPr/>
          </p:nvPicPr>
          <p:blipFill>
            <a:blip r:embed="rId8" cstate="print"/>
            <a:stretch>
              <a:fillRect/>
            </a:stretch>
          </p:blipFill>
          <p:spPr>
            <a:xfrm>
              <a:off x="8705088" y="2718815"/>
              <a:ext cx="417575" cy="327660"/>
            </a:xfrm>
            <a:prstGeom prst="rect">
              <a:avLst/>
            </a:prstGeom>
          </p:spPr>
        </p:pic>
        <p:pic>
          <p:nvPicPr>
            <p:cNvPr id="41" name="object 41"/>
            <p:cNvPicPr/>
            <p:nvPr/>
          </p:nvPicPr>
          <p:blipFill>
            <a:blip r:embed="rId3" cstate="print"/>
            <a:stretch>
              <a:fillRect/>
            </a:stretch>
          </p:blipFill>
          <p:spPr>
            <a:xfrm>
              <a:off x="9349740" y="1717547"/>
              <a:ext cx="320040" cy="201167"/>
            </a:xfrm>
            <a:prstGeom prst="rect">
              <a:avLst/>
            </a:prstGeom>
          </p:spPr>
        </p:pic>
        <p:pic>
          <p:nvPicPr>
            <p:cNvPr id="42" name="object 42"/>
            <p:cNvPicPr/>
            <p:nvPr/>
          </p:nvPicPr>
          <p:blipFill>
            <a:blip r:embed="rId5" cstate="print"/>
            <a:stretch>
              <a:fillRect/>
            </a:stretch>
          </p:blipFill>
          <p:spPr>
            <a:xfrm>
              <a:off x="9678923" y="1687067"/>
              <a:ext cx="391668" cy="245363"/>
            </a:xfrm>
            <a:prstGeom prst="rect">
              <a:avLst/>
            </a:prstGeom>
          </p:spPr>
        </p:pic>
        <p:pic>
          <p:nvPicPr>
            <p:cNvPr id="43" name="object 43"/>
            <p:cNvPicPr/>
            <p:nvPr/>
          </p:nvPicPr>
          <p:blipFill>
            <a:blip r:embed="rId6" cstate="print"/>
            <a:stretch>
              <a:fillRect/>
            </a:stretch>
          </p:blipFill>
          <p:spPr>
            <a:xfrm>
              <a:off x="9377172" y="1938527"/>
              <a:ext cx="384048" cy="256032"/>
            </a:xfrm>
            <a:prstGeom prst="rect">
              <a:avLst/>
            </a:prstGeom>
          </p:spPr>
        </p:pic>
      </p:grpSp>
      <p:sp>
        <p:nvSpPr>
          <p:cNvPr id="44" name="object 44"/>
          <p:cNvSpPr txBox="1"/>
          <p:nvPr/>
        </p:nvSpPr>
        <p:spPr>
          <a:xfrm>
            <a:off x="9057131" y="3906011"/>
            <a:ext cx="1141730" cy="419100"/>
          </a:xfrm>
          <a:prstGeom prst="rect">
            <a:avLst/>
          </a:prstGeom>
          <a:solidFill>
            <a:srgbClr val="4471C4"/>
          </a:solidFill>
          <a:ln w="12700">
            <a:solidFill>
              <a:srgbClr val="2E528F"/>
            </a:solidFill>
          </a:ln>
        </p:spPr>
        <p:txBody>
          <a:bodyPr vert="horz" wrap="square" lIns="0" tIns="92075" rIns="0" bIns="0" rtlCol="0">
            <a:spAutoFit/>
          </a:bodyPr>
          <a:lstStyle/>
          <a:p>
            <a:pPr marL="120014">
              <a:lnSpc>
                <a:spcPct val="100000"/>
              </a:lnSpc>
              <a:spcBef>
                <a:spcPts val="725"/>
              </a:spcBef>
            </a:pPr>
            <a:r>
              <a:rPr sz="1400" spc="-5" dirty="0">
                <a:solidFill>
                  <a:srgbClr val="FFFFFF"/>
                </a:solidFill>
                <a:latin typeface="Calibri"/>
                <a:cs typeface="Calibri"/>
              </a:rPr>
              <a:t>#Wheel </a:t>
            </a:r>
            <a:r>
              <a:rPr sz="1400" dirty="0">
                <a:solidFill>
                  <a:srgbClr val="FFFFFF"/>
                </a:solidFill>
                <a:latin typeface="Calibri"/>
                <a:cs typeface="Calibri"/>
              </a:rPr>
              <a:t>=</a:t>
            </a:r>
            <a:r>
              <a:rPr sz="1400" spc="-35" dirty="0">
                <a:solidFill>
                  <a:srgbClr val="FFFFFF"/>
                </a:solidFill>
                <a:latin typeface="Calibri"/>
                <a:cs typeface="Calibri"/>
              </a:rPr>
              <a:t> </a:t>
            </a:r>
            <a:r>
              <a:rPr sz="1400" dirty="0">
                <a:solidFill>
                  <a:srgbClr val="FFFFFF"/>
                </a:solidFill>
                <a:latin typeface="Calibri"/>
                <a:cs typeface="Calibri"/>
              </a:rPr>
              <a:t>4?</a:t>
            </a:r>
            <a:endParaRPr sz="1400">
              <a:latin typeface="Calibri"/>
              <a:cs typeface="Calibri"/>
            </a:endParaRPr>
          </a:p>
        </p:txBody>
      </p:sp>
      <p:sp>
        <p:nvSpPr>
          <p:cNvPr id="45" name="object 45"/>
          <p:cNvSpPr txBox="1"/>
          <p:nvPr/>
        </p:nvSpPr>
        <p:spPr>
          <a:xfrm>
            <a:off x="8121395" y="4974335"/>
            <a:ext cx="1141730" cy="421005"/>
          </a:xfrm>
          <a:prstGeom prst="rect">
            <a:avLst/>
          </a:prstGeom>
          <a:solidFill>
            <a:srgbClr val="4471C4"/>
          </a:solidFill>
          <a:ln w="12700">
            <a:solidFill>
              <a:srgbClr val="2E528F"/>
            </a:solidFill>
          </a:ln>
        </p:spPr>
        <p:txBody>
          <a:bodyPr vert="horz" wrap="square" lIns="0" tIns="92710" rIns="0" bIns="0" rtlCol="0">
            <a:spAutoFit/>
          </a:bodyPr>
          <a:lstStyle/>
          <a:p>
            <a:pPr marL="106680">
              <a:lnSpc>
                <a:spcPct val="100000"/>
              </a:lnSpc>
              <a:spcBef>
                <a:spcPts val="730"/>
              </a:spcBef>
            </a:pPr>
            <a:r>
              <a:rPr sz="1400" spc="-5" dirty="0">
                <a:solidFill>
                  <a:srgbClr val="FFFFFF"/>
                </a:solidFill>
                <a:latin typeface="Calibri"/>
                <a:cs typeface="Calibri"/>
              </a:rPr>
              <a:t>#Height</a:t>
            </a:r>
            <a:r>
              <a:rPr sz="1400" spc="-10" dirty="0">
                <a:solidFill>
                  <a:srgbClr val="FFFFFF"/>
                </a:solidFill>
                <a:latin typeface="Calibri"/>
                <a:cs typeface="Calibri"/>
              </a:rPr>
              <a:t> </a:t>
            </a:r>
            <a:r>
              <a:rPr sz="1400" dirty="0">
                <a:solidFill>
                  <a:srgbClr val="FFFFFF"/>
                </a:solidFill>
                <a:latin typeface="Calibri"/>
                <a:cs typeface="Calibri"/>
              </a:rPr>
              <a:t>=</a:t>
            </a:r>
            <a:r>
              <a:rPr sz="1400" spc="-30" dirty="0">
                <a:solidFill>
                  <a:srgbClr val="FFFFFF"/>
                </a:solidFill>
                <a:latin typeface="Calibri"/>
                <a:cs typeface="Calibri"/>
              </a:rPr>
              <a:t> </a:t>
            </a:r>
            <a:r>
              <a:rPr sz="1400" spc="-5" dirty="0">
                <a:solidFill>
                  <a:srgbClr val="FFFFFF"/>
                </a:solidFill>
                <a:latin typeface="Calibri"/>
                <a:cs typeface="Calibri"/>
              </a:rPr>
              <a:t>H?</a:t>
            </a:r>
            <a:endParaRPr sz="1400">
              <a:latin typeface="Calibri"/>
              <a:cs typeface="Calibri"/>
            </a:endParaRPr>
          </a:p>
        </p:txBody>
      </p:sp>
      <p:pic>
        <p:nvPicPr>
          <p:cNvPr id="46" name="object 46"/>
          <p:cNvPicPr/>
          <p:nvPr/>
        </p:nvPicPr>
        <p:blipFill>
          <a:blip r:embed="rId9" cstate="print"/>
          <a:stretch>
            <a:fillRect/>
          </a:stretch>
        </p:blipFill>
        <p:spPr>
          <a:xfrm>
            <a:off x="7915656" y="6044184"/>
            <a:ext cx="647700" cy="434340"/>
          </a:xfrm>
          <a:prstGeom prst="rect">
            <a:avLst/>
          </a:prstGeom>
        </p:spPr>
      </p:pic>
      <p:grpSp>
        <p:nvGrpSpPr>
          <p:cNvPr id="47" name="object 47"/>
          <p:cNvGrpSpPr/>
          <p:nvPr/>
        </p:nvGrpSpPr>
        <p:grpSpPr>
          <a:xfrm>
            <a:off x="8913876" y="5971032"/>
            <a:ext cx="721360" cy="508000"/>
            <a:chOff x="8913876" y="5971032"/>
            <a:chExt cx="721360" cy="508000"/>
          </a:xfrm>
        </p:grpSpPr>
        <p:pic>
          <p:nvPicPr>
            <p:cNvPr id="48" name="object 48"/>
            <p:cNvPicPr/>
            <p:nvPr/>
          </p:nvPicPr>
          <p:blipFill>
            <a:blip r:embed="rId3" cstate="print"/>
            <a:stretch>
              <a:fillRect/>
            </a:stretch>
          </p:blipFill>
          <p:spPr>
            <a:xfrm>
              <a:off x="8913876" y="6001512"/>
              <a:ext cx="320040" cy="202692"/>
            </a:xfrm>
            <a:prstGeom prst="rect">
              <a:avLst/>
            </a:prstGeom>
          </p:spPr>
        </p:pic>
        <p:pic>
          <p:nvPicPr>
            <p:cNvPr id="49" name="object 49"/>
            <p:cNvPicPr/>
            <p:nvPr/>
          </p:nvPicPr>
          <p:blipFill>
            <a:blip r:embed="rId5" cstate="print"/>
            <a:stretch>
              <a:fillRect/>
            </a:stretch>
          </p:blipFill>
          <p:spPr>
            <a:xfrm>
              <a:off x="9243060" y="5971032"/>
              <a:ext cx="391668" cy="246888"/>
            </a:xfrm>
            <a:prstGeom prst="rect">
              <a:avLst/>
            </a:prstGeom>
          </p:spPr>
        </p:pic>
        <p:pic>
          <p:nvPicPr>
            <p:cNvPr id="50" name="object 50"/>
            <p:cNvPicPr/>
            <p:nvPr/>
          </p:nvPicPr>
          <p:blipFill>
            <a:blip r:embed="rId6" cstate="print"/>
            <a:stretch>
              <a:fillRect/>
            </a:stretch>
          </p:blipFill>
          <p:spPr>
            <a:xfrm>
              <a:off x="8939784" y="6224016"/>
              <a:ext cx="384048" cy="254508"/>
            </a:xfrm>
            <a:prstGeom prst="rect">
              <a:avLst/>
            </a:prstGeom>
          </p:spPr>
        </p:pic>
      </p:grpSp>
      <p:sp>
        <p:nvSpPr>
          <p:cNvPr id="51" name="object 51"/>
          <p:cNvSpPr/>
          <p:nvPr/>
        </p:nvSpPr>
        <p:spPr>
          <a:xfrm>
            <a:off x="8774430" y="4318380"/>
            <a:ext cx="597535" cy="589280"/>
          </a:xfrm>
          <a:custGeom>
            <a:avLst/>
            <a:gdLst/>
            <a:ahLst/>
            <a:cxnLst/>
            <a:rect l="l" t="t" r="r" b="b"/>
            <a:pathLst>
              <a:path w="597534" h="589279">
                <a:moveTo>
                  <a:pt x="41275" y="467995"/>
                </a:moveTo>
                <a:lnTo>
                  <a:pt x="0" y="588899"/>
                </a:lnTo>
                <a:lnTo>
                  <a:pt x="121539" y="549402"/>
                </a:lnTo>
                <a:lnTo>
                  <a:pt x="108015" y="535686"/>
                </a:lnTo>
                <a:lnTo>
                  <a:pt x="81279" y="535686"/>
                </a:lnTo>
                <a:lnTo>
                  <a:pt x="54483" y="508508"/>
                </a:lnTo>
                <a:lnTo>
                  <a:pt x="68046" y="495147"/>
                </a:lnTo>
                <a:lnTo>
                  <a:pt x="41275" y="467995"/>
                </a:lnTo>
                <a:close/>
              </a:path>
              <a:path w="597534" h="589279">
                <a:moveTo>
                  <a:pt x="68046" y="495147"/>
                </a:moveTo>
                <a:lnTo>
                  <a:pt x="54483" y="508508"/>
                </a:lnTo>
                <a:lnTo>
                  <a:pt x="81279" y="535686"/>
                </a:lnTo>
                <a:lnTo>
                  <a:pt x="94841" y="522324"/>
                </a:lnTo>
                <a:lnTo>
                  <a:pt x="68046" y="495147"/>
                </a:lnTo>
                <a:close/>
              </a:path>
              <a:path w="597534" h="589279">
                <a:moveTo>
                  <a:pt x="94841" y="522324"/>
                </a:moveTo>
                <a:lnTo>
                  <a:pt x="81279" y="535686"/>
                </a:lnTo>
                <a:lnTo>
                  <a:pt x="108015" y="535686"/>
                </a:lnTo>
                <a:lnTo>
                  <a:pt x="94841" y="522324"/>
                </a:lnTo>
                <a:close/>
              </a:path>
              <a:path w="597534" h="589279">
                <a:moveTo>
                  <a:pt x="570738" y="0"/>
                </a:moveTo>
                <a:lnTo>
                  <a:pt x="68046" y="495147"/>
                </a:lnTo>
                <a:lnTo>
                  <a:pt x="94841" y="522324"/>
                </a:lnTo>
                <a:lnTo>
                  <a:pt x="597408" y="27178"/>
                </a:lnTo>
                <a:lnTo>
                  <a:pt x="570738" y="0"/>
                </a:lnTo>
                <a:close/>
              </a:path>
            </a:pathLst>
          </a:custGeom>
          <a:solidFill>
            <a:srgbClr val="4471C4"/>
          </a:solidFill>
        </p:spPr>
        <p:txBody>
          <a:bodyPr wrap="square" lIns="0" tIns="0" rIns="0" bIns="0" rtlCol="0"/>
          <a:lstStyle/>
          <a:p>
            <a:endParaRPr/>
          </a:p>
        </p:txBody>
      </p:sp>
      <p:sp>
        <p:nvSpPr>
          <p:cNvPr id="52" name="object 52"/>
          <p:cNvSpPr/>
          <p:nvPr/>
        </p:nvSpPr>
        <p:spPr>
          <a:xfrm>
            <a:off x="9904983" y="4320413"/>
            <a:ext cx="488950" cy="462280"/>
          </a:xfrm>
          <a:custGeom>
            <a:avLst/>
            <a:gdLst/>
            <a:ahLst/>
            <a:cxnLst/>
            <a:rect l="l" t="t" r="r" b="b"/>
            <a:pathLst>
              <a:path w="488950" h="462279">
                <a:moveTo>
                  <a:pt x="408363" y="408502"/>
                </a:moveTo>
                <a:lnTo>
                  <a:pt x="386588" y="431545"/>
                </a:lnTo>
                <a:lnTo>
                  <a:pt x="488569" y="462280"/>
                </a:lnTo>
                <a:lnTo>
                  <a:pt x="472860" y="419354"/>
                </a:lnTo>
                <a:lnTo>
                  <a:pt x="419862" y="419354"/>
                </a:lnTo>
                <a:lnTo>
                  <a:pt x="408363" y="408502"/>
                </a:lnTo>
                <a:close/>
              </a:path>
              <a:path w="488950" h="462279">
                <a:moveTo>
                  <a:pt x="430144" y="385452"/>
                </a:moveTo>
                <a:lnTo>
                  <a:pt x="408363" y="408502"/>
                </a:lnTo>
                <a:lnTo>
                  <a:pt x="419862" y="419354"/>
                </a:lnTo>
                <a:lnTo>
                  <a:pt x="441706" y="396367"/>
                </a:lnTo>
                <a:lnTo>
                  <a:pt x="430144" y="385452"/>
                </a:lnTo>
                <a:close/>
              </a:path>
              <a:path w="488950" h="462279">
                <a:moveTo>
                  <a:pt x="451993" y="362331"/>
                </a:moveTo>
                <a:lnTo>
                  <a:pt x="430144" y="385452"/>
                </a:lnTo>
                <a:lnTo>
                  <a:pt x="441706" y="396367"/>
                </a:lnTo>
                <a:lnTo>
                  <a:pt x="419862" y="419354"/>
                </a:lnTo>
                <a:lnTo>
                  <a:pt x="472860" y="419354"/>
                </a:lnTo>
                <a:lnTo>
                  <a:pt x="451993" y="362331"/>
                </a:lnTo>
                <a:close/>
              </a:path>
              <a:path w="488950" h="462279">
                <a:moveTo>
                  <a:pt x="21844" y="0"/>
                </a:moveTo>
                <a:lnTo>
                  <a:pt x="0" y="23113"/>
                </a:lnTo>
                <a:lnTo>
                  <a:pt x="408363" y="408502"/>
                </a:lnTo>
                <a:lnTo>
                  <a:pt x="430144" y="385452"/>
                </a:lnTo>
                <a:lnTo>
                  <a:pt x="21844" y="0"/>
                </a:lnTo>
                <a:close/>
              </a:path>
            </a:pathLst>
          </a:custGeom>
          <a:solidFill>
            <a:srgbClr val="4471C4"/>
          </a:solidFill>
        </p:spPr>
        <p:txBody>
          <a:bodyPr wrap="square" lIns="0" tIns="0" rIns="0" bIns="0" rtlCol="0"/>
          <a:lstStyle/>
          <a:p>
            <a:endParaRPr/>
          </a:p>
        </p:txBody>
      </p:sp>
      <p:sp>
        <p:nvSpPr>
          <p:cNvPr id="53" name="object 53"/>
          <p:cNvSpPr/>
          <p:nvPr/>
        </p:nvSpPr>
        <p:spPr>
          <a:xfrm>
            <a:off x="8149590" y="5458459"/>
            <a:ext cx="276225" cy="518159"/>
          </a:xfrm>
          <a:custGeom>
            <a:avLst/>
            <a:gdLst/>
            <a:ahLst/>
            <a:cxnLst/>
            <a:rect l="l" t="t" r="r" b="b"/>
            <a:pathLst>
              <a:path w="276225" h="518160">
                <a:moveTo>
                  <a:pt x="1142" y="432714"/>
                </a:moveTo>
                <a:lnTo>
                  <a:pt x="0" y="517893"/>
                </a:lnTo>
                <a:lnTo>
                  <a:pt x="68833" y="467702"/>
                </a:lnTo>
                <a:lnTo>
                  <a:pt x="68096" y="467321"/>
                </a:lnTo>
                <a:lnTo>
                  <a:pt x="40385" y="467321"/>
                </a:lnTo>
                <a:lnTo>
                  <a:pt x="17906" y="455650"/>
                </a:lnTo>
                <a:lnTo>
                  <a:pt x="23727" y="444387"/>
                </a:lnTo>
                <a:lnTo>
                  <a:pt x="1142" y="432714"/>
                </a:lnTo>
                <a:close/>
              </a:path>
              <a:path w="276225" h="518160">
                <a:moveTo>
                  <a:pt x="23727" y="444387"/>
                </a:moveTo>
                <a:lnTo>
                  <a:pt x="17906" y="455650"/>
                </a:lnTo>
                <a:lnTo>
                  <a:pt x="40385" y="467321"/>
                </a:lnTo>
                <a:lnTo>
                  <a:pt x="46229" y="456019"/>
                </a:lnTo>
                <a:lnTo>
                  <a:pt x="23727" y="444387"/>
                </a:lnTo>
                <a:close/>
              </a:path>
              <a:path w="276225" h="518160">
                <a:moveTo>
                  <a:pt x="46229" y="456019"/>
                </a:moveTo>
                <a:lnTo>
                  <a:pt x="40385" y="467321"/>
                </a:lnTo>
                <a:lnTo>
                  <a:pt x="68096" y="467321"/>
                </a:lnTo>
                <a:lnTo>
                  <a:pt x="46229" y="456019"/>
                </a:lnTo>
                <a:close/>
              </a:path>
              <a:path w="276225" h="518160">
                <a:moveTo>
                  <a:pt x="253364" y="0"/>
                </a:moveTo>
                <a:lnTo>
                  <a:pt x="23727" y="444387"/>
                </a:lnTo>
                <a:lnTo>
                  <a:pt x="46229" y="456019"/>
                </a:lnTo>
                <a:lnTo>
                  <a:pt x="275970" y="11683"/>
                </a:lnTo>
                <a:lnTo>
                  <a:pt x="253364" y="0"/>
                </a:lnTo>
                <a:close/>
              </a:path>
            </a:pathLst>
          </a:custGeom>
          <a:solidFill>
            <a:srgbClr val="4471C4"/>
          </a:solidFill>
        </p:spPr>
        <p:txBody>
          <a:bodyPr wrap="square" lIns="0" tIns="0" rIns="0" bIns="0" rtlCol="0"/>
          <a:lstStyle/>
          <a:p>
            <a:endParaRPr/>
          </a:p>
        </p:txBody>
      </p:sp>
      <p:sp>
        <p:nvSpPr>
          <p:cNvPr id="54" name="object 54"/>
          <p:cNvSpPr txBox="1"/>
          <p:nvPr/>
        </p:nvSpPr>
        <p:spPr>
          <a:xfrm>
            <a:off x="8561958" y="4455667"/>
            <a:ext cx="323215" cy="299720"/>
          </a:xfrm>
          <a:prstGeom prst="rect">
            <a:avLst/>
          </a:prstGeom>
        </p:spPr>
        <p:txBody>
          <a:bodyPr vert="horz" wrap="square" lIns="0" tIns="12700" rIns="0" bIns="0" rtlCol="0">
            <a:spAutoFit/>
          </a:bodyPr>
          <a:lstStyle/>
          <a:p>
            <a:pPr marL="12700">
              <a:lnSpc>
                <a:spcPct val="100000"/>
              </a:lnSpc>
              <a:spcBef>
                <a:spcPts val="100"/>
              </a:spcBef>
            </a:pPr>
            <a:r>
              <a:rPr sz="1800" spc="-135" dirty="0">
                <a:latin typeface="Calibri"/>
                <a:cs typeface="Calibri"/>
              </a:rPr>
              <a:t>Y</a:t>
            </a:r>
            <a:r>
              <a:rPr sz="1800" dirty="0">
                <a:latin typeface="Calibri"/>
                <a:cs typeface="Calibri"/>
              </a:rPr>
              <a:t>es</a:t>
            </a:r>
            <a:endParaRPr sz="1800">
              <a:latin typeface="Calibri"/>
              <a:cs typeface="Calibri"/>
            </a:endParaRPr>
          </a:p>
        </p:txBody>
      </p:sp>
      <p:sp>
        <p:nvSpPr>
          <p:cNvPr id="55" name="object 55"/>
          <p:cNvSpPr/>
          <p:nvPr/>
        </p:nvSpPr>
        <p:spPr>
          <a:xfrm>
            <a:off x="8897239" y="5448680"/>
            <a:ext cx="366395" cy="443230"/>
          </a:xfrm>
          <a:custGeom>
            <a:avLst/>
            <a:gdLst/>
            <a:ahLst/>
            <a:cxnLst/>
            <a:rect l="l" t="t" r="r" b="b"/>
            <a:pathLst>
              <a:path w="366395" h="443229">
                <a:moveTo>
                  <a:pt x="307696" y="391810"/>
                </a:moveTo>
                <a:lnTo>
                  <a:pt x="288035" y="407885"/>
                </a:lnTo>
                <a:lnTo>
                  <a:pt x="365886" y="442696"/>
                </a:lnTo>
                <a:lnTo>
                  <a:pt x="356593" y="401612"/>
                </a:lnTo>
                <a:lnTo>
                  <a:pt x="315721" y="401612"/>
                </a:lnTo>
                <a:lnTo>
                  <a:pt x="307696" y="391810"/>
                </a:lnTo>
                <a:close/>
              </a:path>
              <a:path w="366395" h="443229">
                <a:moveTo>
                  <a:pt x="327376" y="375719"/>
                </a:moveTo>
                <a:lnTo>
                  <a:pt x="307696" y="391810"/>
                </a:lnTo>
                <a:lnTo>
                  <a:pt x="315721" y="401612"/>
                </a:lnTo>
                <a:lnTo>
                  <a:pt x="335406" y="385521"/>
                </a:lnTo>
                <a:lnTo>
                  <a:pt x="327376" y="375719"/>
                </a:lnTo>
                <a:close/>
              </a:path>
              <a:path w="366395" h="443229">
                <a:moveTo>
                  <a:pt x="347090" y="359600"/>
                </a:moveTo>
                <a:lnTo>
                  <a:pt x="327376" y="375719"/>
                </a:lnTo>
                <a:lnTo>
                  <a:pt x="335406" y="385521"/>
                </a:lnTo>
                <a:lnTo>
                  <a:pt x="315721" y="401612"/>
                </a:lnTo>
                <a:lnTo>
                  <a:pt x="356593" y="401612"/>
                </a:lnTo>
                <a:lnTo>
                  <a:pt x="347090" y="359600"/>
                </a:lnTo>
                <a:close/>
              </a:path>
              <a:path w="366395" h="443229">
                <a:moveTo>
                  <a:pt x="19557" y="0"/>
                </a:moveTo>
                <a:lnTo>
                  <a:pt x="0" y="16002"/>
                </a:lnTo>
                <a:lnTo>
                  <a:pt x="307696" y="391810"/>
                </a:lnTo>
                <a:lnTo>
                  <a:pt x="327376" y="375719"/>
                </a:lnTo>
                <a:lnTo>
                  <a:pt x="19557" y="0"/>
                </a:lnTo>
                <a:close/>
              </a:path>
            </a:pathLst>
          </a:custGeom>
          <a:solidFill>
            <a:srgbClr val="4471C4"/>
          </a:solidFill>
        </p:spPr>
        <p:txBody>
          <a:bodyPr wrap="square" lIns="0" tIns="0" rIns="0" bIns="0" rtlCol="0"/>
          <a:lstStyle/>
          <a:p>
            <a:endParaRPr/>
          </a:p>
        </p:txBody>
      </p:sp>
      <p:sp>
        <p:nvSpPr>
          <p:cNvPr id="56" name="object 56"/>
          <p:cNvSpPr txBox="1"/>
          <p:nvPr/>
        </p:nvSpPr>
        <p:spPr>
          <a:xfrm>
            <a:off x="10325481" y="4425137"/>
            <a:ext cx="2940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a:t>
            </a:r>
            <a:endParaRPr sz="1800">
              <a:latin typeface="Calibri"/>
              <a:cs typeface="Calibri"/>
            </a:endParaRPr>
          </a:p>
        </p:txBody>
      </p:sp>
      <p:sp>
        <p:nvSpPr>
          <p:cNvPr id="57" name="object 57"/>
          <p:cNvSpPr txBox="1"/>
          <p:nvPr/>
        </p:nvSpPr>
        <p:spPr>
          <a:xfrm>
            <a:off x="9145905" y="5545023"/>
            <a:ext cx="323215" cy="299720"/>
          </a:xfrm>
          <a:prstGeom prst="rect">
            <a:avLst/>
          </a:prstGeom>
        </p:spPr>
        <p:txBody>
          <a:bodyPr vert="horz" wrap="square" lIns="0" tIns="12700" rIns="0" bIns="0" rtlCol="0">
            <a:spAutoFit/>
          </a:bodyPr>
          <a:lstStyle/>
          <a:p>
            <a:pPr marL="12700">
              <a:lnSpc>
                <a:spcPct val="100000"/>
              </a:lnSpc>
              <a:spcBef>
                <a:spcPts val="100"/>
              </a:spcBef>
            </a:pPr>
            <a:r>
              <a:rPr sz="1800" spc="-135" dirty="0">
                <a:latin typeface="Calibri"/>
                <a:cs typeface="Calibri"/>
              </a:rPr>
              <a:t>Y</a:t>
            </a:r>
            <a:r>
              <a:rPr sz="1800" dirty="0">
                <a:latin typeface="Calibri"/>
                <a:cs typeface="Calibri"/>
              </a:rPr>
              <a:t>es</a:t>
            </a:r>
            <a:endParaRPr sz="1800">
              <a:latin typeface="Calibri"/>
              <a:cs typeface="Calibri"/>
            </a:endParaRPr>
          </a:p>
        </p:txBody>
      </p:sp>
      <p:sp>
        <p:nvSpPr>
          <p:cNvPr id="58" name="object 58"/>
          <p:cNvSpPr txBox="1"/>
          <p:nvPr/>
        </p:nvSpPr>
        <p:spPr>
          <a:xfrm>
            <a:off x="8056244" y="5605983"/>
            <a:ext cx="2940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a:t>
            </a:r>
            <a:endParaRPr sz="1800">
              <a:latin typeface="Calibri"/>
              <a:cs typeface="Calibri"/>
            </a:endParaRPr>
          </a:p>
        </p:txBody>
      </p:sp>
      <p:sp>
        <p:nvSpPr>
          <p:cNvPr id="59" name="object 59"/>
          <p:cNvSpPr txBox="1"/>
          <p:nvPr/>
        </p:nvSpPr>
        <p:spPr>
          <a:xfrm>
            <a:off x="10222992" y="4940808"/>
            <a:ext cx="1140460" cy="419100"/>
          </a:xfrm>
          <a:prstGeom prst="rect">
            <a:avLst/>
          </a:prstGeom>
          <a:solidFill>
            <a:srgbClr val="4471C4"/>
          </a:solidFill>
          <a:ln w="12700">
            <a:solidFill>
              <a:srgbClr val="2E528F"/>
            </a:solidFill>
          </a:ln>
        </p:spPr>
        <p:txBody>
          <a:bodyPr vert="horz" wrap="square" lIns="0" tIns="92710" rIns="0" bIns="0" rtlCol="0">
            <a:spAutoFit/>
          </a:bodyPr>
          <a:lstStyle/>
          <a:p>
            <a:pPr marL="106045">
              <a:lnSpc>
                <a:spcPct val="100000"/>
              </a:lnSpc>
              <a:spcBef>
                <a:spcPts val="730"/>
              </a:spcBef>
            </a:pPr>
            <a:r>
              <a:rPr sz="1400" spc="-5" dirty="0">
                <a:solidFill>
                  <a:srgbClr val="FFFFFF"/>
                </a:solidFill>
                <a:latin typeface="Calibri"/>
                <a:cs typeface="Calibri"/>
              </a:rPr>
              <a:t>#Height</a:t>
            </a:r>
            <a:r>
              <a:rPr sz="1400" spc="-15" dirty="0">
                <a:solidFill>
                  <a:srgbClr val="FFFFFF"/>
                </a:solidFill>
                <a:latin typeface="Calibri"/>
                <a:cs typeface="Calibri"/>
              </a:rPr>
              <a:t> </a:t>
            </a:r>
            <a:r>
              <a:rPr sz="1400" dirty="0">
                <a:solidFill>
                  <a:srgbClr val="FFFFFF"/>
                </a:solidFill>
                <a:latin typeface="Calibri"/>
                <a:cs typeface="Calibri"/>
              </a:rPr>
              <a:t>=</a:t>
            </a:r>
            <a:r>
              <a:rPr sz="1400" spc="-30" dirty="0">
                <a:solidFill>
                  <a:srgbClr val="FFFFFF"/>
                </a:solidFill>
                <a:latin typeface="Calibri"/>
                <a:cs typeface="Calibri"/>
              </a:rPr>
              <a:t> </a:t>
            </a:r>
            <a:r>
              <a:rPr sz="1400" spc="-5" dirty="0">
                <a:solidFill>
                  <a:srgbClr val="FFFFFF"/>
                </a:solidFill>
                <a:latin typeface="Calibri"/>
                <a:cs typeface="Calibri"/>
              </a:rPr>
              <a:t>H?</a:t>
            </a:r>
            <a:endParaRPr sz="1400">
              <a:latin typeface="Calibri"/>
              <a:cs typeface="Calibri"/>
            </a:endParaRPr>
          </a:p>
        </p:txBody>
      </p:sp>
      <p:sp>
        <p:nvSpPr>
          <p:cNvPr id="60" name="object 60"/>
          <p:cNvSpPr/>
          <p:nvPr/>
        </p:nvSpPr>
        <p:spPr>
          <a:xfrm>
            <a:off x="10275569" y="5426455"/>
            <a:ext cx="276225" cy="518159"/>
          </a:xfrm>
          <a:custGeom>
            <a:avLst/>
            <a:gdLst/>
            <a:ahLst/>
            <a:cxnLst/>
            <a:rect l="l" t="t" r="r" b="b"/>
            <a:pathLst>
              <a:path w="276225" h="518160">
                <a:moveTo>
                  <a:pt x="1143" y="432714"/>
                </a:moveTo>
                <a:lnTo>
                  <a:pt x="0" y="517893"/>
                </a:lnTo>
                <a:lnTo>
                  <a:pt x="68833" y="467702"/>
                </a:lnTo>
                <a:lnTo>
                  <a:pt x="68096" y="467321"/>
                </a:lnTo>
                <a:lnTo>
                  <a:pt x="40385" y="467321"/>
                </a:lnTo>
                <a:lnTo>
                  <a:pt x="17906" y="455650"/>
                </a:lnTo>
                <a:lnTo>
                  <a:pt x="23727" y="444387"/>
                </a:lnTo>
                <a:lnTo>
                  <a:pt x="1143" y="432714"/>
                </a:lnTo>
                <a:close/>
              </a:path>
              <a:path w="276225" h="518160">
                <a:moveTo>
                  <a:pt x="23727" y="444387"/>
                </a:moveTo>
                <a:lnTo>
                  <a:pt x="17906" y="455650"/>
                </a:lnTo>
                <a:lnTo>
                  <a:pt x="40385" y="467321"/>
                </a:lnTo>
                <a:lnTo>
                  <a:pt x="46229" y="456019"/>
                </a:lnTo>
                <a:lnTo>
                  <a:pt x="23727" y="444387"/>
                </a:lnTo>
                <a:close/>
              </a:path>
              <a:path w="276225" h="518160">
                <a:moveTo>
                  <a:pt x="46229" y="456019"/>
                </a:moveTo>
                <a:lnTo>
                  <a:pt x="40385" y="467321"/>
                </a:lnTo>
                <a:lnTo>
                  <a:pt x="68096" y="467321"/>
                </a:lnTo>
                <a:lnTo>
                  <a:pt x="46229" y="456019"/>
                </a:lnTo>
                <a:close/>
              </a:path>
              <a:path w="276225" h="518160">
                <a:moveTo>
                  <a:pt x="253364" y="0"/>
                </a:moveTo>
                <a:lnTo>
                  <a:pt x="23727" y="444387"/>
                </a:lnTo>
                <a:lnTo>
                  <a:pt x="46229" y="456019"/>
                </a:lnTo>
                <a:lnTo>
                  <a:pt x="275971" y="11684"/>
                </a:lnTo>
                <a:lnTo>
                  <a:pt x="253364" y="0"/>
                </a:lnTo>
                <a:close/>
              </a:path>
            </a:pathLst>
          </a:custGeom>
          <a:solidFill>
            <a:srgbClr val="4471C4"/>
          </a:solidFill>
        </p:spPr>
        <p:txBody>
          <a:bodyPr wrap="square" lIns="0" tIns="0" rIns="0" bIns="0" rtlCol="0"/>
          <a:lstStyle/>
          <a:p>
            <a:endParaRPr/>
          </a:p>
        </p:txBody>
      </p:sp>
      <p:sp>
        <p:nvSpPr>
          <p:cNvPr id="61" name="object 61"/>
          <p:cNvSpPr/>
          <p:nvPr/>
        </p:nvSpPr>
        <p:spPr>
          <a:xfrm>
            <a:off x="11023218" y="5416677"/>
            <a:ext cx="366395" cy="443230"/>
          </a:xfrm>
          <a:custGeom>
            <a:avLst/>
            <a:gdLst/>
            <a:ahLst/>
            <a:cxnLst/>
            <a:rect l="l" t="t" r="r" b="b"/>
            <a:pathLst>
              <a:path w="366395" h="443229">
                <a:moveTo>
                  <a:pt x="307690" y="391815"/>
                </a:moveTo>
                <a:lnTo>
                  <a:pt x="288035" y="407885"/>
                </a:lnTo>
                <a:lnTo>
                  <a:pt x="365886" y="442696"/>
                </a:lnTo>
                <a:lnTo>
                  <a:pt x="356596" y="401624"/>
                </a:lnTo>
                <a:lnTo>
                  <a:pt x="315722" y="401624"/>
                </a:lnTo>
                <a:lnTo>
                  <a:pt x="307690" y="391815"/>
                </a:lnTo>
                <a:close/>
              </a:path>
              <a:path w="366395" h="443229">
                <a:moveTo>
                  <a:pt x="327376" y="375719"/>
                </a:moveTo>
                <a:lnTo>
                  <a:pt x="307690" y="391815"/>
                </a:lnTo>
                <a:lnTo>
                  <a:pt x="315722" y="401624"/>
                </a:lnTo>
                <a:lnTo>
                  <a:pt x="335406" y="385521"/>
                </a:lnTo>
                <a:lnTo>
                  <a:pt x="327376" y="375719"/>
                </a:lnTo>
                <a:close/>
              </a:path>
              <a:path w="366395" h="443229">
                <a:moveTo>
                  <a:pt x="347090" y="359600"/>
                </a:moveTo>
                <a:lnTo>
                  <a:pt x="327376" y="375719"/>
                </a:lnTo>
                <a:lnTo>
                  <a:pt x="335406" y="385521"/>
                </a:lnTo>
                <a:lnTo>
                  <a:pt x="315722" y="401624"/>
                </a:lnTo>
                <a:lnTo>
                  <a:pt x="356596" y="401624"/>
                </a:lnTo>
                <a:lnTo>
                  <a:pt x="347090" y="359600"/>
                </a:lnTo>
                <a:close/>
              </a:path>
              <a:path w="366395" h="443229">
                <a:moveTo>
                  <a:pt x="19557" y="0"/>
                </a:moveTo>
                <a:lnTo>
                  <a:pt x="0" y="16002"/>
                </a:lnTo>
                <a:lnTo>
                  <a:pt x="307690" y="391815"/>
                </a:lnTo>
                <a:lnTo>
                  <a:pt x="327376" y="375719"/>
                </a:lnTo>
                <a:lnTo>
                  <a:pt x="19557" y="0"/>
                </a:lnTo>
                <a:close/>
              </a:path>
            </a:pathLst>
          </a:custGeom>
          <a:solidFill>
            <a:srgbClr val="4471C4"/>
          </a:solidFill>
        </p:spPr>
        <p:txBody>
          <a:bodyPr wrap="square" lIns="0" tIns="0" rIns="0" bIns="0" rtlCol="0"/>
          <a:lstStyle/>
          <a:p>
            <a:endParaRPr/>
          </a:p>
        </p:txBody>
      </p:sp>
      <p:sp>
        <p:nvSpPr>
          <p:cNvPr id="62" name="object 62"/>
          <p:cNvSpPr txBox="1"/>
          <p:nvPr/>
        </p:nvSpPr>
        <p:spPr>
          <a:xfrm>
            <a:off x="11271250" y="5513628"/>
            <a:ext cx="324485" cy="299720"/>
          </a:xfrm>
          <a:prstGeom prst="rect">
            <a:avLst/>
          </a:prstGeom>
        </p:spPr>
        <p:txBody>
          <a:bodyPr vert="horz" wrap="square" lIns="0" tIns="12700" rIns="0" bIns="0" rtlCol="0">
            <a:spAutoFit/>
          </a:bodyPr>
          <a:lstStyle/>
          <a:p>
            <a:pPr marL="12700">
              <a:lnSpc>
                <a:spcPct val="100000"/>
              </a:lnSpc>
              <a:spcBef>
                <a:spcPts val="100"/>
              </a:spcBef>
            </a:pPr>
            <a:r>
              <a:rPr sz="1800" spc="-135" dirty="0">
                <a:latin typeface="Calibri"/>
                <a:cs typeface="Calibri"/>
              </a:rPr>
              <a:t>Y</a:t>
            </a:r>
            <a:r>
              <a:rPr sz="1800" dirty="0">
                <a:latin typeface="Calibri"/>
                <a:cs typeface="Calibri"/>
              </a:rPr>
              <a:t>es</a:t>
            </a:r>
            <a:endParaRPr sz="1800">
              <a:latin typeface="Calibri"/>
              <a:cs typeface="Calibri"/>
            </a:endParaRPr>
          </a:p>
        </p:txBody>
      </p:sp>
      <p:sp>
        <p:nvSpPr>
          <p:cNvPr id="63" name="object 63"/>
          <p:cNvSpPr txBox="1"/>
          <p:nvPr/>
        </p:nvSpPr>
        <p:spPr>
          <a:xfrm>
            <a:off x="10181590" y="5574588"/>
            <a:ext cx="29400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No</a:t>
            </a:r>
            <a:endParaRPr sz="1800">
              <a:latin typeface="Calibri"/>
              <a:cs typeface="Calibri"/>
            </a:endParaRPr>
          </a:p>
        </p:txBody>
      </p:sp>
      <p:pic>
        <p:nvPicPr>
          <p:cNvPr id="64" name="object 64"/>
          <p:cNvPicPr/>
          <p:nvPr/>
        </p:nvPicPr>
        <p:blipFill>
          <a:blip r:embed="rId10" cstate="print"/>
          <a:stretch>
            <a:fillRect/>
          </a:stretch>
        </p:blipFill>
        <p:spPr>
          <a:xfrm>
            <a:off x="11367516" y="5902452"/>
            <a:ext cx="571500" cy="352044"/>
          </a:xfrm>
          <a:prstGeom prst="rect">
            <a:avLst/>
          </a:prstGeom>
        </p:spPr>
      </p:pic>
      <p:grpSp>
        <p:nvGrpSpPr>
          <p:cNvPr id="65" name="object 65"/>
          <p:cNvGrpSpPr/>
          <p:nvPr/>
        </p:nvGrpSpPr>
        <p:grpSpPr>
          <a:xfrm>
            <a:off x="9899904" y="5939028"/>
            <a:ext cx="927100" cy="672465"/>
            <a:chOff x="9899904" y="5939028"/>
            <a:chExt cx="927100" cy="672465"/>
          </a:xfrm>
        </p:grpSpPr>
        <p:pic>
          <p:nvPicPr>
            <p:cNvPr id="66" name="object 66"/>
            <p:cNvPicPr/>
            <p:nvPr/>
          </p:nvPicPr>
          <p:blipFill>
            <a:blip r:embed="rId11" cstate="print"/>
            <a:stretch>
              <a:fillRect/>
            </a:stretch>
          </p:blipFill>
          <p:spPr>
            <a:xfrm>
              <a:off x="10101072" y="5939028"/>
              <a:ext cx="486155" cy="315467"/>
            </a:xfrm>
            <a:prstGeom prst="rect">
              <a:avLst/>
            </a:prstGeom>
          </p:spPr>
        </p:pic>
        <p:pic>
          <p:nvPicPr>
            <p:cNvPr id="67" name="object 67"/>
            <p:cNvPicPr/>
            <p:nvPr/>
          </p:nvPicPr>
          <p:blipFill>
            <a:blip r:embed="rId7" cstate="print"/>
            <a:stretch>
              <a:fillRect/>
            </a:stretch>
          </p:blipFill>
          <p:spPr>
            <a:xfrm>
              <a:off x="9899904" y="6288024"/>
              <a:ext cx="443483" cy="323088"/>
            </a:xfrm>
            <a:prstGeom prst="rect">
              <a:avLst/>
            </a:prstGeom>
          </p:spPr>
        </p:pic>
        <p:pic>
          <p:nvPicPr>
            <p:cNvPr id="68" name="object 68"/>
            <p:cNvPicPr/>
            <p:nvPr/>
          </p:nvPicPr>
          <p:blipFill>
            <a:blip r:embed="rId8" cstate="print"/>
            <a:stretch>
              <a:fillRect/>
            </a:stretch>
          </p:blipFill>
          <p:spPr>
            <a:xfrm>
              <a:off x="10408920" y="6225540"/>
              <a:ext cx="417575" cy="327659"/>
            </a:xfrm>
            <a:prstGeom prst="rect">
              <a:avLst/>
            </a:prstGeom>
          </p:spPr>
        </p:pic>
      </p:grpSp>
      <p:sp>
        <p:nvSpPr>
          <p:cNvPr id="69" name="object 69"/>
          <p:cNvSpPr txBox="1"/>
          <p:nvPr/>
        </p:nvSpPr>
        <p:spPr>
          <a:xfrm>
            <a:off x="7545705" y="1514602"/>
            <a:ext cx="6375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a:t>
            </a:r>
            <a:r>
              <a:rPr sz="1800" dirty="0">
                <a:latin typeface="Calibri"/>
                <a:cs typeface="Calibri"/>
              </a:rPr>
              <a:t>eig</a:t>
            </a:r>
            <a:r>
              <a:rPr sz="1800" spc="-10" dirty="0">
                <a:latin typeface="Calibri"/>
                <a:cs typeface="Calibri"/>
              </a:rPr>
              <a:t>h</a:t>
            </a:r>
            <a:r>
              <a:rPr sz="1800" dirty="0">
                <a:latin typeface="Calibri"/>
                <a:cs typeface="Calibri"/>
              </a:rPr>
              <a:t>t</a:t>
            </a:r>
            <a:endParaRPr sz="1800">
              <a:latin typeface="Calibri"/>
              <a:cs typeface="Calibri"/>
            </a:endParaRPr>
          </a:p>
        </p:txBody>
      </p:sp>
      <p:sp>
        <p:nvSpPr>
          <p:cNvPr id="70" name="object 7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
        <p:nvSpPr>
          <p:cNvPr id="2" name="object 2"/>
          <p:cNvSpPr txBox="1">
            <a:spLocks noGrp="1"/>
          </p:cNvSpPr>
          <p:nvPr>
            <p:ph type="title"/>
          </p:nvPr>
        </p:nvSpPr>
        <p:spPr>
          <a:xfrm>
            <a:off x="535635" y="289940"/>
            <a:ext cx="2127250" cy="696595"/>
          </a:xfrm>
          <a:prstGeom prst="rect">
            <a:avLst/>
          </a:prstGeom>
        </p:spPr>
        <p:txBody>
          <a:bodyPr vert="horz" wrap="square" lIns="0" tIns="12700" rIns="0" bIns="0" rtlCol="0">
            <a:spAutoFit/>
          </a:bodyPr>
          <a:lstStyle/>
          <a:p>
            <a:pPr marL="12700">
              <a:lnSpc>
                <a:spcPct val="100000"/>
              </a:lnSpc>
              <a:spcBef>
                <a:spcPts val="100"/>
              </a:spcBef>
            </a:pPr>
            <a:r>
              <a:rPr spc="-25" dirty="0"/>
              <a:t>S</a:t>
            </a:r>
            <a:r>
              <a:rPr spc="-45" dirty="0"/>
              <a:t>u</a:t>
            </a:r>
            <a:r>
              <a:rPr spc="-65" dirty="0"/>
              <a:t>mm</a:t>
            </a:r>
            <a:r>
              <a:rPr spc="-50" dirty="0"/>
              <a:t>a</a:t>
            </a:r>
            <a:r>
              <a:rPr dirty="0"/>
              <a:t>ry</a:t>
            </a:r>
          </a:p>
        </p:txBody>
      </p:sp>
      <p:sp>
        <p:nvSpPr>
          <p:cNvPr id="3" name="object 3"/>
          <p:cNvSpPr txBox="1"/>
          <p:nvPr/>
        </p:nvSpPr>
        <p:spPr>
          <a:xfrm>
            <a:off x="1517650" y="1374927"/>
            <a:ext cx="7031355" cy="2907030"/>
          </a:xfrm>
          <a:prstGeom prst="rect">
            <a:avLst/>
          </a:prstGeom>
        </p:spPr>
        <p:txBody>
          <a:bodyPr vert="horz" wrap="square" lIns="0" tIns="134620" rIns="0" bIns="0" rtlCol="0">
            <a:spAutoFit/>
          </a:bodyPr>
          <a:lstStyle/>
          <a:p>
            <a:pPr marL="584200" indent="-571500">
              <a:lnSpc>
                <a:spcPct val="100000"/>
              </a:lnSpc>
              <a:spcBef>
                <a:spcPts val="1060"/>
              </a:spcBef>
              <a:buFont typeface="Arial MT"/>
              <a:buChar char="•"/>
              <a:tabLst>
                <a:tab pos="583565" algn="l"/>
                <a:tab pos="584200" algn="l"/>
              </a:tabLst>
            </a:pPr>
            <a:r>
              <a:rPr sz="2800" b="1" spc="-5" dirty="0">
                <a:latin typeface="Calibri"/>
                <a:cs typeface="Calibri"/>
              </a:rPr>
              <a:t>Identify</a:t>
            </a:r>
            <a:r>
              <a:rPr sz="2800" b="1" dirty="0">
                <a:latin typeface="Calibri"/>
                <a:cs typeface="Calibri"/>
              </a:rPr>
              <a:t> </a:t>
            </a:r>
            <a:r>
              <a:rPr sz="2800" b="1" spc="-5" dirty="0">
                <a:latin typeface="Calibri"/>
                <a:cs typeface="Calibri"/>
              </a:rPr>
              <a:t>the</a:t>
            </a:r>
            <a:r>
              <a:rPr sz="2800" b="1" spc="-10" dirty="0">
                <a:latin typeface="Calibri"/>
                <a:cs typeface="Calibri"/>
              </a:rPr>
              <a:t> </a:t>
            </a:r>
            <a:r>
              <a:rPr sz="2800" b="1" spc="-20" dirty="0">
                <a:latin typeface="Calibri"/>
                <a:cs typeface="Calibri"/>
              </a:rPr>
              <a:t>features</a:t>
            </a:r>
            <a:endParaRPr sz="2800">
              <a:latin typeface="Calibri"/>
              <a:cs typeface="Calibri"/>
            </a:endParaRPr>
          </a:p>
          <a:p>
            <a:pPr marL="584200" indent="-571500">
              <a:lnSpc>
                <a:spcPct val="100000"/>
              </a:lnSpc>
              <a:spcBef>
                <a:spcPts val="965"/>
              </a:spcBef>
              <a:buFont typeface="Arial MT"/>
              <a:buChar char="•"/>
              <a:tabLst>
                <a:tab pos="583565" algn="l"/>
                <a:tab pos="584200" algn="l"/>
              </a:tabLst>
            </a:pPr>
            <a:r>
              <a:rPr sz="2800" b="1" spc="-20" dirty="0">
                <a:latin typeface="Calibri"/>
                <a:cs typeface="Calibri"/>
              </a:rPr>
              <a:t>Represent</a:t>
            </a:r>
            <a:r>
              <a:rPr sz="2800" b="1" spc="35" dirty="0">
                <a:latin typeface="Calibri"/>
                <a:cs typeface="Calibri"/>
              </a:rPr>
              <a:t> </a:t>
            </a:r>
            <a:r>
              <a:rPr sz="2800" b="1" spc="-5" dirty="0">
                <a:latin typeface="Calibri"/>
                <a:cs typeface="Calibri"/>
              </a:rPr>
              <a:t>the</a:t>
            </a:r>
            <a:r>
              <a:rPr sz="2800" b="1" spc="5" dirty="0">
                <a:latin typeface="Calibri"/>
                <a:cs typeface="Calibri"/>
              </a:rPr>
              <a:t> </a:t>
            </a:r>
            <a:r>
              <a:rPr sz="2800" b="1" spc="-10" dirty="0">
                <a:latin typeface="Calibri"/>
                <a:cs typeface="Calibri"/>
              </a:rPr>
              <a:t>vehicles</a:t>
            </a:r>
            <a:r>
              <a:rPr sz="2800" b="1" spc="20" dirty="0">
                <a:latin typeface="Calibri"/>
                <a:cs typeface="Calibri"/>
              </a:rPr>
              <a:t> </a:t>
            </a:r>
            <a:r>
              <a:rPr sz="2800" b="1" spc="-10" dirty="0">
                <a:latin typeface="Calibri"/>
                <a:cs typeface="Calibri"/>
              </a:rPr>
              <a:t>by </a:t>
            </a:r>
            <a:r>
              <a:rPr sz="2800" b="1" spc="-5" dirty="0">
                <a:latin typeface="Calibri"/>
                <a:cs typeface="Calibri"/>
              </a:rPr>
              <a:t>the</a:t>
            </a:r>
            <a:r>
              <a:rPr sz="2800" b="1" spc="5" dirty="0">
                <a:latin typeface="Calibri"/>
                <a:cs typeface="Calibri"/>
              </a:rPr>
              <a:t> </a:t>
            </a:r>
            <a:r>
              <a:rPr sz="2800" b="1" spc="-20" dirty="0">
                <a:latin typeface="Calibri"/>
                <a:cs typeface="Calibri"/>
              </a:rPr>
              <a:t>features</a:t>
            </a:r>
            <a:endParaRPr sz="2800">
              <a:latin typeface="Calibri"/>
              <a:cs typeface="Calibri"/>
            </a:endParaRPr>
          </a:p>
          <a:p>
            <a:pPr marL="584200" indent="-571500">
              <a:lnSpc>
                <a:spcPct val="100000"/>
              </a:lnSpc>
              <a:spcBef>
                <a:spcPts val="1320"/>
              </a:spcBef>
              <a:buFont typeface="Arial MT"/>
              <a:buChar char="•"/>
              <a:tabLst>
                <a:tab pos="583565" algn="l"/>
                <a:tab pos="584200" algn="l"/>
              </a:tabLst>
            </a:pPr>
            <a:r>
              <a:rPr sz="2800" b="1" spc="-20" dirty="0">
                <a:latin typeface="Calibri"/>
                <a:cs typeface="Calibri"/>
              </a:rPr>
              <a:t>Remove</a:t>
            </a:r>
            <a:r>
              <a:rPr sz="2800" b="1" spc="15" dirty="0">
                <a:latin typeface="Calibri"/>
                <a:cs typeface="Calibri"/>
              </a:rPr>
              <a:t> </a:t>
            </a:r>
            <a:r>
              <a:rPr sz="2800" b="1" spc="-15" dirty="0">
                <a:latin typeface="Calibri"/>
                <a:cs typeface="Calibri"/>
              </a:rPr>
              <a:t>non-informative</a:t>
            </a:r>
            <a:r>
              <a:rPr sz="2800" b="1" spc="25" dirty="0">
                <a:latin typeface="Calibri"/>
                <a:cs typeface="Calibri"/>
              </a:rPr>
              <a:t> </a:t>
            </a:r>
            <a:r>
              <a:rPr sz="2800" b="1" spc="-20" dirty="0">
                <a:latin typeface="Calibri"/>
                <a:cs typeface="Calibri"/>
              </a:rPr>
              <a:t>features</a:t>
            </a:r>
            <a:endParaRPr sz="2800">
              <a:latin typeface="Calibri"/>
              <a:cs typeface="Calibri"/>
            </a:endParaRPr>
          </a:p>
          <a:p>
            <a:pPr marL="584200" indent="-571500">
              <a:lnSpc>
                <a:spcPct val="100000"/>
              </a:lnSpc>
              <a:spcBef>
                <a:spcPts val="1320"/>
              </a:spcBef>
              <a:buFont typeface="Arial MT"/>
              <a:buChar char="•"/>
              <a:tabLst>
                <a:tab pos="583565" algn="l"/>
                <a:tab pos="584200" algn="l"/>
              </a:tabLst>
            </a:pPr>
            <a:r>
              <a:rPr sz="2800" b="1" spc="-5" dirty="0">
                <a:latin typeface="Calibri"/>
                <a:cs typeface="Calibri"/>
              </a:rPr>
              <a:t>Build</a:t>
            </a:r>
            <a:r>
              <a:rPr sz="2800" b="1" spc="5" dirty="0">
                <a:latin typeface="Calibri"/>
                <a:cs typeface="Calibri"/>
              </a:rPr>
              <a:t> </a:t>
            </a:r>
            <a:r>
              <a:rPr sz="2800" b="1" spc="-5" dirty="0">
                <a:latin typeface="Calibri"/>
                <a:cs typeface="Calibri"/>
              </a:rPr>
              <a:t>the</a:t>
            </a:r>
            <a:r>
              <a:rPr sz="2800" b="1" spc="5" dirty="0">
                <a:latin typeface="Calibri"/>
                <a:cs typeface="Calibri"/>
              </a:rPr>
              <a:t> </a:t>
            </a:r>
            <a:r>
              <a:rPr sz="2800" b="1" spc="-10" dirty="0">
                <a:latin typeface="Calibri"/>
                <a:cs typeface="Calibri"/>
              </a:rPr>
              <a:t>classification</a:t>
            </a:r>
            <a:r>
              <a:rPr sz="2800" b="1" spc="35" dirty="0">
                <a:latin typeface="Calibri"/>
                <a:cs typeface="Calibri"/>
              </a:rPr>
              <a:t> </a:t>
            </a:r>
            <a:r>
              <a:rPr sz="2800" b="1" spc="-5" dirty="0">
                <a:latin typeface="Calibri"/>
                <a:cs typeface="Calibri"/>
              </a:rPr>
              <a:t>model </a:t>
            </a:r>
            <a:r>
              <a:rPr sz="2800" b="1" spc="-15" dirty="0">
                <a:latin typeface="Calibri"/>
                <a:cs typeface="Calibri"/>
              </a:rPr>
              <a:t>from</a:t>
            </a:r>
            <a:r>
              <a:rPr sz="2800" b="1" dirty="0">
                <a:latin typeface="Calibri"/>
                <a:cs typeface="Calibri"/>
              </a:rPr>
              <a:t> </a:t>
            </a:r>
            <a:r>
              <a:rPr sz="2800" b="1" spc="-5" dirty="0">
                <a:latin typeface="Calibri"/>
                <a:cs typeface="Calibri"/>
              </a:rPr>
              <a:t>the</a:t>
            </a:r>
            <a:r>
              <a:rPr sz="2800" b="1" spc="5" dirty="0">
                <a:latin typeface="Calibri"/>
                <a:cs typeface="Calibri"/>
              </a:rPr>
              <a:t> </a:t>
            </a:r>
            <a:r>
              <a:rPr sz="2800" b="1" spc="-15" dirty="0">
                <a:latin typeface="Calibri"/>
                <a:cs typeface="Calibri"/>
              </a:rPr>
              <a:t>data</a:t>
            </a:r>
            <a:endParaRPr sz="2800">
              <a:latin typeface="Calibri"/>
              <a:cs typeface="Calibri"/>
            </a:endParaRPr>
          </a:p>
          <a:p>
            <a:pPr marL="584200" indent="-571500">
              <a:lnSpc>
                <a:spcPct val="100000"/>
              </a:lnSpc>
              <a:spcBef>
                <a:spcPts val="1320"/>
              </a:spcBef>
              <a:buFont typeface="Arial MT"/>
              <a:buChar char="•"/>
              <a:tabLst>
                <a:tab pos="583565" algn="l"/>
                <a:tab pos="584200" algn="l"/>
              </a:tabLst>
            </a:pPr>
            <a:r>
              <a:rPr sz="2800" b="1" spc="-20" dirty="0">
                <a:latin typeface="Calibri"/>
                <a:cs typeface="Calibri"/>
              </a:rPr>
              <a:t>Perform</a:t>
            </a:r>
            <a:r>
              <a:rPr sz="2800" b="1" spc="15" dirty="0">
                <a:latin typeface="Calibri"/>
                <a:cs typeface="Calibri"/>
              </a:rPr>
              <a:t> </a:t>
            </a:r>
            <a:r>
              <a:rPr sz="2800" b="1" spc="-5" dirty="0">
                <a:latin typeface="Calibri"/>
                <a:cs typeface="Calibri"/>
              </a:rPr>
              <a:t>the</a:t>
            </a:r>
            <a:r>
              <a:rPr sz="2800" b="1" spc="5" dirty="0">
                <a:latin typeface="Calibri"/>
                <a:cs typeface="Calibri"/>
              </a:rPr>
              <a:t> </a:t>
            </a:r>
            <a:r>
              <a:rPr sz="2800" b="1" spc="-10" dirty="0">
                <a:latin typeface="Calibri"/>
                <a:cs typeface="Calibri"/>
              </a:rPr>
              <a:t>classification</a:t>
            </a:r>
            <a:r>
              <a:rPr sz="2800" b="1" spc="15" dirty="0">
                <a:latin typeface="Calibri"/>
                <a:cs typeface="Calibri"/>
              </a:rPr>
              <a:t> </a:t>
            </a:r>
            <a:r>
              <a:rPr sz="2800" b="1" spc="-10" dirty="0">
                <a:latin typeface="Calibri"/>
                <a:cs typeface="Calibri"/>
              </a:rPr>
              <a:t>task</a:t>
            </a:r>
            <a:endParaRPr sz="2800">
              <a:latin typeface="Calibri"/>
              <a:cs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89941"/>
            <a:ext cx="12039600" cy="1169551"/>
          </a:xfrm>
        </p:spPr>
        <p:txBody>
          <a:bodyPr/>
          <a:lstStyle/>
          <a:p>
            <a:pPr algn="ctr"/>
            <a:r>
              <a:rPr lang="en-US" sz="3200" b="1" dirty="0">
                <a:solidFill>
                  <a:srgbClr val="FF0000"/>
                </a:solidFill>
              </a:rPr>
              <a:t>A Complete guide to Understand Classification in Machine Learning</a:t>
            </a:r>
            <a:r>
              <a:rPr lang="en-US" dirty="0"/>
              <a:t/>
            </a:r>
            <a:br>
              <a:rPr lang="en-US" dirty="0"/>
            </a:br>
            <a:endParaRPr lang="en-US" dirty="0"/>
          </a:p>
        </p:txBody>
      </p:sp>
      <p:sp>
        <p:nvSpPr>
          <p:cNvPr id="3" name="Text Placeholder 2"/>
          <p:cNvSpPr>
            <a:spLocks noGrp="1"/>
          </p:cNvSpPr>
          <p:nvPr>
            <p:ph type="body" idx="1"/>
          </p:nvPr>
        </p:nvSpPr>
        <p:spPr>
          <a:xfrm>
            <a:off x="609600" y="1269898"/>
            <a:ext cx="10409936" cy="4154984"/>
          </a:xfrm>
        </p:spPr>
        <p:txBody>
          <a:bodyPr/>
          <a:lstStyle/>
          <a:p>
            <a:pPr algn="just">
              <a:lnSpc>
                <a:spcPct val="200000"/>
              </a:lnSpc>
            </a:pPr>
            <a:r>
              <a:rPr lang="en-US" b="1" dirty="0"/>
              <a:t>Machine learning is connected with the field of education related to algorithms which continuously keeps on learning from various examples and then applying them to real-world problems.  Classification is a task of Machine Learning which assigns a label value to a specific class and then can identify a particular type to be of one kind or another. The most basic example can be of the mail spam filtration system where one can classify a mail as either “spam” or “not spam”. You will encounter multiple types of classification challenges and there exist some specific approaches for the type of model that might be used for each challenge.</a:t>
            </a:r>
          </a:p>
          <a:p>
            <a:endParaRPr lang="en-US" dirty="0"/>
          </a:p>
        </p:txBody>
      </p:sp>
    </p:spTree>
    <p:extLst>
      <p:ext uri="{BB962C8B-B14F-4D97-AF65-F5344CB8AC3E}">
        <p14:creationId xmlns:p14="http://schemas.microsoft.com/office/powerpoint/2010/main" val="18509035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535635" y="1269898"/>
            <a:ext cx="11120729" cy="5816977"/>
          </a:xfrm>
        </p:spPr>
        <p:txBody>
          <a:bodyPr/>
          <a:lstStyle/>
          <a:p>
            <a:pPr algn="just">
              <a:lnSpc>
                <a:spcPct val="150000"/>
              </a:lnSpc>
            </a:pPr>
            <a:r>
              <a:rPr lang="en-US" b="1" dirty="0"/>
              <a:t>Classification usually refers to any kind of problem where a specific type of class label is the result to be predicted from the given input field of data. Some types of Classification challenges </a:t>
            </a:r>
            <a:r>
              <a:rPr lang="en-US" b="1" dirty="0" smtClean="0"/>
              <a:t>are:</a:t>
            </a:r>
          </a:p>
          <a:p>
            <a:pPr algn="just">
              <a:lnSpc>
                <a:spcPct val="150000"/>
              </a:lnSpc>
            </a:pPr>
            <a:endParaRPr lang="en-US" b="1" dirty="0"/>
          </a:p>
          <a:p>
            <a:pPr marL="742950" lvl="1" indent="-285750" algn="just">
              <a:lnSpc>
                <a:spcPct val="200000"/>
              </a:lnSpc>
              <a:buFont typeface="Arial" panose="020B0604020202020204" pitchFamily="34" charset="0"/>
              <a:buChar char="•"/>
            </a:pPr>
            <a:r>
              <a:rPr lang="en-US" b="1" dirty="0" smtClean="0"/>
              <a:t>Classifying </a:t>
            </a:r>
            <a:r>
              <a:rPr lang="en-US" b="1" dirty="0"/>
              <a:t>emails as spam or not</a:t>
            </a:r>
          </a:p>
          <a:p>
            <a:pPr marL="742950" lvl="1" indent="-285750" algn="just">
              <a:lnSpc>
                <a:spcPct val="200000"/>
              </a:lnSpc>
              <a:buFont typeface="Arial" panose="020B0604020202020204" pitchFamily="34" charset="0"/>
              <a:buChar char="•"/>
            </a:pPr>
            <a:r>
              <a:rPr lang="en-US" b="1" dirty="0"/>
              <a:t>Classify a given handwritten character to be either a known character or not</a:t>
            </a:r>
          </a:p>
          <a:p>
            <a:pPr marL="742950" lvl="1" indent="-285750" algn="just">
              <a:lnSpc>
                <a:spcPct val="200000"/>
              </a:lnSpc>
              <a:buFont typeface="Arial" panose="020B0604020202020204" pitchFamily="34" charset="0"/>
              <a:buChar char="•"/>
            </a:pPr>
            <a:r>
              <a:rPr lang="en-US" b="1" dirty="0"/>
              <a:t>Classify recent user </a:t>
            </a:r>
            <a:r>
              <a:rPr lang="en-US" b="1" dirty="0" err="1"/>
              <a:t>behaviour</a:t>
            </a:r>
            <a:r>
              <a:rPr lang="en-US" b="1" dirty="0"/>
              <a:t> as churn or </a:t>
            </a:r>
            <a:r>
              <a:rPr lang="en-US" b="1" dirty="0" smtClean="0"/>
              <a:t>not</a:t>
            </a:r>
          </a:p>
          <a:p>
            <a:pPr marL="285750" lvl="0" indent="-285750" algn="just">
              <a:lnSpc>
                <a:spcPct val="200000"/>
              </a:lnSpc>
              <a:buFont typeface="Arial" panose="020B0604020202020204" pitchFamily="34" charset="0"/>
              <a:buChar char="•"/>
            </a:pPr>
            <a:endParaRPr lang="en-US" b="1" dirty="0" smtClean="0"/>
          </a:p>
          <a:p>
            <a:pPr lvl="0" algn="just">
              <a:lnSpc>
                <a:spcPct val="150000"/>
              </a:lnSpc>
            </a:pPr>
            <a:r>
              <a:rPr lang="en-US" b="1" dirty="0" smtClean="0"/>
              <a:t>For </a:t>
            </a:r>
            <a:r>
              <a:rPr lang="en-US" b="1" dirty="0"/>
              <a:t>any model, you will require a training dataset with many examples of inputs and outputs from which the model will train itself. The training data must include all the possible scenarios of the problem and must have sufficient data for each label for the model to be trained correctly. Class labels are often returned as string values and hence needs to be encoded into an integer like either representing 0 for “spam” and 1 for “no-spam”.</a:t>
            </a:r>
          </a:p>
          <a:p>
            <a:endParaRPr lang="en-US" dirty="0"/>
          </a:p>
        </p:txBody>
      </p:sp>
    </p:spTree>
    <p:extLst>
      <p:ext uri="{BB962C8B-B14F-4D97-AF65-F5344CB8AC3E}">
        <p14:creationId xmlns:p14="http://schemas.microsoft.com/office/powerpoint/2010/main" val="33489940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550875" y="533400"/>
            <a:ext cx="10333736" cy="5539978"/>
          </a:xfrm>
        </p:spPr>
        <p:txBody>
          <a:bodyPr/>
          <a:lstStyle/>
          <a:p>
            <a:pPr algn="just">
              <a:lnSpc>
                <a:spcPct val="200000"/>
              </a:lnSpc>
            </a:pPr>
            <a:r>
              <a:rPr lang="en-US" b="1" dirty="0"/>
              <a:t>There is no general theory for the best model but one is expected to experiment and discover which algorithm and configuration will result in the best performance for a specific task. In classification predictive modelling, the various algorithms are compared with their results. Classification accuracy is an interesting metric to evaluate the performance of any model based on the various predicted class labels. Classification accuracy might not be the best parameter but is a good point to begin for most of the classification tasks</a:t>
            </a:r>
            <a:r>
              <a:rPr lang="en-US" b="1" dirty="0" smtClean="0"/>
              <a:t>.</a:t>
            </a:r>
          </a:p>
          <a:p>
            <a:pPr algn="just">
              <a:lnSpc>
                <a:spcPct val="200000"/>
              </a:lnSpc>
            </a:pPr>
            <a:endParaRPr lang="en-US" b="1" dirty="0"/>
          </a:p>
          <a:p>
            <a:pPr algn="just">
              <a:lnSpc>
                <a:spcPct val="200000"/>
              </a:lnSpc>
            </a:pPr>
            <a:r>
              <a:rPr lang="en-US" b="1" dirty="0"/>
              <a:t>In place of a class label, some might give us the prediction of a probability of class membership of a particular input and in such cases, the ROC curve can be a helpful indicator of how accurate one model is. There are mainly 4 different types of classification tasks that you might encounter in your day to day challenges. </a:t>
            </a:r>
          </a:p>
        </p:txBody>
      </p:sp>
    </p:spTree>
    <p:extLst>
      <p:ext uri="{BB962C8B-B14F-4D97-AF65-F5344CB8AC3E}">
        <p14:creationId xmlns:p14="http://schemas.microsoft.com/office/powerpoint/2010/main" val="314101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762000" y="1269898"/>
            <a:ext cx="10257536" cy="3046988"/>
          </a:xfrm>
        </p:spPr>
        <p:txBody>
          <a:bodyPr/>
          <a:lstStyle/>
          <a:p>
            <a:r>
              <a:rPr lang="en-US" b="1" dirty="0"/>
              <a:t>Generally, the different types of predictive models in machine learning are as follows </a:t>
            </a:r>
            <a:r>
              <a:rPr lang="en-US" b="1" dirty="0" smtClean="0"/>
              <a:t>:</a:t>
            </a:r>
          </a:p>
          <a:p>
            <a:endParaRPr lang="en-US" b="1" dirty="0"/>
          </a:p>
          <a:p>
            <a:pPr marL="742950" lvl="1" indent="-285750">
              <a:lnSpc>
                <a:spcPct val="150000"/>
              </a:lnSpc>
              <a:buFont typeface="Arial" panose="020B0604020202020204" pitchFamily="34" charset="0"/>
              <a:buChar char="•"/>
            </a:pPr>
            <a:r>
              <a:rPr lang="en-US" b="1" dirty="0"/>
              <a:t>Binary classification</a:t>
            </a:r>
          </a:p>
          <a:p>
            <a:pPr marL="742950" lvl="1" indent="-285750">
              <a:lnSpc>
                <a:spcPct val="150000"/>
              </a:lnSpc>
              <a:buFont typeface="Arial" panose="020B0604020202020204" pitchFamily="34" charset="0"/>
              <a:buChar char="•"/>
            </a:pPr>
            <a:r>
              <a:rPr lang="en-US" b="1" dirty="0"/>
              <a:t>Multi-Label Classification</a:t>
            </a:r>
          </a:p>
          <a:p>
            <a:pPr marL="742950" lvl="1" indent="-285750">
              <a:lnSpc>
                <a:spcPct val="150000"/>
              </a:lnSpc>
              <a:buFont typeface="Arial" panose="020B0604020202020204" pitchFamily="34" charset="0"/>
              <a:buChar char="•"/>
            </a:pPr>
            <a:r>
              <a:rPr lang="en-US" b="1" dirty="0"/>
              <a:t>Multi-Class Classification</a:t>
            </a:r>
          </a:p>
          <a:p>
            <a:pPr marL="742950" lvl="1" indent="-285750">
              <a:lnSpc>
                <a:spcPct val="150000"/>
              </a:lnSpc>
              <a:buFont typeface="Arial" panose="020B0604020202020204" pitchFamily="34" charset="0"/>
              <a:buChar char="•"/>
            </a:pPr>
            <a:r>
              <a:rPr lang="en-US" b="1" dirty="0"/>
              <a:t>Imbalanced </a:t>
            </a:r>
            <a:r>
              <a:rPr lang="en-US" b="1" dirty="0" smtClean="0"/>
              <a:t>Classification</a:t>
            </a:r>
          </a:p>
          <a:p>
            <a:pPr lvl="1">
              <a:lnSpc>
                <a:spcPct val="150000"/>
              </a:lnSpc>
            </a:pPr>
            <a:endParaRPr lang="en-US" b="1" dirty="0"/>
          </a:p>
          <a:p>
            <a:pPr marL="742950" lvl="1" indent="-285750">
              <a:lnSpc>
                <a:spcPct val="150000"/>
              </a:lnSpc>
              <a:buFont typeface="Arial" panose="020B0604020202020204" pitchFamily="34" charset="0"/>
              <a:buChar char="•"/>
            </a:pPr>
            <a:endParaRPr lang="en-US" b="1" dirty="0"/>
          </a:p>
        </p:txBody>
      </p:sp>
    </p:spTree>
    <p:extLst>
      <p:ext uri="{BB962C8B-B14F-4D97-AF65-F5344CB8AC3E}">
        <p14:creationId xmlns:p14="http://schemas.microsoft.com/office/powerpoint/2010/main" val="307744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1"/>
            <a:ext cx="11120729" cy="1354217"/>
          </a:xfrm>
        </p:spPr>
        <p:txBody>
          <a:bodyPr/>
          <a:lstStyle/>
          <a:p>
            <a:r>
              <a:rPr lang="en-US" dirty="0">
                <a:solidFill>
                  <a:srgbClr val="FF0000"/>
                </a:solidFill>
              </a:rPr>
              <a:t>Binary Classification for Machine Learning</a:t>
            </a:r>
            <a:r>
              <a:rPr lang="en-US" dirty="0"/>
              <a:t/>
            </a:r>
            <a:br>
              <a:rPr lang="en-US" dirty="0"/>
            </a:br>
            <a:endParaRPr lang="en-US" dirty="0"/>
          </a:p>
        </p:txBody>
      </p:sp>
      <p:sp>
        <p:nvSpPr>
          <p:cNvPr id="3" name="Text Placeholder 2"/>
          <p:cNvSpPr>
            <a:spLocks noGrp="1"/>
          </p:cNvSpPr>
          <p:nvPr>
            <p:ph type="body" idx="1"/>
          </p:nvPr>
        </p:nvSpPr>
        <p:spPr>
          <a:xfrm>
            <a:off x="535635" y="1143000"/>
            <a:ext cx="11199165" cy="5816977"/>
          </a:xfrm>
        </p:spPr>
        <p:txBody>
          <a:bodyPr/>
          <a:lstStyle/>
          <a:p>
            <a:pPr algn="just">
              <a:lnSpc>
                <a:spcPct val="150000"/>
              </a:lnSpc>
            </a:pPr>
            <a:r>
              <a:rPr lang="en-US" b="1" dirty="0"/>
              <a:t>A binary classification refers to those tasks which can give either of any two class labels as the output. Generally, one is considered as the normal state and the other is considered to be the abnormal state.  The following examples will help you to understand them better</a:t>
            </a:r>
            <a:r>
              <a:rPr lang="en-US" b="1" dirty="0" smtClean="0"/>
              <a:t>.</a:t>
            </a:r>
          </a:p>
          <a:p>
            <a:pPr algn="just">
              <a:lnSpc>
                <a:spcPct val="150000"/>
              </a:lnSpc>
            </a:pPr>
            <a:endParaRPr lang="en-US" b="1" dirty="0"/>
          </a:p>
          <a:p>
            <a:pPr marL="742950" lvl="1" indent="-285750" algn="just">
              <a:lnSpc>
                <a:spcPct val="150000"/>
              </a:lnSpc>
              <a:buFont typeface="Arial" panose="020B0604020202020204" pitchFamily="34" charset="0"/>
              <a:buChar char="•"/>
            </a:pPr>
            <a:r>
              <a:rPr lang="en-US" b="1" dirty="0"/>
              <a:t>Email Spam detection: Normal State – Not Spam, Abnormal State – Spam</a:t>
            </a:r>
          </a:p>
          <a:p>
            <a:pPr marL="742950" lvl="1" indent="-285750" algn="just">
              <a:lnSpc>
                <a:spcPct val="150000"/>
              </a:lnSpc>
              <a:buFont typeface="Arial" panose="020B0604020202020204" pitchFamily="34" charset="0"/>
              <a:buChar char="•"/>
            </a:pPr>
            <a:r>
              <a:rPr lang="en-US" b="1" dirty="0"/>
              <a:t>Conversion prediction: Normal State – Not churned, Abnormal State – Churn</a:t>
            </a:r>
          </a:p>
          <a:p>
            <a:pPr marL="742950" lvl="1" indent="-285750" algn="just">
              <a:lnSpc>
                <a:spcPct val="150000"/>
              </a:lnSpc>
              <a:buFont typeface="Arial" panose="020B0604020202020204" pitchFamily="34" charset="0"/>
              <a:buChar char="•"/>
            </a:pPr>
            <a:r>
              <a:rPr lang="en-US" b="1" dirty="0"/>
              <a:t>Conversion Prediction: Normal State – Bought an item, Abnormal State – Not bought an item</a:t>
            </a:r>
          </a:p>
          <a:p>
            <a:pPr algn="just">
              <a:lnSpc>
                <a:spcPct val="150000"/>
              </a:lnSpc>
            </a:pPr>
            <a:endParaRPr lang="en-US" b="1" dirty="0" smtClean="0"/>
          </a:p>
          <a:p>
            <a:pPr algn="just">
              <a:lnSpc>
                <a:spcPct val="150000"/>
              </a:lnSpc>
            </a:pPr>
            <a:r>
              <a:rPr lang="en-US" b="1" dirty="0" smtClean="0"/>
              <a:t>You </a:t>
            </a:r>
            <a:r>
              <a:rPr lang="en-US" b="1" dirty="0"/>
              <a:t>can also add the example of that ” No cancer detected” to be a normal state and ” Cancer detected” to be the abnormal state. The notation mostly followed is that the normal state gets assigned the value of 0 and the class with the abnormal state gets assigned the value of 1. For each example, one can also create a model which predicts the Bernoulli probability for the output. </a:t>
            </a:r>
            <a:r>
              <a:rPr lang="en-US" b="1" dirty="0" smtClean="0"/>
              <a:t>In </a:t>
            </a:r>
            <a:r>
              <a:rPr lang="en-US" b="1" dirty="0"/>
              <a:t>short, it returns a discrete value that covers all cases and will give the output as either the outcome will have a value of 1 or 0. Hence after the association to two different states, the model can give an output for either of the values present.</a:t>
            </a:r>
          </a:p>
        </p:txBody>
      </p:sp>
    </p:spTree>
    <p:extLst>
      <p:ext uri="{BB962C8B-B14F-4D97-AF65-F5344CB8AC3E}">
        <p14:creationId xmlns:p14="http://schemas.microsoft.com/office/powerpoint/2010/main" val="1068060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46281" y="6464985"/>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3</a:t>
            </a:fld>
            <a:endParaRPr sz="1200">
              <a:latin typeface="Calibri"/>
              <a:cs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685800" y="986534"/>
            <a:ext cx="10257536" cy="6232475"/>
          </a:xfrm>
        </p:spPr>
        <p:txBody>
          <a:bodyPr/>
          <a:lstStyle/>
          <a:p>
            <a:pPr>
              <a:lnSpc>
                <a:spcPct val="150000"/>
              </a:lnSpc>
            </a:pPr>
            <a:r>
              <a:rPr lang="en-US" b="1" dirty="0"/>
              <a:t>The most popular algorithms which are used for binary classification are </a:t>
            </a:r>
            <a:r>
              <a:rPr lang="en-US" b="1" dirty="0" smtClean="0"/>
              <a:t>:</a:t>
            </a:r>
          </a:p>
          <a:p>
            <a:pPr>
              <a:lnSpc>
                <a:spcPct val="150000"/>
              </a:lnSpc>
            </a:pPr>
            <a:endParaRPr lang="en-US" b="1" dirty="0"/>
          </a:p>
          <a:p>
            <a:pPr marL="742950" lvl="1" indent="-285750">
              <a:lnSpc>
                <a:spcPct val="150000"/>
              </a:lnSpc>
              <a:buFont typeface="Arial" panose="020B0604020202020204" pitchFamily="34" charset="0"/>
              <a:buChar char="•"/>
            </a:pPr>
            <a:r>
              <a:rPr lang="en-US" b="1" dirty="0"/>
              <a:t>K-Nearest </a:t>
            </a:r>
            <a:r>
              <a:rPr lang="en-US" b="1" dirty="0" err="1"/>
              <a:t>Neighbours</a:t>
            </a:r>
            <a:endParaRPr lang="en-US" b="1" dirty="0"/>
          </a:p>
          <a:p>
            <a:pPr marL="742950" lvl="1" indent="-285750">
              <a:lnSpc>
                <a:spcPct val="150000"/>
              </a:lnSpc>
              <a:buFont typeface="Arial" panose="020B0604020202020204" pitchFamily="34" charset="0"/>
              <a:buChar char="•"/>
            </a:pPr>
            <a:r>
              <a:rPr lang="en-US" b="1" dirty="0"/>
              <a:t>Logistic Regression</a:t>
            </a:r>
          </a:p>
          <a:p>
            <a:pPr marL="742950" lvl="1" indent="-285750">
              <a:lnSpc>
                <a:spcPct val="150000"/>
              </a:lnSpc>
              <a:buFont typeface="Arial" panose="020B0604020202020204" pitchFamily="34" charset="0"/>
              <a:buChar char="•"/>
            </a:pPr>
            <a:r>
              <a:rPr lang="en-US" b="1" dirty="0"/>
              <a:t>Support Vector Machine</a:t>
            </a:r>
          </a:p>
          <a:p>
            <a:pPr marL="742950" lvl="1" indent="-285750">
              <a:lnSpc>
                <a:spcPct val="150000"/>
              </a:lnSpc>
              <a:buFont typeface="Arial" panose="020B0604020202020204" pitchFamily="34" charset="0"/>
              <a:buChar char="•"/>
            </a:pPr>
            <a:r>
              <a:rPr lang="en-US" b="1" dirty="0"/>
              <a:t>Decision Trees</a:t>
            </a:r>
          </a:p>
          <a:p>
            <a:pPr marL="742950" lvl="1" indent="-285750">
              <a:lnSpc>
                <a:spcPct val="150000"/>
              </a:lnSpc>
              <a:buFont typeface="Arial" panose="020B0604020202020204" pitchFamily="34" charset="0"/>
              <a:buChar char="•"/>
            </a:pPr>
            <a:r>
              <a:rPr lang="en-US" b="1" dirty="0"/>
              <a:t>Naive </a:t>
            </a:r>
            <a:r>
              <a:rPr lang="en-US" b="1" dirty="0" smtClean="0"/>
              <a:t>Bayes</a:t>
            </a:r>
            <a:endParaRPr lang="en-US" b="1" dirty="0"/>
          </a:p>
          <a:p>
            <a:pPr algn="just">
              <a:lnSpc>
                <a:spcPct val="150000"/>
              </a:lnSpc>
            </a:pPr>
            <a:endParaRPr lang="en-US" b="1" dirty="0" smtClean="0"/>
          </a:p>
          <a:p>
            <a:pPr algn="just">
              <a:lnSpc>
                <a:spcPct val="150000"/>
              </a:lnSpc>
            </a:pPr>
            <a:r>
              <a:rPr lang="en-US" b="1" dirty="0" smtClean="0"/>
              <a:t>Out </a:t>
            </a:r>
            <a:r>
              <a:rPr lang="en-US" b="1" dirty="0"/>
              <a:t>of the mentioned algorithms, some algorithms were specifically designed for the purpose of binary classification and natively do not support more than two types of class. Some examples of such algorithms are Support Vector Machines and Logistic Regression. Now we will create a dataset of our own and use binary classification on it. We will use the </a:t>
            </a:r>
            <a:r>
              <a:rPr lang="en-US" b="1" u="sng" dirty="0" err="1">
                <a:hlinkClick r:id="rId2"/>
              </a:rPr>
              <a:t>make_blob</a:t>
            </a:r>
            <a:r>
              <a:rPr lang="en-US" b="1" u="sng" dirty="0">
                <a:hlinkClick r:id="rId2"/>
              </a:rPr>
              <a:t>()</a:t>
            </a:r>
            <a:r>
              <a:rPr lang="en-US" b="1" dirty="0"/>
              <a:t> function of the </a:t>
            </a:r>
            <a:r>
              <a:rPr lang="en-US" b="1" dirty="0" err="1"/>
              <a:t>scikit</a:t>
            </a:r>
            <a:r>
              <a:rPr lang="en-US" b="1" dirty="0"/>
              <a:t>-learn module to generate a binary classification dataset. The example below uses a dataset with 1000 examples that belong to either of the two classes present with two input features.</a:t>
            </a:r>
          </a:p>
          <a:p>
            <a:pPr lvl="1">
              <a:lnSpc>
                <a:spcPct val="150000"/>
              </a:lnSpc>
            </a:pPr>
            <a:endParaRPr lang="en-US" b="1" dirty="0" smtClean="0"/>
          </a:p>
        </p:txBody>
      </p:sp>
    </p:spTree>
    <p:extLst>
      <p:ext uri="{BB962C8B-B14F-4D97-AF65-F5344CB8AC3E}">
        <p14:creationId xmlns:p14="http://schemas.microsoft.com/office/powerpoint/2010/main" val="3324731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1"/>
            <a:ext cx="11120729" cy="700660"/>
          </a:xfrm>
        </p:spPr>
        <p:txBody>
          <a:bodyPr/>
          <a:lstStyle/>
          <a:p>
            <a:r>
              <a:rPr lang="en-US" b="1" dirty="0" smtClean="0">
                <a:solidFill>
                  <a:srgbClr val="FF0000"/>
                </a:solidFill>
              </a:rPr>
              <a:t>Code</a:t>
            </a:r>
            <a:r>
              <a:rPr lang="en-US" dirty="0"/>
              <a:t/>
            </a:r>
            <a:br>
              <a:rPr lang="en-US" dirty="0"/>
            </a:br>
            <a:endParaRPr lang="en-US" dirty="0"/>
          </a:p>
        </p:txBody>
      </p:sp>
      <p:sp>
        <p:nvSpPr>
          <p:cNvPr id="3" name="Text Placeholder 2"/>
          <p:cNvSpPr>
            <a:spLocks noGrp="1"/>
          </p:cNvSpPr>
          <p:nvPr>
            <p:ph type="body" idx="1"/>
          </p:nvPr>
        </p:nvSpPr>
        <p:spPr>
          <a:xfrm>
            <a:off x="510235" y="990601"/>
            <a:ext cx="10483901" cy="6093976"/>
          </a:xfrm>
        </p:spPr>
        <p:txBody>
          <a:bodyPr/>
          <a:lstStyle/>
          <a:p>
            <a:r>
              <a:rPr lang="en-US" b="1" dirty="0"/>
              <a:t>from </a:t>
            </a:r>
            <a:r>
              <a:rPr lang="en-US" b="1" dirty="0" err="1"/>
              <a:t>numpy</a:t>
            </a:r>
            <a:r>
              <a:rPr lang="en-US" b="1" dirty="0"/>
              <a:t> import where</a:t>
            </a:r>
          </a:p>
          <a:p>
            <a:r>
              <a:rPr lang="en-US" b="1" dirty="0"/>
              <a:t>from collections import Counter</a:t>
            </a:r>
          </a:p>
          <a:p>
            <a:r>
              <a:rPr lang="en-US" b="1" dirty="0"/>
              <a:t>from </a:t>
            </a:r>
            <a:r>
              <a:rPr lang="en-US" b="1" dirty="0" err="1"/>
              <a:t>sklearn.datasets</a:t>
            </a:r>
            <a:r>
              <a:rPr lang="en-US" b="1" dirty="0"/>
              <a:t> import </a:t>
            </a:r>
            <a:r>
              <a:rPr lang="en-US" b="1" dirty="0" err="1"/>
              <a:t>make_blobs</a:t>
            </a:r>
            <a:endParaRPr lang="en-US" b="1" dirty="0"/>
          </a:p>
          <a:p>
            <a:r>
              <a:rPr lang="en-US" b="1" dirty="0"/>
              <a:t>from </a:t>
            </a:r>
            <a:r>
              <a:rPr lang="en-US" b="1" dirty="0" err="1"/>
              <a:t>matplotlib</a:t>
            </a:r>
            <a:r>
              <a:rPr lang="en-US" b="1" dirty="0"/>
              <a:t> import </a:t>
            </a:r>
            <a:r>
              <a:rPr lang="en-US" b="1" dirty="0" err="1"/>
              <a:t>pyplot</a:t>
            </a:r>
            <a:endParaRPr lang="en-US" b="1" dirty="0"/>
          </a:p>
          <a:p>
            <a:r>
              <a:rPr lang="en-US" b="1" dirty="0"/>
              <a:t/>
            </a:r>
            <a:br>
              <a:rPr lang="en-US" b="1" dirty="0"/>
            </a:br>
            <a:r>
              <a:rPr lang="en-US" b="1" dirty="0"/>
              <a:t>X, y = </a:t>
            </a:r>
            <a:r>
              <a:rPr lang="en-US" b="1" dirty="0" err="1"/>
              <a:t>make_blobs</a:t>
            </a:r>
            <a:r>
              <a:rPr lang="en-US" b="1" dirty="0"/>
              <a:t>(</a:t>
            </a:r>
            <a:r>
              <a:rPr lang="en-US" b="1" dirty="0" err="1"/>
              <a:t>n_samples</a:t>
            </a:r>
            <a:r>
              <a:rPr lang="en-US" b="1" dirty="0"/>
              <a:t>=5000, centers=2, </a:t>
            </a:r>
            <a:r>
              <a:rPr lang="en-US" b="1" dirty="0" err="1"/>
              <a:t>random_state</a:t>
            </a:r>
            <a:r>
              <a:rPr lang="en-US" b="1" dirty="0"/>
              <a:t>=1)</a:t>
            </a:r>
          </a:p>
          <a:p>
            <a:r>
              <a:rPr lang="en-US" b="1" dirty="0"/>
              <a:t/>
            </a:r>
            <a:br>
              <a:rPr lang="en-US" b="1" dirty="0"/>
            </a:br>
            <a:r>
              <a:rPr lang="en-US" b="1" dirty="0"/>
              <a:t>print(</a:t>
            </a:r>
            <a:r>
              <a:rPr lang="en-US" b="1" dirty="0" err="1"/>
              <a:t>X.shape</a:t>
            </a:r>
            <a:r>
              <a:rPr lang="en-US" b="1" dirty="0"/>
              <a:t>, </a:t>
            </a:r>
            <a:r>
              <a:rPr lang="en-US" b="1" dirty="0" err="1"/>
              <a:t>y.shape</a:t>
            </a:r>
            <a:r>
              <a:rPr lang="en-US" b="1" dirty="0"/>
              <a:t>)</a:t>
            </a:r>
          </a:p>
          <a:p>
            <a:r>
              <a:rPr lang="en-US" b="1" dirty="0"/>
              <a:t/>
            </a:r>
            <a:br>
              <a:rPr lang="en-US" b="1" dirty="0"/>
            </a:br>
            <a:r>
              <a:rPr lang="en-US" b="1" dirty="0"/>
              <a:t>counter = Counter(y)</a:t>
            </a:r>
          </a:p>
          <a:p>
            <a:r>
              <a:rPr lang="en-US" b="1" dirty="0"/>
              <a:t>print(counter)</a:t>
            </a:r>
          </a:p>
          <a:p>
            <a:r>
              <a:rPr lang="en-US" b="1" dirty="0"/>
              <a:t/>
            </a:r>
            <a:br>
              <a:rPr lang="en-US" b="1" dirty="0"/>
            </a:br>
            <a:r>
              <a:rPr lang="en-US" b="1" dirty="0"/>
              <a:t>for </a:t>
            </a:r>
            <a:r>
              <a:rPr lang="en-US" b="1" dirty="0" err="1"/>
              <a:t>i</a:t>
            </a:r>
            <a:r>
              <a:rPr lang="en-US" b="1" dirty="0"/>
              <a:t> in range(10):</a:t>
            </a:r>
          </a:p>
          <a:p>
            <a:r>
              <a:rPr lang="en-US" b="1" dirty="0"/>
              <a:t>  print(X[</a:t>
            </a:r>
            <a:r>
              <a:rPr lang="en-US" b="1" dirty="0" err="1"/>
              <a:t>i</a:t>
            </a:r>
            <a:r>
              <a:rPr lang="en-US" b="1" dirty="0"/>
              <a:t>], y[</a:t>
            </a:r>
            <a:r>
              <a:rPr lang="en-US" b="1" dirty="0" err="1"/>
              <a:t>i</a:t>
            </a:r>
            <a:r>
              <a:rPr lang="en-US" b="1" dirty="0"/>
              <a:t>])</a:t>
            </a:r>
          </a:p>
          <a:p>
            <a:r>
              <a:rPr lang="en-US" b="1" dirty="0"/>
              <a:t/>
            </a:r>
            <a:br>
              <a:rPr lang="en-US" b="1" dirty="0"/>
            </a:br>
            <a:r>
              <a:rPr lang="en-US" b="1" dirty="0"/>
              <a:t>for label, _ in </a:t>
            </a:r>
            <a:r>
              <a:rPr lang="en-US" b="1" dirty="0" err="1"/>
              <a:t>counter.items</a:t>
            </a:r>
            <a:r>
              <a:rPr lang="en-US" b="1" dirty="0"/>
              <a:t>():</a:t>
            </a:r>
          </a:p>
          <a:p>
            <a:r>
              <a:rPr lang="en-US" b="1" dirty="0"/>
              <a:t>  </a:t>
            </a:r>
            <a:r>
              <a:rPr lang="en-US" b="1" dirty="0" err="1"/>
              <a:t>row_ix</a:t>
            </a:r>
            <a:r>
              <a:rPr lang="en-US" b="1" dirty="0"/>
              <a:t> = where(y == label)[0]</a:t>
            </a:r>
          </a:p>
          <a:p>
            <a:r>
              <a:rPr lang="en-US" b="1" dirty="0"/>
              <a:t> </a:t>
            </a:r>
            <a:r>
              <a:rPr lang="en-US" b="1" dirty="0" err="1" smtClean="0"/>
              <a:t>pyplot.scatter</a:t>
            </a:r>
            <a:r>
              <a:rPr lang="en-US" b="1" dirty="0" smtClean="0"/>
              <a:t>(X[</a:t>
            </a:r>
            <a:r>
              <a:rPr lang="en-US" b="1" dirty="0" err="1" smtClean="0"/>
              <a:t>row_ix</a:t>
            </a:r>
            <a:r>
              <a:rPr lang="en-US" b="1" dirty="0"/>
              <a:t>, 0], X[</a:t>
            </a:r>
            <a:r>
              <a:rPr lang="en-US" b="1" dirty="0" err="1"/>
              <a:t>row_ix</a:t>
            </a:r>
            <a:r>
              <a:rPr lang="en-US" b="1" dirty="0"/>
              <a:t>, 1], label=</a:t>
            </a:r>
            <a:r>
              <a:rPr lang="en-US" b="1" dirty="0" err="1"/>
              <a:t>str</a:t>
            </a:r>
            <a:r>
              <a:rPr lang="en-US" b="1" dirty="0"/>
              <a:t>(label))</a:t>
            </a:r>
          </a:p>
          <a:p>
            <a:r>
              <a:rPr lang="en-US" b="1" dirty="0"/>
              <a:t/>
            </a:r>
            <a:br>
              <a:rPr lang="en-US" b="1" dirty="0"/>
            </a:br>
            <a:r>
              <a:rPr lang="en-US" b="1" dirty="0" err="1"/>
              <a:t>pyplot.legend</a:t>
            </a:r>
            <a:r>
              <a:rPr lang="en-US" b="1" dirty="0"/>
              <a:t>()</a:t>
            </a:r>
          </a:p>
          <a:p>
            <a:r>
              <a:rPr lang="en-US" b="1" dirty="0" err="1"/>
              <a:t>pyplot.show</a:t>
            </a:r>
            <a:r>
              <a:rPr lang="en-US" b="1" dirty="0"/>
              <a:t>()</a:t>
            </a:r>
          </a:p>
          <a:p>
            <a:endParaRPr lang="en-US" b="1" dirty="0"/>
          </a:p>
        </p:txBody>
      </p:sp>
    </p:spTree>
    <p:extLst>
      <p:ext uri="{BB962C8B-B14F-4D97-AF65-F5344CB8AC3E}">
        <p14:creationId xmlns:p14="http://schemas.microsoft.com/office/powerpoint/2010/main" val="3809681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1"/>
          <p:cNvSpPr>
            <a:spLocks noGrp="1" noChangeArrowheads="1"/>
          </p:cNvSpPr>
          <p:nvPr>
            <p:ph type="body" idx="1"/>
          </p:nvPr>
        </p:nvSpPr>
        <p:spPr bwMode="auto">
          <a:xfrm>
            <a:off x="304800" y="2058888"/>
            <a:ext cx="3886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a:rPr>
              <a:t>(</a:t>
            </a:r>
            <a:r>
              <a:rPr kumimoji="0" lang="en-US" altLang="en-US" sz="2000" b="0" i="0" u="none" strike="noStrike" cap="none" normalizeH="0" baseline="0" dirty="0" smtClean="0">
                <a:ln>
                  <a:noFill/>
                </a:ln>
                <a:solidFill>
                  <a:schemeClr val="tx1"/>
                </a:solidFill>
                <a:effectLst/>
                <a:latin typeface="Arial Unicode MS"/>
              </a:rPr>
              <a:t>5000, 2) (5000,) Counter({1: 2500, 0: 2500}) [-11.5739555 -3.2062213] 1 [0.05752883 3.60221288] 0 [-1.03619773 3.97153319] 0 [-8.22983437 -3.54309524] 1 [-10.49210036 -4.70600004] 1 [-10.74348914 -5.9057007 ] 1 [-3.20386867 4.51629714] 0 [-1.98063705 4.9672959 ] 0 [-8.61268072 -3.6579652 ] 1 [-10.54840697 -2.91203705] 1</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295400"/>
            <a:ext cx="6093764" cy="5029200"/>
          </a:xfrm>
          <a:prstGeom prst="rect">
            <a:avLst/>
          </a:prstGeom>
        </p:spPr>
      </p:pic>
    </p:spTree>
    <p:extLst>
      <p:ext uri="{BB962C8B-B14F-4D97-AF65-F5344CB8AC3E}">
        <p14:creationId xmlns:p14="http://schemas.microsoft.com/office/powerpoint/2010/main" val="501689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a:t>.</a:t>
            </a:r>
          </a:p>
        </p:txBody>
      </p:sp>
      <p:sp>
        <p:nvSpPr>
          <p:cNvPr id="3" name="Text Placeholder 2"/>
          <p:cNvSpPr>
            <a:spLocks noGrp="1"/>
          </p:cNvSpPr>
          <p:nvPr>
            <p:ph type="body" idx="1"/>
          </p:nvPr>
        </p:nvSpPr>
        <p:spPr>
          <a:xfrm>
            <a:off x="457200" y="1269898"/>
            <a:ext cx="11199164" cy="4154984"/>
          </a:xfrm>
        </p:spPr>
        <p:txBody>
          <a:bodyPr/>
          <a:lstStyle/>
          <a:p>
            <a:pPr algn="just">
              <a:lnSpc>
                <a:spcPct val="150000"/>
              </a:lnSpc>
            </a:pPr>
            <a:r>
              <a:rPr lang="en-US" b="1" dirty="0"/>
              <a:t>The above example creates a dataset of 5000 samples and divides them into input ‘X’ and output ‘Y’ elements. The distribution shows us that anyone instance can either belong to either class 0 or class 1 and there are approximately 50% in each</a:t>
            </a:r>
            <a:r>
              <a:rPr lang="en-US" b="1" dirty="0" smtClean="0"/>
              <a:t>.</a:t>
            </a:r>
          </a:p>
          <a:p>
            <a:pPr algn="just">
              <a:lnSpc>
                <a:spcPct val="150000"/>
              </a:lnSpc>
            </a:pPr>
            <a:endParaRPr lang="en-US" b="1" dirty="0"/>
          </a:p>
          <a:p>
            <a:pPr algn="just">
              <a:lnSpc>
                <a:spcPct val="150000"/>
              </a:lnSpc>
            </a:pPr>
            <a:r>
              <a:rPr lang="en-US" b="1" dirty="0"/>
              <a:t>The first 10 examples in the dataset are shown with the input values which are numeric and the target value is an integer which represents a class membership.</a:t>
            </a:r>
          </a:p>
          <a:p>
            <a:pPr algn="just">
              <a:lnSpc>
                <a:spcPct val="150000"/>
              </a:lnSpc>
            </a:pPr>
            <a:endParaRPr lang="en-US" b="1" dirty="0" smtClean="0"/>
          </a:p>
          <a:p>
            <a:pPr algn="just">
              <a:lnSpc>
                <a:spcPct val="150000"/>
              </a:lnSpc>
            </a:pPr>
            <a:r>
              <a:rPr lang="en-US" b="1" dirty="0" smtClean="0"/>
              <a:t>Then </a:t>
            </a:r>
            <a:r>
              <a:rPr lang="en-US" b="1" dirty="0"/>
              <a:t>a scatter plot is created for the input variables where the resultant points are </a:t>
            </a:r>
            <a:r>
              <a:rPr lang="en-US" b="1" dirty="0" err="1"/>
              <a:t>colour</a:t>
            </a:r>
            <a:r>
              <a:rPr lang="en-US" b="1" dirty="0"/>
              <a:t> coded based on the class value. We can easily see two distinct clusters which we can discriminate.</a:t>
            </a:r>
          </a:p>
          <a:p>
            <a:pPr algn="just">
              <a:lnSpc>
                <a:spcPct val="150000"/>
              </a:lnSpc>
            </a:pPr>
            <a:endParaRPr lang="en-US" b="1" dirty="0"/>
          </a:p>
        </p:txBody>
      </p:sp>
    </p:spTree>
    <p:extLst>
      <p:ext uri="{BB962C8B-B14F-4D97-AF65-F5344CB8AC3E}">
        <p14:creationId xmlns:p14="http://schemas.microsoft.com/office/powerpoint/2010/main" val="2417135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1"/>
            <a:ext cx="11120729" cy="1354217"/>
          </a:xfrm>
        </p:spPr>
        <p:txBody>
          <a:bodyPr/>
          <a:lstStyle/>
          <a:p>
            <a:r>
              <a:rPr lang="en-US" dirty="0">
                <a:solidFill>
                  <a:srgbClr val="FF0000"/>
                </a:solidFill>
              </a:rPr>
              <a:t>Multi-Class Classification</a:t>
            </a:r>
            <a:br>
              <a:rPr lang="en-US" dirty="0">
                <a:solidFill>
                  <a:srgbClr val="FF0000"/>
                </a:solidFill>
              </a:rPr>
            </a:br>
            <a:endParaRPr lang="en-US" dirty="0">
              <a:solidFill>
                <a:srgbClr val="FF0000"/>
              </a:solidFill>
            </a:endParaRPr>
          </a:p>
        </p:txBody>
      </p:sp>
      <p:sp>
        <p:nvSpPr>
          <p:cNvPr id="3" name="Text Placeholder 2"/>
          <p:cNvSpPr>
            <a:spLocks noGrp="1"/>
          </p:cNvSpPr>
          <p:nvPr>
            <p:ph type="body" idx="1"/>
          </p:nvPr>
        </p:nvSpPr>
        <p:spPr>
          <a:xfrm>
            <a:off x="381000" y="1066800"/>
            <a:ext cx="10638536" cy="6232475"/>
          </a:xfrm>
        </p:spPr>
        <p:txBody>
          <a:bodyPr/>
          <a:lstStyle/>
          <a:p>
            <a:pPr algn="just">
              <a:lnSpc>
                <a:spcPct val="150000"/>
              </a:lnSpc>
            </a:pPr>
            <a:r>
              <a:rPr lang="en-US" b="1" dirty="0"/>
              <a:t>These types of classification problems have no fixed two labels but can have any number of labels. Some popular examples of multi-class classification are </a:t>
            </a:r>
            <a:r>
              <a:rPr lang="en-US" b="1" dirty="0" smtClean="0"/>
              <a:t>:</a:t>
            </a:r>
          </a:p>
          <a:p>
            <a:pPr algn="just">
              <a:lnSpc>
                <a:spcPct val="150000"/>
              </a:lnSpc>
            </a:pPr>
            <a:endParaRPr lang="en-US" b="1" dirty="0"/>
          </a:p>
          <a:p>
            <a:pPr marL="742950" lvl="1" indent="-285750" algn="just">
              <a:lnSpc>
                <a:spcPct val="150000"/>
              </a:lnSpc>
              <a:buFont typeface="Arial" panose="020B0604020202020204" pitchFamily="34" charset="0"/>
              <a:buChar char="•"/>
            </a:pPr>
            <a:r>
              <a:rPr lang="en-US" b="1" dirty="0"/>
              <a:t>Plant Species Classification</a:t>
            </a:r>
          </a:p>
          <a:p>
            <a:pPr marL="742950" lvl="1" indent="-285750" algn="just">
              <a:lnSpc>
                <a:spcPct val="150000"/>
              </a:lnSpc>
              <a:buFont typeface="Arial" panose="020B0604020202020204" pitchFamily="34" charset="0"/>
              <a:buChar char="•"/>
            </a:pPr>
            <a:r>
              <a:rPr lang="en-US" b="1" dirty="0"/>
              <a:t>Face Classification</a:t>
            </a:r>
          </a:p>
          <a:p>
            <a:pPr marL="742950" lvl="1" indent="-285750" algn="just">
              <a:lnSpc>
                <a:spcPct val="150000"/>
              </a:lnSpc>
              <a:buFont typeface="Arial" panose="020B0604020202020204" pitchFamily="34" charset="0"/>
              <a:buChar char="•"/>
            </a:pPr>
            <a:r>
              <a:rPr lang="en-US" b="1" dirty="0"/>
              <a:t>Optical Character recognition</a:t>
            </a:r>
          </a:p>
          <a:p>
            <a:pPr algn="just">
              <a:lnSpc>
                <a:spcPct val="150000"/>
              </a:lnSpc>
            </a:pPr>
            <a:endParaRPr lang="en-US" b="1" dirty="0" smtClean="0"/>
          </a:p>
          <a:p>
            <a:pPr algn="just">
              <a:lnSpc>
                <a:spcPct val="150000"/>
              </a:lnSpc>
            </a:pPr>
            <a:r>
              <a:rPr lang="en-US" b="1" dirty="0" smtClean="0"/>
              <a:t>Here </a:t>
            </a:r>
            <a:r>
              <a:rPr lang="en-US" b="1" dirty="0"/>
              <a:t>there is no notion of a normal and abnormal outcome but the result will belong to one of many among a range of variables of known classes. There can also be a huge number of labels like predicting a picture as to how closely it might belong to one out of the tens of thousands of the faces of the recognition system.</a:t>
            </a:r>
          </a:p>
          <a:p>
            <a:pPr>
              <a:lnSpc>
                <a:spcPct val="150000"/>
              </a:lnSpc>
            </a:pPr>
            <a:endParaRPr lang="en-US" b="1" dirty="0" smtClean="0"/>
          </a:p>
          <a:p>
            <a:pPr algn="just">
              <a:lnSpc>
                <a:spcPct val="150000"/>
              </a:lnSpc>
            </a:pPr>
            <a:r>
              <a:rPr lang="en-US" b="1" dirty="0" smtClean="0"/>
              <a:t>Another </a:t>
            </a:r>
            <a:r>
              <a:rPr lang="en-US" b="1" dirty="0"/>
              <a:t>type of challenge where you need to predict the next word of a sequence like a translation model for text could also be considered as multi-class classification. In this particular scenario, all the words of the vocabulary define all the possible number of classes and that can range in millions.</a:t>
            </a:r>
          </a:p>
          <a:p>
            <a:pPr>
              <a:lnSpc>
                <a:spcPct val="150000"/>
              </a:lnSpc>
            </a:pPr>
            <a:endParaRPr lang="en-US" b="1" dirty="0"/>
          </a:p>
        </p:txBody>
      </p:sp>
    </p:spTree>
    <p:extLst>
      <p:ext uri="{BB962C8B-B14F-4D97-AF65-F5344CB8AC3E}">
        <p14:creationId xmlns:p14="http://schemas.microsoft.com/office/powerpoint/2010/main" val="1942108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535635" y="1269898"/>
            <a:ext cx="10483901" cy="4527521"/>
          </a:xfrm>
        </p:spPr>
        <p:txBody>
          <a:bodyPr/>
          <a:lstStyle/>
          <a:p>
            <a:pPr algn="just">
              <a:lnSpc>
                <a:spcPct val="150000"/>
              </a:lnSpc>
            </a:pPr>
            <a:r>
              <a:rPr lang="en-US" b="1" dirty="0"/>
              <a:t>These types of models are generally done using a </a:t>
            </a:r>
            <a:r>
              <a:rPr lang="en-US" b="1" u="sng" dirty="0">
                <a:hlinkClick r:id="rId2"/>
              </a:rPr>
              <a:t>Categorical Distribution</a:t>
            </a:r>
            <a:r>
              <a:rPr lang="en-US" b="1" dirty="0"/>
              <a:t> unlike Bernoulli for binary classification. In a Categorical Distribution, an event can have multiple endpoints or results and hence the model predicts the probability of input with respect to each of the output labels</a:t>
            </a:r>
            <a:r>
              <a:rPr lang="en-US" b="1" dirty="0" smtClean="0"/>
              <a:t>.</a:t>
            </a:r>
          </a:p>
          <a:p>
            <a:pPr algn="just">
              <a:lnSpc>
                <a:spcPct val="150000"/>
              </a:lnSpc>
            </a:pPr>
            <a:endParaRPr lang="en-US" b="1" dirty="0"/>
          </a:p>
          <a:p>
            <a:pPr algn="just">
              <a:lnSpc>
                <a:spcPct val="150000"/>
              </a:lnSpc>
            </a:pPr>
            <a:r>
              <a:rPr lang="en-US" b="1" dirty="0"/>
              <a:t>The most common algorithms which are used for Multi-Class Classification are :</a:t>
            </a:r>
          </a:p>
          <a:p>
            <a:pPr marL="742950" lvl="1" indent="-285750" algn="just">
              <a:lnSpc>
                <a:spcPct val="150000"/>
              </a:lnSpc>
              <a:buFont typeface="Arial" panose="020B0604020202020204" pitchFamily="34" charset="0"/>
              <a:buChar char="•"/>
            </a:pPr>
            <a:r>
              <a:rPr lang="en-US" b="1" dirty="0"/>
              <a:t>K-Nearest </a:t>
            </a:r>
            <a:r>
              <a:rPr lang="en-US" b="1" dirty="0" err="1"/>
              <a:t>Neighbours</a:t>
            </a:r>
            <a:endParaRPr lang="en-US" b="1" dirty="0"/>
          </a:p>
          <a:p>
            <a:pPr marL="742950" lvl="1" indent="-285750" algn="just">
              <a:lnSpc>
                <a:spcPct val="150000"/>
              </a:lnSpc>
              <a:buFont typeface="Arial" panose="020B0604020202020204" pitchFamily="34" charset="0"/>
              <a:buChar char="•"/>
            </a:pPr>
            <a:r>
              <a:rPr lang="en-US" b="1" dirty="0"/>
              <a:t>Naive Bayes</a:t>
            </a:r>
          </a:p>
          <a:p>
            <a:pPr marL="742950" lvl="1" indent="-285750" algn="just">
              <a:lnSpc>
                <a:spcPct val="150000"/>
              </a:lnSpc>
              <a:buFont typeface="Arial" panose="020B0604020202020204" pitchFamily="34" charset="0"/>
              <a:buChar char="•"/>
            </a:pPr>
            <a:r>
              <a:rPr lang="en-US" b="1" dirty="0"/>
              <a:t>Decision trees</a:t>
            </a:r>
          </a:p>
          <a:p>
            <a:pPr marL="742950" lvl="1" indent="-285750">
              <a:lnSpc>
                <a:spcPct val="150000"/>
              </a:lnSpc>
              <a:buFont typeface="Arial" panose="020B0604020202020204" pitchFamily="34" charset="0"/>
              <a:buChar char="•"/>
            </a:pPr>
            <a:r>
              <a:rPr lang="en-US" b="1" dirty="0"/>
              <a:t>Gradient Boosting</a:t>
            </a:r>
          </a:p>
          <a:p>
            <a:pPr marL="742950" lvl="1" indent="-285750">
              <a:lnSpc>
                <a:spcPct val="150000"/>
              </a:lnSpc>
              <a:buFont typeface="Arial" panose="020B0604020202020204" pitchFamily="34" charset="0"/>
              <a:buChar char="•"/>
            </a:pPr>
            <a:r>
              <a:rPr lang="en-US" b="1" dirty="0"/>
              <a:t>Random Forest</a:t>
            </a:r>
          </a:p>
          <a:p>
            <a:pPr>
              <a:lnSpc>
                <a:spcPct val="150000"/>
              </a:lnSpc>
            </a:pPr>
            <a:endParaRPr lang="en-US" b="1" dirty="0"/>
          </a:p>
        </p:txBody>
      </p:sp>
    </p:spTree>
    <p:extLst>
      <p:ext uri="{BB962C8B-B14F-4D97-AF65-F5344CB8AC3E}">
        <p14:creationId xmlns:p14="http://schemas.microsoft.com/office/powerpoint/2010/main" val="2418775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535635" y="1269898"/>
            <a:ext cx="11120729" cy="4570482"/>
          </a:xfrm>
        </p:spPr>
        <p:txBody>
          <a:bodyPr/>
          <a:lstStyle/>
          <a:p>
            <a:pPr algn="just">
              <a:lnSpc>
                <a:spcPct val="150000"/>
              </a:lnSpc>
            </a:pPr>
            <a:r>
              <a:rPr lang="en-US" b="1" dirty="0"/>
              <a:t>You can also use the algorithms for Binary Classification here on a basis of either one class vs all the other classes, also known as one-vs-rest, or one model for a pair of classes in the model which is also known as one-vs-one</a:t>
            </a:r>
            <a:r>
              <a:rPr lang="en-US" b="1" dirty="0" smtClean="0"/>
              <a:t>.</a:t>
            </a:r>
          </a:p>
          <a:p>
            <a:pPr algn="just">
              <a:lnSpc>
                <a:spcPct val="150000"/>
              </a:lnSpc>
            </a:pPr>
            <a:endParaRPr lang="en-US" b="1" dirty="0"/>
          </a:p>
          <a:p>
            <a:pPr algn="just">
              <a:lnSpc>
                <a:spcPct val="150000"/>
              </a:lnSpc>
            </a:pPr>
            <a:r>
              <a:rPr lang="en-US" b="1" dirty="0"/>
              <a:t>One Vs Rest – The main task here is to fit one model for each class which will be versus all the other classes</a:t>
            </a:r>
          </a:p>
          <a:p>
            <a:pPr algn="just">
              <a:lnSpc>
                <a:spcPct val="150000"/>
              </a:lnSpc>
            </a:pPr>
            <a:endParaRPr lang="en-US" b="1" dirty="0" smtClean="0"/>
          </a:p>
          <a:p>
            <a:pPr algn="just">
              <a:lnSpc>
                <a:spcPct val="150000"/>
              </a:lnSpc>
            </a:pPr>
            <a:r>
              <a:rPr lang="en-US" b="1" dirty="0" smtClean="0"/>
              <a:t>One </a:t>
            </a:r>
            <a:r>
              <a:rPr lang="en-US" b="1" dirty="0"/>
              <a:t>Vs One – The main task here is to define a binary model for every pair of classes.</a:t>
            </a:r>
          </a:p>
          <a:p>
            <a:pPr algn="just">
              <a:lnSpc>
                <a:spcPct val="150000"/>
              </a:lnSpc>
            </a:pPr>
            <a:endParaRPr lang="en-US" b="1" dirty="0" smtClean="0"/>
          </a:p>
          <a:p>
            <a:pPr algn="just">
              <a:lnSpc>
                <a:spcPct val="150000"/>
              </a:lnSpc>
            </a:pPr>
            <a:r>
              <a:rPr lang="en-US" b="1" dirty="0" smtClean="0"/>
              <a:t>We </a:t>
            </a:r>
            <a:r>
              <a:rPr lang="en-US" b="1" dirty="0"/>
              <a:t>will again take the example of multi-class classification by using the </a:t>
            </a:r>
            <a:r>
              <a:rPr lang="en-US" b="1" dirty="0" err="1"/>
              <a:t>make_blobs</a:t>
            </a:r>
            <a:r>
              <a:rPr lang="en-US" b="1" dirty="0"/>
              <a:t>() function of the </a:t>
            </a:r>
            <a:r>
              <a:rPr lang="en-US" b="1" dirty="0" err="1"/>
              <a:t>scikit</a:t>
            </a:r>
            <a:r>
              <a:rPr lang="en-US" b="1" dirty="0"/>
              <a:t> learn module. The following code demonstrates it.</a:t>
            </a:r>
          </a:p>
          <a:p>
            <a:pPr algn="just">
              <a:lnSpc>
                <a:spcPct val="150000"/>
              </a:lnSpc>
            </a:pPr>
            <a:endParaRPr lang="en-US" b="1" dirty="0"/>
          </a:p>
        </p:txBody>
      </p:sp>
    </p:spTree>
    <p:extLst>
      <p:ext uri="{BB962C8B-B14F-4D97-AF65-F5344CB8AC3E}">
        <p14:creationId xmlns:p14="http://schemas.microsoft.com/office/powerpoint/2010/main" val="20079741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677108"/>
          </a:xfrm>
        </p:spPr>
        <p:txBody>
          <a:bodyPr/>
          <a:lstStyle/>
          <a:p>
            <a:r>
              <a:rPr lang="en-US" b="1" dirty="0">
                <a:solidFill>
                  <a:srgbClr val="FF0000"/>
                </a:solidFill>
              </a:rPr>
              <a:t>Code</a:t>
            </a:r>
            <a:r>
              <a:rPr lang="en-US" b="1" dirty="0"/>
              <a:t> </a:t>
            </a:r>
            <a:endParaRPr lang="en-US" dirty="0"/>
          </a:p>
        </p:txBody>
      </p:sp>
      <p:sp>
        <p:nvSpPr>
          <p:cNvPr id="3" name="Text Placeholder 2"/>
          <p:cNvSpPr>
            <a:spLocks noGrp="1"/>
          </p:cNvSpPr>
          <p:nvPr>
            <p:ph type="body" idx="1"/>
          </p:nvPr>
        </p:nvSpPr>
        <p:spPr>
          <a:xfrm>
            <a:off x="535635" y="967048"/>
            <a:ext cx="10483901" cy="6238118"/>
          </a:xfrm>
        </p:spPr>
        <p:txBody>
          <a:bodyPr/>
          <a:lstStyle/>
          <a:p>
            <a:pPr>
              <a:lnSpc>
                <a:spcPct val="150000"/>
              </a:lnSpc>
            </a:pPr>
            <a:r>
              <a:rPr lang="en-US" sz="1700" b="1" dirty="0"/>
              <a:t>from </a:t>
            </a:r>
            <a:r>
              <a:rPr lang="en-US" sz="1700" b="1" dirty="0" err="1"/>
              <a:t>numpy</a:t>
            </a:r>
            <a:r>
              <a:rPr lang="en-US" sz="1700" b="1" dirty="0"/>
              <a:t> import where</a:t>
            </a:r>
          </a:p>
          <a:p>
            <a:pPr>
              <a:lnSpc>
                <a:spcPct val="150000"/>
              </a:lnSpc>
            </a:pPr>
            <a:r>
              <a:rPr lang="en-US" sz="1700" b="1" dirty="0"/>
              <a:t>from collections import Counter</a:t>
            </a:r>
          </a:p>
          <a:p>
            <a:pPr>
              <a:lnSpc>
                <a:spcPct val="150000"/>
              </a:lnSpc>
            </a:pPr>
            <a:r>
              <a:rPr lang="en-US" sz="1700" b="1" dirty="0"/>
              <a:t>from </a:t>
            </a:r>
            <a:r>
              <a:rPr lang="en-US" sz="1700" b="1" dirty="0" err="1"/>
              <a:t>sklearn.datasets</a:t>
            </a:r>
            <a:r>
              <a:rPr lang="en-US" sz="1700" b="1" dirty="0"/>
              <a:t> import </a:t>
            </a:r>
            <a:r>
              <a:rPr lang="en-US" sz="1700" b="1" dirty="0" err="1"/>
              <a:t>make_blobs</a:t>
            </a:r>
            <a:endParaRPr lang="en-US" sz="1700" b="1" dirty="0"/>
          </a:p>
          <a:p>
            <a:pPr>
              <a:lnSpc>
                <a:spcPct val="150000"/>
              </a:lnSpc>
            </a:pPr>
            <a:r>
              <a:rPr lang="en-US" sz="1700" b="1" dirty="0"/>
              <a:t>from </a:t>
            </a:r>
            <a:r>
              <a:rPr lang="en-US" sz="1700" b="1" dirty="0" err="1"/>
              <a:t>matplotlib</a:t>
            </a:r>
            <a:r>
              <a:rPr lang="en-US" sz="1700" b="1" dirty="0"/>
              <a:t> import </a:t>
            </a:r>
            <a:r>
              <a:rPr lang="en-US" sz="1700" b="1" dirty="0" err="1"/>
              <a:t>pyplot</a:t>
            </a:r>
            <a:endParaRPr lang="en-US" sz="1700" b="1" dirty="0"/>
          </a:p>
          <a:p>
            <a:pPr>
              <a:lnSpc>
                <a:spcPct val="150000"/>
              </a:lnSpc>
            </a:pPr>
            <a:r>
              <a:rPr lang="en-US" sz="1700" b="1" dirty="0"/>
              <a:t>X, y = </a:t>
            </a:r>
            <a:r>
              <a:rPr lang="en-US" sz="1700" b="1" dirty="0" err="1"/>
              <a:t>make_blobs</a:t>
            </a:r>
            <a:r>
              <a:rPr lang="en-US" sz="1700" b="1" dirty="0"/>
              <a:t>(</a:t>
            </a:r>
            <a:r>
              <a:rPr lang="en-US" sz="1700" b="1" dirty="0" err="1"/>
              <a:t>n_samples</a:t>
            </a:r>
            <a:r>
              <a:rPr lang="en-US" sz="1700" b="1" dirty="0"/>
              <a:t>=1000, centers=4, </a:t>
            </a:r>
            <a:r>
              <a:rPr lang="en-US" sz="1700" b="1" dirty="0" err="1"/>
              <a:t>random_state</a:t>
            </a:r>
            <a:r>
              <a:rPr lang="en-US" sz="1700" b="1" dirty="0"/>
              <a:t>=1)</a:t>
            </a:r>
          </a:p>
          <a:p>
            <a:pPr>
              <a:lnSpc>
                <a:spcPct val="150000"/>
              </a:lnSpc>
            </a:pPr>
            <a:r>
              <a:rPr lang="en-US" sz="1700" b="1" dirty="0"/>
              <a:t>print(</a:t>
            </a:r>
            <a:r>
              <a:rPr lang="en-US" sz="1700" b="1" dirty="0" err="1"/>
              <a:t>X.shape</a:t>
            </a:r>
            <a:r>
              <a:rPr lang="en-US" sz="1700" b="1" dirty="0"/>
              <a:t>, </a:t>
            </a:r>
            <a:r>
              <a:rPr lang="en-US" sz="1700" b="1" dirty="0" err="1"/>
              <a:t>y.shape</a:t>
            </a:r>
            <a:r>
              <a:rPr lang="en-US" sz="1700" b="1" dirty="0"/>
              <a:t>)</a:t>
            </a:r>
          </a:p>
          <a:p>
            <a:pPr>
              <a:lnSpc>
                <a:spcPct val="150000"/>
              </a:lnSpc>
            </a:pPr>
            <a:r>
              <a:rPr lang="en-US" sz="1700" b="1" dirty="0"/>
              <a:t>counter = Counter(y)</a:t>
            </a:r>
          </a:p>
          <a:p>
            <a:pPr>
              <a:lnSpc>
                <a:spcPct val="150000"/>
              </a:lnSpc>
            </a:pPr>
            <a:r>
              <a:rPr lang="en-US" sz="1700" b="1" dirty="0"/>
              <a:t>print(counter)</a:t>
            </a:r>
          </a:p>
          <a:p>
            <a:pPr>
              <a:lnSpc>
                <a:spcPct val="150000"/>
              </a:lnSpc>
            </a:pPr>
            <a:r>
              <a:rPr lang="en-US" sz="1700" b="1" dirty="0"/>
              <a:t>for </a:t>
            </a:r>
            <a:r>
              <a:rPr lang="en-US" sz="1700" b="1" dirty="0" err="1"/>
              <a:t>i</a:t>
            </a:r>
            <a:r>
              <a:rPr lang="en-US" sz="1700" b="1" dirty="0"/>
              <a:t> in range(10):</a:t>
            </a:r>
          </a:p>
          <a:p>
            <a:pPr>
              <a:lnSpc>
                <a:spcPct val="150000"/>
              </a:lnSpc>
            </a:pPr>
            <a:r>
              <a:rPr lang="en-US" sz="1700" b="1" dirty="0"/>
              <a:t>  print(X[</a:t>
            </a:r>
            <a:r>
              <a:rPr lang="en-US" sz="1700" b="1" dirty="0" err="1"/>
              <a:t>i</a:t>
            </a:r>
            <a:r>
              <a:rPr lang="en-US" sz="1700" b="1" dirty="0"/>
              <a:t>], y[</a:t>
            </a:r>
            <a:r>
              <a:rPr lang="en-US" sz="1700" b="1" dirty="0" err="1"/>
              <a:t>i</a:t>
            </a:r>
            <a:r>
              <a:rPr lang="en-US" sz="1700" b="1" dirty="0"/>
              <a:t>])</a:t>
            </a:r>
          </a:p>
          <a:p>
            <a:pPr>
              <a:lnSpc>
                <a:spcPct val="150000"/>
              </a:lnSpc>
            </a:pPr>
            <a:r>
              <a:rPr lang="en-US" sz="1700" b="1" dirty="0"/>
              <a:t>for label, _ in </a:t>
            </a:r>
            <a:r>
              <a:rPr lang="en-US" sz="1700" b="1" dirty="0" err="1"/>
              <a:t>counter.items</a:t>
            </a:r>
            <a:r>
              <a:rPr lang="en-US" sz="1700" b="1" dirty="0"/>
              <a:t>():</a:t>
            </a:r>
          </a:p>
          <a:p>
            <a:pPr>
              <a:lnSpc>
                <a:spcPct val="150000"/>
              </a:lnSpc>
            </a:pPr>
            <a:r>
              <a:rPr lang="en-US" sz="1700" b="1" dirty="0"/>
              <a:t>  </a:t>
            </a:r>
            <a:r>
              <a:rPr lang="en-US" sz="1700" b="1" dirty="0" err="1"/>
              <a:t>row_ix</a:t>
            </a:r>
            <a:r>
              <a:rPr lang="en-US" sz="1700" b="1" dirty="0"/>
              <a:t> = where(y == label)[0]</a:t>
            </a:r>
          </a:p>
          <a:p>
            <a:pPr>
              <a:lnSpc>
                <a:spcPct val="150000"/>
              </a:lnSpc>
            </a:pPr>
            <a:r>
              <a:rPr lang="en-US" sz="1700" b="1" dirty="0"/>
              <a:t>  </a:t>
            </a:r>
            <a:r>
              <a:rPr lang="en-US" sz="1700" b="1" dirty="0" err="1"/>
              <a:t>pyplot.scatter</a:t>
            </a:r>
            <a:r>
              <a:rPr lang="en-US" sz="1700" b="1" dirty="0"/>
              <a:t>(X[</a:t>
            </a:r>
            <a:r>
              <a:rPr lang="en-US" sz="1700" b="1" dirty="0" err="1"/>
              <a:t>row_ix</a:t>
            </a:r>
            <a:r>
              <a:rPr lang="en-US" sz="1700" b="1" dirty="0"/>
              <a:t>, 0], X[</a:t>
            </a:r>
            <a:r>
              <a:rPr lang="en-US" sz="1700" b="1" dirty="0" err="1"/>
              <a:t>row_ix</a:t>
            </a:r>
            <a:r>
              <a:rPr lang="en-US" sz="1700" b="1" dirty="0"/>
              <a:t>, 1], label=</a:t>
            </a:r>
            <a:r>
              <a:rPr lang="en-US" sz="1700" b="1" dirty="0" err="1"/>
              <a:t>str</a:t>
            </a:r>
            <a:r>
              <a:rPr lang="en-US" sz="1700" b="1" dirty="0"/>
              <a:t>(label))</a:t>
            </a:r>
          </a:p>
          <a:p>
            <a:pPr>
              <a:lnSpc>
                <a:spcPct val="150000"/>
              </a:lnSpc>
            </a:pPr>
            <a:r>
              <a:rPr lang="en-US" sz="1700" b="1" dirty="0" err="1"/>
              <a:t>pyplot.legend</a:t>
            </a:r>
            <a:r>
              <a:rPr lang="en-US" sz="1700" b="1" dirty="0"/>
              <a:t>()</a:t>
            </a:r>
          </a:p>
          <a:p>
            <a:pPr>
              <a:lnSpc>
                <a:spcPct val="150000"/>
              </a:lnSpc>
            </a:pPr>
            <a:r>
              <a:rPr lang="en-US" sz="1700" b="1" dirty="0" err="1"/>
              <a:t>pyplot.show</a:t>
            </a:r>
            <a:r>
              <a:rPr lang="en-US" sz="1700" b="1" dirty="0"/>
              <a:t>()</a:t>
            </a:r>
          </a:p>
          <a:p>
            <a:pPr>
              <a:lnSpc>
                <a:spcPct val="150000"/>
              </a:lnSpc>
            </a:pPr>
            <a:endParaRPr lang="en-US" sz="1700" b="1" dirty="0"/>
          </a:p>
        </p:txBody>
      </p:sp>
    </p:spTree>
    <p:extLst>
      <p:ext uri="{BB962C8B-B14F-4D97-AF65-F5344CB8AC3E}">
        <p14:creationId xmlns:p14="http://schemas.microsoft.com/office/powerpoint/2010/main" val="20263920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677108"/>
          </a:xfrm>
        </p:spPr>
        <p:txBody>
          <a:bodyPr/>
          <a:lstStyle/>
          <a:p>
            <a:r>
              <a:rPr lang="en-US" b="1" dirty="0">
                <a:solidFill>
                  <a:srgbClr val="FF0000"/>
                </a:solidFill>
              </a:rPr>
              <a:t>Output</a:t>
            </a:r>
            <a:endParaRPr lang="en-US" dirty="0">
              <a:solidFill>
                <a:srgbClr val="FF0000"/>
              </a:solidFill>
            </a:endParaRPr>
          </a:p>
        </p:txBody>
      </p:sp>
      <p:sp>
        <p:nvSpPr>
          <p:cNvPr id="3" name="Text Placeholder 2"/>
          <p:cNvSpPr>
            <a:spLocks noGrp="1"/>
          </p:cNvSpPr>
          <p:nvPr>
            <p:ph type="body" idx="1"/>
          </p:nvPr>
        </p:nvSpPr>
        <p:spPr>
          <a:xfrm>
            <a:off x="609600" y="1269898"/>
            <a:ext cx="10409936" cy="5401479"/>
          </a:xfrm>
        </p:spPr>
        <p:txBody>
          <a:bodyPr/>
          <a:lstStyle/>
          <a:p>
            <a:r>
              <a:rPr lang="en-US" b="1" dirty="0"/>
              <a:t>(1000, 2) (1000,)</a:t>
            </a:r>
          </a:p>
          <a:p>
            <a:r>
              <a:rPr lang="en-US" b="1" dirty="0"/>
              <a:t>Counter({1: 250, 2: 250, 0: 250, 3: 250})</a:t>
            </a:r>
          </a:p>
          <a:p>
            <a:r>
              <a:rPr lang="en-US" b="1" dirty="0"/>
              <a:t>[-10.45765533  -3.30899488] 1</a:t>
            </a:r>
          </a:p>
          <a:p>
            <a:r>
              <a:rPr lang="en-US" b="1" dirty="0"/>
              <a:t>[-5.90962043 -7.80717036] 2</a:t>
            </a:r>
          </a:p>
          <a:p>
            <a:r>
              <a:rPr lang="en-US" b="1" dirty="0"/>
              <a:t>[-1.00497975  4.35530142] 0</a:t>
            </a:r>
          </a:p>
          <a:p>
            <a:r>
              <a:rPr lang="en-US" b="1" dirty="0"/>
              <a:t>[-6.63784922 -4.52085249] 3</a:t>
            </a:r>
          </a:p>
          <a:p>
            <a:r>
              <a:rPr lang="en-US" b="1" dirty="0"/>
              <a:t>[-6.3466658  -8.89940182] 2</a:t>
            </a:r>
          </a:p>
          <a:p>
            <a:r>
              <a:rPr lang="en-US" b="1" dirty="0"/>
              <a:t>[-4.67047183 -3.35527602] 3</a:t>
            </a:r>
          </a:p>
          <a:p>
            <a:r>
              <a:rPr lang="en-US" b="1" dirty="0"/>
              <a:t>[-5.62742066 -1.70195987] 3</a:t>
            </a:r>
          </a:p>
          <a:p>
            <a:r>
              <a:rPr lang="en-US" b="1" dirty="0"/>
              <a:t>[-6.91064247 -2.83731201] 3</a:t>
            </a:r>
          </a:p>
          <a:p>
            <a:r>
              <a:rPr lang="en-US" b="1" dirty="0"/>
              <a:t>[-1.76490462  5.03668554] 0</a:t>
            </a:r>
          </a:p>
          <a:p>
            <a:r>
              <a:rPr lang="en-US" b="1" dirty="0"/>
              <a:t>[-8.70416288 -4.39234621] 1</a:t>
            </a:r>
          </a:p>
          <a:p>
            <a:endParaRPr lang="en-US" b="1" dirty="0" smtClean="0"/>
          </a:p>
          <a:p>
            <a:pPr>
              <a:lnSpc>
                <a:spcPct val="150000"/>
              </a:lnSpc>
            </a:pPr>
            <a:r>
              <a:rPr lang="en-US" b="1" dirty="0"/>
              <a:t>Here we can see that there are more than two </a:t>
            </a:r>
            <a:endParaRPr lang="en-US" b="1" dirty="0" smtClean="0"/>
          </a:p>
          <a:p>
            <a:pPr>
              <a:lnSpc>
                <a:spcPct val="150000"/>
              </a:lnSpc>
            </a:pPr>
            <a:r>
              <a:rPr lang="en-US" b="1" dirty="0" smtClean="0"/>
              <a:t>class </a:t>
            </a:r>
            <a:r>
              <a:rPr lang="en-US" b="1" dirty="0"/>
              <a:t>types and we can classify them </a:t>
            </a:r>
            <a:r>
              <a:rPr lang="en-US" b="1" dirty="0" smtClean="0"/>
              <a:t>separately</a:t>
            </a:r>
          </a:p>
          <a:p>
            <a:pPr>
              <a:lnSpc>
                <a:spcPct val="150000"/>
              </a:lnSpc>
            </a:pPr>
            <a:r>
              <a:rPr lang="en-US" b="1" dirty="0" smtClean="0"/>
              <a:t> </a:t>
            </a:r>
            <a:r>
              <a:rPr lang="en-US" b="1" dirty="0"/>
              <a:t>into the different types.</a:t>
            </a:r>
          </a:p>
          <a:p>
            <a:endParaRPr lang="en-US" b="1" dirty="0" smtClean="0"/>
          </a:p>
          <a:p>
            <a:endParaRPr lang="en-US" b="1" dirty="0"/>
          </a:p>
        </p:txBody>
      </p:sp>
      <p:pic>
        <p:nvPicPr>
          <p:cNvPr id="4" name="Picture 3" descr="multiclass classification in machine learning"/>
          <p:cNvPicPr/>
          <p:nvPr/>
        </p:nvPicPr>
        <p:blipFill>
          <a:blip r:embed="rId2">
            <a:extLst>
              <a:ext uri="{28A0092B-C50C-407E-A947-70E740481C1C}">
                <a14:useLocalDpi xmlns:a14="http://schemas.microsoft.com/office/drawing/2010/main" val="0"/>
              </a:ext>
            </a:extLst>
          </a:blip>
          <a:srcRect/>
          <a:stretch>
            <a:fillRect/>
          </a:stretch>
        </p:blipFill>
        <p:spPr bwMode="auto">
          <a:xfrm>
            <a:off x="5044821" y="1524000"/>
            <a:ext cx="6842379" cy="4953000"/>
          </a:xfrm>
          <a:prstGeom prst="rect">
            <a:avLst/>
          </a:prstGeom>
          <a:noFill/>
          <a:ln>
            <a:noFill/>
          </a:ln>
        </p:spPr>
      </p:pic>
    </p:spTree>
    <p:extLst>
      <p:ext uri="{BB962C8B-B14F-4D97-AF65-F5344CB8AC3E}">
        <p14:creationId xmlns:p14="http://schemas.microsoft.com/office/powerpoint/2010/main" val="3179221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1"/>
            <a:ext cx="11120729" cy="1354217"/>
          </a:xfrm>
        </p:spPr>
        <p:txBody>
          <a:bodyPr/>
          <a:lstStyle/>
          <a:p>
            <a:r>
              <a:rPr lang="en-US" dirty="0">
                <a:solidFill>
                  <a:srgbClr val="FF0000"/>
                </a:solidFill>
              </a:rPr>
              <a:t>Multi-Label Classification for Machine Learning</a:t>
            </a:r>
            <a:br>
              <a:rPr lang="en-US" dirty="0">
                <a:solidFill>
                  <a:srgbClr val="FF0000"/>
                </a:solidFill>
              </a:rPr>
            </a:br>
            <a:endParaRPr lang="en-US" dirty="0">
              <a:solidFill>
                <a:srgbClr val="FF0000"/>
              </a:solidFill>
            </a:endParaRPr>
          </a:p>
        </p:txBody>
      </p:sp>
      <p:sp>
        <p:nvSpPr>
          <p:cNvPr id="3" name="Text Placeholder 2"/>
          <p:cNvSpPr>
            <a:spLocks noGrp="1"/>
          </p:cNvSpPr>
          <p:nvPr>
            <p:ph type="body" idx="1"/>
          </p:nvPr>
        </p:nvSpPr>
        <p:spPr>
          <a:xfrm>
            <a:off x="457200" y="1269898"/>
            <a:ext cx="10562336" cy="3323987"/>
          </a:xfrm>
        </p:spPr>
        <p:txBody>
          <a:bodyPr/>
          <a:lstStyle/>
          <a:p>
            <a:pPr algn="just">
              <a:lnSpc>
                <a:spcPct val="150000"/>
              </a:lnSpc>
            </a:pPr>
            <a:r>
              <a:rPr lang="en-US" b="1" dirty="0"/>
              <a:t>In multi-label Classification, we refer to those specific classification tasks where we need to assign two or more specific class labels that could be predicted for each example. A basic example can be photo classification where a single photo can have multiple objects in it like a dog or an apple and etcetera. The main difference is the ability to predict multiple labels and not just one</a:t>
            </a:r>
            <a:r>
              <a:rPr lang="en-US" b="1" dirty="0" smtClean="0"/>
              <a:t>.</a:t>
            </a:r>
          </a:p>
          <a:p>
            <a:pPr algn="just">
              <a:lnSpc>
                <a:spcPct val="150000"/>
              </a:lnSpc>
            </a:pPr>
            <a:endParaRPr lang="en-US" b="1" dirty="0"/>
          </a:p>
          <a:p>
            <a:pPr algn="just">
              <a:lnSpc>
                <a:spcPct val="150000"/>
              </a:lnSpc>
            </a:pPr>
            <a:r>
              <a:rPr lang="en-US" b="1" dirty="0"/>
              <a:t>You cannot use a binary classification model or a multi-class classification model for multi-label classification and you have to use a modified version of the algorithm to incorporate for multiple classes which can be possible and then to look for them all. It becomes more challenging than a simple yes or no statement. </a:t>
            </a:r>
          </a:p>
        </p:txBody>
      </p:sp>
    </p:spTree>
    <p:extLst>
      <p:ext uri="{BB962C8B-B14F-4D97-AF65-F5344CB8AC3E}">
        <p14:creationId xmlns:p14="http://schemas.microsoft.com/office/powerpoint/2010/main" val="3377315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4098" y="374141"/>
            <a:ext cx="4832985" cy="696595"/>
          </a:xfrm>
          <a:prstGeom prst="rect">
            <a:avLst/>
          </a:prstGeom>
        </p:spPr>
        <p:txBody>
          <a:bodyPr vert="horz" wrap="square" lIns="0" tIns="13335" rIns="0" bIns="0" rtlCol="0">
            <a:spAutoFit/>
          </a:bodyPr>
          <a:lstStyle/>
          <a:p>
            <a:pPr marL="12700">
              <a:lnSpc>
                <a:spcPct val="100000"/>
              </a:lnSpc>
              <a:spcBef>
                <a:spcPts val="105"/>
              </a:spcBef>
            </a:pPr>
            <a:r>
              <a:rPr sz="4400" spc="-55" dirty="0">
                <a:solidFill>
                  <a:srgbClr val="333E50"/>
                </a:solidFill>
                <a:latin typeface="Calibri Light"/>
                <a:cs typeface="Calibri Light"/>
              </a:rPr>
              <a:t>Represent</a:t>
            </a:r>
            <a:r>
              <a:rPr sz="4400" spc="-110" dirty="0">
                <a:solidFill>
                  <a:srgbClr val="333E50"/>
                </a:solidFill>
                <a:latin typeface="Calibri Light"/>
                <a:cs typeface="Calibri Light"/>
              </a:rPr>
              <a:t> </a:t>
            </a:r>
            <a:r>
              <a:rPr sz="4400" spc="-20" dirty="0">
                <a:solidFill>
                  <a:srgbClr val="333E50"/>
                </a:solidFill>
                <a:latin typeface="Calibri Light"/>
                <a:cs typeface="Calibri Light"/>
              </a:rPr>
              <a:t>the</a:t>
            </a:r>
            <a:r>
              <a:rPr sz="4400" spc="-105" dirty="0">
                <a:solidFill>
                  <a:srgbClr val="333E50"/>
                </a:solidFill>
                <a:latin typeface="Calibri Light"/>
                <a:cs typeface="Calibri Light"/>
              </a:rPr>
              <a:t> </a:t>
            </a:r>
            <a:r>
              <a:rPr sz="4400" spc="-35" dirty="0">
                <a:solidFill>
                  <a:srgbClr val="333E50"/>
                </a:solidFill>
                <a:latin typeface="Calibri Light"/>
                <a:cs typeface="Calibri Light"/>
              </a:rPr>
              <a:t>sample</a:t>
            </a:r>
            <a:endParaRPr sz="4400">
              <a:latin typeface="Calibri Light"/>
              <a:cs typeface="Calibri Light"/>
            </a:endParaRP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3878579"/>
            <a:chOff x="3828541" y="1525777"/>
            <a:chExt cx="1120140" cy="3878579"/>
          </a:xfrm>
        </p:grpSpPr>
        <p:sp>
          <p:nvSpPr>
            <p:cNvPr id="5" name="object 5"/>
            <p:cNvSpPr/>
            <p:nvPr/>
          </p:nvSpPr>
          <p:spPr>
            <a:xfrm>
              <a:off x="3841241" y="1538477"/>
              <a:ext cx="1094740" cy="3853179"/>
            </a:xfrm>
            <a:custGeom>
              <a:avLst/>
              <a:gdLst/>
              <a:ahLst/>
              <a:cxnLst/>
              <a:rect l="l" t="t" r="r" b="b"/>
              <a:pathLst>
                <a:path w="1094739" h="3853179">
                  <a:moveTo>
                    <a:pt x="0" y="3852672"/>
                  </a:moveTo>
                  <a:lnTo>
                    <a:pt x="1094232" y="3852672"/>
                  </a:lnTo>
                  <a:lnTo>
                    <a:pt x="1094232" y="0"/>
                  </a:lnTo>
                  <a:lnTo>
                    <a:pt x="0" y="0"/>
                  </a:lnTo>
                  <a:lnTo>
                    <a:pt x="0" y="3852672"/>
                  </a:lnTo>
                  <a:close/>
                </a:path>
              </a:pathLst>
            </a:custGeom>
            <a:ln w="25400">
              <a:solidFill>
                <a:srgbClr val="2E528F"/>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938015" y="1537715"/>
              <a:ext cx="774191" cy="545591"/>
            </a:xfrm>
            <a:prstGeom prst="rect">
              <a:avLst/>
            </a:prstGeom>
          </p:spPr>
        </p:pic>
        <p:pic>
          <p:nvPicPr>
            <p:cNvPr id="7" name="object 7"/>
            <p:cNvPicPr/>
            <p:nvPr/>
          </p:nvPicPr>
          <p:blipFill>
            <a:blip r:embed="rId4" cstate="print"/>
            <a:stretch>
              <a:fillRect/>
            </a:stretch>
          </p:blipFill>
          <p:spPr>
            <a:xfrm>
              <a:off x="3976115" y="3459479"/>
              <a:ext cx="907886" cy="597408"/>
            </a:xfrm>
            <a:prstGeom prst="rect">
              <a:avLst/>
            </a:prstGeom>
          </p:spPr>
        </p:pic>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grpSp>
      <p:grpSp>
        <p:nvGrpSpPr>
          <p:cNvPr id="12" name="object 12"/>
          <p:cNvGrpSpPr/>
          <p:nvPr/>
        </p:nvGrpSpPr>
        <p:grpSpPr>
          <a:xfrm>
            <a:off x="2279650" y="1900173"/>
            <a:ext cx="1501775" cy="254000"/>
            <a:chOff x="2279650" y="1900173"/>
            <a:chExt cx="1501775" cy="254000"/>
          </a:xfrm>
        </p:grpSpPr>
        <p:sp>
          <p:nvSpPr>
            <p:cNvPr id="13" name="object 13"/>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4" name="object 14"/>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5" name="object 15"/>
          <p:cNvSpPr txBox="1"/>
          <p:nvPr/>
        </p:nvSpPr>
        <p:spPr>
          <a:xfrm>
            <a:off x="4935473" y="1247394"/>
            <a:ext cx="2733040" cy="265430"/>
          </a:xfrm>
          <a:prstGeom prst="rect">
            <a:avLst/>
          </a:prstGeom>
          <a:ln w="19050">
            <a:solidFill>
              <a:srgbClr val="C00000"/>
            </a:solidFill>
          </a:ln>
        </p:spPr>
        <p:txBody>
          <a:bodyPr vert="horz" wrap="square" lIns="0" tIns="0" rIns="0" bIns="0" rtlCol="0">
            <a:spAutoFit/>
          </a:bodyPr>
          <a:lstStyle/>
          <a:p>
            <a:pPr marL="106045">
              <a:lnSpc>
                <a:spcPts val="1750"/>
              </a:lnSpc>
              <a:tabLst>
                <a:tab pos="914400" algn="l"/>
              </a:tabLst>
            </a:pPr>
            <a:r>
              <a:rPr sz="2400" b="1" spc="-15" baseline="1736" dirty="0">
                <a:latin typeface="Calibri"/>
                <a:cs typeface="Calibri"/>
              </a:rPr>
              <a:t>#Wheel	</a:t>
            </a:r>
            <a:r>
              <a:rPr sz="2400" b="1" spc="-7" baseline="1736" dirty="0">
                <a:latin typeface="Calibri"/>
                <a:cs typeface="Calibri"/>
              </a:rPr>
              <a:t>Height</a:t>
            </a:r>
            <a:r>
              <a:rPr sz="2400" b="1" spc="532" baseline="1736" dirty="0">
                <a:latin typeface="Calibri"/>
                <a:cs typeface="Calibri"/>
              </a:rPr>
              <a:t> </a:t>
            </a:r>
            <a:r>
              <a:rPr sz="1600" b="1" spc="-20" dirty="0">
                <a:latin typeface="Calibri"/>
                <a:cs typeface="Calibri"/>
              </a:rPr>
              <a:t>Weight</a:t>
            </a:r>
            <a:r>
              <a:rPr sz="1600" b="1" spc="280" dirty="0">
                <a:latin typeface="Calibri"/>
                <a:cs typeface="Calibri"/>
              </a:rPr>
              <a:t> </a:t>
            </a:r>
            <a:r>
              <a:rPr sz="1600" b="1" spc="-5" dirty="0">
                <a:latin typeface="Calibri"/>
                <a:cs typeface="Calibri"/>
              </a:rPr>
              <a:t>Color</a:t>
            </a:r>
            <a:endParaRPr sz="1600">
              <a:latin typeface="Calibri"/>
              <a:cs typeface="Calibri"/>
            </a:endParaRPr>
          </a:p>
        </p:txBody>
      </p:sp>
      <p:sp>
        <p:nvSpPr>
          <p:cNvPr id="16" name="object 16"/>
          <p:cNvSpPr txBox="1"/>
          <p:nvPr/>
        </p:nvSpPr>
        <p:spPr>
          <a:xfrm>
            <a:off x="11146281" y="6464985"/>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4</a:t>
            </a:fld>
            <a:endParaRPr sz="1200">
              <a:latin typeface="Calibri"/>
              <a:cs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762000" y="1269898"/>
            <a:ext cx="10257536" cy="4570482"/>
          </a:xfrm>
        </p:spPr>
        <p:txBody>
          <a:bodyPr/>
          <a:lstStyle/>
          <a:p>
            <a:pPr algn="just">
              <a:lnSpc>
                <a:spcPct val="150000"/>
              </a:lnSpc>
            </a:pPr>
            <a:r>
              <a:rPr lang="en-US" b="1" dirty="0"/>
              <a:t>The common algorithms used here are :</a:t>
            </a:r>
          </a:p>
          <a:p>
            <a:pPr algn="just">
              <a:lnSpc>
                <a:spcPct val="150000"/>
              </a:lnSpc>
            </a:pPr>
            <a:endParaRPr lang="en-US" b="1" dirty="0"/>
          </a:p>
          <a:p>
            <a:pPr marL="742950" lvl="1" indent="-285750" algn="just">
              <a:lnSpc>
                <a:spcPct val="150000"/>
              </a:lnSpc>
              <a:buFont typeface="Arial" panose="020B0604020202020204" pitchFamily="34" charset="0"/>
              <a:buChar char="•"/>
            </a:pPr>
            <a:r>
              <a:rPr lang="en-US" b="1" dirty="0"/>
              <a:t>Multi-label Random Forests</a:t>
            </a:r>
          </a:p>
          <a:p>
            <a:pPr marL="742950" lvl="1" indent="-285750" algn="just">
              <a:lnSpc>
                <a:spcPct val="150000"/>
              </a:lnSpc>
              <a:buFont typeface="Arial" panose="020B0604020202020204" pitchFamily="34" charset="0"/>
              <a:buChar char="•"/>
            </a:pPr>
            <a:r>
              <a:rPr lang="en-US" b="1" dirty="0"/>
              <a:t>Multi-label Decision trees</a:t>
            </a:r>
          </a:p>
          <a:p>
            <a:pPr marL="742950" lvl="1" indent="-285750" algn="just">
              <a:lnSpc>
                <a:spcPct val="150000"/>
              </a:lnSpc>
              <a:buFont typeface="Arial" panose="020B0604020202020204" pitchFamily="34" charset="0"/>
              <a:buChar char="•"/>
            </a:pPr>
            <a:r>
              <a:rPr lang="en-US" b="1" dirty="0"/>
              <a:t>Multi-label Gradient Boosting</a:t>
            </a:r>
          </a:p>
          <a:p>
            <a:pPr algn="just">
              <a:lnSpc>
                <a:spcPct val="150000"/>
              </a:lnSpc>
            </a:pPr>
            <a:endParaRPr lang="en-US" b="1" dirty="0" smtClean="0"/>
          </a:p>
          <a:p>
            <a:pPr algn="just">
              <a:lnSpc>
                <a:spcPct val="150000"/>
              </a:lnSpc>
            </a:pPr>
            <a:r>
              <a:rPr lang="en-US" b="1" dirty="0" smtClean="0"/>
              <a:t>One </a:t>
            </a:r>
            <a:r>
              <a:rPr lang="en-US" b="1" dirty="0"/>
              <a:t>more approach is to use a separate classification algorithm for the label prediction for each and every type of class. We will use a library from </a:t>
            </a:r>
            <a:r>
              <a:rPr lang="en-US" b="1" u="sng" dirty="0" err="1">
                <a:hlinkClick r:id="rId2"/>
              </a:rPr>
              <a:t>scikit</a:t>
            </a:r>
            <a:r>
              <a:rPr lang="en-US" b="1" u="sng" dirty="0">
                <a:hlinkClick r:id="rId2"/>
              </a:rPr>
              <a:t>-learn</a:t>
            </a:r>
            <a:r>
              <a:rPr lang="en-US" b="1" dirty="0"/>
              <a:t> to generate our multi-label classification dataset from scratch. The following code creates and shows the working example of multi-label classification of 1000 samples and 4 types of classes.</a:t>
            </a:r>
          </a:p>
          <a:p>
            <a:pPr algn="just">
              <a:lnSpc>
                <a:spcPct val="150000"/>
              </a:lnSpc>
            </a:pPr>
            <a:endParaRPr lang="en-US" b="1" dirty="0"/>
          </a:p>
        </p:txBody>
      </p:sp>
    </p:spTree>
    <p:extLst>
      <p:ext uri="{BB962C8B-B14F-4D97-AF65-F5344CB8AC3E}">
        <p14:creationId xmlns:p14="http://schemas.microsoft.com/office/powerpoint/2010/main" val="3578800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677108"/>
          </a:xfrm>
        </p:spPr>
        <p:txBody>
          <a:bodyPr/>
          <a:lstStyle/>
          <a:p>
            <a:r>
              <a:rPr lang="en-US" b="1" dirty="0">
                <a:solidFill>
                  <a:srgbClr val="FF0000"/>
                </a:solidFill>
              </a:rPr>
              <a:t>Code</a:t>
            </a:r>
            <a:endParaRPr lang="en-US" dirty="0">
              <a:solidFill>
                <a:srgbClr val="FF0000"/>
              </a:solidFill>
            </a:endParaRPr>
          </a:p>
        </p:txBody>
      </p:sp>
      <p:sp>
        <p:nvSpPr>
          <p:cNvPr id="3" name="Text Placeholder 2"/>
          <p:cNvSpPr>
            <a:spLocks noGrp="1"/>
          </p:cNvSpPr>
          <p:nvPr>
            <p:ph type="body" idx="1"/>
          </p:nvPr>
        </p:nvSpPr>
        <p:spPr>
          <a:xfrm>
            <a:off x="609600" y="1269898"/>
            <a:ext cx="10409936" cy="2769989"/>
          </a:xfrm>
        </p:spPr>
        <p:txBody>
          <a:bodyPr/>
          <a:lstStyle/>
          <a:p>
            <a:pPr>
              <a:lnSpc>
                <a:spcPct val="150000"/>
              </a:lnSpc>
            </a:pPr>
            <a:r>
              <a:rPr lang="en-US" b="1" dirty="0"/>
              <a:t>from </a:t>
            </a:r>
            <a:r>
              <a:rPr lang="en-US" b="1" dirty="0" err="1"/>
              <a:t>sklearn.datasets</a:t>
            </a:r>
            <a:r>
              <a:rPr lang="en-US" b="1" dirty="0"/>
              <a:t> import </a:t>
            </a:r>
            <a:r>
              <a:rPr lang="en-US" b="1" dirty="0" err="1"/>
              <a:t>make_multilabel_classification</a:t>
            </a:r>
            <a:endParaRPr lang="en-US" b="1" dirty="0"/>
          </a:p>
          <a:p>
            <a:pPr>
              <a:lnSpc>
                <a:spcPct val="150000"/>
              </a:lnSpc>
            </a:pPr>
            <a:r>
              <a:rPr lang="en-US" b="1" dirty="0"/>
              <a:t>X, y = </a:t>
            </a:r>
            <a:r>
              <a:rPr lang="en-US" b="1" dirty="0" err="1"/>
              <a:t>make_multilabel_classification</a:t>
            </a:r>
            <a:r>
              <a:rPr lang="en-US" b="1" dirty="0"/>
              <a:t>(</a:t>
            </a:r>
            <a:r>
              <a:rPr lang="en-US" b="1" dirty="0" err="1"/>
              <a:t>n_samples</a:t>
            </a:r>
            <a:r>
              <a:rPr lang="en-US" b="1" dirty="0"/>
              <a:t>=1000, </a:t>
            </a:r>
            <a:r>
              <a:rPr lang="en-US" b="1" dirty="0" err="1"/>
              <a:t>n_features</a:t>
            </a:r>
            <a:r>
              <a:rPr lang="en-US" b="1" dirty="0"/>
              <a:t>=3, </a:t>
            </a:r>
            <a:r>
              <a:rPr lang="en-US" b="1" dirty="0" err="1"/>
              <a:t>n_classes</a:t>
            </a:r>
            <a:r>
              <a:rPr lang="en-US" b="1" dirty="0"/>
              <a:t>=4, </a:t>
            </a:r>
            <a:r>
              <a:rPr lang="en-US" b="1" dirty="0" err="1"/>
              <a:t>n_labels</a:t>
            </a:r>
            <a:r>
              <a:rPr lang="en-US" b="1" dirty="0"/>
              <a:t>=4, </a:t>
            </a:r>
            <a:r>
              <a:rPr lang="en-US" b="1" dirty="0" err="1"/>
              <a:t>random_state</a:t>
            </a:r>
            <a:r>
              <a:rPr lang="en-US" b="1" dirty="0"/>
              <a:t>=1)</a:t>
            </a:r>
          </a:p>
          <a:p>
            <a:pPr>
              <a:lnSpc>
                <a:spcPct val="150000"/>
              </a:lnSpc>
            </a:pPr>
            <a:r>
              <a:rPr lang="en-US" b="1" dirty="0"/>
              <a:t>print(</a:t>
            </a:r>
            <a:r>
              <a:rPr lang="en-US" b="1" dirty="0" err="1"/>
              <a:t>X.shape</a:t>
            </a:r>
            <a:r>
              <a:rPr lang="en-US" b="1" dirty="0"/>
              <a:t>, </a:t>
            </a:r>
            <a:r>
              <a:rPr lang="en-US" b="1" dirty="0" err="1"/>
              <a:t>y.shape</a:t>
            </a:r>
            <a:r>
              <a:rPr lang="en-US" b="1" dirty="0"/>
              <a:t>)</a:t>
            </a:r>
          </a:p>
          <a:p>
            <a:pPr>
              <a:lnSpc>
                <a:spcPct val="150000"/>
              </a:lnSpc>
            </a:pPr>
            <a:r>
              <a:rPr lang="en-US" b="1" dirty="0"/>
              <a:t>for </a:t>
            </a:r>
            <a:r>
              <a:rPr lang="en-US" b="1" dirty="0" err="1"/>
              <a:t>i</a:t>
            </a:r>
            <a:r>
              <a:rPr lang="en-US" b="1" dirty="0"/>
              <a:t> in range(10):</a:t>
            </a:r>
          </a:p>
          <a:p>
            <a:pPr>
              <a:lnSpc>
                <a:spcPct val="150000"/>
              </a:lnSpc>
            </a:pPr>
            <a:r>
              <a:rPr lang="en-US" b="1" dirty="0"/>
              <a:t>	print(X[</a:t>
            </a:r>
            <a:r>
              <a:rPr lang="en-US" b="1" dirty="0" err="1"/>
              <a:t>i</a:t>
            </a:r>
            <a:r>
              <a:rPr lang="en-US" b="1" dirty="0"/>
              <a:t>], y[</a:t>
            </a:r>
            <a:r>
              <a:rPr lang="en-US" b="1" dirty="0" err="1"/>
              <a:t>i</a:t>
            </a:r>
            <a:r>
              <a:rPr lang="en-US" b="1" dirty="0"/>
              <a:t>])</a:t>
            </a:r>
          </a:p>
          <a:p>
            <a:endParaRPr lang="en-US" dirty="0"/>
          </a:p>
        </p:txBody>
      </p:sp>
    </p:spTree>
    <p:extLst>
      <p:ext uri="{BB962C8B-B14F-4D97-AF65-F5344CB8AC3E}">
        <p14:creationId xmlns:p14="http://schemas.microsoft.com/office/powerpoint/2010/main" val="2853332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Output</a:t>
            </a:r>
            <a:endParaRPr lang="en-US" dirty="0">
              <a:solidFill>
                <a:srgbClr val="FF0000"/>
              </a:solidFill>
            </a:endParaRPr>
          </a:p>
        </p:txBody>
      </p:sp>
      <p:sp>
        <p:nvSpPr>
          <p:cNvPr id="3" name="Text Placeholder 2"/>
          <p:cNvSpPr>
            <a:spLocks noGrp="1"/>
          </p:cNvSpPr>
          <p:nvPr>
            <p:ph type="body" idx="1"/>
          </p:nvPr>
        </p:nvSpPr>
        <p:spPr>
          <a:xfrm>
            <a:off x="535635" y="1269898"/>
            <a:ext cx="10483901" cy="5358518"/>
          </a:xfrm>
        </p:spPr>
        <p:txBody>
          <a:bodyPr/>
          <a:lstStyle/>
          <a:p>
            <a:pPr>
              <a:lnSpc>
                <a:spcPct val="150000"/>
              </a:lnSpc>
            </a:pPr>
            <a:endParaRPr lang="en-US" b="1" dirty="0"/>
          </a:p>
          <a:p>
            <a:pPr>
              <a:lnSpc>
                <a:spcPct val="150000"/>
              </a:lnSpc>
            </a:pPr>
            <a:r>
              <a:rPr lang="en-US" b="1" dirty="0"/>
              <a:t>(1000, 3) (1000, 4)</a:t>
            </a:r>
          </a:p>
          <a:p>
            <a:pPr>
              <a:lnSpc>
                <a:spcPct val="150000"/>
              </a:lnSpc>
            </a:pPr>
            <a:r>
              <a:rPr lang="en-US" b="1" dirty="0"/>
              <a:t>[ 8. 11. 13.] [1 1 0 1]</a:t>
            </a:r>
          </a:p>
          <a:p>
            <a:pPr>
              <a:lnSpc>
                <a:spcPct val="150000"/>
              </a:lnSpc>
            </a:pPr>
            <a:r>
              <a:rPr lang="en-US" b="1" dirty="0"/>
              <a:t>[ 5. 15. 21.] [1 1 0 1]</a:t>
            </a:r>
          </a:p>
          <a:p>
            <a:pPr>
              <a:lnSpc>
                <a:spcPct val="150000"/>
              </a:lnSpc>
            </a:pPr>
            <a:r>
              <a:rPr lang="en-US" b="1" dirty="0"/>
              <a:t>[15. 30. 14.] [1 0 0 0]</a:t>
            </a:r>
          </a:p>
          <a:p>
            <a:pPr>
              <a:lnSpc>
                <a:spcPct val="150000"/>
              </a:lnSpc>
            </a:pPr>
            <a:r>
              <a:rPr lang="en-US" b="1" dirty="0"/>
              <a:t>[ 3. 15. 40.] [0 1 0 0]</a:t>
            </a:r>
          </a:p>
          <a:p>
            <a:pPr>
              <a:lnSpc>
                <a:spcPct val="150000"/>
              </a:lnSpc>
            </a:pPr>
            <a:r>
              <a:rPr lang="en-US" b="1" dirty="0"/>
              <a:t>[ 7. 22. 14.] [1 0 0 1]</a:t>
            </a:r>
          </a:p>
          <a:p>
            <a:pPr>
              <a:lnSpc>
                <a:spcPct val="150000"/>
              </a:lnSpc>
            </a:pPr>
            <a:r>
              <a:rPr lang="en-US" b="1" dirty="0"/>
              <a:t>[12. 28. 15.] [1 0 0 0]</a:t>
            </a:r>
          </a:p>
          <a:p>
            <a:pPr>
              <a:lnSpc>
                <a:spcPct val="150000"/>
              </a:lnSpc>
            </a:pPr>
            <a:r>
              <a:rPr lang="en-US" b="1" dirty="0"/>
              <a:t>[ 7. 30. 24.] [1 1 0 1]</a:t>
            </a:r>
          </a:p>
          <a:p>
            <a:pPr>
              <a:lnSpc>
                <a:spcPct val="150000"/>
              </a:lnSpc>
            </a:pPr>
            <a:r>
              <a:rPr lang="en-US" b="1" dirty="0"/>
              <a:t>[15. 30. 14.] [1 1 1 1]</a:t>
            </a:r>
          </a:p>
          <a:p>
            <a:pPr>
              <a:lnSpc>
                <a:spcPct val="150000"/>
              </a:lnSpc>
            </a:pPr>
            <a:r>
              <a:rPr lang="en-US" b="1" dirty="0"/>
              <a:t>[10. 23. 21.] [1 1 1 1]</a:t>
            </a:r>
          </a:p>
          <a:p>
            <a:pPr>
              <a:lnSpc>
                <a:spcPct val="150000"/>
              </a:lnSpc>
            </a:pPr>
            <a:r>
              <a:rPr lang="en-US" b="1" dirty="0"/>
              <a:t>[10. 19. 16.] [1 1 0 1]</a:t>
            </a:r>
          </a:p>
          <a:p>
            <a:pPr>
              <a:lnSpc>
                <a:spcPct val="150000"/>
              </a:lnSpc>
            </a:pPr>
            <a:endParaRPr lang="en-US" b="1" dirty="0"/>
          </a:p>
        </p:txBody>
      </p:sp>
    </p:spTree>
    <p:extLst>
      <p:ext uri="{BB962C8B-B14F-4D97-AF65-F5344CB8AC3E}">
        <p14:creationId xmlns:p14="http://schemas.microsoft.com/office/powerpoint/2010/main" val="3630861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1"/>
            <a:ext cx="11120729" cy="1354217"/>
          </a:xfrm>
        </p:spPr>
        <p:txBody>
          <a:bodyPr/>
          <a:lstStyle/>
          <a:p>
            <a:r>
              <a:rPr lang="en-US" b="1" dirty="0">
                <a:solidFill>
                  <a:srgbClr val="FF0000"/>
                </a:solidFill>
              </a:rPr>
              <a:t>Imbalanced Classification for Machine Learning</a:t>
            </a:r>
            <a:br>
              <a:rPr lang="en-US" b="1" dirty="0">
                <a:solidFill>
                  <a:srgbClr val="FF0000"/>
                </a:solidFill>
              </a:rPr>
            </a:br>
            <a:endParaRPr lang="en-US" b="1" dirty="0">
              <a:solidFill>
                <a:srgbClr val="FF0000"/>
              </a:solidFill>
            </a:endParaRPr>
          </a:p>
        </p:txBody>
      </p:sp>
      <p:sp>
        <p:nvSpPr>
          <p:cNvPr id="3" name="Text Placeholder 2"/>
          <p:cNvSpPr>
            <a:spLocks noGrp="1"/>
          </p:cNvSpPr>
          <p:nvPr>
            <p:ph type="body" idx="1"/>
          </p:nvPr>
        </p:nvSpPr>
        <p:spPr>
          <a:xfrm>
            <a:off x="685800" y="1269898"/>
            <a:ext cx="11277600" cy="5678478"/>
          </a:xfrm>
        </p:spPr>
        <p:txBody>
          <a:bodyPr/>
          <a:lstStyle/>
          <a:p>
            <a:pPr algn="just">
              <a:lnSpc>
                <a:spcPct val="150000"/>
              </a:lnSpc>
            </a:pPr>
            <a:r>
              <a:rPr lang="en-US" b="1" dirty="0"/>
              <a:t>An Imbalanced Classification refers to those tasks where the number of examples in each of the classes are unequally distributed. Generally, imbalanced classification tasks are binary classification jobs where a major portion of the training dataset is of the normal class type and a minority of them belong to the abnormal class</a:t>
            </a:r>
            <a:r>
              <a:rPr lang="en-US" b="1" dirty="0" smtClean="0"/>
              <a:t>.</a:t>
            </a:r>
          </a:p>
          <a:p>
            <a:pPr algn="just">
              <a:lnSpc>
                <a:spcPct val="150000"/>
              </a:lnSpc>
            </a:pPr>
            <a:endParaRPr lang="en-US" b="1" dirty="0"/>
          </a:p>
          <a:p>
            <a:pPr algn="just">
              <a:lnSpc>
                <a:spcPct val="150000"/>
              </a:lnSpc>
            </a:pPr>
            <a:r>
              <a:rPr lang="en-US" b="1" dirty="0"/>
              <a:t>The most important examples of these use cases are :</a:t>
            </a:r>
          </a:p>
          <a:p>
            <a:pPr marL="742950" lvl="1" indent="-285750" algn="just">
              <a:lnSpc>
                <a:spcPct val="150000"/>
              </a:lnSpc>
              <a:buFont typeface="Arial" panose="020B0604020202020204" pitchFamily="34" charset="0"/>
              <a:buChar char="•"/>
            </a:pPr>
            <a:r>
              <a:rPr lang="en-US" b="1" dirty="0"/>
              <a:t>Fraud Detection</a:t>
            </a:r>
          </a:p>
          <a:p>
            <a:pPr marL="742950" lvl="1" indent="-285750" algn="just">
              <a:lnSpc>
                <a:spcPct val="150000"/>
              </a:lnSpc>
              <a:buFont typeface="Arial" panose="020B0604020202020204" pitchFamily="34" charset="0"/>
              <a:buChar char="•"/>
            </a:pPr>
            <a:r>
              <a:rPr lang="en-US" b="1" dirty="0"/>
              <a:t>Outlier Detection</a:t>
            </a:r>
          </a:p>
          <a:p>
            <a:pPr marL="742950" lvl="1" indent="-285750" algn="just">
              <a:lnSpc>
                <a:spcPct val="150000"/>
              </a:lnSpc>
              <a:buFont typeface="Arial" panose="020B0604020202020204" pitchFamily="34" charset="0"/>
              <a:buChar char="•"/>
            </a:pPr>
            <a:r>
              <a:rPr lang="en-US" b="1" dirty="0"/>
              <a:t>Medical Diagnosis </a:t>
            </a:r>
            <a:r>
              <a:rPr lang="en-US" b="1" dirty="0" smtClean="0"/>
              <a:t>Test</a:t>
            </a:r>
          </a:p>
          <a:p>
            <a:pPr lvl="1" algn="just">
              <a:lnSpc>
                <a:spcPct val="150000"/>
              </a:lnSpc>
            </a:pPr>
            <a:endParaRPr lang="en-US" b="1" dirty="0" smtClean="0"/>
          </a:p>
          <a:p>
            <a:pPr>
              <a:lnSpc>
                <a:spcPct val="150000"/>
              </a:lnSpc>
            </a:pPr>
            <a:r>
              <a:rPr lang="en-US" b="1" dirty="0"/>
              <a:t>The problems are transformed into binary classification tasks with some specialized techniques. You can either </a:t>
            </a:r>
            <a:r>
              <a:rPr lang="en-US" b="1" dirty="0" err="1"/>
              <a:t>utilise</a:t>
            </a:r>
            <a:r>
              <a:rPr lang="en-US" b="1" dirty="0"/>
              <a:t> </a:t>
            </a:r>
            <a:r>
              <a:rPr lang="en-US" b="1" dirty="0" err="1"/>
              <a:t>undersampling</a:t>
            </a:r>
            <a:r>
              <a:rPr lang="en-US" b="1" dirty="0"/>
              <a:t> for the majority classes or oversampling for the minority classes. The most prominent examples are :</a:t>
            </a:r>
            <a:endParaRPr lang="en-US" sz="1600" b="1" dirty="0"/>
          </a:p>
          <a:p>
            <a:pPr marL="742950" lvl="1" indent="-285750">
              <a:lnSpc>
                <a:spcPct val="150000"/>
              </a:lnSpc>
              <a:buFont typeface="Arial" panose="020B0604020202020204" pitchFamily="34" charset="0"/>
              <a:buChar char="•"/>
            </a:pPr>
            <a:r>
              <a:rPr lang="en-US" b="1" dirty="0"/>
              <a:t>Random </a:t>
            </a:r>
            <a:r>
              <a:rPr lang="en-US" b="1" dirty="0" err="1"/>
              <a:t>Undersampling</a:t>
            </a:r>
            <a:endParaRPr lang="en-US" sz="1600" b="1" dirty="0"/>
          </a:p>
          <a:p>
            <a:pPr marL="742950" lvl="1" indent="-285750">
              <a:lnSpc>
                <a:spcPct val="150000"/>
              </a:lnSpc>
              <a:buFont typeface="Arial" panose="020B0604020202020204" pitchFamily="34" charset="0"/>
              <a:buChar char="•"/>
            </a:pPr>
            <a:r>
              <a:rPr lang="en-US" b="1" dirty="0"/>
              <a:t>SMOTE Oversampling</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40798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609600" y="1269898"/>
            <a:ext cx="10409936" cy="4570482"/>
          </a:xfrm>
        </p:spPr>
        <p:txBody>
          <a:bodyPr/>
          <a:lstStyle/>
          <a:p>
            <a:pPr algn="just">
              <a:lnSpc>
                <a:spcPct val="150000"/>
              </a:lnSpc>
            </a:pPr>
            <a:r>
              <a:rPr lang="en-US" b="1" dirty="0"/>
              <a:t>Special modelling algorithms can be used to give more attention to the minority class when the model is being fitted on the training dataset which includes cost-sensitive machine learning models. Especially for cases like :</a:t>
            </a:r>
          </a:p>
          <a:p>
            <a:pPr marL="742950" lvl="1" indent="-285750" algn="just">
              <a:lnSpc>
                <a:spcPct val="150000"/>
              </a:lnSpc>
              <a:buFont typeface="Arial" panose="020B0604020202020204" pitchFamily="34" charset="0"/>
              <a:buChar char="•"/>
            </a:pPr>
            <a:r>
              <a:rPr lang="en-US" b="1" dirty="0"/>
              <a:t>Cost-Sensitive Logistic Regression</a:t>
            </a:r>
          </a:p>
          <a:p>
            <a:pPr marL="742950" lvl="1" indent="-285750" algn="just">
              <a:lnSpc>
                <a:spcPct val="150000"/>
              </a:lnSpc>
              <a:buFont typeface="Arial" panose="020B0604020202020204" pitchFamily="34" charset="0"/>
              <a:buChar char="•"/>
            </a:pPr>
            <a:r>
              <a:rPr lang="en-US" b="1" dirty="0"/>
              <a:t>Cost-Sensitive Decision Trees</a:t>
            </a:r>
          </a:p>
          <a:p>
            <a:pPr marL="742950" lvl="1" indent="-285750" algn="just">
              <a:lnSpc>
                <a:spcPct val="150000"/>
              </a:lnSpc>
              <a:buFont typeface="Arial" panose="020B0604020202020204" pitchFamily="34" charset="0"/>
              <a:buChar char="•"/>
            </a:pPr>
            <a:r>
              <a:rPr lang="en-US" b="1" dirty="0"/>
              <a:t>Cost-Sensitive Support Vector </a:t>
            </a:r>
            <a:r>
              <a:rPr lang="en-US" b="1" dirty="0" smtClean="0"/>
              <a:t>Machines</a:t>
            </a:r>
          </a:p>
          <a:p>
            <a:pPr lvl="1" algn="just">
              <a:lnSpc>
                <a:spcPct val="150000"/>
              </a:lnSpc>
            </a:pPr>
            <a:endParaRPr lang="en-US" b="1" dirty="0"/>
          </a:p>
          <a:p>
            <a:pPr algn="just">
              <a:lnSpc>
                <a:spcPct val="150000"/>
              </a:lnSpc>
            </a:pPr>
            <a:r>
              <a:rPr lang="en-US" b="1" dirty="0" smtClean="0"/>
              <a:t>So </a:t>
            </a:r>
            <a:r>
              <a:rPr lang="en-US" b="1" dirty="0"/>
              <a:t>after choosing the model, we need to access the model and score it for which we can either use Precision, Recall or F-Measure score. Now we will take a look to develop a dataset for the imbalanced classification problem. We will use the C</a:t>
            </a:r>
            <a:r>
              <a:rPr lang="en-US" b="1" u="sng" dirty="0">
                <a:hlinkClick r:id="rId2"/>
              </a:rPr>
              <a:t>lassification function of </a:t>
            </a:r>
            <a:r>
              <a:rPr lang="en-US" b="1" u="sng" dirty="0" err="1">
                <a:hlinkClick r:id="rId2"/>
              </a:rPr>
              <a:t>scikit</a:t>
            </a:r>
            <a:r>
              <a:rPr lang="en-US" b="1" u="sng" dirty="0">
                <a:hlinkClick r:id="rId2"/>
              </a:rPr>
              <a:t>-learn</a:t>
            </a:r>
            <a:r>
              <a:rPr lang="en-US" b="1" dirty="0"/>
              <a:t> to generate a fully synthetic and imbalanced binary classification dataset of 1000 samples</a:t>
            </a:r>
          </a:p>
        </p:txBody>
      </p:sp>
    </p:spTree>
    <p:extLst>
      <p:ext uri="{BB962C8B-B14F-4D97-AF65-F5344CB8AC3E}">
        <p14:creationId xmlns:p14="http://schemas.microsoft.com/office/powerpoint/2010/main" val="2782931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677108"/>
          </a:xfrm>
        </p:spPr>
        <p:txBody>
          <a:bodyPr/>
          <a:lstStyle/>
          <a:p>
            <a:r>
              <a:rPr lang="en-US" b="1" dirty="0">
                <a:solidFill>
                  <a:srgbClr val="FF0000"/>
                </a:solidFill>
              </a:rPr>
              <a:t>Code</a:t>
            </a:r>
            <a:endParaRPr lang="en-US" dirty="0">
              <a:solidFill>
                <a:srgbClr val="FF0000"/>
              </a:solidFill>
            </a:endParaRPr>
          </a:p>
        </p:txBody>
      </p:sp>
      <p:sp>
        <p:nvSpPr>
          <p:cNvPr id="3" name="Text Placeholder 2"/>
          <p:cNvSpPr>
            <a:spLocks noGrp="1"/>
          </p:cNvSpPr>
          <p:nvPr>
            <p:ph type="body" idx="1"/>
          </p:nvPr>
        </p:nvSpPr>
        <p:spPr>
          <a:xfrm>
            <a:off x="535635" y="1269898"/>
            <a:ext cx="10483901" cy="4985980"/>
          </a:xfrm>
        </p:spPr>
        <p:txBody>
          <a:bodyPr/>
          <a:lstStyle/>
          <a:p>
            <a:r>
              <a:rPr lang="en-US" b="1" dirty="0"/>
              <a:t>from </a:t>
            </a:r>
            <a:r>
              <a:rPr lang="en-US" b="1" dirty="0" err="1"/>
              <a:t>numpy</a:t>
            </a:r>
            <a:r>
              <a:rPr lang="en-US" b="1" dirty="0"/>
              <a:t> import where</a:t>
            </a:r>
          </a:p>
          <a:p>
            <a:r>
              <a:rPr lang="en-US" b="1" dirty="0"/>
              <a:t>from collections import Counter</a:t>
            </a:r>
          </a:p>
          <a:p>
            <a:r>
              <a:rPr lang="en-US" b="1" dirty="0"/>
              <a:t>from </a:t>
            </a:r>
            <a:r>
              <a:rPr lang="en-US" b="1" dirty="0" err="1"/>
              <a:t>sklearn.datasets</a:t>
            </a:r>
            <a:r>
              <a:rPr lang="en-US" b="1" dirty="0"/>
              <a:t> import </a:t>
            </a:r>
            <a:r>
              <a:rPr lang="en-US" b="1" dirty="0" err="1"/>
              <a:t>make_classification</a:t>
            </a:r>
            <a:endParaRPr lang="en-US" b="1" dirty="0"/>
          </a:p>
          <a:p>
            <a:r>
              <a:rPr lang="en-US" b="1" dirty="0"/>
              <a:t>from </a:t>
            </a:r>
            <a:r>
              <a:rPr lang="en-US" b="1" dirty="0" err="1"/>
              <a:t>matplotlib</a:t>
            </a:r>
            <a:r>
              <a:rPr lang="en-US" b="1" dirty="0"/>
              <a:t> import </a:t>
            </a:r>
            <a:r>
              <a:rPr lang="en-US" b="1" dirty="0" err="1"/>
              <a:t>pyplot</a:t>
            </a:r>
            <a:endParaRPr lang="en-US" b="1" dirty="0"/>
          </a:p>
          <a:p>
            <a:r>
              <a:rPr lang="en-US" b="1" dirty="0"/>
              <a:t> </a:t>
            </a:r>
          </a:p>
          <a:p>
            <a:r>
              <a:rPr lang="en-US" b="1" dirty="0"/>
              <a:t>X, y = </a:t>
            </a:r>
            <a:r>
              <a:rPr lang="en-US" b="1" dirty="0" err="1"/>
              <a:t>make_classification</a:t>
            </a:r>
            <a:r>
              <a:rPr lang="en-US" b="1" dirty="0"/>
              <a:t>(</a:t>
            </a:r>
            <a:r>
              <a:rPr lang="en-US" b="1" dirty="0" err="1"/>
              <a:t>n_samples</a:t>
            </a:r>
            <a:r>
              <a:rPr lang="en-US" b="1" dirty="0"/>
              <a:t>=1000, </a:t>
            </a:r>
            <a:r>
              <a:rPr lang="en-US" b="1" dirty="0" err="1"/>
              <a:t>n_features</a:t>
            </a:r>
            <a:r>
              <a:rPr lang="en-US" b="1" dirty="0"/>
              <a:t>=2, </a:t>
            </a:r>
            <a:r>
              <a:rPr lang="en-US" b="1" dirty="0" err="1"/>
              <a:t>n_informative</a:t>
            </a:r>
            <a:r>
              <a:rPr lang="en-US" b="1" dirty="0"/>
              <a:t>=2, </a:t>
            </a:r>
            <a:r>
              <a:rPr lang="en-US" b="1" dirty="0" err="1"/>
              <a:t>n_redundant</a:t>
            </a:r>
            <a:r>
              <a:rPr lang="en-US" b="1" dirty="0"/>
              <a:t>=0, </a:t>
            </a:r>
            <a:r>
              <a:rPr lang="en-US" b="1" dirty="0" err="1"/>
              <a:t>n_classes</a:t>
            </a:r>
            <a:r>
              <a:rPr lang="en-US" b="1" dirty="0"/>
              <a:t>=2, </a:t>
            </a:r>
            <a:r>
              <a:rPr lang="en-US" b="1" dirty="0" err="1"/>
              <a:t>n_clusters_per_class</a:t>
            </a:r>
            <a:r>
              <a:rPr lang="en-US" b="1" dirty="0"/>
              <a:t>=1, weights=[0.99,0.01], </a:t>
            </a:r>
            <a:r>
              <a:rPr lang="en-US" b="1" dirty="0" err="1"/>
              <a:t>random_state</a:t>
            </a:r>
            <a:r>
              <a:rPr lang="en-US" b="1" dirty="0"/>
              <a:t>=1)</a:t>
            </a:r>
          </a:p>
          <a:p>
            <a:r>
              <a:rPr lang="en-US" b="1" dirty="0"/>
              <a:t>print(</a:t>
            </a:r>
            <a:r>
              <a:rPr lang="en-US" b="1" dirty="0" err="1"/>
              <a:t>X.shape</a:t>
            </a:r>
            <a:r>
              <a:rPr lang="en-US" b="1" dirty="0"/>
              <a:t>, </a:t>
            </a:r>
            <a:r>
              <a:rPr lang="en-US" b="1" dirty="0" err="1"/>
              <a:t>y.shape</a:t>
            </a:r>
            <a:r>
              <a:rPr lang="en-US" b="1" dirty="0"/>
              <a:t>)</a:t>
            </a:r>
          </a:p>
          <a:p>
            <a:r>
              <a:rPr lang="en-US" b="1" dirty="0"/>
              <a:t>counter = Counter(y)</a:t>
            </a:r>
          </a:p>
          <a:p>
            <a:r>
              <a:rPr lang="en-US" b="1" dirty="0"/>
              <a:t>print(counter)</a:t>
            </a:r>
          </a:p>
          <a:p>
            <a:r>
              <a:rPr lang="en-US" b="1" dirty="0"/>
              <a:t>for </a:t>
            </a:r>
            <a:r>
              <a:rPr lang="en-US" b="1" dirty="0" err="1"/>
              <a:t>i</a:t>
            </a:r>
            <a:r>
              <a:rPr lang="en-US" b="1" dirty="0"/>
              <a:t> in range(10):</a:t>
            </a:r>
          </a:p>
          <a:p>
            <a:r>
              <a:rPr lang="en-US" b="1" dirty="0"/>
              <a:t>print(X[</a:t>
            </a:r>
            <a:r>
              <a:rPr lang="en-US" b="1" dirty="0" err="1"/>
              <a:t>i</a:t>
            </a:r>
            <a:r>
              <a:rPr lang="en-US" b="1" dirty="0"/>
              <a:t>], y[</a:t>
            </a:r>
            <a:r>
              <a:rPr lang="en-US" b="1" dirty="0" err="1"/>
              <a:t>i</a:t>
            </a:r>
            <a:r>
              <a:rPr lang="en-US" b="1" dirty="0"/>
              <a:t>])</a:t>
            </a:r>
          </a:p>
          <a:p>
            <a:r>
              <a:rPr lang="en-US" b="1" dirty="0"/>
              <a:t>for label, _ in </a:t>
            </a:r>
            <a:r>
              <a:rPr lang="en-US" b="1" dirty="0" err="1"/>
              <a:t>counter.items</a:t>
            </a:r>
            <a:r>
              <a:rPr lang="en-US" b="1" dirty="0"/>
              <a:t>():</a:t>
            </a:r>
          </a:p>
          <a:p>
            <a:r>
              <a:rPr lang="en-US" b="1" dirty="0" err="1"/>
              <a:t>row_ix</a:t>
            </a:r>
            <a:r>
              <a:rPr lang="en-US" b="1" dirty="0"/>
              <a:t> = where(y == label)[0]</a:t>
            </a:r>
          </a:p>
          <a:p>
            <a:r>
              <a:rPr lang="en-US" b="1" dirty="0" err="1"/>
              <a:t>pyplot.scatter</a:t>
            </a:r>
            <a:r>
              <a:rPr lang="en-US" b="1" dirty="0"/>
              <a:t>(X[</a:t>
            </a:r>
            <a:r>
              <a:rPr lang="en-US" b="1" dirty="0" err="1"/>
              <a:t>row_ix</a:t>
            </a:r>
            <a:r>
              <a:rPr lang="en-US" b="1" dirty="0"/>
              <a:t>, 0], X[</a:t>
            </a:r>
            <a:r>
              <a:rPr lang="en-US" b="1" dirty="0" err="1"/>
              <a:t>row_ix</a:t>
            </a:r>
            <a:r>
              <a:rPr lang="en-US" b="1" dirty="0"/>
              <a:t>, 1], label=</a:t>
            </a:r>
            <a:r>
              <a:rPr lang="en-US" b="1" dirty="0" err="1"/>
              <a:t>str</a:t>
            </a:r>
            <a:r>
              <a:rPr lang="en-US" b="1" dirty="0"/>
              <a:t>(label))</a:t>
            </a:r>
          </a:p>
          <a:p>
            <a:r>
              <a:rPr lang="en-US" b="1" dirty="0" err="1"/>
              <a:t>pyplot.legend</a:t>
            </a:r>
            <a:r>
              <a:rPr lang="en-US" b="1" dirty="0"/>
              <a:t>()</a:t>
            </a:r>
          </a:p>
          <a:p>
            <a:r>
              <a:rPr lang="en-US" b="1" dirty="0" err="1"/>
              <a:t>pyplot.show</a:t>
            </a:r>
            <a:r>
              <a:rPr lang="en-US" b="1" dirty="0"/>
              <a:t>()</a:t>
            </a:r>
          </a:p>
          <a:p>
            <a:endParaRPr lang="en-US" b="1" dirty="0"/>
          </a:p>
        </p:txBody>
      </p:sp>
    </p:spTree>
    <p:extLst>
      <p:ext uri="{BB962C8B-B14F-4D97-AF65-F5344CB8AC3E}">
        <p14:creationId xmlns:p14="http://schemas.microsoft.com/office/powerpoint/2010/main" val="15048738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Output</a:t>
            </a:r>
            <a:endParaRPr lang="en-US" dirty="0">
              <a:solidFill>
                <a:srgbClr val="FF0000"/>
              </a:solidFill>
            </a:endParaRPr>
          </a:p>
        </p:txBody>
      </p:sp>
      <p:sp>
        <p:nvSpPr>
          <p:cNvPr id="3" name="Text Placeholder 2"/>
          <p:cNvSpPr>
            <a:spLocks noGrp="1"/>
          </p:cNvSpPr>
          <p:nvPr>
            <p:ph type="body" idx="1"/>
          </p:nvPr>
        </p:nvSpPr>
        <p:spPr>
          <a:xfrm>
            <a:off x="685800" y="1269898"/>
            <a:ext cx="10333736" cy="5588102"/>
          </a:xfrm>
        </p:spPr>
        <p:txBody>
          <a:bodyPr/>
          <a:lstStyle/>
          <a:p>
            <a:endParaRPr lang="en-US" dirty="0"/>
          </a:p>
          <a:p>
            <a:r>
              <a:rPr lang="en-US" dirty="0"/>
              <a:t>(1000, 2) (1000,)</a:t>
            </a:r>
          </a:p>
          <a:p>
            <a:r>
              <a:rPr lang="en-US" dirty="0"/>
              <a:t>Counter({0: 983, 1: 17})</a:t>
            </a:r>
          </a:p>
          <a:p>
            <a:r>
              <a:rPr lang="en-US" dirty="0"/>
              <a:t>[0.86924745 1.18613612] 0</a:t>
            </a:r>
          </a:p>
          <a:p>
            <a:r>
              <a:rPr lang="en-US" dirty="0"/>
              <a:t>[1.55110839 1.81032905] 0</a:t>
            </a:r>
          </a:p>
          <a:p>
            <a:r>
              <a:rPr lang="en-US" dirty="0"/>
              <a:t>[1.29361936 1.01094607] 0</a:t>
            </a:r>
          </a:p>
          <a:p>
            <a:r>
              <a:rPr lang="en-US" dirty="0"/>
              <a:t>[1.11988947 1.63251786] 0</a:t>
            </a:r>
          </a:p>
          <a:p>
            <a:r>
              <a:rPr lang="en-US" dirty="0"/>
              <a:t>[1.04235568 1.12152929] 0</a:t>
            </a:r>
          </a:p>
          <a:p>
            <a:r>
              <a:rPr lang="en-US" dirty="0"/>
              <a:t>[1.18114858 0.92397607] 0</a:t>
            </a:r>
          </a:p>
          <a:p>
            <a:r>
              <a:rPr lang="en-US" dirty="0"/>
              <a:t>[1.1365562  1.17652556] 0</a:t>
            </a:r>
          </a:p>
          <a:p>
            <a:r>
              <a:rPr lang="en-US" dirty="0"/>
              <a:t>[0.46291729 0.72924998] 0</a:t>
            </a:r>
          </a:p>
          <a:p>
            <a:r>
              <a:rPr lang="en-US" dirty="0"/>
              <a:t>[0.18315826 1.07141766] 0</a:t>
            </a:r>
          </a:p>
          <a:p>
            <a:r>
              <a:rPr lang="en-US" dirty="0"/>
              <a:t>[0.32411648 0.53515376] 0</a:t>
            </a:r>
          </a:p>
          <a:p>
            <a:endParaRPr lang="en-US" dirty="0"/>
          </a:p>
        </p:txBody>
      </p:sp>
      <p:pic>
        <p:nvPicPr>
          <p:cNvPr id="4" name="Picture 3" descr="imbalanced classification in machine learning"/>
          <p:cNvPicPr/>
          <p:nvPr/>
        </p:nvPicPr>
        <p:blipFill>
          <a:blip r:embed="rId2">
            <a:extLst>
              <a:ext uri="{28A0092B-C50C-407E-A947-70E740481C1C}">
                <a14:useLocalDpi xmlns:a14="http://schemas.microsoft.com/office/drawing/2010/main" val="0"/>
              </a:ext>
            </a:extLst>
          </a:blip>
          <a:srcRect/>
          <a:stretch>
            <a:fillRect/>
          </a:stretch>
        </p:blipFill>
        <p:spPr bwMode="auto">
          <a:xfrm>
            <a:off x="4053840" y="2459765"/>
            <a:ext cx="7312964" cy="4495800"/>
          </a:xfrm>
          <a:prstGeom prst="rect">
            <a:avLst/>
          </a:prstGeom>
          <a:noFill/>
          <a:ln>
            <a:noFill/>
          </a:ln>
        </p:spPr>
      </p:pic>
      <p:sp>
        <p:nvSpPr>
          <p:cNvPr id="5" name="Rectangle 4"/>
          <p:cNvSpPr/>
          <p:nvPr/>
        </p:nvSpPr>
        <p:spPr>
          <a:xfrm>
            <a:off x="4038600" y="184985"/>
            <a:ext cx="7848600" cy="1796454"/>
          </a:xfrm>
          <a:prstGeom prst="rect">
            <a:avLst/>
          </a:prstGeom>
        </p:spPr>
        <p:txBody>
          <a:bodyPr wrap="square">
            <a:spAutoFit/>
          </a:bodyPr>
          <a:lstStyle/>
          <a:p>
            <a:pPr algn="just">
              <a:lnSpc>
                <a:spcPts val="2700"/>
              </a:lnSpc>
              <a:spcAft>
                <a:spcPts val="800"/>
              </a:spcAft>
            </a:pPr>
            <a:r>
              <a:rPr lang="en-US" b="1" dirty="0">
                <a:solidFill>
                  <a:srgbClr val="383838"/>
                </a:solidFill>
                <a:latin typeface="Times New Roman" panose="02020603050405020304" pitchFamily="18" charset="0"/>
                <a:ea typeface="Times New Roman" panose="02020603050405020304" pitchFamily="18" charset="0"/>
                <a:cs typeface="Times New Roman" panose="02020603050405020304" pitchFamily="18" charset="0"/>
              </a:rPr>
              <a:t>Here we can see the distribution of the labels and we can see a severe imbalance of the classes where 983 elements belong to one type and only 17 belong to the other type. We can see a majority of type 0 or class 0 as expected. These types of datasets are more difficult to identify but they have a more general and practical use case.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2318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685800" y="1269898"/>
            <a:ext cx="10333736" cy="4708981"/>
          </a:xfrm>
        </p:spPr>
        <p:txBody>
          <a:bodyPr/>
          <a:lstStyle/>
          <a:p>
            <a:pPr algn="just">
              <a:lnSpc>
                <a:spcPct val="150000"/>
              </a:lnSpc>
            </a:pPr>
            <a:r>
              <a:rPr lang="en-US" b="1" dirty="0"/>
              <a:t>We now have all the tools in hand to proceed with the implementation of some algorithms. This section will cover four algorithms and their implementation on the</a:t>
            </a:r>
            <a:r>
              <a:rPr lang="en-US" b="1" u="sng" dirty="0">
                <a:hlinkClick r:id="rId2"/>
              </a:rPr>
              <a:t> loans dataset</a:t>
            </a:r>
            <a:r>
              <a:rPr lang="en-US" b="1" dirty="0"/>
              <a:t> to illustrate some of the previously covered concepts, especially for the imbalanced datasets using a binary classification task. We will focus on only four algorithms for simplicity’s sake. </a:t>
            </a:r>
          </a:p>
          <a:p>
            <a:pPr algn="just">
              <a:lnSpc>
                <a:spcPct val="150000"/>
              </a:lnSpc>
            </a:pPr>
            <a:r>
              <a:rPr lang="en-US" b="1" dirty="0"/>
              <a:t>The goal is not to have the best possible model but to illustrate how to train each of the following algorithms. The source code is available on the </a:t>
            </a:r>
            <a:r>
              <a:rPr lang="en-US" b="1" u="sng" dirty="0" err="1">
                <a:hlinkClick r:id="rId3"/>
              </a:rPr>
              <a:t>DataCamp</a:t>
            </a:r>
            <a:r>
              <a:rPr lang="en-US" b="1" u="sng" dirty="0">
                <a:hlinkClick r:id="rId3"/>
              </a:rPr>
              <a:t> Workspace</a:t>
            </a:r>
            <a:r>
              <a:rPr lang="en-US" b="1" dirty="0"/>
              <a:t>, where you can execute everything with one click</a:t>
            </a:r>
            <a:r>
              <a:rPr lang="en-US" b="1" dirty="0" smtClean="0"/>
              <a:t>.</a:t>
            </a:r>
          </a:p>
          <a:p>
            <a:pPr algn="just">
              <a:lnSpc>
                <a:spcPct val="150000"/>
              </a:lnSpc>
            </a:pPr>
            <a:endParaRPr lang="en-US" b="1" dirty="0"/>
          </a:p>
          <a:p>
            <a:pPr algn="just">
              <a:lnSpc>
                <a:spcPct val="150000"/>
              </a:lnSpc>
            </a:pPr>
            <a:r>
              <a:rPr lang="en-US" b="1" dirty="0">
                <a:solidFill>
                  <a:srgbClr val="FF0000"/>
                </a:solidFill>
              </a:rPr>
              <a:t>Distribution of Loans in the Dataset </a:t>
            </a:r>
          </a:p>
          <a:p>
            <a:pPr lvl="0" algn="just">
              <a:lnSpc>
                <a:spcPct val="150000"/>
              </a:lnSpc>
            </a:pPr>
            <a:r>
              <a:rPr lang="en-US" b="1" dirty="0"/>
              <a:t>Look at the first five observations in the dataset. </a:t>
            </a:r>
          </a:p>
          <a:p>
            <a:endParaRPr lang="en-US" dirty="0"/>
          </a:p>
          <a:p>
            <a:endParaRPr lang="en-US" dirty="0"/>
          </a:p>
        </p:txBody>
      </p:sp>
    </p:spTree>
    <p:extLst>
      <p:ext uri="{BB962C8B-B14F-4D97-AF65-F5344CB8AC3E}">
        <p14:creationId xmlns:p14="http://schemas.microsoft.com/office/powerpoint/2010/main" val="1775533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Code</a:t>
            </a:r>
            <a:endParaRPr lang="en-US" dirty="0">
              <a:solidFill>
                <a:srgbClr val="FF0000"/>
              </a:solidFill>
            </a:endParaRPr>
          </a:p>
        </p:txBody>
      </p:sp>
      <p:sp>
        <p:nvSpPr>
          <p:cNvPr id="3" name="Text Placeholder 2"/>
          <p:cNvSpPr>
            <a:spLocks noGrp="1"/>
          </p:cNvSpPr>
          <p:nvPr>
            <p:ph type="body" idx="1"/>
          </p:nvPr>
        </p:nvSpPr>
        <p:spPr>
          <a:xfrm>
            <a:off x="535635" y="1269899"/>
            <a:ext cx="10483901" cy="1800493"/>
          </a:xfrm>
        </p:spPr>
        <p:txBody>
          <a:bodyPr/>
          <a:lstStyle/>
          <a:p>
            <a:pPr>
              <a:lnSpc>
                <a:spcPct val="150000"/>
              </a:lnSpc>
            </a:pPr>
            <a:r>
              <a:rPr lang="en-US" b="1" dirty="0"/>
              <a:t>import pandas as </a:t>
            </a:r>
            <a:r>
              <a:rPr lang="en-US" b="1" dirty="0" err="1"/>
              <a:t>pd</a:t>
            </a:r>
            <a:endParaRPr lang="en-US" b="1" dirty="0"/>
          </a:p>
          <a:p>
            <a:pPr>
              <a:lnSpc>
                <a:spcPct val="150000"/>
              </a:lnSpc>
            </a:pPr>
            <a:r>
              <a:rPr lang="en-US" b="1" dirty="0" err="1"/>
              <a:t>loan_data</a:t>
            </a:r>
            <a:r>
              <a:rPr lang="en-US" b="1" dirty="0"/>
              <a:t> = </a:t>
            </a:r>
            <a:r>
              <a:rPr lang="en-US" b="1" dirty="0" err="1"/>
              <a:t>pd.read_csv</a:t>
            </a:r>
            <a:r>
              <a:rPr lang="en-US" b="1" dirty="0"/>
              <a:t>("loan_data.csv")</a:t>
            </a:r>
          </a:p>
          <a:p>
            <a:pPr>
              <a:lnSpc>
                <a:spcPct val="150000"/>
              </a:lnSpc>
            </a:pPr>
            <a:r>
              <a:rPr lang="en-US" b="1" dirty="0" err="1"/>
              <a:t>loan_data.head</a:t>
            </a:r>
            <a:r>
              <a:rPr lang="en-US" b="1" dirty="0" smtClean="0"/>
              <a:t>()</a:t>
            </a:r>
          </a:p>
          <a:p>
            <a:endParaRPr lang="en-US" dirty="0"/>
          </a:p>
          <a:p>
            <a:endParaRPr lang="en-US" dirty="0"/>
          </a:p>
        </p:txBody>
      </p:sp>
      <p:pic>
        <p:nvPicPr>
          <p:cNvPr id="4" name="Picture 3" descr="The First 5 rows of the loan data set"/>
          <p:cNvPicPr/>
          <p:nvPr/>
        </p:nvPicPr>
        <p:blipFill>
          <a:blip r:embed="rId2">
            <a:extLst>
              <a:ext uri="{28A0092B-C50C-407E-A947-70E740481C1C}">
                <a14:useLocalDpi xmlns:a14="http://schemas.microsoft.com/office/drawing/2010/main" val="0"/>
              </a:ext>
            </a:extLst>
          </a:blip>
          <a:srcRect/>
          <a:stretch>
            <a:fillRect/>
          </a:stretch>
        </p:blipFill>
        <p:spPr bwMode="auto">
          <a:xfrm>
            <a:off x="535635" y="3353757"/>
            <a:ext cx="10894365" cy="2686050"/>
          </a:xfrm>
          <a:prstGeom prst="rect">
            <a:avLst/>
          </a:prstGeom>
          <a:noFill/>
          <a:ln>
            <a:noFill/>
          </a:ln>
        </p:spPr>
      </p:pic>
    </p:spTree>
    <p:extLst>
      <p:ext uri="{BB962C8B-B14F-4D97-AF65-F5344CB8AC3E}">
        <p14:creationId xmlns:p14="http://schemas.microsoft.com/office/powerpoint/2010/main" val="2031178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1"/>
            <a:ext cx="11120729" cy="776859"/>
          </a:xfrm>
        </p:spPr>
        <p:txBody>
          <a:bodyPr/>
          <a:lstStyle/>
          <a:p>
            <a:r>
              <a:rPr lang="en-US" b="1" dirty="0">
                <a:solidFill>
                  <a:srgbClr val="FF0000"/>
                </a:solidFill>
              </a:rPr>
              <a:t>Borrowers profile in the </a:t>
            </a:r>
            <a:r>
              <a:rPr lang="en-US" b="1" dirty="0" smtClean="0">
                <a:solidFill>
                  <a:srgbClr val="FF0000"/>
                </a:solidFill>
              </a:rPr>
              <a:t>dataset</a:t>
            </a:r>
            <a:r>
              <a:rPr lang="en-US" dirty="0"/>
              <a:t> </a:t>
            </a:r>
            <a:br>
              <a:rPr lang="en-US" dirty="0"/>
            </a:br>
            <a:endParaRPr lang="en-US" dirty="0"/>
          </a:p>
        </p:txBody>
      </p:sp>
      <p:sp>
        <p:nvSpPr>
          <p:cNvPr id="3" name="Text Placeholder 2"/>
          <p:cNvSpPr>
            <a:spLocks noGrp="1"/>
          </p:cNvSpPr>
          <p:nvPr>
            <p:ph type="body" idx="1"/>
          </p:nvPr>
        </p:nvSpPr>
        <p:spPr>
          <a:xfrm>
            <a:off x="762000" y="1269898"/>
            <a:ext cx="10257536" cy="5262979"/>
          </a:xfrm>
        </p:spPr>
        <p:txBody>
          <a:bodyPr/>
          <a:lstStyle/>
          <a:p>
            <a:r>
              <a:rPr lang="en-US" b="1" dirty="0"/>
              <a:t>import </a:t>
            </a:r>
            <a:r>
              <a:rPr lang="en-US" b="1" dirty="0" err="1"/>
              <a:t>matplotlib.pyplot</a:t>
            </a:r>
            <a:r>
              <a:rPr lang="en-US" b="1" dirty="0"/>
              <a:t> as </a:t>
            </a:r>
            <a:r>
              <a:rPr lang="en-US" b="1" dirty="0" err="1"/>
              <a:t>plt</a:t>
            </a:r>
            <a:endParaRPr lang="en-US" b="1" dirty="0"/>
          </a:p>
          <a:p>
            <a:r>
              <a:rPr lang="en-US" b="1" dirty="0"/>
              <a:t># Helper function for data distribution</a:t>
            </a:r>
          </a:p>
          <a:p>
            <a:r>
              <a:rPr lang="en-US" b="1" dirty="0"/>
              <a:t># Visualize the proportion of borrowers</a:t>
            </a:r>
          </a:p>
          <a:p>
            <a:r>
              <a:rPr lang="en-US" b="1" dirty="0" err="1"/>
              <a:t>def</a:t>
            </a:r>
            <a:r>
              <a:rPr lang="en-US" b="1" dirty="0"/>
              <a:t> </a:t>
            </a:r>
            <a:r>
              <a:rPr lang="en-US" b="1" dirty="0" err="1"/>
              <a:t>show_loan_distrib</a:t>
            </a:r>
            <a:r>
              <a:rPr lang="en-US" b="1" dirty="0"/>
              <a:t>(data):</a:t>
            </a:r>
          </a:p>
          <a:p>
            <a:r>
              <a:rPr lang="en-US" b="1" dirty="0"/>
              <a:t>  count = ""</a:t>
            </a:r>
          </a:p>
          <a:p>
            <a:r>
              <a:rPr lang="en-US" b="1" dirty="0"/>
              <a:t>  if </a:t>
            </a:r>
            <a:r>
              <a:rPr lang="en-US" b="1" dirty="0" err="1"/>
              <a:t>isinstance</a:t>
            </a:r>
            <a:r>
              <a:rPr lang="en-US" b="1" dirty="0"/>
              <a:t>(data, </a:t>
            </a:r>
            <a:r>
              <a:rPr lang="en-US" b="1" dirty="0" err="1"/>
              <a:t>pd.DataFrame</a:t>
            </a:r>
            <a:r>
              <a:rPr lang="en-US" b="1" dirty="0"/>
              <a:t>):</a:t>
            </a:r>
          </a:p>
          <a:p>
            <a:r>
              <a:rPr lang="en-US" b="1" dirty="0"/>
              <a:t>      count = data["</a:t>
            </a:r>
            <a:r>
              <a:rPr lang="en-US" b="1" dirty="0" err="1"/>
              <a:t>not.fully.paid</a:t>
            </a:r>
            <a:r>
              <a:rPr lang="en-US" b="1" dirty="0"/>
              <a:t>"].</a:t>
            </a:r>
            <a:r>
              <a:rPr lang="en-US" b="1" dirty="0" err="1"/>
              <a:t>value_counts</a:t>
            </a:r>
            <a:r>
              <a:rPr lang="en-US" b="1" dirty="0"/>
              <a:t>()</a:t>
            </a:r>
          </a:p>
          <a:p>
            <a:r>
              <a:rPr lang="en-US" b="1" dirty="0"/>
              <a:t>  else:</a:t>
            </a:r>
          </a:p>
          <a:p>
            <a:r>
              <a:rPr lang="en-US" b="1" dirty="0"/>
              <a:t>      count = </a:t>
            </a:r>
            <a:r>
              <a:rPr lang="en-US" b="1" dirty="0" err="1"/>
              <a:t>data.value_counts</a:t>
            </a:r>
            <a:r>
              <a:rPr lang="en-US" b="1" dirty="0"/>
              <a:t>()</a:t>
            </a:r>
          </a:p>
          <a:p>
            <a:r>
              <a:rPr lang="en-US" b="1" dirty="0"/>
              <a:t> </a:t>
            </a:r>
          </a:p>
          <a:p>
            <a:r>
              <a:rPr lang="en-US" b="1" dirty="0"/>
              <a:t> </a:t>
            </a:r>
            <a:r>
              <a:rPr lang="en-US" b="1" dirty="0" smtClean="0"/>
              <a:t>  </a:t>
            </a:r>
            <a:r>
              <a:rPr lang="en-US" b="1" dirty="0" err="1"/>
              <a:t>count.plot</a:t>
            </a:r>
            <a:r>
              <a:rPr lang="en-US" b="1" dirty="0"/>
              <a:t>(kind = 'pie', explode = [0, 0.1], </a:t>
            </a:r>
          </a:p>
          <a:p>
            <a:r>
              <a:rPr lang="en-US" b="1" dirty="0"/>
              <a:t> </a:t>
            </a:r>
            <a:r>
              <a:rPr lang="en-US" b="1" dirty="0" smtClean="0"/>
              <a:t>              </a:t>
            </a:r>
            <a:r>
              <a:rPr lang="en-US" b="1" dirty="0" err="1"/>
              <a:t>figsize</a:t>
            </a:r>
            <a:r>
              <a:rPr lang="en-US" b="1" dirty="0"/>
              <a:t> = (6, 6), </a:t>
            </a:r>
            <a:r>
              <a:rPr lang="en-US" b="1" dirty="0" err="1"/>
              <a:t>autopct</a:t>
            </a:r>
            <a:r>
              <a:rPr lang="en-US" b="1" dirty="0"/>
              <a:t> = '%1.1f%%', shadow = True)</a:t>
            </a:r>
          </a:p>
          <a:p>
            <a:r>
              <a:rPr lang="en-US" b="1" dirty="0"/>
              <a:t>  </a:t>
            </a:r>
            <a:r>
              <a:rPr lang="en-US" b="1" dirty="0" err="1"/>
              <a:t>plt.ylabel</a:t>
            </a:r>
            <a:r>
              <a:rPr lang="en-US" b="1" dirty="0"/>
              <a:t>("Loan: Fully Paid Vs. Not Fully Paid")</a:t>
            </a:r>
          </a:p>
          <a:p>
            <a:r>
              <a:rPr lang="en-US" b="1" dirty="0"/>
              <a:t>  </a:t>
            </a:r>
            <a:r>
              <a:rPr lang="en-US" b="1" dirty="0" err="1"/>
              <a:t>plt.legend</a:t>
            </a:r>
            <a:r>
              <a:rPr lang="en-US" b="1" dirty="0"/>
              <a:t>(["Fully Paid", "Not Fully Paid"])</a:t>
            </a:r>
          </a:p>
          <a:p>
            <a:r>
              <a:rPr lang="en-US" b="1" dirty="0"/>
              <a:t>  </a:t>
            </a:r>
            <a:r>
              <a:rPr lang="en-US" b="1" dirty="0" err="1"/>
              <a:t>plt.show</a:t>
            </a:r>
            <a:r>
              <a:rPr lang="en-US" b="1" dirty="0"/>
              <a:t>()</a:t>
            </a:r>
          </a:p>
          <a:p>
            <a:r>
              <a:rPr lang="en-US" b="1" dirty="0"/>
              <a:t>  </a:t>
            </a:r>
          </a:p>
          <a:p>
            <a:r>
              <a:rPr lang="en-US" b="1" dirty="0"/>
              <a:t># Visualize the proportion of borrowers</a:t>
            </a:r>
          </a:p>
          <a:p>
            <a:r>
              <a:rPr lang="en-US" b="1" dirty="0" err="1"/>
              <a:t>show_loan_distrib</a:t>
            </a:r>
            <a:r>
              <a:rPr lang="en-US" b="1" dirty="0"/>
              <a:t>(</a:t>
            </a:r>
            <a:r>
              <a:rPr lang="en-US" b="1" dirty="0" err="1"/>
              <a:t>loan_data</a:t>
            </a:r>
            <a:r>
              <a:rPr lang="en-US" b="1" dirty="0"/>
              <a:t>)</a:t>
            </a:r>
          </a:p>
          <a:p>
            <a:endParaRPr lang="en-US" b="1" dirty="0"/>
          </a:p>
        </p:txBody>
      </p:sp>
    </p:spTree>
    <p:extLst>
      <p:ext uri="{BB962C8B-B14F-4D97-AF65-F5344CB8AC3E}">
        <p14:creationId xmlns:p14="http://schemas.microsoft.com/office/powerpoint/2010/main" val="2416191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098" y="374141"/>
            <a:ext cx="4832985" cy="696595"/>
          </a:xfrm>
          <a:prstGeom prst="rect">
            <a:avLst/>
          </a:prstGeom>
        </p:spPr>
        <p:txBody>
          <a:bodyPr vert="horz" wrap="square" lIns="0" tIns="13335" rIns="0" bIns="0" rtlCol="0">
            <a:spAutoFit/>
          </a:bodyPr>
          <a:lstStyle/>
          <a:p>
            <a:pPr marL="12700">
              <a:lnSpc>
                <a:spcPct val="100000"/>
              </a:lnSpc>
              <a:spcBef>
                <a:spcPts val="105"/>
              </a:spcBef>
            </a:pPr>
            <a:r>
              <a:rPr spc="-55" dirty="0"/>
              <a:t>Represent</a:t>
            </a:r>
            <a:r>
              <a:rPr spc="-110" dirty="0"/>
              <a:t> </a:t>
            </a:r>
            <a:r>
              <a:rPr spc="-20" dirty="0"/>
              <a:t>the</a:t>
            </a:r>
            <a:r>
              <a:rPr spc="-105" dirty="0"/>
              <a:t> </a:t>
            </a:r>
            <a:r>
              <a:rPr spc="-35" dirty="0"/>
              <a:t>sample</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3878579"/>
            <a:chOff x="3828541" y="1525777"/>
            <a:chExt cx="1120140" cy="3878579"/>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3853179"/>
            </a:xfrm>
            <a:custGeom>
              <a:avLst/>
              <a:gdLst/>
              <a:ahLst/>
              <a:cxnLst/>
              <a:rect l="l" t="t" r="r" b="b"/>
              <a:pathLst>
                <a:path w="1094739" h="3853179">
                  <a:moveTo>
                    <a:pt x="0" y="3852672"/>
                  </a:moveTo>
                  <a:lnTo>
                    <a:pt x="1094232" y="3852672"/>
                  </a:lnTo>
                  <a:lnTo>
                    <a:pt x="1094232" y="0"/>
                  </a:lnTo>
                  <a:lnTo>
                    <a:pt x="0" y="0"/>
                  </a:lnTo>
                  <a:lnTo>
                    <a:pt x="0" y="3852672"/>
                  </a:lnTo>
                  <a:close/>
                </a:path>
              </a:pathLst>
            </a:custGeom>
            <a:ln w="25400">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grpSp>
      <p:grpSp>
        <p:nvGrpSpPr>
          <p:cNvPr id="12" name="object 12"/>
          <p:cNvGrpSpPr/>
          <p:nvPr/>
        </p:nvGrpSpPr>
        <p:grpSpPr>
          <a:xfrm>
            <a:off x="2279650" y="1900173"/>
            <a:ext cx="1501775" cy="254000"/>
            <a:chOff x="2279650" y="1900173"/>
            <a:chExt cx="1501775" cy="254000"/>
          </a:xfrm>
        </p:grpSpPr>
        <p:sp>
          <p:nvSpPr>
            <p:cNvPr id="13" name="object 13"/>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4" name="object 14"/>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5" name="object 15"/>
          <p:cNvSpPr txBox="1"/>
          <p:nvPr/>
        </p:nvSpPr>
        <p:spPr>
          <a:xfrm>
            <a:off x="4935473" y="1247394"/>
            <a:ext cx="2733040" cy="265430"/>
          </a:xfrm>
          <a:prstGeom prst="rect">
            <a:avLst/>
          </a:prstGeom>
          <a:ln w="19050">
            <a:solidFill>
              <a:srgbClr val="C00000"/>
            </a:solidFill>
          </a:ln>
        </p:spPr>
        <p:txBody>
          <a:bodyPr vert="horz" wrap="square" lIns="0" tIns="0" rIns="0" bIns="0" rtlCol="0">
            <a:spAutoFit/>
          </a:bodyPr>
          <a:lstStyle/>
          <a:p>
            <a:pPr marL="106045">
              <a:lnSpc>
                <a:spcPts val="1750"/>
              </a:lnSpc>
              <a:tabLst>
                <a:tab pos="914400" algn="l"/>
              </a:tabLst>
            </a:pPr>
            <a:r>
              <a:rPr sz="2400" b="1" spc="-15" baseline="1736" dirty="0">
                <a:latin typeface="Calibri"/>
                <a:cs typeface="Calibri"/>
              </a:rPr>
              <a:t>#Wheel	</a:t>
            </a:r>
            <a:r>
              <a:rPr sz="2400" b="1" spc="-7" baseline="1736" dirty="0">
                <a:latin typeface="Calibri"/>
                <a:cs typeface="Calibri"/>
              </a:rPr>
              <a:t>Height</a:t>
            </a:r>
            <a:r>
              <a:rPr sz="2400" b="1" spc="532" baseline="1736" dirty="0">
                <a:latin typeface="Calibri"/>
                <a:cs typeface="Calibri"/>
              </a:rPr>
              <a:t> </a:t>
            </a:r>
            <a:r>
              <a:rPr sz="1600" b="1" spc="-20" dirty="0">
                <a:latin typeface="Calibri"/>
                <a:cs typeface="Calibri"/>
              </a:rPr>
              <a:t>Weight</a:t>
            </a:r>
            <a:r>
              <a:rPr sz="1600" b="1" spc="280" dirty="0">
                <a:latin typeface="Calibri"/>
                <a:cs typeface="Calibri"/>
              </a:rPr>
              <a:t> </a:t>
            </a:r>
            <a:r>
              <a:rPr sz="1600" b="1" spc="-5" dirty="0">
                <a:latin typeface="Calibri"/>
                <a:cs typeface="Calibri"/>
              </a:rPr>
              <a:t>Color</a:t>
            </a:r>
            <a:endParaRPr sz="1600">
              <a:latin typeface="Calibri"/>
              <a:cs typeface="Calibri"/>
            </a:endParaRPr>
          </a:p>
        </p:txBody>
      </p:sp>
      <p:sp>
        <p:nvSpPr>
          <p:cNvPr id="21" name="object 21"/>
          <p:cNvSpPr txBox="1"/>
          <p:nvPr/>
        </p:nvSpPr>
        <p:spPr>
          <a:xfrm>
            <a:off x="11146281" y="6464985"/>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5</a:t>
            </a:fld>
            <a:endParaRPr sz="1200">
              <a:latin typeface="Calibri"/>
              <a:cs typeface="Calibri"/>
            </a:endParaRPr>
          </a:p>
        </p:txBody>
      </p:sp>
      <p:sp>
        <p:nvSpPr>
          <p:cNvPr id="16" name="object 16"/>
          <p:cNvSpPr txBox="1"/>
          <p:nvPr/>
        </p:nvSpPr>
        <p:spPr>
          <a:xfrm>
            <a:off x="5371719" y="2702178"/>
            <a:ext cx="5053965" cy="850265"/>
          </a:xfrm>
          <a:prstGeom prst="rect">
            <a:avLst/>
          </a:prstGeom>
        </p:spPr>
        <p:txBody>
          <a:bodyPr vert="horz" wrap="square" lIns="0" tIns="12700" rIns="0" bIns="0" rtlCol="0">
            <a:spAutoFit/>
          </a:bodyPr>
          <a:lstStyle/>
          <a:p>
            <a:pPr marL="25400">
              <a:lnSpc>
                <a:spcPct val="100000"/>
              </a:lnSpc>
              <a:spcBef>
                <a:spcPts val="100"/>
              </a:spcBef>
            </a:pPr>
            <a:r>
              <a:rPr sz="1800" b="1" spc="-5" dirty="0">
                <a:solidFill>
                  <a:srgbClr val="FF0000"/>
                </a:solidFill>
                <a:latin typeface="Calibri"/>
                <a:cs typeface="Calibri"/>
              </a:rPr>
              <a:t>Identify</a:t>
            </a:r>
            <a:r>
              <a:rPr sz="1800" b="1" spc="-25" dirty="0">
                <a:solidFill>
                  <a:srgbClr val="FF0000"/>
                </a:solidFill>
                <a:latin typeface="Calibri"/>
                <a:cs typeface="Calibri"/>
              </a:rPr>
              <a:t> </a:t>
            </a:r>
            <a:r>
              <a:rPr sz="1800" b="1" dirty="0">
                <a:solidFill>
                  <a:srgbClr val="FF0000"/>
                </a:solidFill>
                <a:latin typeface="Calibri"/>
                <a:cs typeface="Calibri"/>
              </a:rPr>
              <a:t>the</a:t>
            </a:r>
            <a:r>
              <a:rPr sz="1800" b="1" spc="-5" dirty="0">
                <a:solidFill>
                  <a:srgbClr val="FF0000"/>
                </a:solidFill>
                <a:latin typeface="Calibri"/>
                <a:cs typeface="Calibri"/>
              </a:rPr>
              <a:t> </a:t>
            </a:r>
            <a:r>
              <a:rPr sz="1800" b="1" spc="-15" dirty="0">
                <a:solidFill>
                  <a:srgbClr val="FF0000"/>
                </a:solidFill>
                <a:latin typeface="Calibri"/>
                <a:cs typeface="Calibri"/>
              </a:rPr>
              <a:t>features</a:t>
            </a:r>
            <a:r>
              <a:rPr sz="1800" b="1" spc="-25" dirty="0">
                <a:solidFill>
                  <a:srgbClr val="FF0000"/>
                </a:solidFill>
                <a:latin typeface="Calibri"/>
                <a:cs typeface="Calibri"/>
              </a:rPr>
              <a:t> </a:t>
            </a:r>
            <a:r>
              <a:rPr sz="1800" b="1" dirty="0">
                <a:solidFill>
                  <a:srgbClr val="FF0000"/>
                </a:solidFill>
                <a:latin typeface="Calibri"/>
                <a:cs typeface="Calibri"/>
              </a:rPr>
              <a:t>which</a:t>
            </a:r>
            <a:r>
              <a:rPr sz="1800" b="1" spc="-25" dirty="0">
                <a:solidFill>
                  <a:srgbClr val="FF0000"/>
                </a:solidFill>
                <a:latin typeface="Calibri"/>
                <a:cs typeface="Calibri"/>
              </a:rPr>
              <a:t> </a:t>
            </a:r>
            <a:r>
              <a:rPr sz="1800" b="1" spc="-5" dirty="0">
                <a:solidFill>
                  <a:srgbClr val="FF0000"/>
                </a:solidFill>
                <a:latin typeface="Calibri"/>
                <a:cs typeface="Calibri"/>
              </a:rPr>
              <a:t>can</a:t>
            </a:r>
            <a:r>
              <a:rPr sz="1800" b="1" spc="-10" dirty="0">
                <a:solidFill>
                  <a:srgbClr val="FF0000"/>
                </a:solidFill>
                <a:latin typeface="Calibri"/>
                <a:cs typeface="Calibri"/>
              </a:rPr>
              <a:t> represent</a:t>
            </a:r>
            <a:r>
              <a:rPr sz="1800" b="1" spc="-35" dirty="0">
                <a:solidFill>
                  <a:srgbClr val="FF0000"/>
                </a:solidFill>
                <a:latin typeface="Calibri"/>
                <a:cs typeface="Calibri"/>
              </a:rPr>
              <a:t> </a:t>
            </a:r>
            <a:r>
              <a:rPr sz="1800" b="1" dirty="0">
                <a:solidFill>
                  <a:srgbClr val="FF0000"/>
                </a:solidFill>
                <a:latin typeface="Calibri"/>
                <a:cs typeface="Calibri"/>
              </a:rPr>
              <a:t>the</a:t>
            </a:r>
            <a:r>
              <a:rPr sz="1800" b="1" spc="-5" dirty="0">
                <a:solidFill>
                  <a:srgbClr val="FF0000"/>
                </a:solidFill>
                <a:latin typeface="Calibri"/>
                <a:cs typeface="Calibri"/>
              </a:rPr>
              <a:t> objects</a:t>
            </a:r>
            <a:endParaRPr sz="1800">
              <a:latin typeface="Calibri"/>
              <a:cs typeface="Calibri"/>
            </a:endParaRPr>
          </a:p>
          <a:p>
            <a:pPr>
              <a:lnSpc>
                <a:spcPct val="100000"/>
              </a:lnSpc>
              <a:spcBef>
                <a:spcPts val="35"/>
              </a:spcBef>
            </a:pPr>
            <a:endParaRPr sz="1750">
              <a:latin typeface="Calibri"/>
              <a:cs typeface="Calibri"/>
            </a:endParaRPr>
          </a:p>
          <a:p>
            <a:pPr marL="2000250">
              <a:lnSpc>
                <a:spcPct val="100000"/>
              </a:lnSpc>
            </a:pPr>
            <a:r>
              <a:rPr sz="1800" dirty="0">
                <a:solidFill>
                  <a:srgbClr val="FF0000"/>
                </a:solidFill>
                <a:latin typeface="Cambria Math"/>
                <a:cs typeface="Cambria Math"/>
              </a:rPr>
              <a:t>𝑭</a:t>
            </a:r>
            <a:r>
              <a:rPr sz="1800" spc="110" dirty="0">
                <a:solidFill>
                  <a:srgbClr val="FF0000"/>
                </a:solidFill>
                <a:latin typeface="Cambria Math"/>
                <a:cs typeface="Cambria Math"/>
              </a:rPr>
              <a:t> </a:t>
            </a:r>
            <a:r>
              <a:rPr sz="1800" dirty="0">
                <a:solidFill>
                  <a:srgbClr val="FF0000"/>
                </a:solidFill>
                <a:latin typeface="Cambria Math"/>
                <a:cs typeface="Cambria Math"/>
              </a:rPr>
              <a:t>=</a:t>
            </a:r>
            <a:r>
              <a:rPr sz="1800" spc="105" dirty="0">
                <a:solidFill>
                  <a:srgbClr val="FF0000"/>
                </a:solidFill>
                <a:latin typeface="Cambria Math"/>
                <a:cs typeface="Cambria Math"/>
              </a:rPr>
              <a:t> </a:t>
            </a:r>
            <a:r>
              <a:rPr sz="1800" spc="-5" dirty="0">
                <a:solidFill>
                  <a:srgbClr val="FF0000"/>
                </a:solidFill>
                <a:latin typeface="Cambria Math"/>
                <a:cs typeface="Cambria Math"/>
              </a:rPr>
              <a:t>{</a:t>
            </a:r>
            <a:r>
              <a:rPr sz="1800" spc="5" dirty="0">
                <a:solidFill>
                  <a:srgbClr val="FF0000"/>
                </a:solidFill>
                <a:latin typeface="Cambria Math"/>
                <a:cs typeface="Cambria Math"/>
              </a:rPr>
              <a:t>𝒇</a:t>
            </a:r>
            <a:r>
              <a:rPr sz="1950" spc="30" baseline="-14957" dirty="0">
                <a:solidFill>
                  <a:srgbClr val="FF0000"/>
                </a:solidFill>
                <a:latin typeface="Cambria Math"/>
                <a:cs typeface="Cambria Math"/>
              </a:rPr>
              <a:t>𝟏</a:t>
            </a:r>
            <a:r>
              <a:rPr sz="1950" spc="112" baseline="-14957" dirty="0">
                <a:solidFill>
                  <a:srgbClr val="FF0000"/>
                </a:solidFill>
                <a:latin typeface="Cambria Math"/>
                <a:cs typeface="Cambria Math"/>
              </a:rPr>
              <a:t> </a:t>
            </a:r>
            <a:r>
              <a:rPr sz="1800" spc="5" dirty="0">
                <a:solidFill>
                  <a:srgbClr val="FF0000"/>
                </a:solidFill>
                <a:latin typeface="Cambria Math"/>
                <a:cs typeface="Cambria Math"/>
              </a:rPr>
              <a:t>𝒇</a:t>
            </a:r>
            <a:r>
              <a:rPr sz="1950" spc="30" baseline="-14957" dirty="0">
                <a:solidFill>
                  <a:srgbClr val="FF0000"/>
                </a:solidFill>
                <a:latin typeface="Cambria Math"/>
                <a:cs typeface="Cambria Math"/>
              </a:rPr>
              <a:t>𝟐</a:t>
            </a:r>
            <a:r>
              <a:rPr sz="1950" baseline="-14957" dirty="0">
                <a:solidFill>
                  <a:srgbClr val="FF0000"/>
                </a:solidFill>
                <a:latin typeface="Cambria Math"/>
                <a:cs typeface="Cambria Math"/>
              </a:rPr>
              <a:t> </a:t>
            </a:r>
            <a:r>
              <a:rPr sz="1950" spc="-150" baseline="-14957" dirty="0">
                <a:solidFill>
                  <a:srgbClr val="FF0000"/>
                </a:solidFill>
                <a:latin typeface="Cambria Math"/>
                <a:cs typeface="Cambria Math"/>
              </a:rPr>
              <a:t> </a:t>
            </a:r>
            <a:r>
              <a:rPr sz="1800" spc="5" dirty="0">
                <a:solidFill>
                  <a:srgbClr val="FF0000"/>
                </a:solidFill>
                <a:latin typeface="Cambria Math"/>
                <a:cs typeface="Cambria Math"/>
              </a:rPr>
              <a:t>𝒇</a:t>
            </a:r>
            <a:r>
              <a:rPr sz="1950" spc="30" baseline="-14957" dirty="0">
                <a:solidFill>
                  <a:srgbClr val="FF0000"/>
                </a:solidFill>
                <a:latin typeface="Cambria Math"/>
                <a:cs typeface="Cambria Math"/>
              </a:rPr>
              <a:t>𝟑</a:t>
            </a:r>
            <a:r>
              <a:rPr sz="1950" spc="89" baseline="-14957" dirty="0">
                <a:solidFill>
                  <a:srgbClr val="FF0000"/>
                </a:solidFill>
                <a:latin typeface="Cambria Math"/>
                <a:cs typeface="Cambria Math"/>
              </a:rPr>
              <a:t> </a:t>
            </a:r>
            <a:r>
              <a:rPr sz="1800" dirty="0">
                <a:solidFill>
                  <a:srgbClr val="FF0000"/>
                </a:solidFill>
                <a:latin typeface="Cambria Math"/>
                <a:cs typeface="Cambria Math"/>
              </a:rPr>
              <a:t>…</a:t>
            </a:r>
            <a:r>
              <a:rPr sz="1800" spc="155" dirty="0">
                <a:solidFill>
                  <a:srgbClr val="FF0000"/>
                </a:solidFill>
                <a:latin typeface="Cambria Math"/>
                <a:cs typeface="Cambria Math"/>
              </a:rPr>
              <a:t> </a:t>
            </a:r>
            <a:r>
              <a:rPr sz="1800" spc="5" dirty="0">
                <a:solidFill>
                  <a:srgbClr val="FF0000"/>
                </a:solidFill>
                <a:latin typeface="Cambria Math"/>
                <a:cs typeface="Cambria Math"/>
              </a:rPr>
              <a:t>𝒇</a:t>
            </a:r>
            <a:r>
              <a:rPr sz="1950" spc="30" baseline="-14957" dirty="0">
                <a:solidFill>
                  <a:srgbClr val="FF0000"/>
                </a:solidFill>
                <a:latin typeface="Cambria Math"/>
                <a:cs typeface="Cambria Math"/>
              </a:rPr>
              <a:t>𝒌</a:t>
            </a:r>
            <a:r>
              <a:rPr sz="1950" spc="-135" baseline="-14957" dirty="0">
                <a:solidFill>
                  <a:srgbClr val="FF0000"/>
                </a:solidFill>
                <a:latin typeface="Cambria Math"/>
                <a:cs typeface="Cambria Math"/>
              </a:rPr>
              <a:t> </a:t>
            </a:r>
            <a:r>
              <a:rPr sz="1800" dirty="0">
                <a:solidFill>
                  <a:srgbClr val="FF0000"/>
                </a:solidFill>
                <a:latin typeface="Cambria Math"/>
                <a:cs typeface="Cambria Math"/>
              </a:rPr>
              <a:t>}</a:t>
            </a:r>
            <a:endParaRPr sz="1800">
              <a:latin typeface="Cambria Math"/>
              <a:cs typeface="Cambria Math"/>
            </a:endParaRPr>
          </a:p>
        </p:txBody>
      </p:sp>
      <p:sp>
        <p:nvSpPr>
          <p:cNvPr id="17" name="object 17"/>
          <p:cNvSpPr txBox="1"/>
          <p:nvPr/>
        </p:nvSpPr>
        <p:spPr>
          <a:xfrm>
            <a:off x="5943346" y="3922522"/>
            <a:ext cx="1829435" cy="26924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Calibri"/>
                <a:cs typeface="Calibri"/>
              </a:rPr>
              <a:t>Feature</a:t>
            </a:r>
            <a:r>
              <a:rPr sz="1600" b="1" spc="-20" dirty="0">
                <a:latin typeface="Calibri"/>
                <a:cs typeface="Calibri"/>
              </a:rPr>
              <a:t> </a:t>
            </a:r>
            <a:r>
              <a:rPr sz="1600" b="1" spc="-5" dirty="0">
                <a:latin typeface="Calibri"/>
                <a:cs typeface="Calibri"/>
              </a:rPr>
              <a:t>set={</a:t>
            </a:r>
            <a:r>
              <a:rPr sz="1600" b="1" spc="-20" dirty="0">
                <a:latin typeface="Calibri"/>
                <a:cs typeface="Calibri"/>
              </a:rPr>
              <a:t> </a:t>
            </a:r>
            <a:r>
              <a:rPr sz="1600" b="1" spc="-10" dirty="0">
                <a:latin typeface="Calibri"/>
                <a:cs typeface="Calibri"/>
              </a:rPr>
              <a:t>#Wheel</a:t>
            </a:r>
            <a:endParaRPr sz="1600">
              <a:latin typeface="Calibri"/>
              <a:cs typeface="Calibri"/>
            </a:endParaRPr>
          </a:p>
        </p:txBody>
      </p:sp>
      <p:sp>
        <p:nvSpPr>
          <p:cNvPr id="18" name="object 18"/>
          <p:cNvSpPr txBox="1"/>
          <p:nvPr/>
        </p:nvSpPr>
        <p:spPr>
          <a:xfrm>
            <a:off x="7978267" y="3919220"/>
            <a:ext cx="57975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H</a:t>
            </a:r>
            <a:r>
              <a:rPr sz="1600" b="1" dirty="0">
                <a:latin typeface="Calibri"/>
                <a:cs typeface="Calibri"/>
              </a:rPr>
              <a:t>e</a:t>
            </a:r>
            <a:r>
              <a:rPr sz="1600" b="1" spc="-5" dirty="0">
                <a:latin typeface="Calibri"/>
                <a:cs typeface="Calibri"/>
              </a:rPr>
              <a:t>ig</a:t>
            </a:r>
            <a:r>
              <a:rPr sz="1600" b="1" spc="-20" dirty="0">
                <a:latin typeface="Calibri"/>
                <a:cs typeface="Calibri"/>
              </a:rPr>
              <a:t>h</a:t>
            </a:r>
            <a:r>
              <a:rPr sz="1600" b="1" spc="-5" dirty="0">
                <a:latin typeface="Calibri"/>
                <a:cs typeface="Calibri"/>
              </a:rPr>
              <a:t>t</a:t>
            </a:r>
            <a:endParaRPr sz="1600">
              <a:latin typeface="Calibri"/>
              <a:cs typeface="Calibri"/>
            </a:endParaRPr>
          </a:p>
        </p:txBody>
      </p:sp>
      <p:sp>
        <p:nvSpPr>
          <p:cNvPr id="19" name="object 19"/>
          <p:cNvSpPr txBox="1"/>
          <p:nvPr/>
        </p:nvSpPr>
        <p:spPr>
          <a:xfrm>
            <a:off x="8722232" y="3920744"/>
            <a:ext cx="627380" cy="269240"/>
          </a:xfrm>
          <a:prstGeom prst="rect">
            <a:avLst/>
          </a:prstGeom>
        </p:spPr>
        <p:txBody>
          <a:bodyPr vert="horz" wrap="square" lIns="0" tIns="12065" rIns="0" bIns="0" rtlCol="0">
            <a:spAutoFit/>
          </a:bodyPr>
          <a:lstStyle/>
          <a:p>
            <a:pPr marL="12700">
              <a:lnSpc>
                <a:spcPct val="100000"/>
              </a:lnSpc>
              <a:spcBef>
                <a:spcPts val="95"/>
              </a:spcBef>
            </a:pPr>
            <a:r>
              <a:rPr sz="1600" b="1" spc="-20" dirty="0">
                <a:latin typeface="Calibri"/>
                <a:cs typeface="Calibri"/>
              </a:rPr>
              <a:t>Weight</a:t>
            </a:r>
            <a:endParaRPr sz="1600">
              <a:latin typeface="Calibri"/>
              <a:cs typeface="Calibri"/>
            </a:endParaRPr>
          </a:p>
        </p:txBody>
      </p:sp>
      <p:sp>
        <p:nvSpPr>
          <p:cNvPr id="20" name="object 20"/>
          <p:cNvSpPr txBox="1"/>
          <p:nvPr/>
        </p:nvSpPr>
        <p:spPr>
          <a:xfrm>
            <a:off x="9546717" y="3920744"/>
            <a:ext cx="58991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libri"/>
                <a:cs typeface="Calibri"/>
              </a:rPr>
              <a:t>Color</a:t>
            </a:r>
            <a:r>
              <a:rPr sz="1600" b="1" spc="-70" dirty="0">
                <a:latin typeface="Calibri"/>
                <a:cs typeface="Calibri"/>
              </a:rPr>
              <a:t> </a:t>
            </a:r>
            <a:r>
              <a:rPr sz="1600" b="1" spc="-5" dirty="0">
                <a:latin typeface="Calibri"/>
                <a:cs typeface="Calibri"/>
              </a:rPr>
              <a:t>}</a:t>
            </a:r>
            <a:endParaRPr sz="1600">
              <a:latin typeface="Calibri"/>
              <a:cs typeface="Calibri"/>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Loan borrowers distribution in the dataset"/>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133475"/>
            <a:ext cx="6676136" cy="4048126"/>
          </a:xfrm>
          <a:prstGeom prst="rect">
            <a:avLst/>
          </a:prstGeom>
          <a:noFill/>
          <a:ln>
            <a:noFill/>
          </a:ln>
        </p:spPr>
      </p:pic>
      <p:sp>
        <p:nvSpPr>
          <p:cNvPr id="5" name="Rectangle 4"/>
          <p:cNvSpPr/>
          <p:nvPr/>
        </p:nvSpPr>
        <p:spPr>
          <a:xfrm>
            <a:off x="457200" y="2196015"/>
            <a:ext cx="3124200" cy="3000821"/>
          </a:xfrm>
          <a:prstGeom prst="rect">
            <a:avLst/>
          </a:prstGeom>
        </p:spPr>
        <p:txBody>
          <a:bodyPr wrap="square">
            <a:spAutoFit/>
          </a:bodyPr>
          <a:lstStyle/>
          <a:p>
            <a:pPr algn="just">
              <a:lnSpc>
                <a:spcPct val="150000"/>
              </a:lnSpc>
              <a:spcAft>
                <a:spcPts val="800"/>
              </a:spcAft>
            </a:pPr>
            <a:r>
              <a:rPr lang="en-US" b="1" dirty="0">
                <a:solidFill>
                  <a:srgbClr val="05192D"/>
                </a:solidFill>
                <a:latin typeface="Arial" panose="020B0604020202020204" pitchFamily="34" charset="0"/>
                <a:ea typeface="Times New Roman" panose="02020603050405020304" pitchFamily="18" charset="0"/>
                <a:cs typeface="Times New Roman" panose="02020603050405020304" pitchFamily="18" charset="0"/>
              </a:rPr>
              <a:t>From the graphic above, we notice that 84% of the borrowers paid their loans back, and only 16% didn’t pay them back, which makes the dataset really imbalanced.</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5330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762000" y="1239418"/>
            <a:ext cx="11049000" cy="1427582"/>
          </a:xfrm>
        </p:spPr>
        <p:txBody>
          <a:bodyPr/>
          <a:lstStyle/>
          <a:p>
            <a:r>
              <a:rPr lang="en-US" sz="2400" b="1" dirty="0">
                <a:solidFill>
                  <a:srgbClr val="FF0000"/>
                </a:solidFill>
              </a:rPr>
              <a:t>Variable Types</a:t>
            </a:r>
            <a:endParaRPr lang="en-US" sz="2400" dirty="0">
              <a:solidFill>
                <a:srgbClr val="FF0000"/>
              </a:solidFill>
            </a:endParaRPr>
          </a:p>
          <a:p>
            <a:pPr algn="just">
              <a:lnSpc>
                <a:spcPct val="150000"/>
              </a:lnSpc>
            </a:pPr>
            <a:r>
              <a:rPr lang="en-US" b="1" dirty="0"/>
              <a:t>Before further, we need to check the variables’ type so that we can encode those that need to be encoded. </a:t>
            </a:r>
          </a:p>
          <a:p>
            <a:pPr algn="just">
              <a:lnSpc>
                <a:spcPct val="150000"/>
              </a:lnSpc>
            </a:pPr>
            <a:r>
              <a:rPr lang="en-US" b="1" dirty="0"/>
              <a:t>We notice that all the columns are continuous variables, except the purpose attribute, which needs to be encoded. </a:t>
            </a:r>
          </a:p>
          <a:p>
            <a:pPr algn="just">
              <a:lnSpc>
                <a:spcPct val="150000"/>
              </a:lnSpc>
            </a:pPr>
            <a:endParaRPr lang="en-US" b="1" dirty="0" smtClean="0"/>
          </a:p>
          <a:p>
            <a:endParaRPr lang="en-US" dirty="0"/>
          </a:p>
        </p:txBody>
      </p:sp>
      <p:pic>
        <p:nvPicPr>
          <p:cNvPr id="4" name="Picture 3" descr="Variables’ type from the loan data before encoding"/>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667000"/>
            <a:ext cx="4282439" cy="3962400"/>
          </a:xfrm>
          <a:prstGeom prst="rect">
            <a:avLst/>
          </a:prstGeom>
          <a:noFill/>
          <a:ln>
            <a:noFill/>
          </a:ln>
        </p:spPr>
      </p:pic>
    </p:spTree>
    <p:extLst>
      <p:ext uri="{BB962C8B-B14F-4D97-AF65-F5344CB8AC3E}">
        <p14:creationId xmlns:p14="http://schemas.microsoft.com/office/powerpoint/2010/main" val="3387326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1"/>
            <a:ext cx="11120729" cy="1354217"/>
          </a:xfrm>
        </p:spPr>
        <p:txBody>
          <a:bodyPr/>
          <a:lstStyle/>
          <a:p>
            <a:r>
              <a:rPr lang="en-US" dirty="0">
                <a:solidFill>
                  <a:srgbClr val="FF0000"/>
                </a:solidFill>
              </a:rPr>
              <a:t>Check column types</a:t>
            </a:r>
            <a:r>
              <a:rPr lang="en-US" dirty="0"/>
              <a:t/>
            </a:r>
            <a:br>
              <a:rPr lang="en-US" dirty="0"/>
            </a:br>
            <a:endParaRPr lang="en-US" dirty="0"/>
          </a:p>
        </p:txBody>
      </p:sp>
      <p:sp>
        <p:nvSpPr>
          <p:cNvPr id="3" name="Text Placeholder 2"/>
          <p:cNvSpPr>
            <a:spLocks noGrp="1"/>
          </p:cNvSpPr>
          <p:nvPr>
            <p:ph type="body" idx="1"/>
          </p:nvPr>
        </p:nvSpPr>
        <p:spPr>
          <a:xfrm>
            <a:off x="609600" y="1269898"/>
            <a:ext cx="10409936" cy="553998"/>
          </a:xfrm>
        </p:spPr>
        <p:txBody>
          <a:bodyPr/>
          <a:lstStyle/>
          <a:p>
            <a:r>
              <a:rPr lang="en-US" b="1" dirty="0" smtClean="0"/>
              <a:t>print(</a:t>
            </a:r>
            <a:r>
              <a:rPr lang="en-US" b="1" dirty="0" err="1" smtClean="0"/>
              <a:t>loan_data.dtypes</a:t>
            </a:r>
            <a:r>
              <a:rPr lang="en-US" b="1" dirty="0"/>
              <a:t>)</a:t>
            </a:r>
          </a:p>
          <a:p>
            <a:endParaRPr lang="en-US" dirty="0"/>
          </a:p>
        </p:txBody>
      </p:sp>
      <p:pic>
        <p:nvPicPr>
          <p:cNvPr id="4" name="Picture 3" descr="Variables’ type from the loan data after encoding"/>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422400"/>
            <a:ext cx="5638800" cy="5435600"/>
          </a:xfrm>
          <a:prstGeom prst="rect">
            <a:avLst/>
          </a:prstGeom>
          <a:noFill/>
          <a:ln>
            <a:noFill/>
          </a:ln>
        </p:spPr>
      </p:pic>
    </p:spTree>
    <p:extLst>
      <p:ext uri="{BB962C8B-B14F-4D97-AF65-F5344CB8AC3E}">
        <p14:creationId xmlns:p14="http://schemas.microsoft.com/office/powerpoint/2010/main" val="3179679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535635" y="1269899"/>
            <a:ext cx="10483901" cy="830997"/>
          </a:xfrm>
        </p:spPr>
        <p:txBody>
          <a:bodyPr/>
          <a:lstStyle/>
          <a:p>
            <a:r>
              <a:rPr lang="en-US" b="1" dirty="0" err="1"/>
              <a:t>encoded_loan_data</a:t>
            </a:r>
            <a:r>
              <a:rPr lang="en-US" b="1" dirty="0"/>
              <a:t> = </a:t>
            </a:r>
            <a:r>
              <a:rPr lang="en-US" b="1" dirty="0" err="1"/>
              <a:t>pd.get_dummies</a:t>
            </a:r>
            <a:r>
              <a:rPr lang="en-US" b="1" dirty="0"/>
              <a:t>(</a:t>
            </a:r>
            <a:r>
              <a:rPr lang="en-US" b="1" dirty="0" err="1"/>
              <a:t>loan_data</a:t>
            </a:r>
            <a:r>
              <a:rPr lang="en-US" b="1" dirty="0"/>
              <a:t>, prefix="purpose", </a:t>
            </a:r>
            <a:r>
              <a:rPr lang="en-US" b="1" dirty="0" err="1" smtClean="0"/>
              <a:t>drop_first</a:t>
            </a:r>
            <a:r>
              <a:rPr lang="en-US" b="1" dirty="0" smtClean="0"/>
              <a:t>=True</a:t>
            </a:r>
            <a:r>
              <a:rPr lang="en-US" b="1" dirty="0"/>
              <a:t>)</a:t>
            </a:r>
          </a:p>
          <a:p>
            <a:r>
              <a:rPr lang="en-US" b="1" dirty="0"/>
              <a:t>print(</a:t>
            </a:r>
            <a:r>
              <a:rPr lang="en-US" b="1" dirty="0" err="1"/>
              <a:t>encoded_loan_data.dtypes</a:t>
            </a:r>
            <a:r>
              <a:rPr lang="en-US" b="1" dirty="0"/>
              <a:t>)</a:t>
            </a:r>
          </a:p>
          <a:p>
            <a:endParaRPr lang="en-US" b="1" dirty="0"/>
          </a:p>
        </p:txBody>
      </p:sp>
      <p:sp>
        <p:nvSpPr>
          <p:cNvPr id="4" name="Rectangle 3"/>
          <p:cNvSpPr/>
          <p:nvPr/>
        </p:nvSpPr>
        <p:spPr>
          <a:xfrm>
            <a:off x="535635" y="2819400"/>
            <a:ext cx="3698448" cy="373757"/>
          </a:xfrm>
          <a:prstGeom prst="rect">
            <a:avLst/>
          </a:prstGeom>
        </p:spPr>
        <p:txBody>
          <a:bodyPr wrap="none">
            <a:spAutoFit/>
          </a:bodyPr>
          <a:lstStyle/>
          <a:p>
            <a:pPr>
              <a:lnSpc>
                <a:spcPct val="107000"/>
              </a:lnSpc>
              <a:spcBef>
                <a:spcPts val="1200"/>
              </a:spcBef>
              <a:spcAft>
                <a:spcPts val="1200"/>
              </a:spcAft>
            </a:pPr>
            <a:r>
              <a:rPr lang="en-US" b="1"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Separate data into train and test</a:t>
            </a:r>
            <a:endPar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62000" y="3357663"/>
            <a:ext cx="8686800" cy="2440540"/>
          </a:xfrm>
          <a:prstGeom prst="rect">
            <a:avLst/>
          </a:prstGeom>
        </p:spPr>
        <p:txBody>
          <a:bodyPr wrap="square">
            <a:spAutoFit/>
          </a:bodyPr>
          <a:lstStyle/>
          <a:p>
            <a:pPr>
              <a:lnSpc>
                <a:spcPts val="1575"/>
              </a:lnSpc>
              <a:spcBef>
                <a:spcPts val="6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5192D"/>
                </a:solidFill>
                <a:latin typeface="JetBrainsMonoNL"/>
                <a:ea typeface="Times New Roman" panose="02020603050405020304" pitchFamily="18" charset="0"/>
                <a:cs typeface="Courier New" panose="02070309020205020404" pitchFamily="49" charset="0"/>
              </a:rPr>
              <a:t>X = </a:t>
            </a:r>
            <a:r>
              <a:rPr lang="en-US" b="1" dirty="0" err="1">
                <a:solidFill>
                  <a:srgbClr val="05192D"/>
                </a:solidFill>
                <a:latin typeface="JetBrainsMonoNL"/>
                <a:ea typeface="Times New Roman" panose="02020603050405020304" pitchFamily="18" charset="0"/>
                <a:cs typeface="Courier New" panose="02070309020205020404" pitchFamily="49" charset="0"/>
              </a:rPr>
              <a:t>encoded_loan_data</a:t>
            </a:r>
            <a:r>
              <a:rPr lang="en-US" b="1" dirty="0" err="1">
                <a:solidFill>
                  <a:srgbClr val="586E75"/>
                </a:solidFill>
                <a:latin typeface="JetBrainsMonoNL"/>
                <a:ea typeface="Times New Roman" panose="02020603050405020304" pitchFamily="18" charset="0"/>
                <a:cs typeface="Courier New" panose="02070309020205020404" pitchFamily="49" charset="0"/>
              </a:rPr>
              <a:t>.</a:t>
            </a:r>
            <a:r>
              <a:rPr lang="en-US" b="1" dirty="0" err="1">
                <a:solidFill>
                  <a:srgbClr val="05192D"/>
                </a:solidFill>
                <a:latin typeface="JetBrainsMonoNL"/>
                <a:ea typeface="Times New Roman" panose="02020603050405020304" pitchFamily="18" charset="0"/>
                <a:cs typeface="Courier New" panose="02070309020205020404" pitchFamily="49" charset="0"/>
              </a:rPr>
              <a:t>drop</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a:solidFill>
                  <a:srgbClr val="5646A5"/>
                </a:solidFill>
                <a:latin typeface="JetBrainsMonoNL"/>
                <a:ea typeface="Times New Roman" panose="02020603050405020304" pitchFamily="18" charset="0"/>
                <a:cs typeface="Courier New" panose="02070309020205020404" pitchFamily="49" charset="0"/>
              </a:rPr>
              <a:t>'</a:t>
            </a:r>
            <a:r>
              <a:rPr lang="en-US" b="1" dirty="0" err="1">
                <a:solidFill>
                  <a:srgbClr val="5646A5"/>
                </a:solidFill>
                <a:latin typeface="JetBrainsMonoNL"/>
                <a:ea typeface="Times New Roman" panose="02020603050405020304" pitchFamily="18" charset="0"/>
                <a:cs typeface="Courier New" panose="02070309020205020404" pitchFamily="49" charset="0"/>
              </a:rPr>
              <a:t>not.fully.paid</a:t>
            </a:r>
            <a:r>
              <a:rPr lang="en-US" b="1" dirty="0">
                <a:solidFill>
                  <a:srgbClr val="5646A5"/>
                </a:solidFill>
                <a:latin typeface="JetBrainsMonoNL"/>
                <a:ea typeface="Times New Roman" panose="02020603050405020304" pitchFamily="18" charset="0"/>
                <a:cs typeface="Courier New" panose="02070309020205020404" pitchFamily="49" charset="0"/>
              </a:rPr>
              <a:t>'</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a:solidFill>
                  <a:srgbClr val="05192D"/>
                </a:solidFill>
                <a:latin typeface="JetBrainsMonoNL"/>
                <a:ea typeface="Times New Roman" panose="02020603050405020304" pitchFamily="18" charset="0"/>
                <a:cs typeface="Courier New" panose="02070309020205020404" pitchFamily="49" charset="0"/>
              </a:rPr>
              <a:t> axis = </a:t>
            </a:r>
            <a:r>
              <a:rPr lang="en-US" b="1" dirty="0">
                <a:solidFill>
                  <a:srgbClr val="B75900"/>
                </a:solidFill>
                <a:latin typeface="JetBrainsMonoNL"/>
                <a:ea typeface="Times New Roman" panose="02020603050405020304" pitchFamily="18" charset="0"/>
                <a:cs typeface="Courier New" panose="02070309020205020404" pitchFamily="49" charset="0"/>
              </a:rPr>
              <a:t>1</a:t>
            </a:r>
            <a:r>
              <a:rPr lang="en-US" b="1" dirty="0">
                <a:solidFill>
                  <a:srgbClr val="586E75"/>
                </a:solidFill>
                <a:latin typeface="JetBrainsMonoNL"/>
                <a:ea typeface="Times New Roman" panose="02020603050405020304" pitchFamily="18" charset="0"/>
                <a:cs typeface="Courier New" panose="02070309020205020404" pitchFamily="49" charset="0"/>
              </a:rPr>
              <a: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ts val="1575"/>
              </a:lnSpc>
              <a:spcBef>
                <a:spcPts val="6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5192D"/>
                </a:solidFill>
                <a:latin typeface="JetBrainsMonoNL"/>
                <a:ea typeface="Times New Roman" panose="02020603050405020304" pitchFamily="18" charset="0"/>
                <a:cs typeface="Courier New" panose="02070309020205020404" pitchFamily="49" charset="0"/>
              </a:rPr>
              <a:t>y = </a:t>
            </a:r>
            <a:r>
              <a:rPr lang="en-US" b="1" dirty="0" err="1">
                <a:solidFill>
                  <a:srgbClr val="05192D"/>
                </a:solidFill>
                <a:latin typeface="JetBrainsMonoNL"/>
                <a:ea typeface="Times New Roman" panose="02020603050405020304" pitchFamily="18" charset="0"/>
                <a:cs typeface="Courier New" panose="02070309020205020404" pitchFamily="49" charset="0"/>
              </a:rPr>
              <a:t>encoded_loan_data</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a:solidFill>
                  <a:srgbClr val="5646A5"/>
                </a:solidFill>
                <a:latin typeface="JetBrainsMonoNL"/>
                <a:ea typeface="Times New Roman" panose="02020603050405020304" pitchFamily="18" charset="0"/>
                <a:cs typeface="Courier New" panose="02070309020205020404" pitchFamily="49" charset="0"/>
              </a:rPr>
              <a:t>'</a:t>
            </a:r>
            <a:r>
              <a:rPr lang="en-US" b="1" dirty="0" err="1">
                <a:solidFill>
                  <a:srgbClr val="5646A5"/>
                </a:solidFill>
                <a:latin typeface="JetBrainsMonoNL"/>
                <a:ea typeface="Times New Roman" panose="02020603050405020304" pitchFamily="18" charset="0"/>
                <a:cs typeface="Courier New" panose="02070309020205020404" pitchFamily="49" charset="0"/>
              </a:rPr>
              <a:t>not.fully.paid</a:t>
            </a:r>
            <a:r>
              <a:rPr lang="en-US" b="1" dirty="0">
                <a:solidFill>
                  <a:srgbClr val="5646A5"/>
                </a:solidFill>
                <a:latin typeface="JetBrainsMonoNL"/>
                <a:ea typeface="Times New Roman" panose="02020603050405020304" pitchFamily="18" charset="0"/>
                <a:cs typeface="Courier New" panose="02070309020205020404" pitchFamily="49" charset="0"/>
              </a:rPr>
              <a:t>'</a:t>
            </a:r>
            <a:r>
              <a:rPr lang="en-US" b="1" dirty="0">
                <a:solidFill>
                  <a:srgbClr val="586E75"/>
                </a:solidFill>
                <a:latin typeface="JetBrainsMonoNL"/>
                <a:ea typeface="Times New Roman" panose="02020603050405020304" pitchFamily="18" charset="0"/>
                <a:cs typeface="Courier New" panose="02070309020205020404" pitchFamily="49" charset="0"/>
              </a:rPr>
              <a: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ts val="1575"/>
              </a:lnSpc>
              <a:spcBef>
                <a:spcPts val="6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5192D"/>
                </a:solidFill>
                <a:latin typeface="JetBrainsMonoNL"/>
                <a:ea typeface="Times New Roman" panose="02020603050405020304" pitchFamily="18" charset="0"/>
                <a:cs typeface="Courier New" panose="02070309020205020404" pitchFamily="49" charset="0"/>
              </a:rPr>
              <a:t> </a:t>
            </a:r>
            <a:r>
              <a:rPr lang="en-US" b="1" dirty="0" err="1" smtClean="0">
                <a:solidFill>
                  <a:srgbClr val="05192D"/>
                </a:solidFill>
                <a:latin typeface="JetBrainsMonoNL"/>
                <a:ea typeface="Times New Roman" panose="02020603050405020304" pitchFamily="18" charset="0"/>
                <a:cs typeface="Courier New" panose="02070309020205020404" pitchFamily="49" charset="0"/>
              </a:rPr>
              <a:t>X_train</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a:solidFill>
                  <a:srgbClr val="05192D"/>
                </a:solidFill>
                <a:latin typeface="JetBrainsMonoNL"/>
                <a:ea typeface="Times New Roman" panose="02020603050405020304" pitchFamily="18" charset="0"/>
                <a:cs typeface="Courier New" panose="02070309020205020404" pitchFamily="49" charset="0"/>
              </a:rPr>
              <a:t> </a:t>
            </a:r>
            <a:r>
              <a:rPr lang="en-US" b="1" dirty="0" err="1">
                <a:solidFill>
                  <a:srgbClr val="05192D"/>
                </a:solidFill>
                <a:latin typeface="JetBrainsMonoNL"/>
                <a:ea typeface="Times New Roman" panose="02020603050405020304" pitchFamily="18" charset="0"/>
                <a:cs typeface="Courier New" panose="02070309020205020404" pitchFamily="49" charset="0"/>
              </a:rPr>
              <a:t>X_test</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a:solidFill>
                  <a:srgbClr val="05192D"/>
                </a:solidFill>
                <a:latin typeface="JetBrainsMonoNL"/>
                <a:ea typeface="Times New Roman" panose="02020603050405020304" pitchFamily="18" charset="0"/>
                <a:cs typeface="Courier New" panose="02070309020205020404" pitchFamily="49" charset="0"/>
              </a:rPr>
              <a:t> </a:t>
            </a:r>
            <a:r>
              <a:rPr lang="en-US" b="1" dirty="0" err="1">
                <a:solidFill>
                  <a:srgbClr val="05192D"/>
                </a:solidFill>
                <a:latin typeface="JetBrainsMonoNL"/>
                <a:ea typeface="Times New Roman" panose="02020603050405020304" pitchFamily="18" charset="0"/>
                <a:cs typeface="Courier New" panose="02070309020205020404" pitchFamily="49" charset="0"/>
              </a:rPr>
              <a:t>y_train</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a:solidFill>
                  <a:srgbClr val="05192D"/>
                </a:solidFill>
                <a:latin typeface="JetBrainsMonoNL"/>
                <a:ea typeface="Times New Roman" panose="02020603050405020304" pitchFamily="18" charset="0"/>
                <a:cs typeface="Courier New" panose="02070309020205020404" pitchFamily="49" charset="0"/>
              </a:rPr>
              <a:t> </a:t>
            </a:r>
            <a:r>
              <a:rPr lang="en-US" b="1" dirty="0" err="1">
                <a:solidFill>
                  <a:srgbClr val="05192D"/>
                </a:solidFill>
                <a:latin typeface="JetBrainsMonoNL"/>
                <a:ea typeface="Times New Roman" panose="02020603050405020304" pitchFamily="18" charset="0"/>
                <a:cs typeface="Courier New" panose="02070309020205020404" pitchFamily="49" charset="0"/>
              </a:rPr>
              <a:t>y_test</a:t>
            </a:r>
            <a:r>
              <a:rPr lang="en-US" b="1" dirty="0">
                <a:solidFill>
                  <a:srgbClr val="05192D"/>
                </a:solidFill>
                <a:latin typeface="JetBrainsMonoNL"/>
                <a:ea typeface="Times New Roman" panose="02020603050405020304" pitchFamily="18" charset="0"/>
                <a:cs typeface="Courier New" panose="02070309020205020404" pitchFamily="49" charset="0"/>
              </a:rPr>
              <a:t> = </a:t>
            </a:r>
            <a:r>
              <a:rPr lang="en-US" b="1" dirty="0" err="1">
                <a:solidFill>
                  <a:srgbClr val="05192D"/>
                </a:solidFill>
                <a:latin typeface="JetBrainsMonoNL"/>
                <a:ea typeface="Times New Roman" panose="02020603050405020304" pitchFamily="18" charset="0"/>
                <a:cs typeface="Courier New" panose="02070309020205020404" pitchFamily="49" charset="0"/>
              </a:rPr>
              <a:t>train_test_split</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a:solidFill>
                  <a:srgbClr val="05192D"/>
                </a:solidFill>
                <a:latin typeface="JetBrainsMonoNL"/>
                <a:ea typeface="Times New Roman" panose="02020603050405020304" pitchFamily="18" charset="0"/>
                <a:cs typeface="Courier New" panose="02070309020205020404" pitchFamily="49" charset="0"/>
              </a:rPr>
              <a:t>X</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a:solidFill>
                  <a:srgbClr val="05192D"/>
                </a:solidFill>
                <a:latin typeface="JetBrainsMonoNL"/>
                <a:ea typeface="Times New Roman" panose="02020603050405020304" pitchFamily="18" charset="0"/>
                <a:cs typeface="Courier New" panose="02070309020205020404" pitchFamily="49" charset="0"/>
              </a:rPr>
              <a:t> y</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a:solidFill>
                  <a:srgbClr val="05192D"/>
                </a:solidFill>
                <a:latin typeface="JetBrainsMonoNL"/>
                <a:ea typeface="Times New Roman" panose="02020603050405020304" pitchFamily="18" charset="0"/>
                <a:cs typeface="Courier New" panose="02070309020205020404" pitchFamily="49" charset="0"/>
              </a:rPr>
              <a:t> </a:t>
            </a:r>
            <a:r>
              <a:rPr lang="en-US" b="1" dirty="0" err="1">
                <a:solidFill>
                  <a:srgbClr val="05192D"/>
                </a:solidFill>
                <a:latin typeface="JetBrainsMonoNL"/>
                <a:ea typeface="Times New Roman" panose="02020603050405020304" pitchFamily="18" charset="0"/>
                <a:cs typeface="Courier New" panose="02070309020205020404" pitchFamily="49" charset="0"/>
              </a:rPr>
              <a:t>test_size</a:t>
            </a:r>
            <a:r>
              <a:rPr lang="en-US" b="1" dirty="0">
                <a:solidFill>
                  <a:srgbClr val="05192D"/>
                </a:solidFill>
                <a:latin typeface="JetBrainsMonoNL"/>
                <a:ea typeface="Times New Roman" panose="02020603050405020304" pitchFamily="18" charset="0"/>
                <a:cs typeface="Courier New" panose="02070309020205020404" pitchFamily="49" charset="0"/>
              </a:rPr>
              <a:t>=</a:t>
            </a:r>
            <a:r>
              <a:rPr lang="en-US" b="1" dirty="0">
                <a:solidFill>
                  <a:srgbClr val="B75900"/>
                </a:solidFill>
                <a:latin typeface="JetBrainsMonoNL"/>
                <a:ea typeface="Times New Roman" panose="02020603050405020304" pitchFamily="18" charset="0"/>
                <a:cs typeface="Courier New" panose="02070309020205020404" pitchFamily="49" charset="0"/>
              </a:rPr>
              <a:t>0.30</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a:solidFill>
                  <a:srgbClr val="05192D"/>
                </a:solidFill>
                <a:latin typeface="JetBrainsMonoNL"/>
                <a:ea typeface="Times New Roman" panose="02020603050405020304" pitchFamily="18" charset="0"/>
                <a:cs typeface="Courier New" panose="02070309020205020404" pitchFamily="49" charset="0"/>
              </a:rPr>
              <a:t> </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ts val="1575"/>
              </a:lnSpc>
              <a:spcBef>
                <a:spcPts val="6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5192D"/>
                </a:solidFill>
                <a:latin typeface="JetBrainsMonoNL"/>
                <a:ea typeface="Times New Roman" panose="02020603050405020304" pitchFamily="18" charset="0"/>
                <a:cs typeface="Courier New" panose="02070309020205020404" pitchFamily="49" charset="0"/>
              </a:rPr>
              <a:t> </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5192D"/>
                </a:solidFill>
                <a:latin typeface="JetBrainsMonoNL"/>
                <a:ea typeface="Times New Roman" panose="02020603050405020304" pitchFamily="18" charset="0"/>
                <a:cs typeface="Courier New" panose="02070309020205020404" pitchFamily="49" charset="0"/>
              </a:rPr>
              <a:t>                                           stratify = y</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a:solidFill>
                  <a:srgbClr val="05192D"/>
                </a:solidFill>
                <a:latin typeface="JetBrainsMonoNL"/>
                <a:ea typeface="Times New Roman" panose="02020603050405020304" pitchFamily="18" charset="0"/>
                <a:cs typeface="Courier New" panose="02070309020205020404" pitchFamily="49" charset="0"/>
              </a:rPr>
              <a:t> </a:t>
            </a:r>
            <a:r>
              <a:rPr lang="en-US" b="1" dirty="0" err="1">
                <a:solidFill>
                  <a:srgbClr val="05192D"/>
                </a:solidFill>
                <a:latin typeface="JetBrainsMonoNL"/>
                <a:ea typeface="Times New Roman" panose="02020603050405020304" pitchFamily="18" charset="0"/>
                <a:cs typeface="Courier New" panose="02070309020205020404" pitchFamily="49" charset="0"/>
              </a:rPr>
              <a:t>random_state</a:t>
            </a:r>
            <a:r>
              <a:rPr lang="en-US" b="1" dirty="0">
                <a:solidFill>
                  <a:srgbClr val="05192D"/>
                </a:solidFill>
                <a:latin typeface="JetBrainsMonoNL"/>
                <a:ea typeface="Times New Roman" panose="02020603050405020304" pitchFamily="18" charset="0"/>
                <a:cs typeface="Courier New" panose="02070309020205020404" pitchFamily="49" charset="0"/>
              </a:rPr>
              <a:t>=</a:t>
            </a:r>
            <a:r>
              <a:rPr lang="en-US" b="1" dirty="0">
                <a:solidFill>
                  <a:srgbClr val="B75900"/>
                </a:solidFill>
                <a:latin typeface="JetBrainsMonoNL"/>
                <a:ea typeface="Times New Roman" panose="02020603050405020304" pitchFamily="18" charset="0"/>
                <a:cs typeface="Courier New" panose="02070309020205020404" pitchFamily="49" charset="0"/>
              </a:rPr>
              <a:t>2022</a:t>
            </a:r>
            <a:r>
              <a:rPr lang="en-US" b="1" dirty="0">
                <a:solidFill>
                  <a:srgbClr val="586E75"/>
                </a:solidFill>
                <a:latin typeface="JetBrainsMonoNL"/>
                <a:ea typeface="Times New Roman" panose="02020603050405020304" pitchFamily="18" charset="0"/>
                <a:cs typeface="Courier New" panose="02070309020205020404" pitchFamily="49" charset="0"/>
              </a:rPr>
              <a:t>)</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2382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520394" y="1295400"/>
            <a:ext cx="10376205" cy="5539978"/>
          </a:xfrm>
        </p:spPr>
        <p:txBody>
          <a:bodyPr/>
          <a:lstStyle/>
          <a:p>
            <a:r>
              <a:rPr lang="en-US" b="1" dirty="0">
                <a:solidFill>
                  <a:srgbClr val="FF0000"/>
                </a:solidFill>
              </a:rPr>
              <a:t>Application of the Sampling Strategies </a:t>
            </a:r>
            <a:endParaRPr lang="en-US" b="1" dirty="0" smtClean="0">
              <a:solidFill>
                <a:srgbClr val="FF0000"/>
              </a:solidFill>
            </a:endParaRPr>
          </a:p>
          <a:p>
            <a:endParaRPr lang="en-US" dirty="0">
              <a:solidFill>
                <a:srgbClr val="FF0000"/>
              </a:solidFill>
            </a:endParaRPr>
          </a:p>
          <a:p>
            <a:r>
              <a:rPr lang="en-US" b="1" dirty="0"/>
              <a:t>We will explore two sampling strategies here: random </a:t>
            </a:r>
            <a:r>
              <a:rPr lang="en-US" b="1" dirty="0" err="1"/>
              <a:t>undersampling</a:t>
            </a:r>
            <a:r>
              <a:rPr lang="en-US" b="1" dirty="0"/>
              <a:t>, and SMOTE oversampling.</a:t>
            </a:r>
          </a:p>
          <a:p>
            <a:endParaRPr lang="en-US" b="1" dirty="0" smtClean="0"/>
          </a:p>
          <a:p>
            <a:r>
              <a:rPr lang="en-US" b="1" dirty="0" smtClean="0">
                <a:solidFill>
                  <a:srgbClr val="FF0000"/>
                </a:solidFill>
              </a:rPr>
              <a:t>Random </a:t>
            </a:r>
            <a:r>
              <a:rPr lang="en-US" b="1" dirty="0" err="1">
                <a:solidFill>
                  <a:srgbClr val="FF0000"/>
                </a:solidFill>
              </a:rPr>
              <a:t>Undersampling</a:t>
            </a:r>
            <a:r>
              <a:rPr lang="en-US" b="1" dirty="0">
                <a:solidFill>
                  <a:srgbClr val="FF0000"/>
                </a:solidFill>
              </a:rPr>
              <a:t> </a:t>
            </a:r>
            <a:endParaRPr lang="en-US" b="1" dirty="0" smtClean="0">
              <a:solidFill>
                <a:srgbClr val="FF0000"/>
              </a:solidFill>
            </a:endParaRPr>
          </a:p>
          <a:p>
            <a:endParaRPr lang="en-US" dirty="0">
              <a:solidFill>
                <a:srgbClr val="FF0000"/>
              </a:solidFill>
            </a:endParaRPr>
          </a:p>
          <a:p>
            <a:r>
              <a:rPr lang="en-US" b="1" dirty="0"/>
              <a:t>We will </a:t>
            </a:r>
            <a:r>
              <a:rPr lang="en-US" b="1" dirty="0" err="1"/>
              <a:t>undersample</a:t>
            </a:r>
            <a:r>
              <a:rPr lang="en-US" b="1" dirty="0"/>
              <a:t> the majority class, which corresponds to the “fully paid” (class 0).</a:t>
            </a:r>
            <a:r>
              <a:rPr lang="en-US" dirty="0"/>
              <a:t> </a:t>
            </a:r>
            <a:endParaRPr lang="en-US" dirty="0" smtClean="0"/>
          </a:p>
          <a:p>
            <a:endParaRPr lang="en-US" dirty="0" smtClean="0"/>
          </a:p>
          <a:p>
            <a:endParaRPr lang="en-US" dirty="0"/>
          </a:p>
          <a:p>
            <a:r>
              <a:rPr lang="en-US" b="1" dirty="0" err="1"/>
              <a:t>X_train_cp</a:t>
            </a:r>
            <a:r>
              <a:rPr lang="en-US" b="1" dirty="0"/>
              <a:t> = </a:t>
            </a:r>
            <a:r>
              <a:rPr lang="en-US" b="1" dirty="0" err="1"/>
              <a:t>X_train.copy</a:t>
            </a:r>
            <a:r>
              <a:rPr lang="en-US" b="1" dirty="0"/>
              <a:t>()</a:t>
            </a:r>
          </a:p>
          <a:p>
            <a:r>
              <a:rPr lang="en-US" b="1" dirty="0" err="1"/>
              <a:t>X_train_cp</a:t>
            </a:r>
            <a:r>
              <a:rPr lang="en-US" b="1" dirty="0"/>
              <a:t>['</a:t>
            </a:r>
            <a:r>
              <a:rPr lang="en-US" b="1" dirty="0" err="1"/>
              <a:t>not.fully.paid</a:t>
            </a:r>
            <a:r>
              <a:rPr lang="en-US" b="1" dirty="0"/>
              <a:t>'] = </a:t>
            </a:r>
            <a:r>
              <a:rPr lang="en-US" b="1" dirty="0" err="1"/>
              <a:t>y_train</a:t>
            </a:r>
            <a:endParaRPr lang="en-US" b="1" dirty="0"/>
          </a:p>
          <a:p>
            <a:r>
              <a:rPr lang="en-US" b="1" dirty="0"/>
              <a:t>y_0 = </a:t>
            </a:r>
            <a:r>
              <a:rPr lang="en-US" b="1" dirty="0" err="1"/>
              <a:t>X_train_cp</a:t>
            </a:r>
            <a:r>
              <a:rPr lang="en-US" b="1" dirty="0"/>
              <a:t>[</a:t>
            </a:r>
            <a:r>
              <a:rPr lang="en-US" b="1" dirty="0" err="1"/>
              <a:t>X_train_cp</a:t>
            </a:r>
            <a:r>
              <a:rPr lang="en-US" b="1" dirty="0"/>
              <a:t>['</a:t>
            </a:r>
            <a:r>
              <a:rPr lang="en-US" b="1" dirty="0" err="1"/>
              <a:t>not.fully.paid</a:t>
            </a:r>
            <a:r>
              <a:rPr lang="en-US" b="1" dirty="0"/>
              <a:t>'] == 0]</a:t>
            </a:r>
          </a:p>
          <a:p>
            <a:r>
              <a:rPr lang="en-US" b="1" dirty="0"/>
              <a:t>y_1 = </a:t>
            </a:r>
            <a:r>
              <a:rPr lang="en-US" b="1" dirty="0" err="1"/>
              <a:t>X_train_cp</a:t>
            </a:r>
            <a:r>
              <a:rPr lang="en-US" b="1" dirty="0"/>
              <a:t>[</a:t>
            </a:r>
            <a:r>
              <a:rPr lang="en-US" b="1" dirty="0" err="1"/>
              <a:t>X_train_cp</a:t>
            </a:r>
            <a:r>
              <a:rPr lang="en-US" b="1" dirty="0"/>
              <a:t>['</a:t>
            </a:r>
            <a:r>
              <a:rPr lang="en-US" b="1" dirty="0" err="1"/>
              <a:t>not.fully.paid</a:t>
            </a:r>
            <a:r>
              <a:rPr lang="en-US" b="1" dirty="0"/>
              <a:t>'] == 1]</a:t>
            </a:r>
          </a:p>
          <a:p>
            <a:r>
              <a:rPr lang="en-US" b="1" dirty="0"/>
              <a:t>y_0_undersample = y_0.sample(y_1.shape[0])</a:t>
            </a:r>
          </a:p>
          <a:p>
            <a:r>
              <a:rPr lang="en-US" b="1" dirty="0" err="1"/>
              <a:t>loan_data_undersample</a:t>
            </a:r>
            <a:r>
              <a:rPr lang="en-US" b="1" dirty="0"/>
              <a:t> = </a:t>
            </a:r>
            <a:r>
              <a:rPr lang="en-US" b="1" dirty="0" err="1"/>
              <a:t>pd.concat</a:t>
            </a:r>
            <a:r>
              <a:rPr lang="en-US" b="1" dirty="0"/>
              <a:t>([y_0_undersample, y_1], axis = 0)</a:t>
            </a:r>
          </a:p>
          <a:p>
            <a:r>
              <a:rPr lang="en-US" b="1" dirty="0"/>
              <a:t> </a:t>
            </a:r>
          </a:p>
          <a:p>
            <a:r>
              <a:rPr lang="en-US" b="1" dirty="0"/>
              <a:t> </a:t>
            </a:r>
          </a:p>
          <a:p>
            <a:r>
              <a:rPr lang="en-US" b="1" dirty="0"/>
              <a:t># Visualize the proportion of borrowers</a:t>
            </a:r>
          </a:p>
          <a:p>
            <a:r>
              <a:rPr lang="en-US" b="1" dirty="0" err="1"/>
              <a:t>show_loan_distrib</a:t>
            </a:r>
            <a:r>
              <a:rPr lang="en-US" b="1" dirty="0"/>
              <a:t>(</a:t>
            </a:r>
            <a:r>
              <a:rPr lang="en-US" b="1" dirty="0" err="1"/>
              <a:t>loan_data_undersample</a:t>
            </a:r>
            <a:r>
              <a:rPr lang="en-US" b="1" dirty="0"/>
              <a:t>)</a:t>
            </a:r>
          </a:p>
          <a:p>
            <a:endParaRPr lang="en-US" dirty="0"/>
          </a:p>
        </p:txBody>
      </p:sp>
    </p:spTree>
    <p:extLst>
      <p:ext uri="{BB962C8B-B14F-4D97-AF65-F5344CB8AC3E}">
        <p14:creationId xmlns:p14="http://schemas.microsoft.com/office/powerpoint/2010/main" val="556948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p:txBody>
          <a:bodyPr/>
          <a:lstStyle/>
          <a:p>
            <a:endParaRPr lang="en-US" dirty="0"/>
          </a:p>
        </p:txBody>
      </p:sp>
      <p:pic>
        <p:nvPicPr>
          <p:cNvPr id="4" name="Picture 3" descr="oan borrowers' distribution after undersampling the majority"/>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171575"/>
            <a:ext cx="6705600" cy="4514850"/>
          </a:xfrm>
          <a:prstGeom prst="rect">
            <a:avLst/>
          </a:prstGeom>
          <a:noFill/>
          <a:ln>
            <a:noFill/>
          </a:ln>
        </p:spPr>
      </p:pic>
    </p:spTree>
    <p:extLst>
      <p:ext uri="{BB962C8B-B14F-4D97-AF65-F5344CB8AC3E}">
        <p14:creationId xmlns:p14="http://schemas.microsoft.com/office/powerpoint/2010/main" val="1921160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670560" y="609600"/>
            <a:ext cx="6009640" cy="1107996"/>
          </a:xfrm>
        </p:spPr>
        <p:txBody>
          <a:bodyPr/>
          <a:lstStyle/>
          <a:p>
            <a:r>
              <a:rPr lang="en-US" b="1" dirty="0">
                <a:solidFill>
                  <a:srgbClr val="FF0000"/>
                </a:solidFill>
              </a:rPr>
              <a:t>SMOTE </a:t>
            </a:r>
            <a:r>
              <a:rPr lang="en-US" b="1" dirty="0" smtClean="0">
                <a:solidFill>
                  <a:srgbClr val="FF0000"/>
                </a:solidFill>
              </a:rPr>
              <a:t>Oversampling</a:t>
            </a:r>
          </a:p>
          <a:p>
            <a:endParaRPr lang="en-US" dirty="0">
              <a:solidFill>
                <a:srgbClr val="FF0000"/>
              </a:solidFill>
            </a:endParaRPr>
          </a:p>
          <a:p>
            <a:r>
              <a:rPr lang="en-US" dirty="0"/>
              <a:t>Perform oversampling on the minority class</a:t>
            </a:r>
          </a:p>
          <a:p>
            <a:endParaRPr lang="en-US" dirty="0"/>
          </a:p>
        </p:txBody>
      </p:sp>
      <p:sp>
        <p:nvSpPr>
          <p:cNvPr id="4" name="Rectangle 3"/>
          <p:cNvSpPr/>
          <p:nvPr/>
        </p:nvSpPr>
        <p:spPr>
          <a:xfrm>
            <a:off x="670560" y="2362200"/>
            <a:ext cx="11140440" cy="4233980"/>
          </a:xfrm>
          <a:prstGeom prst="rect">
            <a:avLst/>
          </a:prstGeom>
        </p:spPr>
        <p:txBody>
          <a:bodyPr wrap="square">
            <a:spAutoFit/>
          </a:bodyPr>
          <a:lstStyle/>
          <a:p>
            <a:pPr>
              <a:lnSpc>
                <a:spcPts val="1575"/>
              </a:lnSpc>
              <a:spcBef>
                <a:spcPts val="6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05192D"/>
                </a:solidFill>
                <a:latin typeface="JetBrainsMonoNL"/>
                <a:ea typeface="Times New Roman" panose="02020603050405020304" pitchFamily="18" charset="0"/>
                <a:cs typeface="Courier New" panose="02070309020205020404" pitchFamily="49" charset="0"/>
              </a:rPr>
              <a:t>smote = SMOTE</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err="1">
                <a:solidFill>
                  <a:srgbClr val="05192D"/>
                </a:solidFill>
                <a:latin typeface="JetBrainsMonoNL"/>
                <a:ea typeface="Times New Roman" panose="02020603050405020304" pitchFamily="18" charset="0"/>
                <a:cs typeface="Courier New" panose="02070309020205020404" pitchFamily="49" charset="0"/>
              </a:rPr>
              <a:t>sampling_strategy</a:t>
            </a:r>
            <a:r>
              <a:rPr lang="en-US" b="1" dirty="0">
                <a:solidFill>
                  <a:srgbClr val="05192D"/>
                </a:solidFill>
                <a:latin typeface="JetBrainsMonoNL"/>
                <a:ea typeface="Times New Roman" panose="02020603050405020304" pitchFamily="18" charset="0"/>
                <a:cs typeface="Courier New" panose="02070309020205020404" pitchFamily="49" charset="0"/>
              </a:rPr>
              <a:t>=</a:t>
            </a:r>
            <a:r>
              <a:rPr lang="en-US" b="1" dirty="0">
                <a:solidFill>
                  <a:srgbClr val="5646A5"/>
                </a:solidFill>
                <a:latin typeface="JetBrainsMonoNL"/>
                <a:ea typeface="Times New Roman" panose="02020603050405020304" pitchFamily="18" charset="0"/>
                <a:cs typeface="Courier New" panose="02070309020205020404" pitchFamily="49" charset="0"/>
              </a:rPr>
              <a:t>'minority'</a:t>
            </a:r>
            <a:r>
              <a:rPr lang="en-US" b="1" dirty="0">
                <a:solidFill>
                  <a:srgbClr val="586E75"/>
                </a:solidFill>
                <a:latin typeface="JetBrainsMonoNL"/>
                <a:ea typeface="Times New Roman" panose="02020603050405020304" pitchFamily="18" charset="0"/>
                <a:cs typeface="Courier New" panose="02070309020205020404" pitchFamily="49" charset="0"/>
              </a:rPr>
              <a: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ts val="1575"/>
              </a:lnSpc>
              <a:spcBef>
                <a:spcPts val="6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err="1">
                <a:solidFill>
                  <a:srgbClr val="05192D"/>
                </a:solidFill>
                <a:latin typeface="JetBrainsMonoNL"/>
                <a:ea typeface="Times New Roman" panose="02020603050405020304" pitchFamily="18" charset="0"/>
                <a:cs typeface="Courier New" panose="02070309020205020404" pitchFamily="49" charset="0"/>
              </a:rPr>
              <a:t>X_train_SMOTE</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a:solidFill>
                  <a:srgbClr val="05192D"/>
                </a:solidFill>
                <a:latin typeface="JetBrainsMonoNL"/>
                <a:ea typeface="Times New Roman" panose="02020603050405020304" pitchFamily="18" charset="0"/>
                <a:cs typeface="Courier New" panose="02070309020205020404" pitchFamily="49" charset="0"/>
              </a:rPr>
              <a:t> </a:t>
            </a:r>
            <a:r>
              <a:rPr lang="en-US" b="1" dirty="0" err="1">
                <a:solidFill>
                  <a:srgbClr val="05192D"/>
                </a:solidFill>
                <a:latin typeface="JetBrainsMonoNL"/>
                <a:ea typeface="Times New Roman" panose="02020603050405020304" pitchFamily="18" charset="0"/>
                <a:cs typeface="Courier New" panose="02070309020205020404" pitchFamily="49" charset="0"/>
              </a:rPr>
              <a:t>y_train_SMOTE</a:t>
            </a:r>
            <a:r>
              <a:rPr lang="en-US" b="1" dirty="0">
                <a:solidFill>
                  <a:srgbClr val="05192D"/>
                </a:solidFill>
                <a:latin typeface="JetBrainsMonoNL"/>
                <a:ea typeface="Times New Roman" panose="02020603050405020304" pitchFamily="18" charset="0"/>
                <a:cs typeface="Courier New" panose="02070309020205020404" pitchFamily="49" charset="0"/>
              </a:rPr>
              <a:t> = </a:t>
            </a:r>
            <a:r>
              <a:rPr lang="en-US" b="1" dirty="0" err="1">
                <a:solidFill>
                  <a:srgbClr val="05192D"/>
                </a:solidFill>
                <a:latin typeface="JetBrainsMonoNL"/>
                <a:ea typeface="Times New Roman" panose="02020603050405020304" pitchFamily="18" charset="0"/>
                <a:cs typeface="Courier New" panose="02070309020205020404" pitchFamily="49" charset="0"/>
              </a:rPr>
              <a:t>smote</a:t>
            </a:r>
            <a:r>
              <a:rPr lang="en-US" b="1" dirty="0" err="1">
                <a:solidFill>
                  <a:srgbClr val="586E75"/>
                </a:solidFill>
                <a:latin typeface="JetBrainsMonoNL"/>
                <a:ea typeface="Times New Roman" panose="02020603050405020304" pitchFamily="18" charset="0"/>
                <a:cs typeface="Courier New" panose="02070309020205020404" pitchFamily="49" charset="0"/>
              </a:rPr>
              <a:t>.</a:t>
            </a:r>
            <a:r>
              <a:rPr lang="en-US" b="1" dirty="0" err="1">
                <a:solidFill>
                  <a:srgbClr val="05192D"/>
                </a:solidFill>
                <a:latin typeface="JetBrainsMonoNL"/>
                <a:ea typeface="Times New Roman" panose="02020603050405020304" pitchFamily="18" charset="0"/>
                <a:cs typeface="Courier New" panose="02070309020205020404" pitchFamily="49" charset="0"/>
              </a:rPr>
              <a:t>fit_resample</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err="1">
                <a:solidFill>
                  <a:srgbClr val="05192D"/>
                </a:solidFill>
                <a:latin typeface="JetBrainsMonoNL"/>
                <a:ea typeface="Times New Roman" panose="02020603050405020304" pitchFamily="18" charset="0"/>
                <a:cs typeface="Courier New" panose="02070309020205020404" pitchFamily="49" charset="0"/>
              </a:rPr>
              <a:t>X_train</a:t>
            </a:r>
            <a:r>
              <a:rPr lang="en-US" b="1" dirty="0" err="1">
                <a:solidFill>
                  <a:srgbClr val="586E75"/>
                </a:solidFill>
                <a:latin typeface="JetBrainsMonoNL"/>
                <a:ea typeface="Times New Roman" panose="02020603050405020304" pitchFamily="18" charset="0"/>
                <a:cs typeface="Courier New" panose="02070309020205020404" pitchFamily="49" charset="0"/>
              </a:rPr>
              <a:t>,</a:t>
            </a:r>
            <a:r>
              <a:rPr lang="en-US" b="1" dirty="0" err="1">
                <a:solidFill>
                  <a:srgbClr val="05192D"/>
                </a:solidFill>
                <a:latin typeface="JetBrainsMonoNL"/>
                <a:ea typeface="Times New Roman" panose="02020603050405020304" pitchFamily="18" charset="0"/>
                <a:cs typeface="Courier New" panose="02070309020205020404" pitchFamily="49" charset="0"/>
              </a:rPr>
              <a:t>y_train</a:t>
            </a:r>
            <a:r>
              <a:rPr lang="en-US" b="1" dirty="0">
                <a:solidFill>
                  <a:srgbClr val="586E75"/>
                </a:solidFill>
                <a:latin typeface="JetBrainsMonoNL"/>
                <a:ea typeface="Times New Roman" panose="02020603050405020304" pitchFamily="18" charset="0"/>
                <a:cs typeface="Courier New" panose="02070309020205020404" pitchFamily="49" charset="0"/>
              </a:rPr>
              <a:t>)</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ts val="1575"/>
              </a:lnSpc>
              <a:spcBef>
                <a:spcPts val="6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rgbClr val="5D6A77"/>
                </a:solidFill>
                <a:latin typeface="JetBrainsMonoNL"/>
                <a:ea typeface="Times New Roman" panose="02020603050405020304" pitchFamily="18" charset="0"/>
                <a:cs typeface="Courier New" panose="02070309020205020404" pitchFamily="49" charset="0"/>
              </a:rPr>
              <a:t># Visualize the proportion of borrowers</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err="1">
                <a:solidFill>
                  <a:srgbClr val="05192D"/>
                </a:solidFill>
                <a:latin typeface="JetBrainsMonoNL"/>
                <a:ea typeface="Times New Roman" panose="02020603050405020304" pitchFamily="18" charset="0"/>
                <a:cs typeface="Courier New" panose="02070309020205020404" pitchFamily="49" charset="0"/>
              </a:rPr>
              <a:t>show_loan_distrib</a:t>
            </a:r>
            <a:r>
              <a:rPr lang="en-US" b="1" dirty="0">
                <a:solidFill>
                  <a:srgbClr val="586E75"/>
                </a:solidFill>
                <a:latin typeface="JetBrainsMonoNL"/>
                <a:ea typeface="Times New Roman" panose="02020603050405020304" pitchFamily="18" charset="0"/>
                <a:cs typeface="Courier New" panose="02070309020205020404" pitchFamily="49" charset="0"/>
              </a:rPr>
              <a:t>(</a:t>
            </a:r>
            <a:r>
              <a:rPr lang="en-US" b="1" dirty="0" err="1">
                <a:solidFill>
                  <a:srgbClr val="05192D"/>
                </a:solidFill>
                <a:latin typeface="JetBrainsMonoNL"/>
                <a:ea typeface="Times New Roman" panose="02020603050405020304" pitchFamily="18" charset="0"/>
                <a:cs typeface="Courier New" panose="02070309020205020404" pitchFamily="49" charset="0"/>
              </a:rPr>
              <a:t>y_train_SMOTE</a:t>
            </a:r>
            <a:r>
              <a:rPr lang="en-US" b="1" dirty="0" smtClean="0">
                <a:solidFill>
                  <a:srgbClr val="586E75"/>
                </a:solidFill>
                <a:latin typeface="JetBrainsMonoNL"/>
                <a:ea typeface="Times New Roman" panose="02020603050405020304" pitchFamily="18" charset="0"/>
                <a:cs typeface="Courier New" panose="02070309020205020404" pitchFamily="49" charset="0"/>
              </a:rPr>
              <a:t>)</a:t>
            </a:r>
          </a:p>
          <a:p>
            <a:pPr>
              <a:lnSpc>
                <a:spcPct val="107000"/>
              </a:lnSpc>
              <a:spcBef>
                <a:spcPts val="6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solidFill>
                <a:srgbClr val="586E75"/>
              </a:solidFill>
              <a:effectLst/>
              <a:latin typeface="JetBrainsMonoNL"/>
              <a:ea typeface="Calibri" panose="020F0502020204030204" pitchFamily="34" charset="0"/>
              <a:cs typeface="Courier New" panose="02070309020205020404" pitchFamily="49" charset="0"/>
            </a:endParaRPr>
          </a:p>
          <a:p>
            <a:pPr>
              <a:lnSpc>
                <a:spcPct val="107000"/>
              </a:lnSpc>
              <a:spcBef>
                <a:spcPts val="6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t>After applying the sampling strategies, we observe that the dataset is equally distributed across the different types of borrowers.</a:t>
            </a:r>
          </a:p>
          <a:p>
            <a:pPr>
              <a:lnSpc>
                <a:spcPct val="107000"/>
              </a:lnSpc>
              <a:spcBef>
                <a:spcPts val="600"/>
              </a:spcBef>
              <a:spcAft>
                <a:spcPts val="1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24563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1"/>
            <a:ext cx="11503965" cy="1231106"/>
          </a:xfrm>
        </p:spPr>
        <p:txBody>
          <a:bodyPr/>
          <a:lstStyle/>
          <a:p>
            <a:r>
              <a:rPr lang="en-US" sz="3600" b="1" dirty="0">
                <a:solidFill>
                  <a:srgbClr val="FF0000"/>
                </a:solidFill>
              </a:rPr>
              <a:t>Application of Some Machine Learning Classification Algorithms</a:t>
            </a:r>
            <a:r>
              <a:rPr lang="en-US" dirty="0"/>
              <a:t/>
            </a:r>
            <a:br>
              <a:rPr lang="en-US" dirty="0"/>
            </a:br>
            <a:endParaRPr lang="en-US" dirty="0"/>
          </a:p>
        </p:txBody>
      </p:sp>
      <p:sp>
        <p:nvSpPr>
          <p:cNvPr id="3" name="Text Placeholder 2"/>
          <p:cNvSpPr>
            <a:spLocks noGrp="1"/>
          </p:cNvSpPr>
          <p:nvPr>
            <p:ph type="body" idx="1"/>
          </p:nvPr>
        </p:nvSpPr>
        <p:spPr>
          <a:xfrm>
            <a:off x="685800" y="1066800"/>
            <a:ext cx="10591800" cy="4985980"/>
          </a:xfrm>
        </p:spPr>
        <p:txBody>
          <a:bodyPr/>
          <a:lstStyle/>
          <a:p>
            <a:pPr algn="just"/>
            <a:r>
              <a:rPr lang="en-US" b="1" dirty="0" smtClean="0"/>
              <a:t>This </a:t>
            </a:r>
            <a:r>
              <a:rPr lang="en-US" b="1" dirty="0"/>
              <a:t>section will apply these two classification algorithms to the SMOTE </a:t>
            </a:r>
            <a:r>
              <a:rPr lang="en-US" b="1" dirty="0" err="1"/>
              <a:t>smote</a:t>
            </a:r>
            <a:r>
              <a:rPr lang="en-US" b="1" dirty="0"/>
              <a:t> sampled dataset. The same training approach can be applied to </a:t>
            </a:r>
            <a:r>
              <a:rPr lang="en-US" b="1" dirty="0" err="1"/>
              <a:t>undersampled</a:t>
            </a:r>
            <a:r>
              <a:rPr lang="en-US" b="1" dirty="0"/>
              <a:t> data as well.</a:t>
            </a:r>
            <a:r>
              <a:rPr lang="en-US" dirty="0"/>
              <a:t> </a:t>
            </a:r>
            <a:endParaRPr lang="en-US" dirty="0" smtClean="0"/>
          </a:p>
          <a:p>
            <a:endParaRPr lang="en-US" dirty="0"/>
          </a:p>
          <a:p>
            <a:r>
              <a:rPr lang="en-US" b="1" dirty="0">
                <a:solidFill>
                  <a:srgbClr val="FF0000"/>
                </a:solidFill>
              </a:rPr>
              <a:t>Logistic Regression</a:t>
            </a:r>
            <a:r>
              <a:rPr lang="en-US" b="1" dirty="0"/>
              <a:t> </a:t>
            </a:r>
            <a:endParaRPr lang="en-US" b="1" dirty="0" smtClean="0"/>
          </a:p>
          <a:p>
            <a:endParaRPr lang="en-US" dirty="0"/>
          </a:p>
          <a:p>
            <a:r>
              <a:rPr lang="en-US" b="1" dirty="0"/>
              <a:t>This is an explainable algorithm. It classifies a data point by modeling its probability of belonging to a given class using the sigmoid function.</a:t>
            </a:r>
            <a:r>
              <a:rPr lang="en-US" dirty="0"/>
              <a:t> </a:t>
            </a:r>
            <a:endParaRPr lang="en-US" dirty="0" smtClean="0"/>
          </a:p>
          <a:p>
            <a:endParaRPr lang="en-US" dirty="0"/>
          </a:p>
          <a:p>
            <a:r>
              <a:rPr lang="en-US" b="1" dirty="0"/>
              <a:t>X = </a:t>
            </a:r>
            <a:r>
              <a:rPr lang="en-US" b="1" dirty="0" err="1"/>
              <a:t>loan_data_undersample.drop</a:t>
            </a:r>
            <a:r>
              <a:rPr lang="en-US" b="1" dirty="0"/>
              <a:t>('</a:t>
            </a:r>
            <a:r>
              <a:rPr lang="en-US" b="1" dirty="0" err="1"/>
              <a:t>not.fully.paid</a:t>
            </a:r>
            <a:r>
              <a:rPr lang="en-US" b="1" dirty="0"/>
              <a:t>', axis = 1)</a:t>
            </a:r>
          </a:p>
          <a:p>
            <a:r>
              <a:rPr lang="en-US" b="1" dirty="0"/>
              <a:t>y = </a:t>
            </a:r>
            <a:r>
              <a:rPr lang="en-US" b="1" dirty="0" err="1"/>
              <a:t>loan_data_undersample</a:t>
            </a:r>
            <a:r>
              <a:rPr lang="en-US" b="1" dirty="0"/>
              <a:t>['</a:t>
            </a:r>
            <a:r>
              <a:rPr lang="en-US" b="1" dirty="0" err="1"/>
              <a:t>not.fully.paid</a:t>
            </a:r>
            <a:r>
              <a:rPr lang="en-US" b="1" dirty="0"/>
              <a:t>']</a:t>
            </a:r>
          </a:p>
          <a:p>
            <a:r>
              <a:rPr lang="en-US" b="1" dirty="0" err="1"/>
              <a:t>X_train</a:t>
            </a:r>
            <a:r>
              <a:rPr lang="en-US" b="1" dirty="0"/>
              <a:t>, </a:t>
            </a:r>
            <a:r>
              <a:rPr lang="en-US" b="1" dirty="0" err="1"/>
              <a:t>X_test</a:t>
            </a:r>
            <a:r>
              <a:rPr lang="en-US" b="1" dirty="0"/>
              <a:t>, </a:t>
            </a:r>
            <a:r>
              <a:rPr lang="en-US" b="1" dirty="0" err="1"/>
              <a:t>y_train</a:t>
            </a:r>
            <a:r>
              <a:rPr lang="en-US" b="1" dirty="0"/>
              <a:t>, </a:t>
            </a:r>
            <a:r>
              <a:rPr lang="en-US" b="1" dirty="0" err="1"/>
              <a:t>y_test</a:t>
            </a:r>
            <a:r>
              <a:rPr lang="en-US" b="1" dirty="0"/>
              <a:t> = </a:t>
            </a:r>
            <a:r>
              <a:rPr lang="en-US" b="1" dirty="0" err="1"/>
              <a:t>train_test_split</a:t>
            </a:r>
            <a:r>
              <a:rPr lang="en-US" b="1" dirty="0"/>
              <a:t>(X, y, </a:t>
            </a:r>
            <a:r>
              <a:rPr lang="en-US" b="1" dirty="0" err="1"/>
              <a:t>test_size</a:t>
            </a:r>
            <a:r>
              <a:rPr lang="en-US" b="1" dirty="0"/>
              <a:t>=0.15, stratify = y, </a:t>
            </a:r>
            <a:r>
              <a:rPr lang="en-US" b="1" dirty="0" err="1"/>
              <a:t>random_state</a:t>
            </a:r>
            <a:r>
              <a:rPr lang="en-US" b="1" dirty="0"/>
              <a:t>=2022)</a:t>
            </a:r>
          </a:p>
          <a:p>
            <a:r>
              <a:rPr lang="en-US" b="1" dirty="0" err="1"/>
              <a:t>logistic_classifier</a:t>
            </a:r>
            <a:r>
              <a:rPr lang="en-US" b="1" dirty="0"/>
              <a:t> = </a:t>
            </a:r>
            <a:r>
              <a:rPr lang="en-US" b="1" dirty="0" err="1"/>
              <a:t>LogisticRegression</a:t>
            </a:r>
            <a:r>
              <a:rPr lang="en-US" b="1" dirty="0"/>
              <a:t>()</a:t>
            </a:r>
          </a:p>
          <a:p>
            <a:r>
              <a:rPr lang="en-US" b="1" dirty="0" err="1"/>
              <a:t>logistic_classifier.fit</a:t>
            </a:r>
            <a:r>
              <a:rPr lang="en-US" b="1" dirty="0"/>
              <a:t>(</a:t>
            </a:r>
            <a:r>
              <a:rPr lang="en-US" b="1" dirty="0" err="1"/>
              <a:t>X_train</a:t>
            </a:r>
            <a:r>
              <a:rPr lang="en-US" b="1" dirty="0"/>
              <a:t>, </a:t>
            </a:r>
            <a:r>
              <a:rPr lang="en-US" b="1" dirty="0" err="1"/>
              <a:t>y_train</a:t>
            </a:r>
            <a:r>
              <a:rPr lang="en-US" b="1" dirty="0"/>
              <a:t>)</a:t>
            </a:r>
          </a:p>
          <a:p>
            <a:r>
              <a:rPr lang="en-US" b="1" dirty="0" err="1"/>
              <a:t>y_pred</a:t>
            </a:r>
            <a:r>
              <a:rPr lang="en-US" b="1" dirty="0"/>
              <a:t> = </a:t>
            </a:r>
            <a:r>
              <a:rPr lang="en-US" b="1" dirty="0" err="1"/>
              <a:t>logistic_classifier.predict</a:t>
            </a:r>
            <a:r>
              <a:rPr lang="en-US" b="1" dirty="0"/>
              <a:t>(</a:t>
            </a:r>
            <a:r>
              <a:rPr lang="en-US" b="1" dirty="0" err="1"/>
              <a:t>X_test</a:t>
            </a:r>
            <a:r>
              <a:rPr lang="en-US" b="1" dirty="0"/>
              <a:t>)</a:t>
            </a:r>
          </a:p>
          <a:p>
            <a:r>
              <a:rPr lang="en-US" b="1" dirty="0"/>
              <a:t>print(</a:t>
            </a:r>
            <a:r>
              <a:rPr lang="en-US" b="1" dirty="0" err="1"/>
              <a:t>confusion_matrix</a:t>
            </a:r>
            <a:r>
              <a:rPr lang="en-US" b="1" dirty="0"/>
              <a:t>(</a:t>
            </a:r>
            <a:r>
              <a:rPr lang="en-US" b="1" dirty="0" err="1"/>
              <a:t>y_test,y_pred</a:t>
            </a:r>
            <a:r>
              <a:rPr lang="en-US" b="1" dirty="0"/>
              <a:t>))</a:t>
            </a:r>
          </a:p>
          <a:p>
            <a:r>
              <a:rPr lang="en-US" b="1" dirty="0"/>
              <a:t>print(</a:t>
            </a:r>
            <a:r>
              <a:rPr lang="en-US" b="1" dirty="0" err="1"/>
              <a:t>classification_report</a:t>
            </a:r>
            <a:r>
              <a:rPr lang="en-US" b="1" dirty="0"/>
              <a:t>(</a:t>
            </a:r>
            <a:r>
              <a:rPr lang="en-US" b="1" dirty="0" err="1"/>
              <a:t>y_test,y_pred</a:t>
            </a:r>
            <a:r>
              <a:rPr lang="en-US" b="1" dirty="0"/>
              <a:t>))</a:t>
            </a:r>
          </a:p>
          <a:p>
            <a:endParaRPr lang="en-US" dirty="0"/>
          </a:p>
          <a:p>
            <a:endParaRPr lang="en-US" dirty="0"/>
          </a:p>
        </p:txBody>
      </p:sp>
    </p:spTree>
    <p:extLst>
      <p:ext uri="{BB962C8B-B14F-4D97-AF65-F5344CB8AC3E}">
        <p14:creationId xmlns:p14="http://schemas.microsoft.com/office/powerpoint/2010/main" val="754967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5009896" y="1269898"/>
            <a:ext cx="6009640" cy="276999"/>
          </a:xfrm>
        </p:spPr>
        <p:txBody>
          <a:bodyPr/>
          <a:lstStyle/>
          <a:p>
            <a:r>
              <a:rPr lang="en-US" dirty="0" smtClean="0"/>
              <a:t>.</a:t>
            </a:r>
            <a:endParaRPr lang="en-US" dirty="0"/>
          </a:p>
        </p:txBody>
      </p:sp>
      <p:pic>
        <p:nvPicPr>
          <p:cNvPr id="4" name="Picture 3" descr="Classification Report for Logistic Regression"/>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28824"/>
            <a:ext cx="9906000" cy="3533775"/>
          </a:xfrm>
          <a:prstGeom prst="rect">
            <a:avLst/>
          </a:prstGeom>
          <a:noFill/>
          <a:ln>
            <a:noFill/>
          </a:ln>
        </p:spPr>
      </p:pic>
    </p:spTree>
    <p:extLst>
      <p:ext uri="{BB962C8B-B14F-4D97-AF65-F5344CB8AC3E}">
        <p14:creationId xmlns:p14="http://schemas.microsoft.com/office/powerpoint/2010/main" val="2251301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Support Vector Machines</a:t>
            </a:r>
            <a:endParaRPr lang="en-US" dirty="0">
              <a:solidFill>
                <a:srgbClr val="FF0000"/>
              </a:solidFill>
            </a:endParaRPr>
          </a:p>
        </p:txBody>
      </p:sp>
      <p:sp>
        <p:nvSpPr>
          <p:cNvPr id="3" name="Text Placeholder 2"/>
          <p:cNvSpPr>
            <a:spLocks noGrp="1"/>
          </p:cNvSpPr>
          <p:nvPr>
            <p:ph type="body" idx="1"/>
          </p:nvPr>
        </p:nvSpPr>
        <p:spPr>
          <a:xfrm>
            <a:off x="535635" y="1066800"/>
            <a:ext cx="10970565" cy="5816977"/>
          </a:xfrm>
        </p:spPr>
        <p:txBody>
          <a:bodyPr/>
          <a:lstStyle/>
          <a:p>
            <a:r>
              <a:rPr lang="en-US" b="1" dirty="0"/>
              <a:t> </a:t>
            </a:r>
            <a:endParaRPr lang="en-US" dirty="0"/>
          </a:p>
          <a:p>
            <a:pPr algn="just"/>
            <a:r>
              <a:rPr lang="en-US" b="1" dirty="0"/>
              <a:t>This algorithm can be used for both classification and regression. It learns to draw the hyperplane (decision boundary) by using the margin to maximization principle. This decision boundary is drawn through the two closest support vectors. </a:t>
            </a:r>
            <a:endParaRPr lang="en-US" b="1" dirty="0" smtClean="0"/>
          </a:p>
          <a:p>
            <a:pPr algn="just"/>
            <a:endParaRPr lang="en-US" b="1" dirty="0"/>
          </a:p>
          <a:p>
            <a:pPr algn="just"/>
            <a:r>
              <a:rPr lang="en-US" b="1" dirty="0"/>
              <a:t>SVM provides a transformation strategy called kernel tricks used to project non-learner separable data onto a higher dimension space to make them linearly separable. </a:t>
            </a:r>
            <a:endParaRPr lang="en-US" b="1" dirty="0" smtClean="0"/>
          </a:p>
          <a:p>
            <a:pPr algn="just"/>
            <a:endParaRPr lang="en-US" b="1" dirty="0"/>
          </a:p>
          <a:p>
            <a:pPr algn="just"/>
            <a:endParaRPr lang="en-US" b="1" dirty="0" smtClean="0"/>
          </a:p>
          <a:p>
            <a:endParaRPr lang="en-US" b="1" dirty="0"/>
          </a:p>
          <a:p>
            <a:r>
              <a:rPr lang="en-US" b="1" dirty="0"/>
              <a:t>from </a:t>
            </a:r>
            <a:r>
              <a:rPr lang="en-US" b="1" dirty="0" err="1"/>
              <a:t>sklearn.svm</a:t>
            </a:r>
            <a:r>
              <a:rPr lang="en-US" b="1" dirty="0"/>
              <a:t> import SVC</a:t>
            </a:r>
          </a:p>
          <a:p>
            <a:r>
              <a:rPr lang="en-US" b="1" dirty="0" err="1"/>
              <a:t>svc_classifier</a:t>
            </a:r>
            <a:r>
              <a:rPr lang="en-US" b="1" dirty="0"/>
              <a:t> = SVC(kernel='linear')</a:t>
            </a:r>
          </a:p>
          <a:p>
            <a:r>
              <a:rPr lang="en-US" b="1" dirty="0" err="1"/>
              <a:t>svc_classifier.fit</a:t>
            </a:r>
            <a:r>
              <a:rPr lang="en-US" b="1" dirty="0"/>
              <a:t>(</a:t>
            </a:r>
            <a:r>
              <a:rPr lang="en-US" b="1" dirty="0" err="1"/>
              <a:t>X_train</a:t>
            </a:r>
            <a:r>
              <a:rPr lang="en-US" b="1" dirty="0"/>
              <a:t>, </a:t>
            </a:r>
            <a:r>
              <a:rPr lang="en-US" b="1" dirty="0" err="1"/>
              <a:t>y_train</a:t>
            </a:r>
            <a:r>
              <a:rPr lang="en-US" b="1" dirty="0"/>
              <a:t>)</a:t>
            </a:r>
          </a:p>
          <a:p>
            <a:r>
              <a:rPr lang="en-US" b="1" dirty="0"/>
              <a:t> </a:t>
            </a:r>
          </a:p>
          <a:p>
            <a:r>
              <a:rPr lang="en-US" b="1" dirty="0"/>
              <a:t> </a:t>
            </a:r>
          </a:p>
          <a:p>
            <a:r>
              <a:rPr lang="en-US" b="1" dirty="0"/>
              <a:t># Make Prediction &amp; print the result</a:t>
            </a:r>
          </a:p>
          <a:p>
            <a:r>
              <a:rPr lang="en-US" b="1" dirty="0" err="1"/>
              <a:t>y_pred</a:t>
            </a:r>
            <a:r>
              <a:rPr lang="en-US" b="1" dirty="0"/>
              <a:t> = </a:t>
            </a:r>
            <a:r>
              <a:rPr lang="en-US" b="1" dirty="0" err="1"/>
              <a:t>svc_classifier.predict</a:t>
            </a:r>
            <a:r>
              <a:rPr lang="en-US" b="1" dirty="0"/>
              <a:t>(</a:t>
            </a:r>
            <a:r>
              <a:rPr lang="en-US" b="1" dirty="0" err="1"/>
              <a:t>X_test</a:t>
            </a:r>
            <a:r>
              <a:rPr lang="en-US" b="1" dirty="0"/>
              <a:t>)</a:t>
            </a:r>
          </a:p>
          <a:p>
            <a:r>
              <a:rPr lang="en-US" b="1" dirty="0"/>
              <a:t> </a:t>
            </a:r>
          </a:p>
          <a:p>
            <a:r>
              <a:rPr lang="en-US" b="1" dirty="0"/>
              <a:t>print(</a:t>
            </a:r>
            <a:r>
              <a:rPr lang="en-US" b="1" dirty="0" err="1"/>
              <a:t>classification_report</a:t>
            </a:r>
            <a:r>
              <a:rPr lang="en-US" b="1" dirty="0"/>
              <a:t>(</a:t>
            </a:r>
            <a:r>
              <a:rPr lang="en-US" b="1" dirty="0" err="1"/>
              <a:t>y_test,y_pred</a:t>
            </a:r>
            <a:r>
              <a:rPr lang="en-US" b="1" dirty="0"/>
              <a:t>))</a:t>
            </a:r>
          </a:p>
          <a:p>
            <a:endParaRPr lang="en-US" dirty="0"/>
          </a:p>
          <a:p>
            <a:endParaRPr lang="en-US" dirty="0"/>
          </a:p>
        </p:txBody>
      </p:sp>
    </p:spTree>
    <p:extLst>
      <p:ext uri="{BB962C8B-B14F-4D97-AF65-F5344CB8AC3E}">
        <p14:creationId xmlns:p14="http://schemas.microsoft.com/office/powerpoint/2010/main" val="147631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098" y="374141"/>
            <a:ext cx="4832985" cy="696595"/>
          </a:xfrm>
          <a:prstGeom prst="rect">
            <a:avLst/>
          </a:prstGeom>
        </p:spPr>
        <p:txBody>
          <a:bodyPr vert="horz" wrap="square" lIns="0" tIns="13335" rIns="0" bIns="0" rtlCol="0">
            <a:spAutoFit/>
          </a:bodyPr>
          <a:lstStyle/>
          <a:p>
            <a:pPr marL="12700">
              <a:lnSpc>
                <a:spcPct val="100000"/>
              </a:lnSpc>
              <a:spcBef>
                <a:spcPts val="105"/>
              </a:spcBef>
            </a:pPr>
            <a:r>
              <a:rPr spc="-55" dirty="0"/>
              <a:t>Represent</a:t>
            </a:r>
            <a:r>
              <a:rPr spc="-110" dirty="0"/>
              <a:t> </a:t>
            </a:r>
            <a:r>
              <a:rPr spc="-20" dirty="0"/>
              <a:t>the</a:t>
            </a:r>
            <a:r>
              <a:rPr spc="-105" dirty="0"/>
              <a:t> </a:t>
            </a:r>
            <a:r>
              <a:rPr spc="-35" dirty="0"/>
              <a:t>sample</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3878579"/>
            <a:chOff x="3828541" y="1525777"/>
            <a:chExt cx="1120140" cy="3878579"/>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3853179"/>
            </a:xfrm>
            <a:custGeom>
              <a:avLst/>
              <a:gdLst/>
              <a:ahLst/>
              <a:cxnLst/>
              <a:rect l="l" t="t" r="r" b="b"/>
              <a:pathLst>
                <a:path w="1094739" h="3853179">
                  <a:moveTo>
                    <a:pt x="0" y="3852672"/>
                  </a:moveTo>
                  <a:lnTo>
                    <a:pt x="1094232" y="3852672"/>
                  </a:lnTo>
                  <a:lnTo>
                    <a:pt x="1094232" y="0"/>
                  </a:lnTo>
                  <a:lnTo>
                    <a:pt x="0" y="0"/>
                  </a:lnTo>
                  <a:lnTo>
                    <a:pt x="0" y="3852672"/>
                  </a:lnTo>
                  <a:close/>
                </a:path>
              </a:pathLst>
            </a:custGeom>
            <a:ln w="25400">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grpSp>
      <p:grpSp>
        <p:nvGrpSpPr>
          <p:cNvPr id="12" name="object 12"/>
          <p:cNvGrpSpPr/>
          <p:nvPr/>
        </p:nvGrpSpPr>
        <p:grpSpPr>
          <a:xfrm>
            <a:off x="2279650" y="1900173"/>
            <a:ext cx="1501775" cy="254000"/>
            <a:chOff x="2279650" y="1900173"/>
            <a:chExt cx="1501775" cy="254000"/>
          </a:xfrm>
        </p:grpSpPr>
        <p:sp>
          <p:nvSpPr>
            <p:cNvPr id="13" name="object 13"/>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4" name="object 14"/>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5" name="object 15"/>
          <p:cNvSpPr txBox="1"/>
          <p:nvPr/>
        </p:nvSpPr>
        <p:spPr>
          <a:xfrm>
            <a:off x="4935473" y="1247394"/>
            <a:ext cx="2733040" cy="265430"/>
          </a:xfrm>
          <a:prstGeom prst="rect">
            <a:avLst/>
          </a:prstGeom>
          <a:ln w="19050">
            <a:solidFill>
              <a:srgbClr val="C00000"/>
            </a:solidFill>
          </a:ln>
        </p:spPr>
        <p:txBody>
          <a:bodyPr vert="horz" wrap="square" lIns="0" tIns="0" rIns="0" bIns="0" rtlCol="0">
            <a:spAutoFit/>
          </a:bodyPr>
          <a:lstStyle/>
          <a:p>
            <a:pPr marL="106045">
              <a:lnSpc>
                <a:spcPts val="1750"/>
              </a:lnSpc>
              <a:tabLst>
                <a:tab pos="914400" algn="l"/>
              </a:tabLst>
            </a:pPr>
            <a:r>
              <a:rPr sz="2400" b="1" spc="-15" baseline="1736" dirty="0">
                <a:latin typeface="Calibri"/>
                <a:cs typeface="Calibri"/>
              </a:rPr>
              <a:t>#Wheel	</a:t>
            </a:r>
            <a:r>
              <a:rPr sz="2400" b="1" spc="-7" baseline="1736" dirty="0">
                <a:latin typeface="Calibri"/>
                <a:cs typeface="Calibri"/>
              </a:rPr>
              <a:t>Height</a:t>
            </a:r>
            <a:r>
              <a:rPr sz="2400" b="1" spc="532" baseline="1736" dirty="0">
                <a:latin typeface="Calibri"/>
                <a:cs typeface="Calibri"/>
              </a:rPr>
              <a:t> </a:t>
            </a:r>
            <a:r>
              <a:rPr sz="1600" b="1" spc="-20" dirty="0">
                <a:latin typeface="Calibri"/>
                <a:cs typeface="Calibri"/>
              </a:rPr>
              <a:t>Weight</a:t>
            </a:r>
            <a:r>
              <a:rPr sz="1600" b="1" spc="280" dirty="0">
                <a:latin typeface="Calibri"/>
                <a:cs typeface="Calibri"/>
              </a:rPr>
              <a:t> </a:t>
            </a:r>
            <a:r>
              <a:rPr sz="1600" b="1" spc="-5" dirty="0">
                <a:latin typeface="Calibri"/>
                <a:cs typeface="Calibri"/>
              </a:rPr>
              <a:t>Color</a:t>
            </a:r>
            <a:endParaRPr sz="1600">
              <a:latin typeface="Calibri"/>
              <a:cs typeface="Calibri"/>
            </a:endParaRPr>
          </a:p>
        </p:txBody>
      </p:sp>
      <p:sp>
        <p:nvSpPr>
          <p:cNvPr id="18" name="object 18"/>
          <p:cNvSpPr txBox="1"/>
          <p:nvPr/>
        </p:nvSpPr>
        <p:spPr>
          <a:xfrm>
            <a:off x="6966584" y="5925083"/>
            <a:ext cx="2665095" cy="317500"/>
          </a:xfrm>
          <a:prstGeom prst="rect">
            <a:avLst/>
          </a:prstGeom>
        </p:spPr>
        <p:txBody>
          <a:bodyPr vert="horz" wrap="square" lIns="0" tIns="0" rIns="0" bIns="0" rtlCol="0">
            <a:spAutoFit/>
          </a:bodyPr>
          <a:lstStyle/>
          <a:p>
            <a:pPr marL="12700">
              <a:lnSpc>
                <a:spcPts val="2065"/>
              </a:lnSpc>
            </a:pPr>
            <a:r>
              <a:rPr sz="2000" dirty="0">
                <a:solidFill>
                  <a:srgbClr val="FF0000"/>
                </a:solidFill>
                <a:latin typeface="Cambria Math"/>
                <a:cs typeface="Cambria Math"/>
              </a:rPr>
              <a:t>𝒗</a:t>
            </a:r>
            <a:r>
              <a:rPr sz="2175" spc="22" baseline="-15325" dirty="0">
                <a:solidFill>
                  <a:srgbClr val="FF0000"/>
                </a:solidFill>
                <a:latin typeface="Cambria Math"/>
                <a:cs typeface="Cambria Math"/>
              </a:rPr>
              <a:t>𝒊</a:t>
            </a:r>
            <a:r>
              <a:rPr sz="2175" baseline="-15325" dirty="0">
                <a:solidFill>
                  <a:srgbClr val="FF0000"/>
                </a:solidFill>
                <a:latin typeface="Cambria Math"/>
                <a:cs typeface="Cambria Math"/>
              </a:rPr>
              <a:t> </a:t>
            </a:r>
            <a:r>
              <a:rPr sz="2175" spc="-7" baseline="-15325" dirty="0">
                <a:solidFill>
                  <a:srgbClr val="FF0000"/>
                </a:solidFill>
                <a:latin typeface="Cambria Math"/>
                <a:cs typeface="Cambria Math"/>
              </a:rPr>
              <a:t> </a:t>
            </a:r>
            <a:r>
              <a:rPr sz="2000" dirty="0">
                <a:solidFill>
                  <a:srgbClr val="FF0000"/>
                </a:solidFill>
                <a:latin typeface="Cambria Math"/>
                <a:cs typeface="Cambria Math"/>
              </a:rPr>
              <a:t>=</a:t>
            </a:r>
            <a:r>
              <a:rPr sz="2000" spc="120" dirty="0">
                <a:solidFill>
                  <a:srgbClr val="FF0000"/>
                </a:solidFill>
                <a:latin typeface="Cambria Math"/>
                <a:cs typeface="Cambria Math"/>
              </a:rPr>
              <a:t> </a:t>
            </a:r>
            <a:r>
              <a:rPr sz="2000" spc="5" dirty="0">
                <a:solidFill>
                  <a:srgbClr val="FF0000"/>
                </a:solidFill>
                <a:latin typeface="Cambria Math"/>
                <a:cs typeface="Cambria Math"/>
              </a:rPr>
              <a:t>{𝒘</a:t>
            </a:r>
            <a:r>
              <a:rPr sz="2175" spc="7" baseline="-15325" dirty="0">
                <a:solidFill>
                  <a:srgbClr val="FF0000"/>
                </a:solidFill>
                <a:latin typeface="Cambria Math"/>
                <a:cs typeface="Cambria Math"/>
              </a:rPr>
              <a:t>𝒊</a:t>
            </a:r>
            <a:r>
              <a:rPr sz="2175" spc="157" baseline="-15325" dirty="0">
                <a:solidFill>
                  <a:srgbClr val="FF0000"/>
                </a:solidFill>
                <a:latin typeface="Cambria Math"/>
                <a:cs typeface="Cambria Math"/>
              </a:rPr>
              <a:t>𝟏</a:t>
            </a:r>
            <a:r>
              <a:rPr sz="2000" spc="-5" dirty="0">
                <a:solidFill>
                  <a:srgbClr val="FF0000"/>
                </a:solidFill>
                <a:latin typeface="Cambria Math"/>
                <a:cs typeface="Cambria Math"/>
              </a:rPr>
              <a:t>𝒘</a:t>
            </a:r>
            <a:r>
              <a:rPr sz="2175" spc="15" baseline="-15325" dirty="0">
                <a:solidFill>
                  <a:srgbClr val="FF0000"/>
                </a:solidFill>
                <a:latin typeface="Cambria Math"/>
                <a:cs typeface="Cambria Math"/>
              </a:rPr>
              <a:t>𝒊</a:t>
            </a:r>
            <a:r>
              <a:rPr sz="2175" spc="150" baseline="-15325" dirty="0">
                <a:solidFill>
                  <a:srgbClr val="FF0000"/>
                </a:solidFill>
                <a:latin typeface="Cambria Math"/>
                <a:cs typeface="Cambria Math"/>
              </a:rPr>
              <a:t>𝟐</a:t>
            </a:r>
            <a:r>
              <a:rPr sz="2000" spc="-5" dirty="0">
                <a:solidFill>
                  <a:srgbClr val="FF0000"/>
                </a:solidFill>
                <a:latin typeface="Cambria Math"/>
                <a:cs typeface="Cambria Math"/>
              </a:rPr>
              <a:t>𝒘</a:t>
            </a:r>
            <a:r>
              <a:rPr sz="2175" spc="15" baseline="-15325" dirty="0">
                <a:solidFill>
                  <a:srgbClr val="FF0000"/>
                </a:solidFill>
                <a:latin typeface="Cambria Math"/>
                <a:cs typeface="Cambria Math"/>
              </a:rPr>
              <a:t>𝒊</a:t>
            </a:r>
            <a:r>
              <a:rPr sz="2175" spc="22" baseline="-15325" dirty="0">
                <a:solidFill>
                  <a:srgbClr val="FF0000"/>
                </a:solidFill>
                <a:latin typeface="Cambria Math"/>
                <a:cs typeface="Cambria Math"/>
              </a:rPr>
              <a:t>𝟑</a:t>
            </a:r>
            <a:r>
              <a:rPr sz="2175" spc="127" baseline="-15325" dirty="0">
                <a:solidFill>
                  <a:srgbClr val="FF0000"/>
                </a:solidFill>
                <a:latin typeface="Cambria Math"/>
                <a:cs typeface="Cambria Math"/>
              </a:rPr>
              <a:t> </a:t>
            </a:r>
            <a:r>
              <a:rPr sz="2000" dirty="0">
                <a:solidFill>
                  <a:srgbClr val="FF0000"/>
                </a:solidFill>
                <a:latin typeface="Cambria Math"/>
                <a:cs typeface="Cambria Math"/>
              </a:rPr>
              <a:t>…</a:t>
            </a:r>
            <a:r>
              <a:rPr sz="2000" spc="-114" dirty="0">
                <a:solidFill>
                  <a:srgbClr val="FF0000"/>
                </a:solidFill>
                <a:latin typeface="Cambria Math"/>
                <a:cs typeface="Cambria Math"/>
              </a:rPr>
              <a:t> </a:t>
            </a:r>
            <a:r>
              <a:rPr sz="2000" spc="5" dirty="0">
                <a:solidFill>
                  <a:srgbClr val="FF0000"/>
                </a:solidFill>
                <a:latin typeface="Cambria Math"/>
                <a:cs typeface="Cambria Math"/>
              </a:rPr>
              <a:t>𝒘</a:t>
            </a:r>
            <a:r>
              <a:rPr sz="2175" spc="15" baseline="-15325" dirty="0">
                <a:solidFill>
                  <a:srgbClr val="FF0000"/>
                </a:solidFill>
                <a:latin typeface="Cambria Math"/>
                <a:cs typeface="Cambria Math"/>
              </a:rPr>
              <a:t>𝒊</a:t>
            </a:r>
            <a:r>
              <a:rPr sz="2175" spc="22" baseline="-15325" dirty="0">
                <a:solidFill>
                  <a:srgbClr val="FF0000"/>
                </a:solidFill>
                <a:latin typeface="Cambria Math"/>
                <a:cs typeface="Cambria Math"/>
              </a:rPr>
              <a:t>𝒌</a:t>
            </a:r>
            <a:r>
              <a:rPr sz="2175" spc="97" baseline="-15325" dirty="0">
                <a:solidFill>
                  <a:srgbClr val="FF0000"/>
                </a:solidFill>
                <a:latin typeface="Cambria Math"/>
                <a:cs typeface="Cambria Math"/>
              </a:rPr>
              <a:t> </a:t>
            </a:r>
            <a:r>
              <a:rPr sz="2000" dirty="0">
                <a:solidFill>
                  <a:srgbClr val="FF0000"/>
                </a:solidFill>
                <a:latin typeface="Cambria Math"/>
                <a:cs typeface="Cambria Math"/>
              </a:rPr>
              <a:t>}</a:t>
            </a:r>
            <a:endParaRPr sz="2000">
              <a:latin typeface="Cambria Math"/>
              <a:cs typeface="Cambria Math"/>
            </a:endParaRPr>
          </a:p>
        </p:txBody>
      </p:sp>
      <p:sp>
        <p:nvSpPr>
          <p:cNvPr id="19" name="object 19"/>
          <p:cNvSpPr txBox="1"/>
          <p:nvPr/>
        </p:nvSpPr>
        <p:spPr>
          <a:xfrm>
            <a:off x="5329809" y="6366426"/>
            <a:ext cx="4671060" cy="288290"/>
          </a:xfrm>
          <a:prstGeom prst="rect">
            <a:avLst/>
          </a:prstGeom>
        </p:spPr>
        <p:txBody>
          <a:bodyPr vert="horz" wrap="square" lIns="0" tIns="0" rIns="0" bIns="0" rtlCol="0">
            <a:spAutoFit/>
          </a:bodyPr>
          <a:lstStyle/>
          <a:p>
            <a:pPr marL="12700">
              <a:lnSpc>
                <a:spcPts val="1860"/>
              </a:lnSpc>
            </a:pPr>
            <a:r>
              <a:rPr sz="1800" b="1" spc="-10" dirty="0">
                <a:solidFill>
                  <a:srgbClr val="FF0000"/>
                </a:solidFill>
                <a:latin typeface="Calibri"/>
                <a:cs typeface="Calibri"/>
              </a:rPr>
              <a:t>where</a:t>
            </a:r>
            <a:r>
              <a:rPr sz="1800" b="1" spc="-35" dirty="0">
                <a:solidFill>
                  <a:srgbClr val="FF0000"/>
                </a:solidFill>
                <a:latin typeface="Calibri"/>
                <a:cs typeface="Calibri"/>
              </a:rPr>
              <a:t> </a:t>
            </a:r>
            <a:r>
              <a:rPr sz="1800" dirty="0">
                <a:solidFill>
                  <a:srgbClr val="FF0000"/>
                </a:solidFill>
                <a:latin typeface="Cambria Math"/>
                <a:cs typeface="Cambria Math"/>
              </a:rPr>
              <a:t>𝒘</a:t>
            </a:r>
            <a:r>
              <a:rPr sz="1950" baseline="-14957" dirty="0">
                <a:solidFill>
                  <a:srgbClr val="FF0000"/>
                </a:solidFill>
                <a:latin typeface="Cambria Math"/>
                <a:cs typeface="Cambria Math"/>
              </a:rPr>
              <a:t>𝒊𝒋</a:t>
            </a:r>
            <a:r>
              <a:rPr sz="1950" spc="277" baseline="-14957" dirty="0">
                <a:solidFill>
                  <a:srgbClr val="FF0000"/>
                </a:solidFill>
                <a:latin typeface="Cambria Math"/>
                <a:cs typeface="Cambria Math"/>
              </a:rPr>
              <a:t> </a:t>
            </a:r>
            <a:r>
              <a:rPr sz="1800" b="1" dirty="0">
                <a:solidFill>
                  <a:srgbClr val="FF0000"/>
                </a:solidFill>
                <a:latin typeface="Calibri"/>
                <a:cs typeface="Calibri"/>
              </a:rPr>
              <a:t>is</a:t>
            </a:r>
            <a:r>
              <a:rPr sz="1800" b="1" spc="-15" dirty="0">
                <a:solidFill>
                  <a:srgbClr val="FF0000"/>
                </a:solidFill>
                <a:latin typeface="Calibri"/>
                <a:cs typeface="Calibri"/>
              </a:rPr>
              <a:t> </a:t>
            </a:r>
            <a:r>
              <a:rPr sz="1800" b="1" dirty="0">
                <a:solidFill>
                  <a:srgbClr val="FF0000"/>
                </a:solidFill>
                <a:latin typeface="Calibri"/>
                <a:cs typeface="Calibri"/>
              </a:rPr>
              <a:t>the</a:t>
            </a:r>
            <a:r>
              <a:rPr sz="1800" b="1" spc="-10" dirty="0">
                <a:solidFill>
                  <a:srgbClr val="FF0000"/>
                </a:solidFill>
                <a:latin typeface="Calibri"/>
                <a:cs typeface="Calibri"/>
              </a:rPr>
              <a:t> </a:t>
            </a:r>
            <a:r>
              <a:rPr sz="1800" b="1" spc="-5" dirty="0">
                <a:solidFill>
                  <a:srgbClr val="FF0000"/>
                </a:solidFill>
                <a:latin typeface="Calibri"/>
                <a:cs typeface="Calibri"/>
              </a:rPr>
              <a:t>value</a:t>
            </a:r>
            <a:r>
              <a:rPr sz="1800" b="1" spc="-35" dirty="0">
                <a:solidFill>
                  <a:srgbClr val="FF0000"/>
                </a:solidFill>
                <a:latin typeface="Calibri"/>
                <a:cs typeface="Calibri"/>
              </a:rPr>
              <a:t> </a:t>
            </a:r>
            <a:r>
              <a:rPr sz="1800" b="1" dirty="0">
                <a:solidFill>
                  <a:srgbClr val="FF0000"/>
                </a:solidFill>
                <a:latin typeface="Calibri"/>
                <a:cs typeface="Calibri"/>
              </a:rPr>
              <a:t>assigned</a:t>
            </a:r>
            <a:r>
              <a:rPr sz="1800" b="1" spc="-50" dirty="0">
                <a:solidFill>
                  <a:srgbClr val="FF0000"/>
                </a:solidFill>
                <a:latin typeface="Calibri"/>
                <a:cs typeface="Calibri"/>
              </a:rPr>
              <a:t> </a:t>
            </a:r>
            <a:r>
              <a:rPr sz="1800" b="1" spc="-10" dirty="0">
                <a:solidFill>
                  <a:srgbClr val="FF0000"/>
                </a:solidFill>
                <a:latin typeface="Calibri"/>
                <a:cs typeface="Calibri"/>
              </a:rPr>
              <a:t>for</a:t>
            </a:r>
            <a:r>
              <a:rPr sz="1800" b="1" spc="10" dirty="0">
                <a:solidFill>
                  <a:srgbClr val="FF0000"/>
                </a:solidFill>
                <a:latin typeface="Calibri"/>
                <a:cs typeface="Calibri"/>
              </a:rPr>
              <a:t> </a:t>
            </a:r>
            <a:r>
              <a:rPr sz="1800" b="1" dirty="0">
                <a:solidFill>
                  <a:srgbClr val="FF0000"/>
                </a:solidFill>
                <a:latin typeface="Calibri"/>
                <a:cs typeface="Calibri"/>
              </a:rPr>
              <a:t>the</a:t>
            </a:r>
            <a:r>
              <a:rPr sz="1800" b="1" spc="-20" dirty="0">
                <a:solidFill>
                  <a:srgbClr val="FF0000"/>
                </a:solidFill>
                <a:latin typeface="Calibri"/>
                <a:cs typeface="Calibri"/>
              </a:rPr>
              <a:t> </a:t>
            </a:r>
            <a:r>
              <a:rPr sz="1800" b="1" spc="-15" dirty="0">
                <a:solidFill>
                  <a:srgbClr val="FF0000"/>
                </a:solidFill>
                <a:latin typeface="Calibri"/>
                <a:cs typeface="Calibri"/>
              </a:rPr>
              <a:t>feature</a:t>
            </a:r>
            <a:r>
              <a:rPr sz="1800" b="1" spc="-5" dirty="0">
                <a:solidFill>
                  <a:srgbClr val="FF0000"/>
                </a:solidFill>
                <a:latin typeface="Calibri"/>
                <a:cs typeface="Calibri"/>
              </a:rPr>
              <a:t> </a:t>
            </a:r>
            <a:r>
              <a:rPr sz="1800" spc="5" dirty="0">
                <a:solidFill>
                  <a:srgbClr val="FF0000"/>
                </a:solidFill>
                <a:latin typeface="Cambria Math"/>
                <a:cs typeface="Cambria Math"/>
              </a:rPr>
              <a:t>𝒇</a:t>
            </a:r>
            <a:r>
              <a:rPr sz="1950" spc="7" baseline="-14957" dirty="0">
                <a:solidFill>
                  <a:srgbClr val="FF0000"/>
                </a:solidFill>
                <a:latin typeface="Cambria Math"/>
                <a:cs typeface="Cambria Math"/>
              </a:rPr>
              <a:t>𝒋</a:t>
            </a:r>
            <a:endParaRPr sz="1950" baseline="-14957">
              <a:latin typeface="Cambria Math"/>
              <a:cs typeface="Cambria Math"/>
            </a:endParaRPr>
          </a:p>
        </p:txBody>
      </p:sp>
      <p:sp>
        <p:nvSpPr>
          <p:cNvPr id="20" name="object 20"/>
          <p:cNvSpPr txBox="1"/>
          <p:nvPr/>
        </p:nvSpPr>
        <p:spPr>
          <a:xfrm>
            <a:off x="11146281" y="6464985"/>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6</a:t>
            </a:fld>
            <a:endParaRPr sz="1200">
              <a:latin typeface="Calibri"/>
              <a:cs typeface="Calibri"/>
            </a:endParaRPr>
          </a:p>
        </p:txBody>
      </p:sp>
      <p:sp>
        <p:nvSpPr>
          <p:cNvPr id="16" name="object 16"/>
          <p:cNvSpPr txBox="1"/>
          <p:nvPr/>
        </p:nvSpPr>
        <p:spPr>
          <a:xfrm>
            <a:off x="5329809" y="5457545"/>
            <a:ext cx="529209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libri"/>
                <a:cs typeface="Calibri"/>
              </a:rPr>
              <a:t>For</a:t>
            </a:r>
            <a:r>
              <a:rPr sz="1800" b="1" dirty="0">
                <a:solidFill>
                  <a:srgbClr val="FF0000"/>
                </a:solidFill>
                <a:latin typeface="Calibri"/>
                <a:cs typeface="Calibri"/>
              </a:rPr>
              <a:t> </a:t>
            </a:r>
            <a:r>
              <a:rPr sz="1800" b="1" spc="-5" dirty="0">
                <a:solidFill>
                  <a:srgbClr val="FF0000"/>
                </a:solidFill>
                <a:latin typeface="Calibri"/>
                <a:cs typeface="Calibri"/>
              </a:rPr>
              <a:t>every</a:t>
            </a:r>
            <a:r>
              <a:rPr sz="1800" b="1" spc="-35" dirty="0">
                <a:solidFill>
                  <a:srgbClr val="FF0000"/>
                </a:solidFill>
                <a:latin typeface="Calibri"/>
                <a:cs typeface="Calibri"/>
              </a:rPr>
              <a:t> </a:t>
            </a:r>
            <a:r>
              <a:rPr sz="1800" b="1" dirty="0">
                <a:solidFill>
                  <a:srgbClr val="FF0000"/>
                </a:solidFill>
                <a:latin typeface="Calibri"/>
                <a:cs typeface="Calibri"/>
              </a:rPr>
              <a:t>sample,</a:t>
            </a:r>
            <a:r>
              <a:rPr sz="1800" b="1" spc="-35" dirty="0">
                <a:solidFill>
                  <a:srgbClr val="FF0000"/>
                </a:solidFill>
                <a:latin typeface="Calibri"/>
                <a:cs typeface="Calibri"/>
              </a:rPr>
              <a:t> </a:t>
            </a:r>
            <a:r>
              <a:rPr sz="1800" b="1" dirty="0">
                <a:solidFill>
                  <a:srgbClr val="FF0000"/>
                </a:solidFill>
                <a:latin typeface="Calibri"/>
                <a:cs typeface="Calibri"/>
              </a:rPr>
              <a:t>assign</a:t>
            </a:r>
            <a:r>
              <a:rPr sz="1800" b="1" spc="-20" dirty="0">
                <a:solidFill>
                  <a:srgbClr val="FF0000"/>
                </a:solidFill>
                <a:latin typeface="Calibri"/>
                <a:cs typeface="Calibri"/>
              </a:rPr>
              <a:t> </a:t>
            </a:r>
            <a:r>
              <a:rPr sz="1800" b="1" spc="-5" dirty="0">
                <a:solidFill>
                  <a:srgbClr val="FF0000"/>
                </a:solidFill>
                <a:latin typeface="Calibri"/>
                <a:cs typeface="Calibri"/>
              </a:rPr>
              <a:t>value</a:t>
            </a:r>
            <a:r>
              <a:rPr sz="1800" b="1" spc="-30" dirty="0">
                <a:solidFill>
                  <a:srgbClr val="FF0000"/>
                </a:solidFill>
                <a:latin typeface="Calibri"/>
                <a:cs typeface="Calibri"/>
              </a:rPr>
              <a:t> </a:t>
            </a:r>
            <a:r>
              <a:rPr sz="1800" b="1" spc="-10" dirty="0">
                <a:solidFill>
                  <a:srgbClr val="FF0000"/>
                </a:solidFill>
                <a:latin typeface="Calibri"/>
                <a:cs typeface="Calibri"/>
              </a:rPr>
              <a:t>to</a:t>
            </a:r>
            <a:r>
              <a:rPr sz="1800" b="1" dirty="0">
                <a:solidFill>
                  <a:srgbClr val="FF0000"/>
                </a:solidFill>
                <a:latin typeface="Calibri"/>
                <a:cs typeface="Calibri"/>
              </a:rPr>
              <a:t> </a:t>
            </a:r>
            <a:r>
              <a:rPr sz="1800" b="1" spc="-10" dirty="0">
                <a:solidFill>
                  <a:srgbClr val="FF0000"/>
                </a:solidFill>
                <a:latin typeface="Calibri"/>
                <a:cs typeface="Calibri"/>
              </a:rPr>
              <a:t>corresponding</a:t>
            </a:r>
            <a:r>
              <a:rPr sz="1800" b="1" spc="-45" dirty="0">
                <a:solidFill>
                  <a:srgbClr val="FF0000"/>
                </a:solidFill>
                <a:latin typeface="Calibri"/>
                <a:cs typeface="Calibri"/>
              </a:rPr>
              <a:t> </a:t>
            </a:r>
            <a:r>
              <a:rPr sz="1800" b="1" spc="-15" dirty="0">
                <a:solidFill>
                  <a:srgbClr val="FF0000"/>
                </a:solidFill>
                <a:latin typeface="Calibri"/>
                <a:cs typeface="Calibri"/>
              </a:rPr>
              <a:t>feature</a:t>
            </a:r>
            <a:endParaRPr sz="1800">
              <a:latin typeface="Calibri"/>
              <a:cs typeface="Calibri"/>
            </a:endParaRPr>
          </a:p>
        </p:txBody>
      </p:sp>
      <p:sp>
        <p:nvSpPr>
          <p:cNvPr id="17" name="object 17"/>
          <p:cNvSpPr txBox="1"/>
          <p:nvPr/>
        </p:nvSpPr>
        <p:spPr>
          <a:xfrm>
            <a:off x="5371719" y="2702178"/>
            <a:ext cx="5053965" cy="850265"/>
          </a:xfrm>
          <a:prstGeom prst="rect">
            <a:avLst/>
          </a:prstGeom>
        </p:spPr>
        <p:txBody>
          <a:bodyPr vert="horz" wrap="square" lIns="0" tIns="12700" rIns="0" bIns="0" rtlCol="0">
            <a:spAutoFit/>
          </a:bodyPr>
          <a:lstStyle/>
          <a:p>
            <a:pPr marL="25400">
              <a:lnSpc>
                <a:spcPct val="100000"/>
              </a:lnSpc>
              <a:spcBef>
                <a:spcPts val="100"/>
              </a:spcBef>
            </a:pPr>
            <a:r>
              <a:rPr sz="1800" b="1" spc="-5" dirty="0">
                <a:solidFill>
                  <a:srgbClr val="FF0000"/>
                </a:solidFill>
                <a:latin typeface="Calibri"/>
                <a:cs typeface="Calibri"/>
              </a:rPr>
              <a:t>Identify</a:t>
            </a:r>
            <a:r>
              <a:rPr sz="1800" b="1" spc="-25" dirty="0">
                <a:solidFill>
                  <a:srgbClr val="FF0000"/>
                </a:solidFill>
                <a:latin typeface="Calibri"/>
                <a:cs typeface="Calibri"/>
              </a:rPr>
              <a:t> </a:t>
            </a:r>
            <a:r>
              <a:rPr sz="1800" b="1" dirty="0">
                <a:solidFill>
                  <a:srgbClr val="FF0000"/>
                </a:solidFill>
                <a:latin typeface="Calibri"/>
                <a:cs typeface="Calibri"/>
              </a:rPr>
              <a:t>the</a:t>
            </a:r>
            <a:r>
              <a:rPr sz="1800" b="1" spc="-5" dirty="0">
                <a:solidFill>
                  <a:srgbClr val="FF0000"/>
                </a:solidFill>
                <a:latin typeface="Calibri"/>
                <a:cs typeface="Calibri"/>
              </a:rPr>
              <a:t> </a:t>
            </a:r>
            <a:r>
              <a:rPr sz="1800" b="1" spc="-15" dirty="0">
                <a:solidFill>
                  <a:srgbClr val="FF0000"/>
                </a:solidFill>
                <a:latin typeface="Calibri"/>
                <a:cs typeface="Calibri"/>
              </a:rPr>
              <a:t>features</a:t>
            </a:r>
            <a:r>
              <a:rPr sz="1800" b="1" spc="-25" dirty="0">
                <a:solidFill>
                  <a:srgbClr val="FF0000"/>
                </a:solidFill>
                <a:latin typeface="Calibri"/>
                <a:cs typeface="Calibri"/>
              </a:rPr>
              <a:t> </a:t>
            </a:r>
            <a:r>
              <a:rPr sz="1800" b="1" dirty="0">
                <a:solidFill>
                  <a:srgbClr val="FF0000"/>
                </a:solidFill>
                <a:latin typeface="Calibri"/>
                <a:cs typeface="Calibri"/>
              </a:rPr>
              <a:t>which</a:t>
            </a:r>
            <a:r>
              <a:rPr sz="1800" b="1" spc="-25" dirty="0">
                <a:solidFill>
                  <a:srgbClr val="FF0000"/>
                </a:solidFill>
                <a:latin typeface="Calibri"/>
                <a:cs typeface="Calibri"/>
              </a:rPr>
              <a:t> </a:t>
            </a:r>
            <a:r>
              <a:rPr sz="1800" b="1" spc="-5" dirty="0">
                <a:solidFill>
                  <a:srgbClr val="FF0000"/>
                </a:solidFill>
                <a:latin typeface="Calibri"/>
                <a:cs typeface="Calibri"/>
              </a:rPr>
              <a:t>can</a:t>
            </a:r>
            <a:r>
              <a:rPr sz="1800" b="1" spc="-10" dirty="0">
                <a:solidFill>
                  <a:srgbClr val="FF0000"/>
                </a:solidFill>
                <a:latin typeface="Calibri"/>
                <a:cs typeface="Calibri"/>
              </a:rPr>
              <a:t> represent</a:t>
            </a:r>
            <a:r>
              <a:rPr sz="1800" b="1" spc="-35" dirty="0">
                <a:solidFill>
                  <a:srgbClr val="FF0000"/>
                </a:solidFill>
                <a:latin typeface="Calibri"/>
                <a:cs typeface="Calibri"/>
              </a:rPr>
              <a:t> </a:t>
            </a:r>
            <a:r>
              <a:rPr sz="1800" b="1" dirty="0">
                <a:solidFill>
                  <a:srgbClr val="FF0000"/>
                </a:solidFill>
                <a:latin typeface="Calibri"/>
                <a:cs typeface="Calibri"/>
              </a:rPr>
              <a:t>the</a:t>
            </a:r>
            <a:r>
              <a:rPr sz="1800" b="1" spc="-5" dirty="0">
                <a:solidFill>
                  <a:srgbClr val="FF0000"/>
                </a:solidFill>
                <a:latin typeface="Calibri"/>
                <a:cs typeface="Calibri"/>
              </a:rPr>
              <a:t> objects</a:t>
            </a:r>
            <a:endParaRPr sz="1800">
              <a:latin typeface="Calibri"/>
              <a:cs typeface="Calibri"/>
            </a:endParaRPr>
          </a:p>
          <a:p>
            <a:pPr>
              <a:lnSpc>
                <a:spcPct val="100000"/>
              </a:lnSpc>
              <a:spcBef>
                <a:spcPts val="35"/>
              </a:spcBef>
            </a:pPr>
            <a:endParaRPr sz="1750">
              <a:latin typeface="Calibri"/>
              <a:cs typeface="Calibri"/>
            </a:endParaRPr>
          </a:p>
          <a:p>
            <a:pPr marL="2000250">
              <a:lnSpc>
                <a:spcPct val="100000"/>
              </a:lnSpc>
            </a:pPr>
            <a:r>
              <a:rPr sz="1800" dirty="0">
                <a:solidFill>
                  <a:srgbClr val="FF0000"/>
                </a:solidFill>
                <a:latin typeface="Cambria Math"/>
                <a:cs typeface="Cambria Math"/>
              </a:rPr>
              <a:t>𝑭</a:t>
            </a:r>
            <a:r>
              <a:rPr sz="1800" spc="110" dirty="0">
                <a:solidFill>
                  <a:srgbClr val="FF0000"/>
                </a:solidFill>
                <a:latin typeface="Cambria Math"/>
                <a:cs typeface="Cambria Math"/>
              </a:rPr>
              <a:t> </a:t>
            </a:r>
            <a:r>
              <a:rPr sz="1800" dirty="0">
                <a:solidFill>
                  <a:srgbClr val="FF0000"/>
                </a:solidFill>
                <a:latin typeface="Cambria Math"/>
                <a:cs typeface="Cambria Math"/>
              </a:rPr>
              <a:t>=</a:t>
            </a:r>
            <a:r>
              <a:rPr sz="1800" spc="105" dirty="0">
                <a:solidFill>
                  <a:srgbClr val="FF0000"/>
                </a:solidFill>
                <a:latin typeface="Cambria Math"/>
                <a:cs typeface="Cambria Math"/>
              </a:rPr>
              <a:t> </a:t>
            </a:r>
            <a:r>
              <a:rPr sz="1800" spc="-5" dirty="0">
                <a:solidFill>
                  <a:srgbClr val="FF0000"/>
                </a:solidFill>
                <a:latin typeface="Cambria Math"/>
                <a:cs typeface="Cambria Math"/>
              </a:rPr>
              <a:t>{</a:t>
            </a:r>
            <a:r>
              <a:rPr sz="1800" spc="5" dirty="0">
                <a:solidFill>
                  <a:srgbClr val="FF0000"/>
                </a:solidFill>
                <a:latin typeface="Cambria Math"/>
                <a:cs typeface="Cambria Math"/>
              </a:rPr>
              <a:t>𝒇</a:t>
            </a:r>
            <a:r>
              <a:rPr sz="1950" spc="30" baseline="-14957" dirty="0">
                <a:solidFill>
                  <a:srgbClr val="FF0000"/>
                </a:solidFill>
                <a:latin typeface="Cambria Math"/>
                <a:cs typeface="Cambria Math"/>
              </a:rPr>
              <a:t>𝟏</a:t>
            </a:r>
            <a:r>
              <a:rPr sz="1950" spc="112" baseline="-14957" dirty="0">
                <a:solidFill>
                  <a:srgbClr val="FF0000"/>
                </a:solidFill>
                <a:latin typeface="Cambria Math"/>
                <a:cs typeface="Cambria Math"/>
              </a:rPr>
              <a:t> </a:t>
            </a:r>
            <a:r>
              <a:rPr sz="1800" spc="5" dirty="0">
                <a:solidFill>
                  <a:srgbClr val="FF0000"/>
                </a:solidFill>
                <a:latin typeface="Cambria Math"/>
                <a:cs typeface="Cambria Math"/>
              </a:rPr>
              <a:t>𝒇</a:t>
            </a:r>
            <a:r>
              <a:rPr sz="1950" spc="30" baseline="-14957" dirty="0">
                <a:solidFill>
                  <a:srgbClr val="FF0000"/>
                </a:solidFill>
                <a:latin typeface="Cambria Math"/>
                <a:cs typeface="Cambria Math"/>
              </a:rPr>
              <a:t>𝟐</a:t>
            </a:r>
            <a:r>
              <a:rPr sz="1950" baseline="-14957" dirty="0">
                <a:solidFill>
                  <a:srgbClr val="FF0000"/>
                </a:solidFill>
                <a:latin typeface="Cambria Math"/>
                <a:cs typeface="Cambria Math"/>
              </a:rPr>
              <a:t> </a:t>
            </a:r>
            <a:r>
              <a:rPr sz="1950" spc="-150" baseline="-14957" dirty="0">
                <a:solidFill>
                  <a:srgbClr val="FF0000"/>
                </a:solidFill>
                <a:latin typeface="Cambria Math"/>
                <a:cs typeface="Cambria Math"/>
              </a:rPr>
              <a:t> </a:t>
            </a:r>
            <a:r>
              <a:rPr sz="1800" spc="5" dirty="0">
                <a:solidFill>
                  <a:srgbClr val="FF0000"/>
                </a:solidFill>
                <a:latin typeface="Cambria Math"/>
                <a:cs typeface="Cambria Math"/>
              </a:rPr>
              <a:t>𝒇</a:t>
            </a:r>
            <a:r>
              <a:rPr sz="1950" spc="30" baseline="-14957" dirty="0">
                <a:solidFill>
                  <a:srgbClr val="FF0000"/>
                </a:solidFill>
                <a:latin typeface="Cambria Math"/>
                <a:cs typeface="Cambria Math"/>
              </a:rPr>
              <a:t>𝟑</a:t>
            </a:r>
            <a:r>
              <a:rPr sz="1950" spc="89" baseline="-14957" dirty="0">
                <a:solidFill>
                  <a:srgbClr val="FF0000"/>
                </a:solidFill>
                <a:latin typeface="Cambria Math"/>
                <a:cs typeface="Cambria Math"/>
              </a:rPr>
              <a:t> </a:t>
            </a:r>
            <a:r>
              <a:rPr sz="1800" dirty="0">
                <a:solidFill>
                  <a:srgbClr val="FF0000"/>
                </a:solidFill>
                <a:latin typeface="Cambria Math"/>
                <a:cs typeface="Cambria Math"/>
              </a:rPr>
              <a:t>…</a:t>
            </a:r>
            <a:r>
              <a:rPr sz="1800" spc="155" dirty="0">
                <a:solidFill>
                  <a:srgbClr val="FF0000"/>
                </a:solidFill>
                <a:latin typeface="Cambria Math"/>
                <a:cs typeface="Cambria Math"/>
              </a:rPr>
              <a:t> </a:t>
            </a:r>
            <a:r>
              <a:rPr sz="1800" spc="5" dirty="0">
                <a:solidFill>
                  <a:srgbClr val="FF0000"/>
                </a:solidFill>
                <a:latin typeface="Cambria Math"/>
                <a:cs typeface="Cambria Math"/>
              </a:rPr>
              <a:t>𝒇</a:t>
            </a:r>
            <a:r>
              <a:rPr sz="1950" spc="30" baseline="-14957" dirty="0">
                <a:solidFill>
                  <a:srgbClr val="FF0000"/>
                </a:solidFill>
                <a:latin typeface="Cambria Math"/>
                <a:cs typeface="Cambria Math"/>
              </a:rPr>
              <a:t>𝒌</a:t>
            </a:r>
            <a:r>
              <a:rPr sz="1950" spc="-135" baseline="-14957" dirty="0">
                <a:solidFill>
                  <a:srgbClr val="FF0000"/>
                </a:solidFill>
                <a:latin typeface="Cambria Math"/>
                <a:cs typeface="Cambria Math"/>
              </a:rPr>
              <a:t> </a:t>
            </a:r>
            <a:r>
              <a:rPr sz="1800" dirty="0">
                <a:solidFill>
                  <a:srgbClr val="FF0000"/>
                </a:solidFill>
                <a:latin typeface="Cambria Math"/>
                <a:cs typeface="Cambria Math"/>
              </a:rPr>
              <a:t>}</a:t>
            </a:r>
            <a:endParaRPr sz="1800">
              <a:latin typeface="Cambria Math"/>
              <a:cs typeface="Cambria Math"/>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35" y="289940"/>
            <a:ext cx="11120729" cy="15389"/>
          </a:xfrm>
        </p:spPr>
        <p:txBody>
          <a:bodyPr/>
          <a:lstStyle/>
          <a:p>
            <a:r>
              <a:rPr lang="en-US" sz="100" dirty="0" smtClean="0"/>
              <a:t>.</a:t>
            </a:r>
            <a:endParaRPr lang="en-US" sz="100" dirty="0"/>
          </a:p>
        </p:txBody>
      </p:sp>
      <p:sp>
        <p:nvSpPr>
          <p:cNvPr id="3" name="Text Placeholder 2"/>
          <p:cNvSpPr>
            <a:spLocks noGrp="1"/>
          </p:cNvSpPr>
          <p:nvPr>
            <p:ph type="body" idx="1"/>
          </p:nvPr>
        </p:nvSpPr>
        <p:spPr>
          <a:xfrm>
            <a:off x="5009896" y="1269898"/>
            <a:ext cx="6009640" cy="276999"/>
          </a:xfrm>
        </p:spPr>
        <p:txBody>
          <a:bodyPr/>
          <a:lstStyle/>
          <a:p>
            <a:r>
              <a:rPr lang="en-US" dirty="0" smtClean="0"/>
              <a:t>.</a:t>
            </a:r>
            <a:endParaRPr lang="en-US" dirty="0"/>
          </a:p>
        </p:txBody>
      </p:sp>
      <p:pic>
        <p:nvPicPr>
          <p:cNvPr id="4" name="Picture 3" descr="Classification Report for SVM on the undersampled data"/>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19300"/>
            <a:ext cx="9800336" cy="2819400"/>
          </a:xfrm>
          <a:prstGeom prst="rect">
            <a:avLst/>
          </a:prstGeom>
          <a:noFill/>
          <a:ln>
            <a:noFill/>
          </a:ln>
        </p:spPr>
      </p:pic>
      <p:sp>
        <p:nvSpPr>
          <p:cNvPr id="5" name="Rectangle 4"/>
          <p:cNvSpPr/>
          <p:nvPr/>
        </p:nvSpPr>
        <p:spPr>
          <a:xfrm>
            <a:off x="838200" y="5181600"/>
            <a:ext cx="10363200" cy="685059"/>
          </a:xfrm>
          <a:prstGeom prst="rect">
            <a:avLst/>
          </a:prstGeom>
        </p:spPr>
        <p:txBody>
          <a:bodyPr wrap="square">
            <a:spAutoFit/>
          </a:bodyPr>
          <a:lstStyle/>
          <a:p>
            <a:pPr>
              <a:lnSpc>
                <a:spcPct val="107000"/>
              </a:lnSpc>
              <a:spcAft>
                <a:spcPts val="800"/>
              </a:spcAft>
            </a:pPr>
            <a:r>
              <a:rPr lang="en-US">
                <a:solidFill>
                  <a:srgbClr val="05192D"/>
                </a:solidFill>
                <a:latin typeface="Arial" panose="020B0604020202020204" pitchFamily="34" charset="0"/>
                <a:ea typeface="Times New Roman" panose="02020603050405020304" pitchFamily="18" charset="0"/>
                <a:cs typeface="Times New Roman" panose="02020603050405020304" pitchFamily="18" charset="0"/>
              </a:rPr>
              <a:t>These results can be of course improved with more feature engineering and fine-tuning. </a:t>
            </a:r>
            <a:r>
              <a:rPr lang="en-US" dirty="0">
                <a:solidFill>
                  <a:srgbClr val="05192D"/>
                </a:solidFill>
                <a:latin typeface="Arial" panose="020B0604020202020204" pitchFamily="34" charset="0"/>
                <a:ea typeface="Times New Roman" panose="02020603050405020304" pitchFamily="18" charset="0"/>
                <a:cs typeface="Times New Roman" panose="02020603050405020304" pitchFamily="18" charset="0"/>
              </a:rPr>
              <a:t>But they are better than using the original imbalanced data.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298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4098" y="374141"/>
            <a:ext cx="4832985" cy="696595"/>
          </a:xfrm>
          <a:prstGeom prst="rect">
            <a:avLst/>
          </a:prstGeom>
        </p:spPr>
        <p:txBody>
          <a:bodyPr vert="horz" wrap="square" lIns="0" tIns="13335" rIns="0" bIns="0" rtlCol="0">
            <a:spAutoFit/>
          </a:bodyPr>
          <a:lstStyle/>
          <a:p>
            <a:pPr marL="12700">
              <a:lnSpc>
                <a:spcPct val="100000"/>
              </a:lnSpc>
              <a:spcBef>
                <a:spcPts val="105"/>
              </a:spcBef>
            </a:pPr>
            <a:r>
              <a:rPr spc="-55" dirty="0"/>
              <a:t>Represent</a:t>
            </a:r>
            <a:r>
              <a:rPr spc="-110" dirty="0"/>
              <a:t> </a:t>
            </a:r>
            <a:r>
              <a:rPr spc="-20" dirty="0"/>
              <a:t>the</a:t>
            </a:r>
            <a:r>
              <a:rPr spc="-105" dirty="0"/>
              <a:t> </a:t>
            </a:r>
            <a:r>
              <a:rPr spc="-35" dirty="0"/>
              <a:t>sample</a:t>
            </a:r>
          </a:p>
        </p:txBody>
      </p:sp>
      <p:pic>
        <p:nvPicPr>
          <p:cNvPr id="3" name="object 3"/>
          <p:cNvPicPr/>
          <p:nvPr/>
        </p:nvPicPr>
        <p:blipFill>
          <a:blip r:embed="rId2" cstate="print"/>
          <a:stretch>
            <a:fillRect/>
          </a:stretch>
        </p:blipFill>
        <p:spPr>
          <a:xfrm>
            <a:off x="787908" y="1639823"/>
            <a:ext cx="1320800" cy="2209800"/>
          </a:xfrm>
          <a:prstGeom prst="rect">
            <a:avLst/>
          </a:prstGeom>
        </p:spPr>
      </p:pic>
      <p:pic>
        <p:nvPicPr>
          <p:cNvPr id="4" name="object 4"/>
          <p:cNvPicPr/>
          <p:nvPr/>
        </p:nvPicPr>
        <p:blipFill>
          <a:blip r:embed="rId3" cstate="print"/>
          <a:stretch>
            <a:fillRect/>
          </a:stretch>
        </p:blipFill>
        <p:spPr>
          <a:xfrm>
            <a:off x="3938015" y="1537716"/>
            <a:ext cx="774191" cy="545591"/>
          </a:xfrm>
          <a:prstGeom prst="rect">
            <a:avLst/>
          </a:prstGeom>
        </p:spPr>
      </p:pic>
      <p:graphicFrame>
        <p:nvGraphicFramePr>
          <p:cNvPr id="5" name="object 5"/>
          <p:cNvGraphicFramePr>
            <a:graphicFrameLocks noGrp="1"/>
          </p:cNvGraphicFramePr>
          <p:nvPr/>
        </p:nvGraphicFramePr>
        <p:xfrm>
          <a:off x="3828541" y="1247394"/>
          <a:ext cx="3973194" cy="4143752"/>
        </p:xfrm>
        <a:graphic>
          <a:graphicData uri="http://schemas.openxmlformats.org/drawingml/2006/table">
            <a:tbl>
              <a:tblPr firstRow="1" bandRow="1">
                <a:tableStyleId>{2D5ABB26-0587-4C30-8999-92F81FD0307C}</a:tableStyleId>
              </a:tblPr>
              <a:tblGrid>
                <a:gridCol w="1094105">
                  <a:extLst>
                    <a:ext uri="{9D8B030D-6E8A-4147-A177-3AD203B41FA5}">
                      <a16:colId xmlns:a16="http://schemas.microsoft.com/office/drawing/2014/main" val="20000"/>
                    </a:ext>
                  </a:extLst>
                </a:gridCol>
                <a:gridCol w="1516380">
                  <a:extLst>
                    <a:ext uri="{9D8B030D-6E8A-4147-A177-3AD203B41FA5}">
                      <a16:colId xmlns:a16="http://schemas.microsoft.com/office/drawing/2014/main" val="20001"/>
                    </a:ext>
                  </a:extLst>
                </a:gridCol>
                <a:gridCol w="691514">
                  <a:extLst>
                    <a:ext uri="{9D8B030D-6E8A-4147-A177-3AD203B41FA5}">
                      <a16:colId xmlns:a16="http://schemas.microsoft.com/office/drawing/2014/main" val="20002"/>
                    </a:ext>
                  </a:extLst>
                </a:gridCol>
                <a:gridCol w="671195">
                  <a:extLst>
                    <a:ext uri="{9D8B030D-6E8A-4147-A177-3AD203B41FA5}">
                      <a16:colId xmlns:a16="http://schemas.microsoft.com/office/drawing/2014/main" val="20003"/>
                    </a:ext>
                  </a:extLst>
                </a:gridCol>
              </a:tblGrid>
              <a:tr h="265175">
                <a:tc rowSpan="6">
                  <a:txBody>
                    <a:bodyPr/>
                    <a:lstStyle/>
                    <a:p>
                      <a:pPr>
                        <a:lnSpc>
                          <a:spcPct val="100000"/>
                        </a:lnSpc>
                      </a:pPr>
                      <a:endParaRPr sz="1900">
                        <a:latin typeface="Times New Roman"/>
                        <a:cs typeface="Times New Roman"/>
                      </a:endParaRPr>
                    </a:p>
                  </a:txBody>
                  <a:tcPr marL="0" marR="0" marT="0" marB="0"/>
                </a:tc>
                <a:tc>
                  <a:txBody>
                    <a:bodyPr/>
                    <a:lstStyle/>
                    <a:p>
                      <a:pPr marL="106045">
                        <a:lnSpc>
                          <a:spcPts val="1725"/>
                        </a:lnSpc>
                        <a:tabLst>
                          <a:tab pos="914400" algn="l"/>
                        </a:tabLst>
                      </a:pPr>
                      <a:r>
                        <a:rPr sz="2400" b="1" spc="-15" baseline="1736" dirty="0">
                          <a:latin typeface="Calibri"/>
                          <a:cs typeface="Calibri"/>
                        </a:rPr>
                        <a:t>#Wheel	</a:t>
                      </a:r>
                      <a:r>
                        <a:rPr sz="1600" b="1" spc="-5" dirty="0">
                          <a:latin typeface="Calibri"/>
                          <a:cs typeface="Calibri"/>
                        </a:rPr>
                        <a:t>Height</a:t>
                      </a:r>
                      <a:endParaRPr sz="1600">
                        <a:latin typeface="Calibri"/>
                        <a:cs typeface="Calibri"/>
                      </a:endParaRPr>
                    </a:p>
                  </a:txBody>
                  <a:tcPr marL="0" marR="0" marT="0" marB="0"/>
                </a:tc>
                <a:tc>
                  <a:txBody>
                    <a:bodyPr/>
                    <a:lstStyle/>
                    <a:p>
                      <a:pPr marL="47625">
                        <a:lnSpc>
                          <a:spcPts val="1750"/>
                        </a:lnSpc>
                      </a:pPr>
                      <a:r>
                        <a:rPr sz="1600" b="1" spc="-20" dirty="0">
                          <a:latin typeface="Calibri"/>
                          <a:cs typeface="Calibri"/>
                        </a:rPr>
                        <a:t>Weight</a:t>
                      </a:r>
                      <a:endParaRPr sz="1600">
                        <a:latin typeface="Calibri"/>
                        <a:cs typeface="Calibri"/>
                      </a:endParaRPr>
                    </a:p>
                  </a:txBody>
                  <a:tcPr marL="0" marR="0" marT="0" marB="0"/>
                </a:tc>
                <a:tc>
                  <a:txBody>
                    <a:bodyPr/>
                    <a:lstStyle/>
                    <a:p>
                      <a:pPr marL="41910">
                        <a:lnSpc>
                          <a:spcPts val="1750"/>
                        </a:lnSpc>
                      </a:pPr>
                      <a:r>
                        <a:rPr sz="1600" b="1" spc="-5" dirty="0">
                          <a:latin typeface="Calibri"/>
                          <a:cs typeface="Calibri"/>
                        </a:rPr>
                        <a:t>Color</a:t>
                      </a:r>
                      <a:endParaRPr sz="1600">
                        <a:latin typeface="Calibri"/>
                        <a:cs typeface="Calibri"/>
                      </a:endParaRPr>
                    </a:p>
                  </a:txBody>
                  <a:tcPr marL="0" marR="0" marT="0" marB="0"/>
                </a:tc>
                <a:extLst>
                  <a:ext uri="{0D108BD9-81ED-4DB2-BD59-A6C34878D82A}">
                    <a16:rowId xmlns:a16="http://schemas.microsoft.com/office/drawing/2014/main" val="10000"/>
                  </a:ext>
                </a:extLst>
              </a:tr>
              <a:tr h="578230">
                <a:tc vMerge="1">
                  <a:txBody>
                    <a:bodyPr/>
                    <a:lstStyle/>
                    <a:p>
                      <a:endParaRPr/>
                    </a:p>
                  </a:txBody>
                  <a:tcPr marL="0" marR="0" marT="0" marB="0"/>
                </a:tc>
                <a:tc>
                  <a:txBody>
                    <a:bodyPr/>
                    <a:lstStyle/>
                    <a:p>
                      <a:pPr marL="347980">
                        <a:lnSpc>
                          <a:spcPct val="100000"/>
                        </a:lnSpc>
                        <a:spcBef>
                          <a:spcPts val="635"/>
                        </a:spcBef>
                        <a:tabLst>
                          <a:tab pos="1046480" algn="l"/>
                        </a:tabLst>
                      </a:pPr>
                      <a:r>
                        <a:rPr sz="2400" b="1" spc="-7" baseline="1736" dirty="0">
                          <a:latin typeface="Calibri"/>
                          <a:cs typeface="Calibri"/>
                        </a:rPr>
                        <a:t>4	</a:t>
                      </a:r>
                      <a:r>
                        <a:rPr sz="1600" b="1" spc="-5" dirty="0">
                          <a:latin typeface="Calibri"/>
                          <a:cs typeface="Calibri"/>
                        </a:rPr>
                        <a:t>6</a:t>
                      </a:r>
                      <a:endParaRPr sz="1600">
                        <a:latin typeface="Calibri"/>
                        <a:cs typeface="Calibri"/>
                      </a:endParaRPr>
                    </a:p>
                  </a:txBody>
                  <a:tcPr marL="0" marR="0" marT="80645" marB="0"/>
                </a:tc>
                <a:tc>
                  <a:txBody>
                    <a:bodyPr/>
                    <a:lstStyle/>
                    <a:p>
                      <a:pPr marL="110489">
                        <a:lnSpc>
                          <a:spcPct val="100000"/>
                        </a:lnSpc>
                        <a:spcBef>
                          <a:spcPts val="660"/>
                        </a:spcBef>
                      </a:pPr>
                      <a:r>
                        <a:rPr sz="1600" b="1" spc="-10" dirty="0">
                          <a:latin typeface="Calibri"/>
                          <a:cs typeface="Calibri"/>
                        </a:rPr>
                        <a:t>500</a:t>
                      </a:r>
                      <a:endParaRPr sz="1600">
                        <a:latin typeface="Calibri"/>
                        <a:cs typeface="Calibri"/>
                      </a:endParaRPr>
                    </a:p>
                  </a:txBody>
                  <a:tcPr marL="0" marR="0" marT="83820" marB="0"/>
                </a:tc>
                <a:tc>
                  <a:txBody>
                    <a:bodyPr/>
                    <a:lstStyle/>
                    <a:p>
                      <a:pPr marL="104775">
                        <a:lnSpc>
                          <a:spcPct val="100000"/>
                        </a:lnSpc>
                        <a:spcBef>
                          <a:spcPts val="660"/>
                        </a:spcBef>
                      </a:pPr>
                      <a:r>
                        <a:rPr sz="1600" b="1" spc="-15" dirty="0">
                          <a:latin typeface="Calibri"/>
                          <a:cs typeface="Calibri"/>
                        </a:rPr>
                        <a:t>Red</a:t>
                      </a:r>
                      <a:endParaRPr sz="1600">
                        <a:latin typeface="Calibri"/>
                        <a:cs typeface="Calibri"/>
                      </a:endParaRPr>
                    </a:p>
                  </a:txBody>
                  <a:tcPr marL="0" marR="0" marT="83820" marB="0"/>
                </a:tc>
                <a:extLst>
                  <a:ext uri="{0D108BD9-81ED-4DB2-BD59-A6C34878D82A}">
                    <a16:rowId xmlns:a16="http://schemas.microsoft.com/office/drawing/2014/main" val="10001"/>
                  </a:ext>
                </a:extLst>
              </a:tr>
              <a:tr h="662724">
                <a:tc vMerge="1">
                  <a:txBody>
                    <a:bodyPr/>
                    <a:lstStyle/>
                    <a:p>
                      <a:endParaRPr/>
                    </a:p>
                  </a:txBody>
                  <a:tcPr marL="0" marR="0" marT="0" marB="0"/>
                </a:tc>
                <a:tc>
                  <a:txBody>
                    <a:bodyPr/>
                    <a:lstStyle/>
                    <a:p>
                      <a:pPr>
                        <a:lnSpc>
                          <a:spcPct val="100000"/>
                        </a:lnSpc>
                        <a:spcBef>
                          <a:spcPts val="15"/>
                        </a:spcBef>
                      </a:pPr>
                      <a:endParaRPr sz="1300">
                        <a:latin typeface="Times New Roman"/>
                        <a:cs typeface="Times New Roman"/>
                      </a:endParaRPr>
                    </a:p>
                    <a:p>
                      <a:pPr marL="340995">
                        <a:lnSpc>
                          <a:spcPct val="100000"/>
                        </a:lnSpc>
                        <a:tabLst>
                          <a:tab pos="1040130" algn="l"/>
                        </a:tabLst>
                      </a:pPr>
                      <a:r>
                        <a:rPr sz="1600" b="1" spc="-5" dirty="0">
                          <a:latin typeface="Calibri"/>
                          <a:cs typeface="Calibri"/>
                        </a:rPr>
                        <a:t>4	5.5</a:t>
                      </a:r>
                      <a:endParaRPr sz="1600">
                        <a:latin typeface="Calibri"/>
                        <a:cs typeface="Calibri"/>
                      </a:endParaRPr>
                    </a:p>
                  </a:txBody>
                  <a:tcPr marL="0" marR="0" marT="1905" marB="0"/>
                </a:tc>
                <a:tc>
                  <a:txBody>
                    <a:bodyPr/>
                    <a:lstStyle/>
                    <a:p>
                      <a:pPr>
                        <a:lnSpc>
                          <a:spcPct val="100000"/>
                        </a:lnSpc>
                        <a:spcBef>
                          <a:spcPts val="40"/>
                        </a:spcBef>
                      </a:pPr>
                      <a:endParaRPr sz="1300">
                        <a:latin typeface="Times New Roman"/>
                        <a:cs typeface="Times New Roman"/>
                      </a:endParaRPr>
                    </a:p>
                    <a:p>
                      <a:pPr marL="104139">
                        <a:lnSpc>
                          <a:spcPct val="100000"/>
                        </a:lnSpc>
                      </a:pPr>
                      <a:r>
                        <a:rPr sz="1600" b="1" spc="-15" dirty="0">
                          <a:latin typeface="Calibri"/>
                          <a:cs typeface="Calibri"/>
                        </a:rPr>
                        <a:t>600</a:t>
                      </a:r>
                      <a:endParaRPr sz="1600">
                        <a:latin typeface="Calibri"/>
                        <a:cs typeface="Calibri"/>
                      </a:endParaRPr>
                    </a:p>
                  </a:txBody>
                  <a:tcPr marL="0" marR="0" marT="5080" marB="0"/>
                </a:tc>
                <a:tc>
                  <a:txBody>
                    <a:bodyPr/>
                    <a:lstStyle/>
                    <a:p>
                      <a:pPr>
                        <a:lnSpc>
                          <a:spcPct val="100000"/>
                        </a:lnSpc>
                        <a:spcBef>
                          <a:spcPts val="40"/>
                        </a:spcBef>
                      </a:pPr>
                      <a:endParaRPr sz="1300">
                        <a:latin typeface="Times New Roman"/>
                        <a:cs typeface="Times New Roman"/>
                      </a:endParaRPr>
                    </a:p>
                    <a:p>
                      <a:pPr marL="97790">
                        <a:lnSpc>
                          <a:spcPct val="100000"/>
                        </a:lnSpc>
                      </a:pPr>
                      <a:r>
                        <a:rPr sz="1600" b="1" spc="-5" dirty="0">
                          <a:latin typeface="Calibri"/>
                          <a:cs typeface="Calibri"/>
                        </a:rPr>
                        <a:t>Blue</a:t>
                      </a:r>
                      <a:endParaRPr sz="1600">
                        <a:latin typeface="Calibri"/>
                        <a:cs typeface="Calibri"/>
                      </a:endParaRPr>
                    </a:p>
                  </a:txBody>
                  <a:tcPr marL="0" marR="0" marT="5080" marB="0"/>
                </a:tc>
                <a:extLst>
                  <a:ext uri="{0D108BD9-81ED-4DB2-BD59-A6C34878D82A}">
                    <a16:rowId xmlns:a16="http://schemas.microsoft.com/office/drawing/2014/main" val="10002"/>
                  </a:ext>
                </a:extLst>
              </a:tr>
              <a:tr h="621436">
                <a:tc vMerge="1">
                  <a:txBody>
                    <a:bodyPr/>
                    <a:lstStyle/>
                    <a:p>
                      <a:endParaRPr/>
                    </a:p>
                  </a:txBody>
                  <a:tcPr marL="0" marR="0" marT="0" marB="0"/>
                </a:tc>
                <a:tc>
                  <a:txBody>
                    <a:bodyPr/>
                    <a:lstStyle/>
                    <a:p>
                      <a:pPr marL="331470">
                        <a:lnSpc>
                          <a:spcPct val="100000"/>
                        </a:lnSpc>
                        <a:spcBef>
                          <a:spcPts val="1305"/>
                        </a:spcBef>
                        <a:tabLst>
                          <a:tab pos="1030605" algn="l"/>
                        </a:tabLst>
                      </a:pPr>
                      <a:r>
                        <a:rPr sz="2400" b="1" spc="-7" baseline="1736" dirty="0">
                          <a:latin typeface="Calibri"/>
                          <a:cs typeface="Calibri"/>
                        </a:rPr>
                        <a:t>4	</a:t>
                      </a:r>
                      <a:r>
                        <a:rPr sz="1600" b="1" spc="-5" dirty="0">
                          <a:latin typeface="Calibri"/>
                          <a:cs typeface="Calibri"/>
                        </a:rPr>
                        <a:t>5</a:t>
                      </a:r>
                      <a:endParaRPr sz="1600">
                        <a:latin typeface="Calibri"/>
                        <a:cs typeface="Calibri"/>
                      </a:endParaRPr>
                    </a:p>
                  </a:txBody>
                  <a:tcPr marL="0" marR="0" marT="165735" marB="0"/>
                </a:tc>
                <a:tc>
                  <a:txBody>
                    <a:bodyPr/>
                    <a:lstStyle/>
                    <a:p>
                      <a:pPr marL="93980">
                        <a:lnSpc>
                          <a:spcPct val="100000"/>
                        </a:lnSpc>
                        <a:spcBef>
                          <a:spcPts val="1330"/>
                        </a:spcBef>
                      </a:pPr>
                      <a:r>
                        <a:rPr sz="1600" b="1" spc="-10" dirty="0">
                          <a:latin typeface="Calibri"/>
                          <a:cs typeface="Calibri"/>
                        </a:rPr>
                        <a:t>550</a:t>
                      </a:r>
                      <a:endParaRPr sz="1600">
                        <a:latin typeface="Calibri"/>
                        <a:cs typeface="Calibri"/>
                      </a:endParaRPr>
                    </a:p>
                  </a:txBody>
                  <a:tcPr marL="0" marR="0" marT="168910" marB="0"/>
                </a:tc>
                <a:tc>
                  <a:txBody>
                    <a:bodyPr/>
                    <a:lstStyle/>
                    <a:p>
                      <a:pPr marR="24130" algn="r">
                        <a:lnSpc>
                          <a:spcPct val="100000"/>
                        </a:lnSpc>
                        <a:spcBef>
                          <a:spcPts val="1330"/>
                        </a:spcBef>
                      </a:pPr>
                      <a:r>
                        <a:rPr sz="1600" b="1" spc="-30" dirty="0">
                          <a:latin typeface="Calibri"/>
                          <a:cs typeface="Calibri"/>
                        </a:rPr>
                        <a:t>Yellow</a:t>
                      </a:r>
                      <a:endParaRPr sz="1600">
                        <a:latin typeface="Calibri"/>
                        <a:cs typeface="Calibri"/>
                      </a:endParaRPr>
                    </a:p>
                  </a:txBody>
                  <a:tcPr marL="0" marR="0" marT="168910" marB="0"/>
                </a:tc>
                <a:extLst>
                  <a:ext uri="{0D108BD9-81ED-4DB2-BD59-A6C34878D82A}">
                    <a16:rowId xmlns:a16="http://schemas.microsoft.com/office/drawing/2014/main" val="10003"/>
                  </a:ext>
                </a:extLst>
              </a:tr>
              <a:tr h="622223">
                <a:tc vMerge="1">
                  <a:txBody>
                    <a:bodyPr/>
                    <a:lstStyle/>
                    <a:p>
                      <a:endParaRPr/>
                    </a:p>
                  </a:txBody>
                  <a:tcPr marL="0" marR="0" marT="0" marB="0"/>
                </a:tc>
                <a:tc>
                  <a:txBody>
                    <a:bodyPr/>
                    <a:lstStyle/>
                    <a:p>
                      <a:pPr marL="321310">
                        <a:lnSpc>
                          <a:spcPct val="100000"/>
                        </a:lnSpc>
                        <a:spcBef>
                          <a:spcPts val="1185"/>
                        </a:spcBef>
                        <a:tabLst>
                          <a:tab pos="1020444" algn="l"/>
                        </a:tabLst>
                      </a:pPr>
                      <a:r>
                        <a:rPr sz="2400" b="1" spc="-7" baseline="1736" dirty="0">
                          <a:latin typeface="Calibri"/>
                          <a:cs typeface="Calibri"/>
                        </a:rPr>
                        <a:t>2	</a:t>
                      </a:r>
                      <a:r>
                        <a:rPr sz="1600" b="1" spc="-5" dirty="0">
                          <a:latin typeface="Calibri"/>
                          <a:cs typeface="Calibri"/>
                        </a:rPr>
                        <a:t>3</a:t>
                      </a:r>
                      <a:endParaRPr sz="1600">
                        <a:latin typeface="Calibri"/>
                        <a:cs typeface="Calibri"/>
                      </a:endParaRPr>
                    </a:p>
                  </a:txBody>
                  <a:tcPr marL="0" marR="0" marT="150495" marB="0"/>
                </a:tc>
                <a:tc>
                  <a:txBody>
                    <a:bodyPr/>
                    <a:lstStyle/>
                    <a:p>
                      <a:pPr marL="83820">
                        <a:lnSpc>
                          <a:spcPct val="100000"/>
                        </a:lnSpc>
                        <a:spcBef>
                          <a:spcPts val="1210"/>
                        </a:spcBef>
                      </a:pPr>
                      <a:r>
                        <a:rPr sz="1600" b="1" spc="-15" dirty="0">
                          <a:latin typeface="Calibri"/>
                          <a:cs typeface="Calibri"/>
                        </a:rPr>
                        <a:t>200</a:t>
                      </a:r>
                      <a:endParaRPr sz="1600">
                        <a:latin typeface="Calibri"/>
                        <a:cs typeface="Calibri"/>
                      </a:endParaRPr>
                    </a:p>
                  </a:txBody>
                  <a:tcPr marL="0" marR="0" marT="153670" marB="0"/>
                </a:tc>
                <a:tc>
                  <a:txBody>
                    <a:bodyPr/>
                    <a:lstStyle/>
                    <a:p>
                      <a:pPr marL="78105">
                        <a:lnSpc>
                          <a:spcPct val="100000"/>
                        </a:lnSpc>
                        <a:spcBef>
                          <a:spcPts val="1210"/>
                        </a:spcBef>
                      </a:pPr>
                      <a:r>
                        <a:rPr sz="1600" b="1" spc="-15" dirty="0">
                          <a:latin typeface="Calibri"/>
                          <a:cs typeface="Calibri"/>
                        </a:rPr>
                        <a:t>Red</a:t>
                      </a:r>
                      <a:endParaRPr sz="1600">
                        <a:latin typeface="Calibri"/>
                        <a:cs typeface="Calibri"/>
                      </a:endParaRPr>
                    </a:p>
                  </a:txBody>
                  <a:tcPr marL="0" marR="0" marT="153670" marB="0"/>
                </a:tc>
                <a:extLst>
                  <a:ext uri="{0D108BD9-81ED-4DB2-BD59-A6C34878D82A}">
                    <a16:rowId xmlns:a16="http://schemas.microsoft.com/office/drawing/2014/main" val="10004"/>
                  </a:ext>
                </a:extLst>
              </a:tr>
              <a:tr h="674890">
                <a:tc vMerge="1">
                  <a:txBody>
                    <a:bodyPr/>
                    <a:lstStyle/>
                    <a:p>
                      <a:endParaRPr/>
                    </a:p>
                  </a:txBody>
                  <a:tcPr marL="0" marR="0" marT="0" marB="0"/>
                </a:tc>
                <a:tc>
                  <a:txBody>
                    <a:bodyPr/>
                    <a:lstStyle/>
                    <a:p>
                      <a:pPr marL="314960">
                        <a:lnSpc>
                          <a:spcPct val="100000"/>
                        </a:lnSpc>
                        <a:spcBef>
                          <a:spcPts val="1310"/>
                        </a:spcBef>
                        <a:tabLst>
                          <a:tab pos="1014094" algn="l"/>
                        </a:tabLst>
                      </a:pPr>
                      <a:r>
                        <a:rPr sz="2400" b="1" spc="-7" baseline="1736" dirty="0">
                          <a:latin typeface="Calibri"/>
                          <a:cs typeface="Calibri"/>
                        </a:rPr>
                        <a:t>2	</a:t>
                      </a:r>
                      <a:r>
                        <a:rPr sz="1600" b="1" spc="-5" dirty="0">
                          <a:latin typeface="Calibri"/>
                          <a:cs typeface="Calibri"/>
                        </a:rPr>
                        <a:t>3.5</a:t>
                      </a:r>
                      <a:endParaRPr sz="1600">
                        <a:latin typeface="Calibri"/>
                        <a:cs typeface="Calibri"/>
                      </a:endParaRPr>
                    </a:p>
                  </a:txBody>
                  <a:tcPr marL="0" marR="0" marT="166370" marB="0"/>
                </a:tc>
                <a:tc>
                  <a:txBody>
                    <a:bodyPr/>
                    <a:lstStyle/>
                    <a:p>
                      <a:pPr marL="77470">
                        <a:lnSpc>
                          <a:spcPct val="100000"/>
                        </a:lnSpc>
                        <a:spcBef>
                          <a:spcPts val="1340"/>
                        </a:spcBef>
                      </a:pPr>
                      <a:r>
                        <a:rPr sz="1600" b="1" spc="-10" dirty="0">
                          <a:latin typeface="Calibri"/>
                          <a:cs typeface="Calibri"/>
                        </a:rPr>
                        <a:t>150</a:t>
                      </a:r>
                      <a:endParaRPr sz="1600">
                        <a:latin typeface="Calibri"/>
                        <a:cs typeface="Calibri"/>
                      </a:endParaRPr>
                    </a:p>
                  </a:txBody>
                  <a:tcPr marL="0" marR="0" marT="170180" marB="0"/>
                </a:tc>
                <a:tc>
                  <a:txBody>
                    <a:bodyPr/>
                    <a:lstStyle/>
                    <a:p>
                      <a:pPr marL="71120">
                        <a:lnSpc>
                          <a:spcPct val="100000"/>
                        </a:lnSpc>
                        <a:spcBef>
                          <a:spcPts val="1340"/>
                        </a:spcBef>
                      </a:pPr>
                      <a:r>
                        <a:rPr sz="1600" b="1" spc="-5" dirty="0">
                          <a:latin typeface="Calibri"/>
                          <a:cs typeface="Calibri"/>
                        </a:rPr>
                        <a:t>blue</a:t>
                      </a:r>
                      <a:endParaRPr sz="1600">
                        <a:latin typeface="Calibri"/>
                        <a:cs typeface="Calibri"/>
                      </a:endParaRPr>
                    </a:p>
                  </a:txBody>
                  <a:tcPr marL="0" marR="0" marT="170180" marB="0"/>
                </a:tc>
                <a:extLst>
                  <a:ext uri="{0D108BD9-81ED-4DB2-BD59-A6C34878D82A}">
                    <a16:rowId xmlns:a16="http://schemas.microsoft.com/office/drawing/2014/main" val="10005"/>
                  </a:ext>
                </a:extLst>
              </a:tr>
              <a:tr h="719074">
                <a:tc>
                  <a:txBody>
                    <a:bodyPr/>
                    <a:lstStyle/>
                    <a:p>
                      <a:pPr>
                        <a:lnSpc>
                          <a:spcPct val="100000"/>
                        </a:lnSpc>
                      </a:pPr>
                      <a:endParaRPr sz="1900">
                        <a:latin typeface="Times New Roman"/>
                        <a:cs typeface="Times New Roman"/>
                      </a:endParaRPr>
                    </a:p>
                  </a:txBody>
                  <a:tcPr marL="0" marR="0" marT="0" marB="0">
                    <a:lnL w="28575">
                      <a:solidFill>
                        <a:srgbClr val="2E528F"/>
                      </a:solidFill>
                      <a:prstDash val="solid"/>
                    </a:lnL>
                  </a:tcPr>
                </a:tc>
                <a:tc>
                  <a:txBody>
                    <a:bodyPr/>
                    <a:lstStyle/>
                    <a:p>
                      <a:pPr>
                        <a:lnSpc>
                          <a:spcPct val="100000"/>
                        </a:lnSpc>
                        <a:spcBef>
                          <a:spcPts val="45"/>
                        </a:spcBef>
                      </a:pPr>
                      <a:endParaRPr sz="1350">
                        <a:latin typeface="Times New Roman"/>
                        <a:cs typeface="Times New Roman"/>
                      </a:endParaRPr>
                    </a:p>
                    <a:p>
                      <a:pPr marL="321310">
                        <a:lnSpc>
                          <a:spcPct val="100000"/>
                        </a:lnSpc>
                        <a:tabLst>
                          <a:tab pos="1020444" algn="l"/>
                        </a:tabLst>
                      </a:pPr>
                      <a:r>
                        <a:rPr sz="2400" b="1" spc="-7" baseline="1736" dirty="0">
                          <a:latin typeface="Calibri"/>
                          <a:cs typeface="Calibri"/>
                        </a:rPr>
                        <a:t>2	</a:t>
                      </a:r>
                      <a:r>
                        <a:rPr sz="1600" b="1" spc="-5" dirty="0">
                          <a:latin typeface="Calibri"/>
                          <a:cs typeface="Calibri"/>
                        </a:rPr>
                        <a:t>4</a:t>
                      </a:r>
                      <a:endParaRPr sz="1600">
                        <a:latin typeface="Calibri"/>
                        <a:cs typeface="Calibri"/>
                      </a:endParaRPr>
                    </a:p>
                  </a:txBody>
                  <a:tcPr marL="0" marR="0" marT="5715" marB="0"/>
                </a:tc>
                <a:tc>
                  <a:txBody>
                    <a:bodyPr/>
                    <a:lstStyle/>
                    <a:p>
                      <a:pPr>
                        <a:lnSpc>
                          <a:spcPct val="100000"/>
                        </a:lnSpc>
                        <a:spcBef>
                          <a:spcPts val="10"/>
                        </a:spcBef>
                      </a:pPr>
                      <a:endParaRPr sz="1400">
                        <a:latin typeface="Times New Roman"/>
                        <a:cs typeface="Times New Roman"/>
                      </a:endParaRPr>
                    </a:p>
                    <a:p>
                      <a:pPr marL="83820">
                        <a:lnSpc>
                          <a:spcPct val="100000"/>
                        </a:lnSpc>
                      </a:pPr>
                      <a:r>
                        <a:rPr sz="1600" b="1" spc="-15" dirty="0">
                          <a:latin typeface="Calibri"/>
                          <a:cs typeface="Calibri"/>
                        </a:rPr>
                        <a:t>250</a:t>
                      </a:r>
                      <a:endParaRPr sz="1600">
                        <a:latin typeface="Calibri"/>
                        <a:cs typeface="Calibri"/>
                      </a:endParaRPr>
                    </a:p>
                  </a:txBody>
                  <a:tcPr marL="0" marR="0" marT="1270" marB="0"/>
                </a:tc>
                <a:tc>
                  <a:txBody>
                    <a:bodyPr/>
                    <a:lstStyle/>
                    <a:p>
                      <a:pPr>
                        <a:lnSpc>
                          <a:spcPct val="100000"/>
                        </a:lnSpc>
                        <a:spcBef>
                          <a:spcPts val="10"/>
                        </a:spcBef>
                      </a:pPr>
                      <a:endParaRPr sz="1400">
                        <a:latin typeface="Times New Roman"/>
                        <a:cs typeface="Times New Roman"/>
                      </a:endParaRPr>
                    </a:p>
                    <a:p>
                      <a:pPr marR="33655" algn="r">
                        <a:lnSpc>
                          <a:spcPct val="100000"/>
                        </a:lnSpc>
                      </a:pPr>
                      <a:r>
                        <a:rPr sz="1600" b="1" spc="-30" dirty="0">
                          <a:latin typeface="Calibri"/>
                          <a:cs typeface="Calibri"/>
                        </a:rPr>
                        <a:t>Yellow</a:t>
                      </a:r>
                      <a:endParaRPr sz="1600">
                        <a:latin typeface="Calibri"/>
                        <a:cs typeface="Calibri"/>
                      </a:endParaRPr>
                    </a:p>
                  </a:txBody>
                  <a:tcPr marL="0" marR="0" marT="1270" marB="0"/>
                </a:tc>
                <a:extLst>
                  <a:ext uri="{0D108BD9-81ED-4DB2-BD59-A6C34878D82A}">
                    <a16:rowId xmlns:a16="http://schemas.microsoft.com/office/drawing/2014/main" val="10006"/>
                  </a:ext>
                </a:extLst>
              </a:tr>
            </a:tbl>
          </a:graphicData>
        </a:graphic>
      </p:graphicFrame>
      <p:grpSp>
        <p:nvGrpSpPr>
          <p:cNvPr id="6" name="object 6"/>
          <p:cNvGrpSpPr/>
          <p:nvPr/>
        </p:nvGrpSpPr>
        <p:grpSpPr>
          <a:xfrm>
            <a:off x="2279650" y="1900173"/>
            <a:ext cx="1501775" cy="254000"/>
            <a:chOff x="2279650" y="1900173"/>
            <a:chExt cx="1501775" cy="254000"/>
          </a:xfrm>
        </p:grpSpPr>
        <p:sp>
          <p:nvSpPr>
            <p:cNvPr id="7" name="object 7"/>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8" name="object 8"/>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pic>
        <p:nvPicPr>
          <p:cNvPr id="9" name="object 9"/>
          <p:cNvPicPr/>
          <p:nvPr/>
        </p:nvPicPr>
        <p:blipFill>
          <a:blip r:embed="rId4" cstate="print"/>
          <a:stretch>
            <a:fillRect/>
          </a:stretch>
        </p:blipFill>
        <p:spPr>
          <a:xfrm>
            <a:off x="3921252" y="2200655"/>
            <a:ext cx="883920" cy="554736"/>
          </a:xfrm>
          <a:prstGeom prst="rect">
            <a:avLst/>
          </a:prstGeom>
        </p:spPr>
      </p:pic>
      <p:grpSp>
        <p:nvGrpSpPr>
          <p:cNvPr id="10" name="object 10"/>
          <p:cNvGrpSpPr/>
          <p:nvPr/>
        </p:nvGrpSpPr>
        <p:grpSpPr>
          <a:xfrm>
            <a:off x="3962400" y="2865120"/>
            <a:ext cx="922019" cy="1191895"/>
            <a:chOff x="3962400" y="2865120"/>
            <a:chExt cx="922019" cy="1191895"/>
          </a:xfrm>
        </p:grpSpPr>
        <p:pic>
          <p:nvPicPr>
            <p:cNvPr id="11" name="object 11"/>
            <p:cNvPicPr/>
            <p:nvPr/>
          </p:nvPicPr>
          <p:blipFill>
            <a:blip r:embed="rId5" cstate="print"/>
            <a:stretch>
              <a:fillRect/>
            </a:stretch>
          </p:blipFill>
          <p:spPr>
            <a:xfrm>
              <a:off x="3976116" y="3459480"/>
              <a:ext cx="907886" cy="597408"/>
            </a:xfrm>
            <a:prstGeom prst="rect">
              <a:avLst/>
            </a:prstGeom>
          </p:spPr>
        </p:pic>
        <p:pic>
          <p:nvPicPr>
            <p:cNvPr id="12" name="object 12"/>
            <p:cNvPicPr/>
            <p:nvPr/>
          </p:nvPicPr>
          <p:blipFill>
            <a:blip r:embed="rId6" cstate="print"/>
            <a:stretch>
              <a:fillRect/>
            </a:stretch>
          </p:blipFill>
          <p:spPr>
            <a:xfrm>
              <a:off x="3962400" y="2865120"/>
              <a:ext cx="842772" cy="560831"/>
            </a:xfrm>
            <a:prstGeom prst="rect">
              <a:avLst/>
            </a:prstGeom>
          </p:spPr>
        </p:pic>
      </p:grpSp>
      <p:grpSp>
        <p:nvGrpSpPr>
          <p:cNvPr id="13" name="object 13"/>
          <p:cNvGrpSpPr/>
          <p:nvPr/>
        </p:nvGrpSpPr>
        <p:grpSpPr>
          <a:xfrm>
            <a:off x="3976115" y="4128515"/>
            <a:ext cx="881380" cy="1262380"/>
            <a:chOff x="3976115" y="4128515"/>
            <a:chExt cx="881380" cy="1262380"/>
          </a:xfrm>
        </p:grpSpPr>
        <p:pic>
          <p:nvPicPr>
            <p:cNvPr id="14" name="object 14"/>
            <p:cNvPicPr/>
            <p:nvPr/>
          </p:nvPicPr>
          <p:blipFill>
            <a:blip r:embed="rId7" cstate="print"/>
            <a:stretch>
              <a:fillRect/>
            </a:stretch>
          </p:blipFill>
          <p:spPr>
            <a:xfrm>
              <a:off x="3994403" y="4128515"/>
              <a:ext cx="862584" cy="629412"/>
            </a:xfrm>
            <a:prstGeom prst="rect">
              <a:avLst/>
            </a:prstGeom>
          </p:spPr>
        </p:pic>
        <p:pic>
          <p:nvPicPr>
            <p:cNvPr id="15" name="object 15"/>
            <p:cNvPicPr/>
            <p:nvPr/>
          </p:nvPicPr>
          <p:blipFill>
            <a:blip r:embed="rId8" cstate="print"/>
            <a:stretch>
              <a:fillRect/>
            </a:stretch>
          </p:blipFill>
          <p:spPr>
            <a:xfrm>
              <a:off x="3976115" y="4738115"/>
              <a:ext cx="830580" cy="652272"/>
            </a:xfrm>
            <a:prstGeom prst="rect">
              <a:avLst/>
            </a:prstGeom>
          </p:spPr>
        </p:pic>
      </p:grpSp>
      <p:sp>
        <p:nvSpPr>
          <p:cNvPr id="16" name="object 16"/>
          <p:cNvSpPr/>
          <p:nvPr/>
        </p:nvSpPr>
        <p:spPr>
          <a:xfrm>
            <a:off x="4978146" y="1247394"/>
            <a:ext cx="2689860" cy="265430"/>
          </a:xfrm>
          <a:custGeom>
            <a:avLst/>
            <a:gdLst/>
            <a:ahLst/>
            <a:cxnLst/>
            <a:rect l="l" t="t" r="r" b="b"/>
            <a:pathLst>
              <a:path w="2689859" h="265430">
                <a:moveTo>
                  <a:pt x="0" y="265175"/>
                </a:moveTo>
                <a:lnTo>
                  <a:pt x="2689859" y="265175"/>
                </a:lnTo>
                <a:lnTo>
                  <a:pt x="2689859" y="0"/>
                </a:lnTo>
                <a:lnTo>
                  <a:pt x="0" y="0"/>
                </a:lnTo>
                <a:lnTo>
                  <a:pt x="0" y="265175"/>
                </a:lnTo>
                <a:close/>
              </a:path>
            </a:pathLst>
          </a:custGeom>
          <a:ln w="19050">
            <a:solidFill>
              <a:srgbClr val="C00000"/>
            </a:solidFill>
          </a:ln>
        </p:spPr>
        <p:txBody>
          <a:bodyPr wrap="square" lIns="0" tIns="0" rIns="0" bIns="0" rtlCol="0"/>
          <a:lstStyle/>
          <a:p>
            <a:endParaRPr/>
          </a:p>
        </p:txBody>
      </p:sp>
      <p:sp>
        <p:nvSpPr>
          <p:cNvPr id="17" name="object 17"/>
          <p:cNvSpPr txBox="1"/>
          <p:nvPr/>
        </p:nvSpPr>
        <p:spPr>
          <a:xfrm>
            <a:off x="5329809" y="5457545"/>
            <a:ext cx="520763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libri"/>
                <a:cs typeface="Calibri"/>
              </a:rPr>
              <a:t>For</a:t>
            </a:r>
            <a:r>
              <a:rPr sz="1800" b="1" spc="-5" dirty="0">
                <a:solidFill>
                  <a:srgbClr val="FF0000"/>
                </a:solidFill>
                <a:latin typeface="Calibri"/>
                <a:cs typeface="Calibri"/>
              </a:rPr>
              <a:t> every</a:t>
            </a:r>
            <a:r>
              <a:rPr sz="1800" b="1" spc="-40" dirty="0">
                <a:solidFill>
                  <a:srgbClr val="FF0000"/>
                </a:solidFill>
                <a:latin typeface="Calibri"/>
                <a:cs typeface="Calibri"/>
              </a:rPr>
              <a:t> </a:t>
            </a:r>
            <a:r>
              <a:rPr sz="1800" b="1" spc="-5" dirty="0">
                <a:solidFill>
                  <a:srgbClr val="FF0000"/>
                </a:solidFill>
                <a:latin typeface="Calibri"/>
                <a:cs typeface="Calibri"/>
              </a:rPr>
              <a:t>object,</a:t>
            </a:r>
            <a:r>
              <a:rPr sz="1800" b="1" spc="-25" dirty="0">
                <a:solidFill>
                  <a:srgbClr val="FF0000"/>
                </a:solidFill>
                <a:latin typeface="Calibri"/>
                <a:cs typeface="Calibri"/>
              </a:rPr>
              <a:t> </a:t>
            </a:r>
            <a:r>
              <a:rPr sz="1800" b="1" dirty="0">
                <a:solidFill>
                  <a:srgbClr val="FF0000"/>
                </a:solidFill>
                <a:latin typeface="Calibri"/>
                <a:cs typeface="Calibri"/>
              </a:rPr>
              <a:t>assign</a:t>
            </a:r>
            <a:r>
              <a:rPr sz="1800" b="1" spc="-35" dirty="0">
                <a:solidFill>
                  <a:srgbClr val="FF0000"/>
                </a:solidFill>
                <a:latin typeface="Calibri"/>
                <a:cs typeface="Calibri"/>
              </a:rPr>
              <a:t> </a:t>
            </a:r>
            <a:r>
              <a:rPr sz="1800" b="1" spc="-5" dirty="0">
                <a:solidFill>
                  <a:srgbClr val="FF0000"/>
                </a:solidFill>
                <a:latin typeface="Calibri"/>
                <a:cs typeface="Calibri"/>
              </a:rPr>
              <a:t>value</a:t>
            </a:r>
            <a:r>
              <a:rPr sz="1800" b="1" spc="-20" dirty="0">
                <a:solidFill>
                  <a:srgbClr val="FF0000"/>
                </a:solidFill>
                <a:latin typeface="Calibri"/>
                <a:cs typeface="Calibri"/>
              </a:rPr>
              <a:t> </a:t>
            </a:r>
            <a:r>
              <a:rPr sz="1800" b="1" spc="-10" dirty="0">
                <a:solidFill>
                  <a:srgbClr val="FF0000"/>
                </a:solidFill>
                <a:latin typeface="Calibri"/>
                <a:cs typeface="Calibri"/>
              </a:rPr>
              <a:t>to</a:t>
            </a:r>
            <a:r>
              <a:rPr sz="1800" b="1" spc="-15" dirty="0">
                <a:solidFill>
                  <a:srgbClr val="FF0000"/>
                </a:solidFill>
                <a:latin typeface="Calibri"/>
                <a:cs typeface="Calibri"/>
              </a:rPr>
              <a:t> </a:t>
            </a:r>
            <a:r>
              <a:rPr sz="1800" b="1" spc="-5" dirty="0">
                <a:solidFill>
                  <a:srgbClr val="FF0000"/>
                </a:solidFill>
                <a:latin typeface="Calibri"/>
                <a:cs typeface="Calibri"/>
              </a:rPr>
              <a:t>corresponding</a:t>
            </a:r>
            <a:r>
              <a:rPr sz="1800" b="1" spc="-20" dirty="0">
                <a:solidFill>
                  <a:srgbClr val="FF0000"/>
                </a:solidFill>
                <a:latin typeface="Calibri"/>
                <a:cs typeface="Calibri"/>
              </a:rPr>
              <a:t> </a:t>
            </a:r>
            <a:r>
              <a:rPr sz="1800" b="1" spc="-15" dirty="0">
                <a:solidFill>
                  <a:srgbClr val="FF0000"/>
                </a:solidFill>
                <a:latin typeface="Calibri"/>
                <a:cs typeface="Calibri"/>
              </a:rPr>
              <a:t>feature</a:t>
            </a:r>
            <a:endParaRPr sz="1800">
              <a:latin typeface="Calibri"/>
              <a:cs typeface="Calibri"/>
            </a:endParaRPr>
          </a:p>
        </p:txBody>
      </p:sp>
      <p:sp>
        <p:nvSpPr>
          <p:cNvPr id="18" name="object 18"/>
          <p:cNvSpPr txBox="1"/>
          <p:nvPr/>
        </p:nvSpPr>
        <p:spPr>
          <a:xfrm>
            <a:off x="6966584" y="5925083"/>
            <a:ext cx="2665095" cy="317500"/>
          </a:xfrm>
          <a:prstGeom prst="rect">
            <a:avLst/>
          </a:prstGeom>
        </p:spPr>
        <p:txBody>
          <a:bodyPr vert="horz" wrap="square" lIns="0" tIns="0" rIns="0" bIns="0" rtlCol="0">
            <a:spAutoFit/>
          </a:bodyPr>
          <a:lstStyle/>
          <a:p>
            <a:pPr marL="12700">
              <a:lnSpc>
                <a:spcPts val="2065"/>
              </a:lnSpc>
            </a:pPr>
            <a:r>
              <a:rPr sz="2000" dirty="0">
                <a:solidFill>
                  <a:srgbClr val="FF0000"/>
                </a:solidFill>
                <a:latin typeface="Cambria Math"/>
                <a:cs typeface="Cambria Math"/>
              </a:rPr>
              <a:t>𝒗</a:t>
            </a:r>
            <a:r>
              <a:rPr sz="2175" spc="22" baseline="-15325" dirty="0">
                <a:solidFill>
                  <a:srgbClr val="FF0000"/>
                </a:solidFill>
                <a:latin typeface="Cambria Math"/>
                <a:cs typeface="Cambria Math"/>
              </a:rPr>
              <a:t>𝒊</a:t>
            </a:r>
            <a:r>
              <a:rPr sz="2175" baseline="-15325" dirty="0">
                <a:solidFill>
                  <a:srgbClr val="FF0000"/>
                </a:solidFill>
                <a:latin typeface="Cambria Math"/>
                <a:cs typeface="Cambria Math"/>
              </a:rPr>
              <a:t> </a:t>
            </a:r>
            <a:r>
              <a:rPr sz="2175" spc="-7" baseline="-15325" dirty="0">
                <a:solidFill>
                  <a:srgbClr val="FF0000"/>
                </a:solidFill>
                <a:latin typeface="Cambria Math"/>
                <a:cs typeface="Cambria Math"/>
              </a:rPr>
              <a:t> </a:t>
            </a:r>
            <a:r>
              <a:rPr sz="2000" dirty="0">
                <a:solidFill>
                  <a:srgbClr val="FF0000"/>
                </a:solidFill>
                <a:latin typeface="Cambria Math"/>
                <a:cs typeface="Cambria Math"/>
              </a:rPr>
              <a:t>=</a:t>
            </a:r>
            <a:r>
              <a:rPr sz="2000" spc="120" dirty="0">
                <a:solidFill>
                  <a:srgbClr val="FF0000"/>
                </a:solidFill>
                <a:latin typeface="Cambria Math"/>
                <a:cs typeface="Cambria Math"/>
              </a:rPr>
              <a:t> </a:t>
            </a:r>
            <a:r>
              <a:rPr sz="2000" spc="5" dirty="0">
                <a:solidFill>
                  <a:srgbClr val="FF0000"/>
                </a:solidFill>
                <a:latin typeface="Cambria Math"/>
                <a:cs typeface="Cambria Math"/>
              </a:rPr>
              <a:t>{𝒘</a:t>
            </a:r>
            <a:r>
              <a:rPr sz="2175" spc="7" baseline="-15325" dirty="0">
                <a:solidFill>
                  <a:srgbClr val="FF0000"/>
                </a:solidFill>
                <a:latin typeface="Cambria Math"/>
                <a:cs typeface="Cambria Math"/>
              </a:rPr>
              <a:t>𝒊</a:t>
            </a:r>
            <a:r>
              <a:rPr sz="2175" spc="157" baseline="-15325" dirty="0">
                <a:solidFill>
                  <a:srgbClr val="FF0000"/>
                </a:solidFill>
                <a:latin typeface="Cambria Math"/>
                <a:cs typeface="Cambria Math"/>
              </a:rPr>
              <a:t>𝟏</a:t>
            </a:r>
            <a:r>
              <a:rPr sz="2000" spc="-5" dirty="0">
                <a:solidFill>
                  <a:srgbClr val="FF0000"/>
                </a:solidFill>
                <a:latin typeface="Cambria Math"/>
                <a:cs typeface="Cambria Math"/>
              </a:rPr>
              <a:t>𝒘</a:t>
            </a:r>
            <a:r>
              <a:rPr sz="2175" spc="15" baseline="-15325" dirty="0">
                <a:solidFill>
                  <a:srgbClr val="FF0000"/>
                </a:solidFill>
                <a:latin typeface="Cambria Math"/>
                <a:cs typeface="Cambria Math"/>
              </a:rPr>
              <a:t>𝒊</a:t>
            </a:r>
            <a:r>
              <a:rPr sz="2175" spc="150" baseline="-15325" dirty="0">
                <a:solidFill>
                  <a:srgbClr val="FF0000"/>
                </a:solidFill>
                <a:latin typeface="Cambria Math"/>
                <a:cs typeface="Cambria Math"/>
              </a:rPr>
              <a:t>𝟐</a:t>
            </a:r>
            <a:r>
              <a:rPr sz="2000" spc="-5" dirty="0">
                <a:solidFill>
                  <a:srgbClr val="FF0000"/>
                </a:solidFill>
                <a:latin typeface="Cambria Math"/>
                <a:cs typeface="Cambria Math"/>
              </a:rPr>
              <a:t>𝒘</a:t>
            </a:r>
            <a:r>
              <a:rPr sz="2175" spc="15" baseline="-15325" dirty="0">
                <a:solidFill>
                  <a:srgbClr val="FF0000"/>
                </a:solidFill>
                <a:latin typeface="Cambria Math"/>
                <a:cs typeface="Cambria Math"/>
              </a:rPr>
              <a:t>𝒊</a:t>
            </a:r>
            <a:r>
              <a:rPr sz="2175" spc="22" baseline="-15325" dirty="0">
                <a:solidFill>
                  <a:srgbClr val="FF0000"/>
                </a:solidFill>
                <a:latin typeface="Cambria Math"/>
                <a:cs typeface="Cambria Math"/>
              </a:rPr>
              <a:t>𝟑</a:t>
            </a:r>
            <a:r>
              <a:rPr sz="2175" spc="127" baseline="-15325" dirty="0">
                <a:solidFill>
                  <a:srgbClr val="FF0000"/>
                </a:solidFill>
                <a:latin typeface="Cambria Math"/>
                <a:cs typeface="Cambria Math"/>
              </a:rPr>
              <a:t> </a:t>
            </a:r>
            <a:r>
              <a:rPr sz="2000" dirty="0">
                <a:solidFill>
                  <a:srgbClr val="FF0000"/>
                </a:solidFill>
                <a:latin typeface="Cambria Math"/>
                <a:cs typeface="Cambria Math"/>
              </a:rPr>
              <a:t>…</a:t>
            </a:r>
            <a:r>
              <a:rPr sz="2000" spc="-114" dirty="0">
                <a:solidFill>
                  <a:srgbClr val="FF0000"/>
                </a:solidFill>
                <a:latin typeface="Cambria Math"/>
                <a:cs typeface="Cambria Math"/>
              </a:rPr>
              <a:t> </a:t>
            </a:r>
            <a:r>
              <a:rPr sz="2000" spc="5" dirty="0">
                <a:solidFill>
                  <a:srgbClr val="FF0000"/>
                </a:solidFill>
                <a:latin typeface="Cambria Math"/>
                <a:cs typeface="Cambria Math"/>
              </a:rPr>
              <a:t>𝒘</a:t>
            </a:r>
            <a:r>
              <a:rPr sz="2175" spc="15" baseline="-15325" dirty="0">
                <a:solidFill>
                  <a:srgbClr val="FF0000"/>
                </a:solidFill>
                <a:latin typeface="Cambria Math"/>
                <a:cs typeface="Cambria Math"/>
              </a:rPr>
              <a:t>𝒊</a:t>
            </a:r>
            <a:r>
              <a:rPr sz="2175" spc="22" baseline="-15325" dirty="0">
                <a:solidFill>
                  <a:srgbClr val="FF0000"/>
                </a:solidFill>
                <a:latin typeface="Cambria Math"/>
                <a:cs typeface="Cambria Math"/>
              </a:rPr>
              <a:t>𝒌</a:t>
            </a:r>
            <a:r>
              <a:rPr sz="2175" spc="97" baseline="-15325" dirty="0">
                <a:solidFill>
                  <a:srgbClr val="FF0000"/>
                </a:solidFill>
                <a:latin typeface="Cambria Math"/>
                <a:cs typeface="Cambria Math"/>
              </a:rPr>
              <a:t> </a:t>
            </a:r>
            <a:r>
              <a:rPr sz="2000" dirty="0">
                <a:solidFill>
                  <a:srgbClr val="FF0000"/>
                </a:solidFill>
                <a:latin typeface="Cambria Math"/>
                <a:cs typeface="Cambria Math"/>
              </a:rPr>
              <a:t>}</a:t>
            </a:r>
            <a:endParaRPr sz="2000">
              <a:latin typeface="Cambria Math"/>
              <a:cs typeface="Cambria Math"/>
            </a:endParaRPr>
          </a:p>
        </p:txBody>
      </p:sp>
      <p:sp>
        <p:nvSpPr>
          <p:cNvPr id="19" name="object 19"/>
          <p:cNvSpPr txBox="1"/>
          <p:nvPr/>
        </p:nvSpPr>
        <p:spPr>
          <a:xfrm>
            <a:off x="5329809" y="6366426"/>
            <a:ext cx="4671060" cy="288290"/>
          </a:xfrm>
          <a:prstGeom prst="rect">
            <a:avLst/>
          </a:prstGeom>
        </p:spPr>
        <p:txBody>
          <a:bodyPr vert="horz" wrap="square" lIns="0" tIns="0" rIns="0" bIns="0" rtlCol="0">
            <a:spAutoFit/>
          </a:bodyPr>
          <a:lstStyle/>
          <a:p>
            <a:pPr marL="12700">
              <a:lnSpc>
                <a:spcPts val="1860"/>
              </a:lnSpc>
            </a:pPr>
            <a:r>
              <a:rPr sz="1800" b="1" spc="-10" dirty="0">
                <a:solidFill>
                  <a:srgbClr val="FF0000"/>
                </a:solidFill>
                <a:latin typeface="Calibri"/>
                <a:cs typeface="Calibri"/>
              </a:rPr>
              <a:t>where</a:t>
            </a:r>
            <a:r>
              <a:rPr sz="1800" b="1" spc="-35" dirty="0">
                <a:solidFill>
                  <a:srgbClr val="FF0000"/>
                </a:solidFill>
                <a:latin typeface="Calibri"/>
                <a:cs typeface="Calibri"/>
              </a:rPr>
              <a:t> </a:t>
            </a:r>
            <a:r>
              <a:rPr sz="1800" dirty="0">
                <a:solidFill>
                  <a:srgbClr val="FF0000"/>
                </a:solidFill>
                <a:latin typeface="Cambria Math"/>
                <a:cs typeface="Cambria Math"/>
              </a:rPr>
              <a:t>𝒘</a:t>
            </a:r>
            <a:r>
              <a:rPr sz="1950" baseline="-14957" dirty="0">
                <a:solidFill>
                  <a:srgbClr val="FF0000"/>
                </a:solidFill>
                <a:latin typeface="Cambria Math"/>
                <a:cs typeface="Cambria Math"/>
              </a:rPr>
              <a:t>𝒊𝒋</a:t>
            </a:r>
            <a:r>
              <a:rPr sz="1950" spc="277" baseline="-14957" dirty="0">
                <a:solidFill>
                  <a:srgbClr val="FF0000"/>
                </a:solidFill>
                <a:latin typeface="Cambria Math"/>
                <a:cs typeface="Cambria Math"/>
              </a:rPr>
              <a:t> </a:t>
            </a:r>
            <a:r>
              <a:rPr sz="1800" b="1" dirty="0">
                <a:solidFill>
                  <a:srgbClr val="FF0000"/>
                </a:solidFill>
                <a:latin typeface="Calibri"/>
                <a:cs typeface="Calibri"/>
              </a:rPr>
              <a:t>is</a:t>
            </a:r>
            <a:r>
              <a:rPr sz="1800" b="1" spc="-15" dirty="0">
                <a:solidFill>
                  <a:srgbClr val="FF0000"/>
                </a:solidFill>
                <a:latin typeface="Calibri"/>
                <a:cs typeface="Calibri"/>
              </a:rPr>
              <a:t> </a:t>
            </a:r>
            <a:r>
              <a:rPr sz="1800" b="1" dirty="0">
                <a:solidFill>
                  <a:srgbClr val="FF0000"/>
                </a:solidFill>
                <a:latin typeface="Calibri"/>
                <a:cs typeface="Calibri"/>
              </a:rPr>
              <a:t>the</a:t>
            </a:r>
            <a:r>
              <a:rPr sz="1800" b="1" spc="-10" dirty="0">
                <a:solidFill>
                  <a:srgbClr val="FF0000"/>
                </a:solidFill>
                <a:latin typeface="Calibri"/>
                <a:cs typeface="Calibri"/>
              </a:rPr>
              <a:t> </a:t>
            </a:r>
            <a:r>
              <a:rPr sz="1800" b="1" spc="-5" dirty="0">
                <a:solidFill>
                  <a:srgbClr val="FF0000"/>
                </a:solidFill>
                <a:latin typeface="Calibri"/>
                <a:cs typeface="Calibri"/>
              </a:rPr>
              <a:t>value</a:t>
            </a:r>
            <a:r>
              <a:rPr sz="1800" b="1" spc="-35" dirty="0">
                <a:solidFill>
                  <a:srgbClr val="FF0000"/>
                </a:solidFill>
                <a:latin typeface="Calibri"/>
                <a:cs typeface="Calibri"/>
              </a:rPr>
              <a:t> </a:t>
            </a:r>
            <a:r>
              <a:rPr sz="1800" b="1" dirty="0">
                <a:solidFill>
                  <a:srgbClr val="FF0000"/>
                </a:solidFill>
                <a:latin typeface="Calibri"/>
                <a:cs typeface="Calibri"/>
              </a:rPr>
              <a:t>assigned</a:t>
            </a:r>
            <a:r>
              <a:rPr sz="1800" b="1" spc="-50" dirty="0">
                <a:solidFill>
                  <a:srgbClr val="FF0000"/>
                </a:solidFill>
                <a:latin typeface="Calibri"/>
                <a:cs typeface="Calibri"/>
              </a:rPr>
              <a:t> </a:t>
            </a:r>
            <a:r>
              <a:rPr sz="1800" b="1" spc="-10" dirty="0">
                <a:solidFill>
                  <a:srgbClr val="FF0000"/>
                </a:solidFill>
                <a:latin typeface="Calibri"/>
                <a:cs typeface="Calibri"/>
              </a:rPr>
              <a:t>for</a:t>
            </a:r>
            <a:r>
              <a:rPr sz="1800" b="1" spc="10" dirty="0">
                <a:solidFill>
                  <a:srgbClr val="FF0000"/>
                </a:solidFill>
                <a:latin typeface="Calibri"/>
                <a:cs typeface="Calibri"/>
              </a:rPr>
              <a:t> </a:t>
            </a:r>
            <a:r>
              <a:rPr sz="1800" b="1" dirty="0">
                <a:solidFill>
                  <a:srgbClr val="FF0000"/>
                </a:solidFill>
                <a:latin typeface="Calibri"/>
                <a:cs typeface="Calibri"/>
              </a:rPr>
              <a:t>the</a:t>
            </a:r>
            <a:r>
              <a:rPr sz="1800" b="1" spc="-20" dirty="0">
                <a:solidFill>
                  <a:srgbClr val="FF0000"/>
                </a:solidFill>
                <a:latin typeface="Calibri"/>
                <a:cs typeface="Calibri"/>
              </a:rPr>
              <a:t> </a:t>
            </a:r>
            <a:r>
              <a:rPr sz="1800" b="1" spc="-15" dirty="0">
                <a:solidFill>
                  <a:srgbClr val="FF0000"/>
                </a:solidFill>
                <a:latin typeface="Calibri"/>
                <a:cs typeface="Calibri"/>
              </a:rPr>
              <a:t>feature</a:t>
            </a:r>
            <a:r>
              <a:rPr sz="1800" b="1" spc="-5" dirty="0">
                <a:solidFill>
                  <a:srgbClr val="FF0000"/>
                </a:solidFill>
                <a:latin typeface="Calibri"/>
                <a:cs typeface="Calibri"/>
              </a:rPr>
              <a:t> </a:t>
            </a:r>
            <a:r>
              <a:rPr sz="1800" spc="5" dirty="0">
                <a:solidFill>
                  <a:srgbClr val="FF0000"/>
                </a:solidFill>
                <a:latin typeface="Cambria Math"/>
                <a:cs typeface="Cambria Math"/>
              </a:rPr>
              <a:t>𝒇</a:t>
            </a:r>
            <a:r>
              <a:rPr sz="1950" spc="7" baseline="-14957" dirty="0">
                <a:solidFill>
                  <a:srgbClr val="FF0000"/>
                </a:solidFill>
                <a:latin typeface="Cambria Math"/>
                <a:cs typeface="Cambria Math"/>
              </a:rPr>
              <a:t>𝒋</a:t>
            </a:r>
            <a:endParaRPr sz="1950" baseline="-14957">
              <a:latin typeface="Cambria Math"/>
              <a:cs typeface="Cambria Math"/>
            </a:endParaRPr>
          </a:p>
        </p:txBody>
      </p:sp>
      <p:sp>
        <p:nvSpPr>
          <p:cNvPr id="20" name="object 20"/>
          <p:cNvSpPr txBox="1"/>
          <p:nvPr/>
        </p:nvSpPr>
        <p:spPr>
          <a:xfrm>
            <a:off x="11146281" y="6464985"/>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libri"/>
                <a:cs typeface="Calibri"/>
              </a:rPr>
              <a:t>7</a:t>
            </a:fld>
            <a:endParaRPr sz="1200">
              <a:latin typeface="Calibri"/>
              <a:cs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503411" y="1473453"/>
            <a:ext cx="159512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Features</a:t>
            </a:r>
            <a:r>
              <a:rPr sz="1800" b="1" spc="-70" dirty="0">
                <a:latin typeface="Calibri"/>
                <a:cs typeface="Calibri"/>
              </a:rPr>
              <a:t> </a:t>
            </a:r>
            <a:r>
              <a:rPr sz="1800" b="1" spc="-25" dirty="0">
                <a:latin typeface="Calibri"/>
                <a:cs typeface="Calibri"/>
              </a:rPr>
              <a:t>Vectors</a:t>
            </a:r>
            <a:endParaRPr sz="1800">
              <a:latin typeface="Calibri"/>
              <a:cs typeface="Calibri"/>
            </a:endParaRPr>
          </a:p>
        </p:txBody>
      </p:sp>
      <p:graphicFrame>
        <p:nvGraphicFramePr>
          <p:cNvPr id="3" name="object 3"/>
          <p:cNvGraphicFramePr>
            <a:graphicFrameLocks noGrp="1"/>
          </p:cNvGraphicFramePr>
          <p:nvPr/>
        </p:nvGraphicFramePr>
        <p:xfrm>
          <a:off x="565048" y="452247"/>
          <a:ext cx="7249159" cy="4938897"/>
        </p:xfrm>
        <a:graphic>
          <a:graphicData uri="http://schemas.openxmlformats.org/drawingml/2006/table">
            <a:tbl>
              <a:tblPr firstRow="1" bandRow="1">
                <a:tableStyleId>{2D5ABB26-0587-4C30-8999-92F81FD0307C}</a:tableStyleId>
              </a:tblPr>
              <a:tblGrid>
                <a:gridCol w="4448810">
                  <a:extLst>
                    <a:ext uri="{9D8B030D-6E8A-4147-A177-3AD203B41FA5}">
                      <a16:colId xmlns:a16="http://schemas.microsoft.com/office/drawing/2014/main" val="20000"/>
                    </a:ext>
                  </a:extLst>
                </a:gridCol>
                <a:gridCol w="755650">
                  <a:extLst>
                    <a:ext uri="{9D8B030D-6E8A-4147-A177-3AD203B41FA5}">
                      <a16:colId xmlns:a16="http://schemas.microsoft.com/office/drawing/2014/main" val="20001"/>
                    </a:ext>
                  </a:extLst>
                </a:gridCol>
                <a:gridCol w="681989">
                  <a:extLst>
                    <a:ext uri="{9D8B030D-6E8A-4147-A177-3AD203B41FA5}">
                      <a16:colId xmlns:a16="http://schemas.microsoft.com/office/drawing/2014/main" val="20002"/>
                    </a:ext>
                  </a:extLst>
                </a:gridCol>
                <a:gridCol w="691515">
                  <a:extLst>
                    <a:ext uri="{9D8B030D-6E8A-4147-A177-3AD203B41FA5}">
                      <a16:colId xmlns:a16="http://schemas.microsoft.com/office/drawing/2014/main" val="20003"/>
                    </a:ext>
                  </a:extLst>
                </a:gridCol>
                <a:gridCol w="671195">
                  <a:extLst>
                    <a:ext uri="{9D8B030D-6E8A-4147-A177-3AD203B41FA5}">
                      <a16:colId xmlns:a16="http://schemas.microsoft.com/office/drawing/2014/main" val="20004"/>
                    </a:ext>
                  </a:extLst>
                </a:gridCol>
              </a:tblGrid>
              <a:tr h="688479">
                <a:tc>
                  <a:txBody>
                    <a:bodyPr/>
                    <a:lstStyle/>
                    <a:p>
                      <a:pPr marL="31750">
                        <a:lnSpc>
                          <a:spcPts val="4185"/>
                        </a:lnSpc>
                      </a:pPr>
                      <a:r>
                        <a:rPr sz="4400" spc="-70" dirty="0">
                          <a:solidFill>
                            <a:srgbClr val="333E50"/>
                          </a:solidFill>
                          <a:latin typeface="Calibri Light"/>
                          <a:cs typeface="Calibri Light"/>
                        </a:rPr>
                        <a:t>Vector</a:t>
                      </a:r>
                      <a:r>
                        <a:rPr sz="4400" spc="-125" dirty="0">
                          <a:solidFill>
                            <a:srgbClr val="333E50"/>
                          </a:solidFill>
                          <a:latin typeface="Calibri Light"/>
                          <a:cs typeface="Calibri Light"/>
                        </a:rPr>
                        <a:t> </a:t>
                      </a:r>
                      <a:r>
                        <a:rPr sz="4400" spc="-30" dirty="0">
                          <a:solidFill>
                            <a:srgbClr val="333E50"/>
                          </a:solidFill>
                          <a:latin typeface="Calibri Light"/>
                          <a:cs typeface="Calibri Light"/>
                        </a:rPr>
                        <a:t>Space</a:t>
                      </a:r>
                      <a:r>
                        <a:rPr sz="4400" spc="-130" dirty="0">
                          <a:solidFill>
                            <a:srgbClr val="333E50"/>
                          </a:solidFill>
                          <a:latin typeface="Calibri Light"/>
                          <a:cs typeface="Calibri Light"/>
                        </a:rPr>
                        <a:t> </a:t>
                      </a:r>
                      <a:r>
                        <a:rPr sz="4400" spc="-35" dirty="0">
                          <a:solidFill>
                            <a:srgbClr val="333E50"/>
                          </a:solidFill>
                          <a:latin typeface="Calibri Light"/>
                          <a:cs typeface="Calibri Light"/>
                        </a:rPr>
                        <a:t>Model</a:t>
                      </a:r>
                      <a:endParaRPr sz="4400">
                        <a:latin typeface="Calibri Light"/>
                        <a:cs typeface="Calibri Light"/>
                      </a:endParaRPr>
                    </a:p>
                  </a:txBody>
                  <a:tcPr marL="0" marR="0" marT="0" marB="0"/>
                </a:tc>
                <a:tc gridSpan="4">
                  <a:txBody>
                    <a:bodyPr/>
                    <a:lstStyle/>
                    <a:p>
                      <a:pPr>
                        <a:lnSpc>
                          <a:spcPct val="100000"/>
                        </a:lnSpc>
                      </a:pPr>
                      <a:endParaRPr sz="19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97751">
                <a:tc>
                  <a:txBody>
                    <a:bodyPr/>
                    <a:lstStyle/>
                    <a:p>
                      <a:pPr>
                        <a:lnSpc>
                          <a:spcPct val="100000"/>
                        </a:lnSpc>
                      </a:pPr>
                      <a:endParaRPr sz="1900">
                        <a:latin typeface="Times New Roman"/>
                        <a:cs typeface="Times New Roman"/>
                      </a:endParaRPr>
                    </a:p>
                  </a:txBody>
                  <a:tcPr marL="0" marR="0" marT="0" marB="0"/>
                </a:tc>
                <a:tc>
                  <a:txBody>
                    <a:bodyPr/>
                    <a:lstStyle/>
                    <a:p>
                      <a:pPr marL="27305">
                        <a:lnSpc>
                          <a:spcPct val="100000"/>
                        </a:lnSpc>
                        <a:spcBef>
                          <a:spcPts val="615"/>
                        </a:spcBef>
                      </a:pPr>
                      <a:r>
                        <a:rPr sz="1600" b="1" spc="-10" dirty="0">
                          <a:latin typeface="Calibri"/>
                          <a:cs typeface="Calibri"/>
                        </a:rPr>
                        <a:t>#Wheel</a:t>
                      </a:r>
                      <a:endParaRPr sz="1600">
                        <a:latin typeface="Calibri"/>
                        <a:cs typeface="Calibri"/>
                      </a:endParaRPr>
                    </a:p>
                  </a:txBody>
                  <a:tcPr marL="0" marR="0" marT="78105" marB="0"/>
                </a:tc>
                <a:tc>
                  <a:txBody>
                    <a:bodyPr/>
                    <a:lstStyle/>
                    <a:p>
                      <a:pPr marL="80645">
                        <a:lnSpc>
                          <a:spcPct val="100000"/>
                        </a:lnSpc>
                        <a:spcBef>
                          <a:spcPts val="640"/>
                        </a:spcBef>
                      </a:pPr>
                      <a:r>
                        <a:rPr sz="1600" b="1" spc="-5" dirty="0">
                          <a:latin typeface="Calibri"/>
                          <a:cs typeface="Calibri"/>
                        </a:rPr>
                        <a:t>Height</a:t>
                      </a:r>
                      <a:endParaRPr sz="1600">
                        <a:latin typeface="Calibri"/>
                        <a:cs typeface="Calibri"/>
                      </a:endParaRPr>
                    </a:p>
                  </a:txBody>
                  <a:tcPr marL="0" marR="0" marT="81280" marB="0"/>
                </a:tc>
                <a:tc>
                  <a:txBody>
                    <a:bodyPr/>
                    <a:lstStyle/>
                    <a:p>
                      <a:pPr marL="47625">
                        <a:lnSpc>
                          <a:spcPct val="100000"/>
                        </a:lnSpc>
                        <a:spcBef>
                          <a:spcPts val="665"/>
                        </a:spcBef>
                      </a:pPr>
                      <a:r>
                        <a:rPr sz="1600" b="1" spc="-20" dirty="0">
                          <a:latin typeface="Calibri"/>
                          <a:cs typeface="Calibri"/>
                        </a:rPr>
                        <a:t>Weight</a:t>
                      </a:r>
                      <a:endParaRPr sz="1600">
                        <a:latin typeface="Calibri"/>
                        <a:cs typeface="Calibri"/>
                      </a:endParaRPr>
                    </a:p>
                  </a:txBody>
                  <a:tcPr marL="0" marR="0" marT="84455" marB="0"/>
                </a:tc>
                <a:tc>
                  <a:txBody>
                    <a:bodyPr/>
                    <a:lstStyle/>
                    <a:p>
                      <a:pPr marL="41910">
                        <a:lnSpc>
                          <a:spcPct val="100000"/>
                        </a:lnSpc>
                        <a:spcBef>
                          <a:spcPts val="665"/>
                        </a:spcBef>
                      </a:pPr>
                      <a:r>
                        <a:rPr sz="1600" b="1" spc="-5" dirty="0">
                          <a:latin typeface="Calibri"/>
                          <a:cs typeface="Calibri"/>
                        </a:rPr>
                        <a:t>Color</a:t>
                      </a:r>
                      <a:endParaRPr sz="1600">
                        <a:latin typeface="Calibri"/>
                        <a:cs typeface="Calibri"/>
                      </a:endParaRPr>
                    </a:p>
                  </a:txBody>
                  <a:tcPr marL="0" marR="0" marT="84455" marB="0"/>
                </a:tc>
                <a:extLst>
                  <a:ext uri="{0D108BD9-81ED-4DB2-BD59-A6C34878D82A}">
                    <a16:rowId xmlns:a16="http://schemas.microsoft.com/office/drawing/2014/main" val="10001"/>
                  </a:ext>
                </a:extLst>
              </a:tr>
              <a:tr h="73151">
                <a:tc>
                  <a:txBody>
                    <a:bodyPr/>
                    <a:lstStyle/>
                    <a:p>
                      <a:pPr>
                        <a:lnSpc>
                          <a:spcPct val="100000"/>
                        </a:lnSpc>
                      </a:pPr>
                      <a:endParaRPr sz="300">
                        <a:latin typeface="Times New Roman"/>
                        <a:cs typeface="Times New Roman"/>
                      </a:endParaRPr>
                    </a:p>
                  </a:txBody>
                  <a:tcPr marL="0" marR="0" marT="0" marB="0"/>
                </a:tc>
                <a:tc>
                  <a:txBody>
                    <a:bodyPr/>
                    <a:lstStyle/>
                    <a:p>
                      <a:pPr>
                        <a:lnSpc>
                          <a:spcPct val="100000"/>
                        </a:lnSpc>
                      </a:pPr>
                      <a:endParaRPr sz="300">
                        <a:latin typeface="Times New Roman"/>
                        <a:cs typeface="Times New Roman"/>
                      </a:endParaRPr>
                    </a:p>
                  </a:txBody>
                  <a:tcPr marL="0" marR="0" marT="0" marB="0"/>
                </a:tc>
                <a:tc>
                  <a:txBody>
                    <a:bodyPr/>
                    <a:lstStyle/>
                    <a:p>
                      <a:pPr>
                        <a:lnSpc>
                          <a:spcPct val="100000"/>
                        </a:lnSpc>
                      </a:pPr>
                      <a:endParaRPr sz="300">
                        <a:latin typeface="Times New Roman"/>
                        <a:cs typeface="Times New Roman"/>
                      </a:endParaRPr>
                    </a:p>
                  </a:txBody>
                  <a:tcPr marL="0" marR="0" marT="0" marB="0"/>
                </a:tc>
                <a:tc>
                  <a:txBody>
                    <a:bodyPr/>
                    <a:lstStyle/>
                    <a:p>
                      <a:pPr>
                        <a:lnSpc>
                          <a:spcPct val="100000"/>
                        </a:lnSpc>
                      </a:pPr>
                      <a:endParaRPr sz="300">
                        <a:latin typeface="Times New Roman"/>
                        <a:cs typeface="Times New Roman"/>
                      </a:endParaRPr>
                    </a:p>
                  </a:txBody>
                  <a:tcPr marL="0" marR="0" marT="0" marB="0"/>
                </a:tc>
                <a:tc>
                  <a:txBody>
                    <a:bodyPr/>
                    <a:lstStyle/>
                    <a:p>
                      <a:pPr>
                        <a:lnSpc>
                          <a:spcPct val="100000"/>
                        </a:lnSpc>
                      </a:pPr>
                      <a:endParaRPr sz="300">
                        <a:latin typeface="Times New Roman"/>
                        <a:cs typeface="Times New Roman"/>
                      </a:endParaRPr>
                    </a:p>
                  </a:txBody>
                  <a:tcPr marL="0" marR="0" marT="0" marB="0"/>
                </a:tc>
                <a:extLst>
                  <a:ext uri="{0D108BD9-81ED-4DB2-BD59-A6C34878D82A}">
                    <a16:rowId xmlns:a16="http://schemas.microsoft.com/office/drawing/2014/main" val="10002"/>
                  </a:ext>
                </a:extLst>
              </a:tr>
              <a:tr h="265175">
                <a:tc>
                  <a:txBody>
                    <a:bodyPr/>
                    <a:lstStyle/>
                    <a:p>
                      <a:pPr>
                        <a:lnSpc>
                          <a:spcPct val="100000"/>
                        </a:lnSpc>
                      </a:pPr>
                      <a:endParaRPr sz="1600">
                        <a:latin typeface="Times New Roman"/>
                        <a:cs typeface="Times New Roman"/>
                      </a:endParaRPr>
                    </a:p>
                  </a:txBody>
                  <a:tcPr marL="0" marR="0" marT="0" marB="0"/>
                </a:tc>
                <a:tc>
                  <a:txBody>
                    <a:bodyPr/>
                    <a:lstStyle/>
                    <a:p>
                      <a:pPr marR="105410" algn="ctr">
                        <a:lnSpc>
                          <a:spcPts val="1750"/>
                        </a:lnSpc>
                      </a:pPr>
                      <a:r>
                        <a:rPr sz="1600" b="1" dirty="0">
                          <a:latin typeface="Calibri"/>
                          <a:cs typeface="Calibri"/>
                        </a:rPr>
                        <a:t>4</a:t>
                      </a:r>
                      <a:endParaRPr sz="1600">
                        <a:latin typeface="Calibri"/>
                        <a:cs typeface="Calibri"/>
                      </a:endParaRPr>
                    </a:p>
                  </a:txBody>
                  <a:tcPr marL="0" marR="0" marT="0" marB="0"/>
                </a:tc>
                <a:tc>
                  <a:txBody>
                    <a:bodyPr/>
                    <a:lstStyle/>
                    <a:p>
                      <a:pPr marL="212725">
                        <a:lnSpc>
                          <a:spcPts val="1780"/>
                        </a:lnSpc>
                      </a:pPr>
                      <a:r>
                        <a:rPr sz="1600" b="1" dirty="0">
                          <a:latin typeface="Calibri"/>
                          <a:cs typeface="Calibri"/>
                        </a:rPr>
                        <a:t>6</a:t>
                      </a:r>
                      <a:endParaRPr sz="1600">
                        <a:latin typeface="Calibri"/>
                        <a:cs typeface="Calibri"/>
                      </a:endParaRPr>
                    </a:p>
                  </a:txBody>
                  <a:tcPr marL="0" marR="0" marT="0" marB="0"/>
                </a:tc>
                <a:tc>
                  <a:txBody>
                    <a:bodyPr/>
                    <a:lstStyle/>
                    <a:p>
                      <a:pPr marL="110489">
                        <a:lnSpc>
                          <a:spcPts val="1805"/>
                        </a:lnSpc>
                      </a:pPr>
                      <a:r>
                        <a:rPr sz="1600" b="1" spc="-10" dirty="0">
                          <a:latin typeface="Calibri"/>
                          <a:cs typeface="Calibri"/>
                        </a:rPr>
                        <a:t>500</a:t>
                      </a:r>
                      <a:endParaRPr sz="1600">
                        <a:latin typeface="Calibri"/>
                        <a:cs typeface="Calibri"/>
                      </a:endParaRPr>
                    </a:p>
                  </a:txBody>
                  <a:tcPr marL="0" marR="0" marT="0" marB="0"/>
                </a:tc>
                <a:tc>
                  <a:txBody>
                    <a:bodyPr/>
                    <a:lstStyle/>
                    <a:p>
                      <a:pPr marL="104775">
                        <a:lnSpc>
                          <a:spcPts val="1805"/>
                        </a:lnSpc>
                      </a:pPr>
                      <a:r>
                        <a:rPr sz="1600" b="1" spc="-15" dirty="0">
                          <a:latin typeface="Calibri"/>
                          <a:cs typeface="Calibri"/>
                        </a:rPr>
                        <a:t>Red</a:t>
                      </a:r>
                      <a:endParaRPr sz="1600">
                        <a:latin typeface="Calibri"/>
                        <a:cs typeface="Calibri"/>
                      </a:endParaRPr>
                    </a:p>
                  </a:txBody>
                  <a:tcPr marL="0" marR="0" marT="0" marB="0"/>
                </a:tc>
                <a:extLst>
                  <a:ext uri="{0D108BD9-81ED-4DB2-BD59-A6C34878D82A}">
                    <a16:rowId xmlns:a16="http://schemas.microsoft.com/office/drawing/2014/main" val="10003"/>
                  </a:ext>
                </a:extLst>
              </a:tr>
              <a:tr h="416052">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4"/>
                  </a:ext>
                </a:extLst>
              </a:tr>
              <a:tr h="265175">
                <a:tc>
                  <a:txBody>
                    <a:bodyPr/>
                    <a:lstStyle/>
                    <a:p>
                      <a:pPr>
                        <a:lnSpc>
                          <a:spcPct val="100000"/>
                        </a:lnSpc>
                      </a:pPr>
                      <a:endParaRPr sz="1600">
                        <a:latin typeface="Times New Roman"/>
                        <a:cs typeface="Times New Roman"/>
                      </a:endParaRPr>
                    </a:p>
                  </a:txBody>
                  <a:tcPr marL="0" marR="0" marT="0" marB="0"/>
                </a:tc>
                <a:tc>
                  <a:txBody>
                    <a:bodyPr/>
                    <a:lstStyle/>
                    <a:p>
                      <a:pPr marR="118745" algn="ctr">
                        <a:lnSpc>
                          <a:spcPts val="1814"/>
                        </a:lnSpc>
                      </a:pPr>
                      <a:r>
                        <a:rPr sz="1600" b="1" dirty="0">
                          <a:latin typeface="Calibri"/>
                          <a:cs typeface="Calibri"/>
                        </a:rPr>
                        <a:t>4</a:t>
                      </a:r>
                      <a:endParaRPr sz="1600">
                        <a:latin typeface="Calibri"/>
                        <a:cs typeface="Calibri"/>
                      </a:endParaRPr>
                    </a:p>
                  </a:txBody>
                  <a:tcPr marL="0" marR="0" marT="0" marB="0"/>
                </a:tc>
                <a:tc>
                  <a:txBody>
                    <a:bodyPr/>
                    <a:lstStyle/>
                    <a:p>
                      <a:pPr marL="206375">
                        <a:lnSpc>
                          <a:spcPts val="1839"/>
                        </a:lnSpc>
                      </a:pPr>
                      <a:r>
                        <a:rPr sz="1600" b="1" spc="-5" dirty="0">
                          <a:latin typeface="Calibri"/>
                          <a:cs typeface="Calibri"/>
                        </a:rPr>
                        <a:t>5.5</a:t>
                      </a:r>
                      <a:endParaRPr sz="1600">
                        <a:latin typeface="Calibri"/>
                        <a:cs typeface="Calibri"/>
                      </a:endParaRPr>
                    </a:p>
                  </a:txBody>
                  <a:tcPr marL="0" marR="0" marT="0" marB="0"/>
                </a:tc>
                <a:tc>
                  <a:txBody>
                    <a:bodyPr/>
                    <a:lstStyle/>
                    <a:p>
                      <a:pPr marL="104139">
                        <a:lnSpc>
                          <a:spcPts val="1864"/>
                        </a:lnSpc>
                      </a:pPr>
                      <a:r>
                        <a:rPr sz="1600" b="1" spc="-15" dirty="0">
                          <a:latin typeface="Calibri"/>
                          <a:cs typeface="Calibri"/>
                        </a:rPr>
                        <a:t>600</a:t>
                      </a:r>
                      <a:endParaRPr sz="1600">
                        <a:latin typeface="Calibri"/>
                        <a:cs typeface="Calibri"/>
                      </a:endParaRPr>
                    </a:p>
                  </a:txBody>
                  <a:tcPr marL="0" marR="0" marT="0" marB="0"/>
                </a:tc>
                <a:tc>
                  <a:txBody>
                    <a:bodyPr/>
                    <a:lstStyle/>
                    <a:p>
                      <a:pPr marL="97790">
                        <a:lnSpc>
                          <a:spcPts val="1864"/>
                        </a:lnSpc>
                      </a:pPr>
                      <a:r>
                        <a:rPr sz="1600" b="1" spc="-5" dirty="0">
                          <a:latin typeface="Calibri"/>
                          <a:cs typeface="Calibri"/>
                        </a:rPr>
                        <a:t>Blue</a:t>
                      </a:r>
                      <a:endParaRPr sz="1600">
                        <a:latin typeface="Calibri"/>
                        <a:cs typeface="Calibri"/>
                      </a:endParaRPr>
                    </a:p>
                  </a:txBody>
                  <a:tcPr marL="0" marR="0" marT="0" marB="0"/>
                </a:tc>
                <a:extLst>
                  <a:ext uri="{0D108BD9-81ED-4DB2-BD59-A6C34878D82A}">
                    <a16:rowId xmlns:a16="http://schemas.microsoft.com/office/drawing/2014/main" val="10005"/>
                  </a:ext>
                </a:extLst>
              </a:tr>
              <a:tr h="816927">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600">
                        <a:latin typeface="Times New Roman"/>
                        <a:cs typeface="Times New Roman"/>
                      </a:endParaRPr>
                    </a:p>
                    <a:p>
                      <a:pPr marR="139065" algn="ctr">
                        <a:lnSpc>
                          <a:spcPct val="100000"/>
                        </a:lnSpc>
                        <a:spcBef>
                          <a:spcPts val="975"/>
                        </a:spcBef>
                      </a:pPr>
                      <a:r>
                        <a:rPr sz="1600" b="1" dirty="0">
                          <a:latin typeface="Calibri"/>
                          <a:cs typeface="Calibri"/>
                        </a:rPr>
                        <a:t>4</a:t>
                      </a:r>
                      <a:endParaRPr sz="1600">
                        <a:latin typeface="Calibri"/>
                        <a:cs typeface="Calibri"/>
                      </a:endParaRPr>
                    </a:p>
                  </a:txBody>
                  <a:tcPr marL="0" marR="0" marT="0" marB="0"/>
                </a:tc>
                <a:tc>
                  <a:txBody>
                    <a:bodyPr/>
                    <a:lstStyle/>
                    <a:p>
                      <a:pPr>
                        <a:lnSpc>
                          <a:spcPct val="100000"/>
                        </a:lnSpc>
                      </a:pPr>
                      <a:endParaRPr sz="1600">
                        <a:latin typeface="Times New Roman"/>
                        <a:cs typeface="Times New Roman"/>
                      </a:endParaRPr>
                    </a:p>
                    <a:p>
                      <a:pPr marL="196215">
                        <a:lnSpc>
                          <a:spcPct val="100000"/>
                        </a:lnSpc>
                        <a:spcBef>
                          <a:spcPts val="1005"/>
                        </a:spcBef>
                      </a:pPr>
                      <a:r>
                        <a:rPr sz="1600" b="1" dirty="0">
                          <a:latin typeface="Calibri"/>
                          <a:cs typeface="Calibri"/>
                        </a:rPr>
                        <a:t>5</a:t>
                      </a:r>
                      <a:endParaRPr sz="1600">
                        <a:latin typeface="Calibri"/>
                        <a:cs typeface="Calibri"/>
                      </a:endParaRPr>
                    </a:p>
                  </a:txBody>
                  <a:tcPr marL="0" marR="0" marT="0" marB="0"/>
                </a:tc>
                <a:tc>
                  <a:txBody>
                    <a:bodyPr/>
                    <a:lstStyle/>
                    <a:p>
                      <a:pPr>
                        <a:lnSpc>
                          <a:spcPct val="100000"/>
                        </a:lnSpc>
                      </a:pPr>
                      <a:endParaRPr sz="1600">
                        <a:latin typeface="Times New Roman"/>
                        <a:cs typeface="Times New Roman"/>
                      </a:endParaRPr>
                    </a:p>
                    <a:p>
                      <a:pPr marL="93980">
                        <a:lnSpc>
                          <a:spcPct val="100000"/>
                        </a:lnSpc>
                        <a:spcBef>
                          <a:spcPts val="1030"/>
                        </a:spcBef>
                      </a:pPr>
                      <a:r>
                        <a:rPr sz="1600" b="1" spc="-10" dirty="0">
                          <a:latin typeface="Calibri"/>
                          <a:cs typeface="Calibri"/>
                        </a:rPr>
                        <a:t>550</a:t>
                      </a:r>
                      <a:endParaRPr sz="1600">
                        <a:latin typeface="Calibri"/>
                        <a:cs typeface="Calibri"/>
                      </a:endParaRPr>
                    </a:p>
                  </a:txBody>
                  <a:tcPr marL="0" marR="0" marT="0" marB="0"/>
                </a:tc>
                <a:tc>
                  <a:txBody>
                    <a:bodyPr/>
                    <a:lstStyle/>
                    <a:p>
                      <a:pPr>
                        <a:lnSpc>
                          <a:spcPct val="100000"/>
                        </a:lnSpc>
                      </a:pPr>
                      <a:endParaRPr sz="1600">
                        <a:latin typeface="Times New Roman"/>
                        <a:cs typeface="Times New Roman"/>
                      </a:endParaRPr>
                    </a:p>
                    <a:p>
                      <a:pPr marR="24130" algn="r">
                        <a:lnSpc>
                          <a:spcPct val="100000"/>
                        </a:lnSpc>
                        <a:spcBef>
                          <a:spcPts val="1030"/>
                        </a:spcBef>
                      </a:pPr>
                      <a:r>
                        <a:rPr sz="1600" b="1" spc="-30" dirty="0">
                          <a:latin typeface="Calibri"/>
                          <a:cs typeface="Calibri"/>
                        </a:rPr>
                        <a:t>Yellow</a:t>
                      </a:r>
                      <a:endParaRPr sz="1600">
                        <a:latin typeface="Calibri"/>
                        <a:cs typeface="Calibri"/>
                      </a:endParaRPr>
                    </a:p>
                  </a:txBody>
                  <a:tcPr marL="0" marR="0" marT="0" marB="0"/>
                </a:tc>
                <a:extLst>
                  <a:ext uri="{0D108BD9-81ED-4DB2-BD59-A6C34878D82A}">
                    <a16:rowId xmlns:a16="http://schemas.microsoft.com/office/drawing/2014/main" val="10006"/>
                  </a:ext>
                </a:extLst>
              </a:tr>
              <a:tr h="622223">
                <a:tc>
                  <a:txBody>
                    <a:bodyPr/>
                    <a:lstStyle/>
                    <a:p>
                      <a:pPr>
                        <a:lnSpc>
                          <a:spcPct val="100000"/>
                        </a:lnSpc>
                      </a:pPr>
                      <a:endParaRPr sz="1900">
                        <a:latin typeface="Times New Roman"/>
                        <a:cs typeface="Times New Roman"/>
                      </a:endParaRPr>
                    </a:p>
                  </a:txBody>
                  <a:tcPr marL="0" marR="0" marT="0" marB="0"/>
                </a:tc>
                <a:tc>
                  <a:txBody>
                    <a:bodyPr/>
                    <a:lstStyle/>
                    <a:p>
                      <a:pPr marL="242570">
                        <a:lnSpc>
                          <a:spcPct val="100000"/>
                        </a:lnSpc>
                        <a:spcBef>
                          <a:spcPts val="1160"/>
                        </a:spcBef>
                      </a:pPr>
                      <a:r>
                        <a:rPr sz="1600" b="1" dirty="0">
                          <a:latin typeface="Calibri"/>
                          <a:cs typeface="Calibri"/>
                        </a:rPr>
                        <a:t>2</a:t>
                      </a:r>
                      <a:endParaRPr sz="1600">
                        <a:latin typeface="Calibri"/>
                        <a:cs typeface="Calibri"/>
                      </a:endParaRPr>
                    </a:p>
                  </a:txBody>
                  <a:tcPr marL="0" marR="0" marT="147320" marB="0"/>
                </a:tc>
                <a:tc>
                  <a:txBody>
                    <a:bodyPr/>
                    <a:lstStyle/>
                    <a:p>
                      <a:pPr marL="186055">
                        <a:lnSpc>
                          <a:spcPct val="100000"/>
                        </a:lnSpc>
                        <a:spcBef>
                          <a:spcPts val="1185"/>
                        </a:spcBef>
                      </a:pPr>
                      <a:r>
                        <a:rPr sz="1600" b="1" dirty="0">
                          <a:latin typeface="Calibri"/>
                          <a:cs typeface="Calibri"/>
                        </a:rPr>
                        <a:t>3</a:t>
                      </a:r>
                      <a:endParaRPr sz="1600">
                        <a:latin typeface="Calibri"/>
                        <a:cs typeface="Calibri"/>
                      </a:endParaRPr>
                    </a:p>
                  </a:txBody>
                  <a:tcPr marL="0" marR="0" marT="150495" marB="0"/>
                </a:tc>
                <a:tc>
                  <a:txBody>
                    <a:bodyPr/>
                    <a:lstStyle/>
                    <a:p>
                      <a:pPr marL="83820">
                        <a:lnSpc>
                          <a:spcPct val="100000"/>
                        </a:lnSpc>
                        <a:spcBef>
                          <a:spcPts val="1210"/>
                        </a:spcBef>
                      </a:pPr>
                      <a:r>
                        <a:rPr sz="1600" b="1" spc="-15" dirty="0">
                          <a:latin typeface="Calibri"/>
                          <a:cs typeface="Calibri"/>
                        </a:rPr>
                        <a:t>200</a:t>
                      </a:r>
                      <a:endParaRPr sz="1600">
                        <a:latin typeface="Calibri"/>
                        <a:cs typeface="Calibri"/>
                      </a:endParaRPr>
                    </a:p>
                  </a:txBody>
                  <a:tcPr marL="0" marR="0" marT="153670" marB="0"/>
                </a:tc>
                <a:tc>
                  <a:txBody>
                    <a:bodyPr/>
                    <a:lstStyle/>
                    <a:p>
                      <a:pPr marL="78105">
                        <a:lnSpc>
                          <a:spcPct val="100000"/>
                        </a:lnSpc>
                        <a:spcBef>
                          <a:spcPts val="1210"/>
                        </a:spcBef>
                      </a:pPr>
                      <a:r>
                        <a:rPr sz="1600" b="1" spc="-15" dirty="0">
                          <a:latin typeface="Calibri"/>
                          <a:cs typeface="Calibri"/>
                        </a:rPr>
                        <a:t>Red</a:t>
                      </a:r>
                      <a:endParaRPr sz="1600">
                        <a:latin typeface="Calibri"/>
                        <a:cs typeface="Calibri"/>
                      </a:endParaRPr>
                    </a:p>
                  </a:txBody>
                  <a:tcPr marL="0" marR="0" marT="153670" marB="0"/>
                </a:tc>
                <a:extLst>
                  <a:ext uri="{0D108BD9-81ED-4DB2-BD59-A6C34878D82A}">
                    <a16:rowId xmlns:a16="http://schemas.microsoft.com/office/drawing/2014/main" val="10007"/>
                  </a:ext>
                </a:extLst>
              </a:tr>
              <a:tr h="674890">
                <a:tc>
                  <a:txBody>
                    <a:bodyPr/>
                    <a:lstStyle/>
                    <a:p>
                      <a:pPr>
                        <a:lnSpc>
                          <a:spcPct val="100000"/>
                        </a:lnSpc>
                      </a:pPr>
                      <a:endParaRPr sz="1900">
                        <a:latin typeface="Times New Roman"/>
                        <a:cs typeface="Times New Roman"/>
                      </a:endParaRPr>
                    </a:p>
                  </a:txBody>
                  <a:tcPr marL="0" marR="0" marT="0" marB="0"/>
                </a:tc>
                <a:tc>
                  <a:txBody>
                    <a:bodyPr/>
                    <a:lstStyle/>
                    <a:p>
                      <a:pPr marL="236220">
                        <a:lnSpc>
                          <a:spcPct val="100000"/>
                        </a:lnSpc>
                        <a:spcBef>
                          <a:spcPts val="1285"/>
                        </a:spcBef>
                      </a:pPr>
                      <a:r>
                        <a:rPr sz="1600" b="1" dirty="0">
                          <a:latin typeface="Calibri"/>
                          <a:cs typeface="Calibri"/>
                        </a:rPr>
                        <a:t>2</a:t>
                      </a:r>
                      <a:endParaRPr sz="1600">
                        <a:latin typeface="Calibri"/>
                        <a:cs typeface="Calibri"/>
                      </a:endParaRPr>
                    </a:p>
                  </a:txBody>
                  <a:tcPr marL="0" marR="0" marT="163195" marB="0"/>
                </a:tc>
                <a:tc>
                  <a:txBody>
                    <a:bodyPr/>
                    <a:lstStyle/>
                    <a:p>
                      <a:pPr marL="179705">
                        <a:lnSpc>
                          <a:spcPct val="100000"/>
                        </a:lnSpc>
                        <a:spcBef>
                          <a:spcPts val="1310"/>
                        </a:spcBef>
                      </a:pPr>
                      <a:r>
                        <a:rPr sz="1600" b="1" spc="-5" dirty="0">
                          <a:latin typeface="Calibri"/>
                          <a:cs typeface="Calibri"/>
                        </a:rPr>
                        <a:t>3.5</a:t>
                      </a:r>
                      <a:endParaRPr sz="1600">
                        <a:latin typeface="Calibri"/>
                        <a:cs typeface="Calibri"/>
                      </a:endParaRPr>
                    </a:p>
                  </a:txBody>
                  <a:tcPr marL="0" marR="0" marT="166370" marB="0"/>
                </a:tc>
                <a:tc>
                  <a:txBody>
                    <a:bodyPr/>
                    <a:lstStyle/>
                    <a:p>
                      <a:pPr marL="77470">
                        <a:lnSpc>
                          <a:spcPct val="100000"/>
                        </a:lnSpc>
                        <a:spcBef>
                          <a:spcPts val="1340"/>
                        </a:spcBef>
                      </a:pPr>
                      <a:r>
                        <a:rPr sz="1600" b="1" spc="-10" dirty="0">
                          <a:latin typeface="Calibri"/>
                          <a:cs typeface="Calibri"/>
                        </a:rPr>
                        <a:t>150</a:t>
                      </a:r>
                      <a:endParaRPr sz="1600">
                        <a:latin typeface="Calibri"/>
                        <a:cs typeface="Calibri"/>
                      </a:endParaRPr>
                    </a:p>
                  </a:txBody>
                  <a:tcPr marL="0" marR="0" marT="170180" marB="0"/>
                </a:tc>
                <a:tc>
                  <a:txBody>
                    <a:bodyPr/>
                    <a:lstStyle/>
                    <a:p>
                      <a:pPr marL="71120">
                        <a:lnSpc>
                          <a:spcPct val="100000"/>
                        </a:lnSpc>
                        <a:spcBef>
                          <a:spcPts val="1340"/>
                        </a:spcBef>
                      </a:pPr>
                      <a:r>
                        <a:rPr sz="1600" b="1" spc="-5" dirty="0">
                          <a:latin typeface="Calibri"/>
                          <a:cs typeface="Calibri"/>
                        </a:rPr>
                        <a:t>blue</a:t>
                      </a:r>
                      <a:endParaRPr sz="1600">
                        <a:latin typeface="Calibri"/>
                        <a:cs typeface="Calibri"/>
                      </a:endParaRPr>
                    </a:p>
                  </a:txBody>
                  <a:tcPr marL="0" marR="0" marT="170180" marB="0"/>
                </a:tc>
                <a:extLst>
                  <a:ext uri="{0D108BD9-81ED-4DB2-BD59-A6C34878D82A}">
                    <a16:rowId xmlns:a16="http://schemas.microsoft.com/office/drawing/2014/main" val="10008"/>
                  </a:ext>
                </a:extLst>
              </a:tr>
              <a:tr h="719074">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spcBef>
                          <a:spcPts val="15"/>
                        </a:spcBef>
                      </a:pPr>
                      <a:endParaRPr sz="1350">
                        <a:latin typeface="Times New Roman"/>
                        <a:cs typeface="Times New Roman"/>
                      </a:endParaRPr>
                    </a:p>
                    <a:p>
                      <a:pPr marL="242570">
                        <a:lnSpc>
                          <a:spcPct val="100000"/>
                        </a:lnSpc>
                        <a:spcBef>
                          <a:spcPts val="5"/>
                        </a:spcBef>
                      </a:pPr>
                      <a:r>
                        <a:rPr sz="1600" b="1" dirty="0">
                          <a:latin typeface="Calibri"/>
                          <a:cs typeface="Calibri"/>
                        </a:rPr>
                        <a:t>2</a:t>
                      </a:r>
                      <a:endParaRPr sz="1600">
                        <a:latin typeface="Calibri"/>
                        <a:cs typeface="Calibri"/>
                      </a:endParaRPr>
                    </a:p>
                  </a:txBody>
                  <a:tcPr marL="0" marR="0" marT="1905" marB="0"/>
                </a:tc>
                <a:tc>
                  <a:txBody>
                    <a:bodyPr/>
                    <a:lstStyle/>
                    <a:p>
                      <a:pPr>
                        <a:lnSpc>
                          <a:spcPct val="100000"/>
                        </a:lnSpc>
                        <a:spcBef>
                          <a:spcPts val="45"/>
                        </a:spcBef>
                      </a:pPr>
                      <a:endParaRPr sz="1350">
                        <a:latin typeface="Times New Roman"/>
                        <a:cs typeface="Times New Roman"/>
                      </a:endParaRPr>
                    </a:p>
                    <a:p>
                      <a:pPr marL="186055">
                        <a:lnSpc>
                          <a:spcPct val="100000"/>
                        </a:lnSpc>
                      </a:pPr>
                      <a:r>
                        <a:rPr sz="1600" b="1" dirty="0">
                          <a:latin typeface="Calibri"/>
                          <a:cs typeface="Calibri"/>
                        </a:rPr>
                        <a:t>4</a:t>
                      </a:r>
                      <a:endParaRPr sz="1600">
                        <a:latin typeface="Calibri"/>
                        <a:cs typeface="Calibri"/>
                      </a:endParaRPr>
                    </a:p>
                  </a:txBody>
                  <a:tcPr marL="0" marR="0" marT="5715" marB="0"/>
                </a:tc>
                <a:tc>
                  <a:txBody>
                    <a:bodyPr/>
                    <a:lstStyle/>
                    <a:p>
                      <a:pPr>
                        <a:lnSpc>
                          <a:spcPct val="100000"/>
                        </a:lnSpc>
                        <a:spcBef>
                          <a:spcPts val="10"/>
                        </a:spcBef>
                      </a:pPr>
                      <a:endParaRPr sz="1400">
                        <a:latin typeface="Times New Roman"/>
                        <a:cs typeface="Times New Roman"/>
                      </a:endParaRPr>
                    </a:p>
                    <a:p>
                      <a:pPr marL="83820">
                        <a:lnSpc>
                          <a:spcPct val="100000"/>
                        </a:lnSpc>
                      </a:pPr>
                      <a:r>
                        <a:rPr sz="1600" b="1" spc="-15" dirty="0">
                          <a:latin typeface="Calibri"/>
                          <a:cs typeface="Calibri"/>
                        </a:rPr>
                        <a:t>250</a:t>
                      </a:r>
                      <a:endParaRPr sz="1600">
                        <a:latin typeface="Calibri"/>
                        <a:cs typeface="Calibri"/>
                      </a:endParaRPr>
                    </a:p>
                  </a:txBody>
                  <a:tcPr marL="0" marR="0" marT="1270" marB="0"/>
                </a:tc>
                <a:tc>
                  <a:txBody>
                    <a:bodyPr/>
                    <a:lstStyle/>
                    <a:p>
                      <a:pPr>
                        <a:lnSpc>
                          <a:spcPct val="100000"/>
                        </a:lnSpc>
                        <a:spcBef>
                          <a:spcPts val="10"/>
                        </a:spcBef>
                      </a:pPr>
                      <a:endParaRPr sz="1400">
                        <a:latin typeface="Times New Roman"/>
                        <a:cs typeface="Times New Roman"/>
                      </a:endParaRPr>
                    </a:p>
                    <a:p>
                      <a:pPr marR="33655" algn="r">
                        <a:lnSpc>
                          <a:spcPct val="100000"/>
                        </a:lnSpc>
                      </a:pPr>
                      <a:r>
                        <a:rPr sz="1600" b="1" spc="-30" dirty="0">
                          <a:latin typeface="Calibri"/>
                          <a:cs typeface="Calibri"/>
                        </a:rPr>
                        <a:t>Yellow</a:t>
                      </a:r>
                      <a:endParaRPr sz="1600">
                        <a:latin typeface="Calibri"/>
                        <a:cs typeface="Calibri"/>
                      </a:endParaRPr>
                    </a:p>
                  </a:txBody>
                  <a:tcPr marL="0" marR="0" marT="1270" marB="0"/>
                </a:tc>
                <a:extLst>
                  <a:ext uri="{0D108BD9-81ED-4DB2-BD59-A6C34878D82A}">
                    <a16:rowId xmlns:a16="http://schemas.microsoft.com/office/drawing/2014/main" val="10009"/>
                  </a:ext>
                </a:extLst>
              </a:tr>
            </a:tbl>
          </a:graphicData>
        </a:graphic>
      </p:graphicFrame>
      <p:sp>
        <p:nvSpPr>
          <p:cNvPr id="4" name="object 4"/>
          <p:cNvSpPr/>
          <p:nvPr/>
        </p:nvSpPr>
        <p:spPr>
          <a:xfrm>
            <a:off x="7666482" y="1624837"/>
            <a:ext cx="848360" cy="797560"/>
          </a:xfrm>
          <a:custGeom>
            <a:avLst/>
            <a:gdLst/>
            <a:ahLst/>
            <a:cxnLst/>
            <a:rect l="l" t="t" r="r" b="b"/>
            <a:pathLst>
              <a:path w="848359" h="797560">
                <a:moveTo>
                  <a:pt x="759079" y="31496"/>
                </a:moveTo>
                <a:lnTo>
                  <a:pt x="755269" y="0"/>
                </a:lnTo>
                <a:lnTo>
                  <a:pt x="92621" y="81127"/>
                </a:lnTo>
                <a:lnTo>
                  <a:pt x="88773" y="49657"/>
                </a:lnTo>
                <a:lnTo>
                  <a:pt x="0" y="108458"/>
                </a:lnTo>
                <a:lnTo>
                  <a:pt x="100330" y="144145"/>
                </a:lnTo>
                <a:lnTo>
                  <a:pt x="96710" y="114554"/>
                </a:lnTo>
                <a:lnTo>
                  <a:pt x="96469" y="112636"/>
                </a:lnTo>
                <a:lnTo>
                  <a:pt x="759079" y="31496"/>
                </a:lnTo>
                <a:close/>
              </a:path>
              <a:path w="848359" h="797560">
                <a:moveTo>
                  <a:pt x="848233" y="140589"/>
                </a:moveTo>
                <a:lnTo>
                  <a:pt x="827786" y="116459"/>
                </a:lnTo>
                <a:lnTo>
                  <a:pt x="109791" y="723557"/>
                </a:lnTo>
                <a:lnTo>
                  <a:pt x="89281" y="699262"/>
                </a:lnTo>
                <a:lnTo>
                  <a:pt x="47244" y="797179"/>
                </a:lnTo>
                <a:lnTo>
                  <a:pt x="150749" y="772033"/>
                </a:lnTo>
                <a:lnTo>
                  <a:pt x="138938" y="758063"/>
                </a:lnTo>
                <a:lnTo>
                  <a:pt x="130263" y="747788"/>
                </a:lnTo>
                <a:lnTo>
                  <a:pt x="848233" y="140589"/>
                </a:lnTo>
                <a:close/>
              </a:path>
            </a:pathLst>
          </a:custGeom>
          <a:solidFill>
            <a:srgbClr val="4471C4"/>
          </a:solidFill>
        </p:spPr>
        <p:txBody>
          <a:bodyPr wrap="square" lIns="0" tIns="0" rIns="0" bIns="0" rtlCol="0"/>
          <a:lstStyle/>
          <a:p>
            <a:endParaRPr/>
          </a:p>
        </p:txBody>
      </p:sp>
      <p:sp>
        <p:nvSpPr>
          <p:cNvPr id="5" name="object 5"/>
          <p:cNvSpPr/>
          <p:nvPr/>
        </p:nvSpPr>
        <p:spPr>
          <a:xfrm>
            <a:off x="5007102" y="1611630"/>
            <a:ext cx="2689860" cy="265430"/>
          </a:xfrm>
          <a:custGeom>
            <a:avLst/>
            <a:gdLst/>
            <a:ahLst/>
            <a:cxnLst/>
            <a:rect l="l" t="t" r="r" b="b"/>
            <a:pathLst>
              <a:path w="2689859" h="265430">
                <a:moveTo>
                  <a:pt x="0" y="265175"/>
                </a:moveTo>
                <a:lnTo>
                  <a:pt x="2689859" y="265175"/>
                </a:lnTo>
                <a:lnTo>
                  <a:pt x="2689859" y="0"/>
                </a:lnTo>
                <a:lnTo>
                  <a:pt x="0" y="0"/>
                </a:lnTo>
                <a:lnTo>
                  <a:pt x="0" y="265175"/>
                </a:lnTo>
                <a:close/>
              </a:path>
            </a:pathLst>
          </a:custGeom>
          <a:ln w="19050">
            <a:solidFill>
              <a:srgbClr val="C00000"/>
            </a:solidFill>
          </a:ln>
        </p:spPr>
        <p:txBody>
          <a:bodyPr wrap="square" lIns="0" tIns="0" rIns="0" bIns="0" rtlCol="0"/>
          <a:lstStyle/>
          <a:p>
            <a:endParaRPr/>
          </a:p>
        </p:txBody>
      </p:sp>
      <p:sp>
        <p:nvSpPr>
          <p:cNvPr id="6" name="object 6"/>
          <p:cNvSpPr/>
          <p:nvPr/>
        </p:nvSpPr>
        <p:spPr>
          <a:xfrm>
            <a:off x="5016246" y="2292857"/>
            <a:ext cx="2689860" cy="265430"/>
          </a:xfrm>
          <a:custGeom>
            <a:avLst/>
            <a:gdLst/>
            <a:ahLst/>
            <a:cxnLst/>
            <a:rect l="l" t="t" r="r" b="b"/>
            <a:pathLst>
              <a:path w="2689859" h="265430">
                <a:moveTo>
                  <a:pt x="0" y="265175"/>
                </a:moveTo>
                <a:lnTo>
                  <a:pt x="2689859" y="265175"/>
                </a:lnTo>
                <a:lnTo>
                  <a:pt x="2689859" y="0"/>
                </a:lnTo>
                <a:lnTo>
                  <a:pt x="0" y="0"/>
                </a:lnTo>
                <a:lnTo>
                  <a:pt x="0" y="265175"/>
                </a:lnTo>
                <a:close/>
              </a:path>
            </a:pathLst>
          </a:custGeom>
          <a:ln w="19050">
            <a:solidFill>
              <a:srgbClr val="C00000"/>
            </a:solidFill>
          </a:ln>
        </p:spPr>
        <p:txBody>
          <a:bodyPr wrap="square" lIns="0" tIns="0" rIns="0" bIns="0" rtlCol="0"/>
          <a:lstStyle/>
          <a:p>
            <a:endParaRPr/>
          </a:p>
        </p:txBody>
      </p:sp>
      <p:sp>
        <p:nvSpPr>
          <p:cNvPr id="7" name="object 7"/>
          <p:cNvSpPr txBox="1"/>
          <p:nvPr/>
        </p:nvSpPr>
        <p:spPr>
          <a:xfrm>
            <a:off x="1964817" y="6061659"/>
            <a:ext cx="536384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This</a:t>
            </a:r>
            <a:r>
              <a:rPr sz="1800" b="1" spc="-30" dirty="0">
                <a:latin typeface="Calibri"/>
                <a:cs typeface="Calibri"/>
              </a:rPr>
              <a:t> </a:t>
            </a:r>
            <a:r>
              <a:rPr sz="1800" b="1" spc="-10" dirty="0">
                <a:latin typeface="Calibri"/>
                <a:cs typeface="Calibri"/>
              </a:rPr>
              <a:t>form</a:t>
            </a:r>
            <a:r>
              <a:rPr sz="1800" b="1" spc="5" dirty="0">
                <a:latin typeface="Calibri"/>
                <a:cs typeface="Calibri"/>
              </a:rPr>
              <a:t> </a:t>
            </a:r>
            <a:r>
              <a:rPr sz="1800" b="1" dirty="0">
                <a:latin typeface="Calibri"/>
                <a:cs typeface="Calibri"/>
              </a:rPr>
              <a:t>of</a:t>
            </a:r>
            <a:r>
              <a:rPr sz="1800" b="1" spc="-5" dirty="0">
                <a:latin typeface="Calibri"/>
                <a:cs typeface="Calibri"/>
              </a:rPr>
              <a:t> </a:t>
            </a:r>
            <a:r>
              <a:rPr sz="1800" b="1" spc="-10" dirty="0">
                <a:latin typeface="Calibri"/>
                <a:cs typeface="Calibri"/>
              </a:rPr>
              <a:t>representation</a:t>
            </a:r>
            <a:r>
              <a:rPr sz="1800" b="1" spc="-40" dirty="0">
                <a:latin typeface="Calibri"/>
                <a:cs typeface="Calibri"/>
              </a:rPr>
              <a:t> </a:t>
            </a:r>
            <a:r>
              <a:rPr sz="1800" b="1" dirty="0">
                <a:latin typeface="Calibri"/>
                <a:cs typeface="Calibri"/>
              </a:rPr>
              <a:t>is</a:t>
            </a:r>
            <a:r>
              <a:rPr sz="1800" b="1" spc="-15" dirty="0">
                <a:latin typeface="Calibri"/>
                <a:cs typeface="Calibri"/>
              </a:rPr>
              <a:t> </a:t>
            </a:r>
            <a:r>
              <a:rPr sz="1800" b="1" spc="-5" dirty="0">
                <a:latin typeface="Calibri"/>
                <a:cs typeface="Calibri"/>
              </a:rPr>
              <a:t>called</a:t>
            </a:r>
            <a:r>
              <a:rPr sz="1800" b="1" spc="-30" dirty="0">
                <a:latin typeface="Calibri"/>
                <a:cs typeface="Calibri"/>
              </a:rPr>
              <a:t> </a:t>
            </a:r>
            <a:r>
              <a:rPr sz="1800" b="1" spc="-20" dirty="0">
                <a:solidFill>
                  <a:srgbClr val="C00000"/>
                </a:solidFill>
                <a:latin typeface="Calibri"/>
                <a:cs typeface="Calibri"/>
              </a:rPr>
              <a:t>Vector</a:t>
            </a:r>
            <a:r>
              <a:rPr sz="1800" b="1" spc="-30" dirty="0">
                <a:solidFill>
                  <a:srgbClr val="C00000"/>
                </a:solidFill>
                <a:latin typeface="Calibri"/>
                <a:cs typeface="Calibri"/>
              </a:rPr>
              <a:t> </a:t>
            </a:r>
            <a:r>
              <a:rPr sz="1800" b="1" dirty="0">
                <a:solidFill>
                  <a:srgbClr val="C00000"/>
                </a:solidFill>
                <a:latin typeface="Calibri"/>
                <a:cs typeface="Calibri"/>
              </a:rPr>
              <a:t>Space</a:t>
            </a:r>
            <a:r>
              <a:rPr sz="1800" b="1" spc="-25" dirty="0">
                <a:solidFill>
                  <a:srgbClr val="C00000"/>
                </a:solidFill>
                <a:latin typeface="Calibri"/>
                <a:cs typeface="Calibri"/>
              </a:rPr>
              <a:t> </a:t>
            </a:r>
            <a:r>
              <a:rPr sz="1800" b="1" dirty="0">
                <a:solidFill>
                  <a:srgbClr val="C00000"/>
                </a:solidFill>
                <a:latin typeface="Calibri"/>
                <a:cs typeface="Calibri"/>
              </a:rPr>
              <a:t>Model</a:t>
            </a:r>
            <a:endParaRPr sz="180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6945" y="329895"/>
            <a:ext cx="5054600" cy="697230"/>
          </a:xfrm>
          <a:prstGeom prst="rect">
            <a:avLst/>
          </a:prstGeom>
        </p:spPr>
        <p:txBody>
          <a:bodyPr vert="horz" wrap="square" lIns="0" tIns="13335" rIns="0" bIns="0" rtlCol="0">
            <a:spAutoFit/>
          </a:bodyPr>
          <a:lstStyle/>
          <a:p>
            <a:pPr marL="12700">
              <a:lnSpc>
                <a:spcPct val="100000"/>
              </a:lnSpc>
              <a:spcBef>
                <a:spcPts val="105"/>
              </a:spcBef>
            </a:pPr>
            <a:r>
              <a:rPr spc="-40" dirty="0"/>
              <a:t>Are</a:t>
            </a:r>
            <a:r>
              <a:rPr spc="-114" dirty="0"/>
              <a:t> </a:t>
            </a:r>
            <a:r>
              <a:rPr spc="-15" dirty="0"/>
              <a:t>all</a:t>
            </a:r>
            <a:r>
              <a:rPr spc="-80" dirty="0"/>
              <a:t> </a:t>
            </a:r>
            <a:r>
              <a:rPr spc="-60" dirty="0"/>
              <a:t>features</a:t>
            </a:r>
            <a:r>
              <a:rPr spc="-110" dirty="0"/>
              <a:t> </a:t>
            </a:r>
            <a:r>
              <a:rPr spc="-35" dirty="0"/>
              <a:t>useful?</a:t>
            </a:r>
          </a:p>
        </p:txBody>
      </p:sp>
      <p:pic>
        <p:nvPicPr>
          <p:cNvPr id="3" name="object 3"/>
          <p:cNvPicPr/>
          <p:nvPr/>
        </p:nvPicPr>
        <p:blipFill>
          <a:blip r:embed="rId2" cstate="print"/>
          <a:stretch>
            <a:fillRect/>
          </a:stretch>
        </p:blipFill>
        <p:spPr>
          <a:xfrm>
            <a:off x="787908" y="1639823"/>
            <a:ext cx="1320800" cy="2209800"/>
          </a:xfrm>
          <a:prstGeom prst="rect">
            <a:avLst/>
          </a:prstGeom>
        </p:spPr>
      </p:pic>
      <p:grpSp>
        <p:nvGrpSpPr>
          <p:cNvPr id="4" name="object 4"/>
          <p:cNvGrpSpPr/>
          <p:nvPr/>
        </p:nvGrpSpPr>
        <p:grpSpPr>
          <a:xfrm>
            <a:off x="3828541" y="1525777"/>
            <a:ext cx="1120140" cy="3878579"/>
            <a:chOff x="3828541" y="1525777"/>
            <a:chExt cx="1120140" cy="3878579"/>
          </a:xfrm>
        </p:grpSpPr>
        <p:pic>
          <p:nvPicPr>
            <p:cNvPr id="5" name="object 5"/>
            <p:cNvPicPr/>
            <p:nvPr/>
          </p:nvPicPr>
          <p:blipFill>
            <a:blip r:embed="rId3" cstate="print"/>
            <a:stretch>
              <a:fillRect/>
            </a:stretch>
          </p:blipFill>
          <p:spPr>
            <a:xfrm>
              <a:off x="3938015" y="1537715"/>
              <a:ext cx="774191" cy="545591"/>
            </a:xfrm>
            <a:prstGeom prst="rect">
              <a:avLst/>
            </a:prstGeom>
          </p:spPr>
        </p:pic>
        <p:pic>
          <p:nvPicPr>
            <p:cNvPr id="6" name="object 6"/>
            <p:cNvPicPr/>
            <p:nvPr/>
          </p:nvPicPr>
          <p:blipFill>
            <a:blip r:embed="rId4" cstate="print"/>
            <a:stretch>
              <a:fillRect/>
            </a:stretch>
          </p:blipFill>
          <p:spPr>
            <a:xfrm>
              <a:off x="3976115" y="3459479"/>
              <a:ext cx="907886" cy="597408"/>
            </a:xfrm>
            <a:prstGeom prst="rect">
              <a:avLst/>
            </a:prstGeom>
          </p:spPr>
        </p:pic>
        <p:sp>
          <p:nvSpPr>
            <p:cNvPr id="7" name="object 7"/>
            <p:cNvSpPr/>
            <p:nvPr/>
          </p:nvSpPr>
          <p:spPr>
            <a:xfrm>
              <a:off x="3841241" y="1538477"/>
              <a:ext cx="1094740" cy="3853179"/>
            </a:xfrm>
            <a:custGeom>
              <a:avLst/>
              <a:gdLst/>
              <a:ahLst/>
              <a:cxnLst/>
              <a:rect l="l" t="t" r="r" b="b"/>
              <a:pathLst>
                <a:path w="1094739" h="3853179">
                  <a:moveTo>
                    <a:pt x="0" y="3852672"/>
                  </a:moveTo>
                  <a:lnTo>
                    <a:pt x="1094232" y="3852672"/>
                  </a:lnTo>
                  <a:lnTo>
                    <a:pt x="1094232" y="0"/>
                  </a:lnTo>
                  <a:lnTo>
                    <a:pt x="0" y="0"/>
                  </a:lnTo>
                  <a:lnTo>
                    <a:pt x="0" y="3852672"/>
                  </a:lnTo>
                  <a:close/>
                </a:path>
              </a:pathLst>
            </a:custGeom>
            <a:ln w="25400">
              <a:solidFill>
                <a:srgbClr val="2E528F"/>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921251" y="2200655"/>
              <a:ext cx="883920" cy="554736"/>
            </a:xfrm>
            <a:prstGeom prst="rect">
              <a:avLst/>
            </a:prstGeom>
          </p:spPr>
        </p:pic>
        <p:pic>
          <p:nvPicPr>
            <p:cNvPr id="9" name="object 9"/>
            <p:cNvPicPr/>
            <p:nvPr/>
          </p:nvPicPr>
          <p:blipFill>
            <a:blip r:embed="rId6" cstate="print"/>
            <a:stretch>
              <a:fillRect/>
            </a:stretch>
          </p:blipFill>
          <p:spPr>
            <a:xfrm>
              <a:off x="3962399" y="2865119"/>
              <a:ext cx="842772" cy="560831"/>
            </a:xfrm>
            <a:prstGeom prst="rect">
              <a:avLst/>
            </a:prstGeom>
          </p:spPr>
        </p:pic>
        <p:pic>
          <p:nvPicPr>
            <p:cNvPr id="10" name="object 10"/>
            <p:cNvPicPr/>
            <p:nvPr/>
          </p:nvPicPr>
          <p:blipFill>
            <a:blip r:embed="rId7" cstate="print"/>
            <a:stretch>
              <a:fillRect/>
            </a:stretch>
          </p:blipFill>
          <p:spPr>
            <a:xfrm>
              <a:off x="3994403" y="4128516"/>
              <a:ext cx="862584" cy="629412"/>
            </a:xfrm>
            <a:prstGeom prst="rect">
              <a:avLst/>
            </a:prstGeom>
          </p:spPr>
        </p:pic>
        <p:pic>
          <p:nvPicPr>
            <p:cNvPr id="11" name="object 11"/>
            <p:cNvPicPr/>
            <p:nvPr/>
          </p:nvPicPr>
          <p:blipFill>
            <a:blip r:embed="rId8" cstate="print"/>
            <a:stretch>
              <a:fillRect/>
            </a:stretch>
          </p:blipFill>
          <p:spPr>
            <a:xfrm>
              <a:off x="3976115" y="4738116"/>
              <a:ext cx="830580" cy="652272"/>
            </a:xfrm>
            <a:prstGeom prst="rect">
              <a:avLst/>
            </a:prstGeom>
          </p:spPr>
        </p:pic>
      </p:grpSp>
      <p:grpSp>
        <p:nvGrpSpPr>
          <p:cNvPr id="12" name="object 12"/>
          <p:cNvGrpSpPr/>
          <p:nvPr/>
        </p:nvGrpSpPr>
        <p:grpSpPr>
          <a:xfrm>
            <a:off x="2279650" y="1900173"/>
            <a:ext cx="1501775" cy="254000"/>
            <a:chOff x="2279650" y="1900173"/>
            <a:chExt cx="1501775" cy="254000"/>
          </a:xfrm>
        </p:grpSpPr>
        <p:sp>
          <p:nvSpPr>
            <p:cNvPr id="13" name="object 13"/>
            <p:cNvSpPr/>
            <p:nvPr/>
          </p:nvSpPr>
          <p:spPr>
            <a:xfrm>
              <a:off x="2286000" y="1906523"/>
              <a:ext cx="1489075" cy="241300"/>
            </a:xfrm>
            <a:custGeom>
              <a:avLst/>
              <a:gdLst/>
              <a:ahLst/>
              <a:cxnLst/>
              <a:rect l="l" t="t" r="r" b="b"/>
              <a:pathLst>
                <a:path w="1489075" h="241300">
                  <a:moveTo>
                    <a:pt x="120395" y="0"/>
                  </a:moveTo>
                  <a:lnTo>
                    <a:pt x="0" y="120396"/>
                  </a:lnTo>
                  <a:lnTo>
                    <a:pt x="120395" y="240791"/>
                  </a:lnTo>
                  <a:lnTo>
                    <a:pt x="120395" y="180593"/>
                  </a:lnTo>
                  <a:lnTo>
                    <a:pt x="1488948" y="180593"/>
                  </a:lnTo>
                  <a:lnTo>
                    <a:pt x="1488948" y="60198"/>
                  </a:lnTo>
                  <a:lnTo>
                    <a:pt x="120395" y="60198"/>
                  </a:lnTo>
                  <a:lnTo>
                    <a:pt x="120395" y="0"/>
                  </a:lnTo>
                  <a:close/>
                </a:path>
              </a:pathLst>
            </a:custGeom>
            <a:solidFill>
              <a:srgbClr val="4471C4"/>
            </a:solidFill>
          </p:spPr>
          <p:txBody>
            <a:bodyPr wrap="square" lIns="0" tIns="0" rIns="0" bIns="0" rtlCol="0"/>
            <a:lstStyle/>
            <a:p>
              <a:endParaRPr/>
            </a:p>
          </p:txBody>
        </p:sp>
        <p:sp>
          <p:nvSpPr>
            <p:cNvPr id="14" name="object 14"/>
            <p:cNvSpPr/>
            <p:nvPr/>
          </p:nvSpPr>
          <p:spPr>
            <a:xfrm>
              <a:off x="2286000" y="1906523"/>
              <a:ext cx="1489075" cy="241300"/>
            </a:xfrm>
            <a:custGeom>
              <a:avLst/>
              <a:gdLst/>
              <a:ahLst/>
              <a:cxnLst/>
              <a:rect l="l" t="t" r="r" b="b"/>
              <a:pathLst>
                <a:path w="1489075" h="241300">
                  <a:moveTo>
                    <a:pt x="0" y="120396"/>
                  </a:moveTo>
                  <a:lnTo>
                    <a:pt x="120395" y="0"/>
                  </a:lnTo>
                  <a:lnTo>
                    <a:pt x="120395" y="60198"/>
                  </a:lnTo>
                  <a:lnTo>
                    <a:pt x="1488948" y="60198"/>
                  </a:lnTo>
                  <a:lnTo>
                    <a:pt x="1488948" y="180593"/>
                  </a:lnTo>
                  <a:lnTo>
                    <a:pt x="120395" y="180593"/>
                  </a:lnTo>
                  <a:lnTo>
                    <a:pt x="120395" y="240791"/>
                  </a:lnTo>
                  <a:lnTo>
                    <a:pt x="0" y="120396"/>
                  </a:lnTo>
                  <a:close/>
                </a:path>
              </a:pathLst>
            </a:custGeom>
            <a:ln w="12700">
              <a:solidFill>
                <a:srgbClr val="2E528F"/>
              </a:solidFill>
            </a:ln>
          </p:spPr>
          <p:txBody>
            <a:bodyPr wrap="square" lIns="0" tIns="0" rIns="0" bIns="0" rtlCol="0"/>
            <a:lstStyle/>
            <a:p>
              <a:endParaRPr/>
            </a:p>
          </p:txBody>
        </p:sp>
      </p:grpSp>
      <p:sp>
        <p:nvSpPr>
          <p:cNvPr id="15" name="object 15"/>
          <p:cNvSpPr txBox="1"/>
          <p:nvPr/>
        </p:nvSpPr>
        <p:spPr>
          <a:xfrm>
            <a:off x="5028946" y="1206449"/>
            <a:ext cx="673100"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Calibri"/>
                <a:cs typeface="Calibri"/>
              </a:rPr>
              <a:t>#Wheel</a:t>
            </a:r>
            <a:endParaRPr sz="1600">
              <a:latin typeface="Calibri"/>
              <a:cs typeface="Calibri"/>
            </a:endParaRPr>
          </a:p>
        </p:txBody>
      </p:sp>
      <p:sp>
        <p:nvSpPr>
          <p:cNvPr id="16" name="object 16"/>
          <p:cNvSpPr txBox="1"/>
          <p:nvPr/>
        </p:nvSpPr>
        <p:spPr>
          <a:xfrm>
            <a:off x="5837682" y="1213180"/>
            <a:ext cx="1809114" cy="269240"/>
          </a:xfrm>
          <a:prstGeom prst="rect">
            <a:avLst/>
          </a:prstGeom>
        </p:spPr>
        <p:txBody>
          <a:bodyPr vert="horz" wrap="square" lIns="0" tIns="12065" rIns="0" bIns="0" rtlCol="0">
            <a:spAutoFit/>
          </a:bodyPr>
          <a:lstStyle/>
          <a:p>
            <a:pPr marL="12700">
              <a:lnSpc>
                <a:spcPct val="100000"/>
              </a:lnSpc>
              <a:spcBef>
                <a:spcPts val="95"/>
              </a:spcBef>
            </a:pPr>
            <a:r>
              <a:rPr sz="2400" b="1" spc="-7" baseline="1736" dirty="0">
                <a:latin typeface="Calibri"/>
                <a:cs typeface="Calibri"/>
              </a:rPr>
              <a:t>Height</a:t>
            </a:r>
            <a:r>
              <a:rPr sz="2400" b="1" spc="532" baseline="1736" dirty="0">
                <a:latin typeface="Calibri"/>
                <a:cs typeface="Calibri"/>
              </a:rPr>
              <a:t> </a:t>
            </a:r>
            <a:r>
              <a:rPr sz="1600" b="1" spc="-20" dirty="0">
                <a:latin typeface="Calibri"/>
                <a:cs typeface="Calibri"/>
              </a:rPr>
              <a:t>Weight</a:t>
            </a:r>
            <a:r>
              <a:rPr sz="1600" b="1" spc="270" dirty="0">
                <a:latin typeface="Calibri"/>
                <a:cs typeface="Calibri"/>
              </a:rPr>
              <a:t> </a:t>
            </a:r>
            <a:r>
              <a:rPr sz="1600" b="1" spc="-5" dirty="0">
                <a:latin typeface="Calibri"/>
                <a:cs typeface="Calibri"/>
              </a:rPr>
              <a:t>Color</a:t>
            </a:r>
            <a:endParaRPr sz="1600">
              <a:latin typeface="Calibri"/>
              <a:cs typeface="Calibri"/>
            </a:endParaRPr>
          </a:p>
        </p:txBody>
      </p:sp>
      <p:graphicFrame>
        <p:nvGraphicFramePr>
          <p:cNvPr id="17" name="object 17"/>
          <p:cNvGraphicFramePr>
            <a:graphicFrameLocks noGrp="1"/>
          </p:cNvGraphicFramePr>
          <p:nvPr/>
        </p:nvGraphicFramePr>
        <p:xfrm>
          <a:off x="5218684" y="1641475"/>
          <a:ext cx="2597147" cy="3490541"/>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715009">
                  <a:extLst>
                    <a:ext uri="{9D8B030D-6E8A-4147-A177-3AD203B41FA5}">
                      <a16:colId xmlns:a16="http://schemas.microsoft.com/office/drawing/2014/main" val="20001"/>
                    </a:ext>
                  </a:extLst>
                </a:gridCol>
                <a:gridCol w="659764">
                  <a:extLst>
                    <a:ext uri="{9D8B030D-6E8A-4147-A177-3AD203B41FA5}">
                      <a16:colId xmlns:a16="http://schemas.microsoft.com/office/drawing/2014/main" val="20002"/>
                    </a:ext>
                  </a:extLst>
                </a:gridCol>
                <a:gridCol w="772794">
                  <a:extLst>
                    <a:ext uri="{9D8B030D-6E8A-4147-A177-3AD203B41FA5}">
                      <a16:colId xmlns:a16="http://schemas.microsoft.com/office/drawing/2014/main" val="20003"/>
                    </a:ext>
                  </a:extLst>
                </a:gridCol>
              </a:tblGrid>
              <a:tr h="449325">
                <a:tc>
                  <a:txBody>
                    <a:bodyPr/>
                    <a:lstStyle/>
                    <a:p>
                      <a:pPr marL="64769">
                        <a:lnSpc>
                          <a:spcPts val="1515"/>
                        </a:lnSpc>
                      </a:pPr>
                      <a:r>
                        <a:rPr sz="1600" b="1" dirty="0">
                          <a:latin typeface="Calibri"/>
                          <a:cs typeface="Calibri"/>
                        </a:rPr>
                        <a:t>4</a:t>
                      </a:r>
                      <a:endParaRPr sz="1600">
                        <a:latin typeface="Calibri"/>
                        <a:cs typeface="Calibri"/>
                      </a:endParaRPr>
                    </a:p>
                  </a:txBody>
                  <a:tcPr marL="0" marR="0" marT="0" marB="0"/>
                </a:tc>
                <a:tc>
                  <a:txBody>
                    <a:bodyPr/>
                    <a:lstStyle/>
                    <a:p>
                      <a:pPr marL="314325">
                        <a:lnSpc>
                          <a:spcPts val="1545"/>
                        </a:lnSpc>
                      </a:pPr>
                      <a:r>
                        <a:rPr sz="1600" b="1" dirty="0">
                          <a:latin typeface="Calibri"/>
                          <a:cs typeface="Calibri"/>
                        </a:rPr>
                        <a:t>6</a:t>
                      </a:r>
                      <a:endParaRPr sz="1600">
                        <a:latin typeface="Calibri"/>
                        <a:cs typeface="Calibri"/>
                      </a:endParaRPr>
                    </a:p>
                  </a:txBody>
                  <a:tcPr marL="0" marR="0" marT="0" marB="0"/>
                </a:tc>
                <a:tc>
                  <a:txBody>
                    <a:bodyPr/>
                    <a:lstStyle/>
                    <a:p>
                      <a:pPr marL="179705">
                        <a:lnSpc>
                          <a:spcPts val="1570"/>
                        </a:lnSpc>
                      </a:pPr>
                      <a:r>
                        <a:rPr sz="1600" b="1" spc="-10" dirty="0">
                          <a:latin typeface="Calibri"/>
                          <a:cs typeface="Calibri"/>
                        </a:rPr>
                        <a:t>500</a:t>
                      </a:r>
                      <a:endParaRPr sz="1600">
                        <a:latin typeface="Calibri"/>
                        <a:cs typeface="Calibri"/>
                      </a:endParaRPr>
                    </a:p>
                  </a:txBody>
                  <a:tcPr marL="0" marR="0" marT="0" marB="0"/>
                </a:tc>
                <a:tc>
                  <a:txBody>
                    <a:bodyPr/>
                    <a:lstStyle/>
                    <a:p>
                      <a:pPr marL="205740">
                        <a:lnSpc>
                          <a:spcPts val="1570"/>
                        </a:lnSpc>
                      </a:pPr>
                      <a:r>
                        <a:rPr sz="1600" b="1" spc="-15" dirty="0">
                          <a:latin typeface="Calibri"/>
                          <a:cs typeface="Calibri"/>
                        </a:rPr>
                        <a:t>Red</a:t>
                      </a:r>
                      <a:endParaRPr sz="1600">
                        <a:latin typeface="Calibri"/>
                        <a:cs typeface="Calibri"/>
                      </a:endParaRPr>
                    </a:p>
                  </a:txBody>
                  <a:tcPr marL="0" marR="0" marT="0" marB="0"/>
                </a:tc>
                <a:extLst>
                  <a:ext uri="{0D108BD9-81ED-4DB2-BD59-A6C34878D82A}">
                    <a16:rowId xmlns:a16="http://schemas.microsoft.com/office/drawing/2014/main" val="10000"/>
                  </a:ext>
                </a:extLst>
              </a:tr>
              <a:tr h="662724">
                <a:tc>
                  <a:txBody>
                    <a:bodyPr/>
                    <a:lstStyle/>
                    <a:p>
                      <a:pPr>
                        <a:lnSpc>
                          <a:spcPct val="100000"/>
                        </a:lnSpc>
                        <a:spcBef>
                          <a:spcPts val="45"/>
                        </a:spcBef>
                      </a:pPr>
                      <a:endParaRPr sz="1250">
                        <a:latin typeface="Times New Roman"/>
                        <a:cs typeface="Times New Roman"/>
                      </a:endParaRPr>
                    </a:p>
                    <a:p>
                      <a:pPr marL="57785">
                        <a:lnSpc>
                          <a:spcPct val="100000"/>
                        </a:lnSpc>
                        <a:spcBef>
                          <a:spcPts val="5"/>
                        </a:spcBef>
                      </a:pPr>
                      <a:r>
                        <a:rPr sz="1600" b="1" dirty="0">
                          <a:latin typeface="Calibri"/>
                          <a:cs typeface="Calibri"/>
                        </a:rPr>
                        <a:t>4</a:t>
                      </a:r>
                      <a:endParaRPr sz="1600">
                        <a:latin typeface="Calibri"/>
                        <a:cs typeface="Calibri"/>
                      </a:endParaRPr>
                    </a:p>
                  </a:txBody>
                  <a:tcPr marL="0" marR="0" marT="5715" marB="0"/>
                </a:tc>
                <a:tc>
                  <a:txBody>
                    <a:bodyPr/>
                    <a:lstStyle/>
                    <a:p>
                      <a:pPr>
                        <a:lnSpc>
                          <a:spcPct val="100000"/>
                        </a:lnSpc>
                        <a:spcBef>
                          <a:spcPts val="15"/>
                        </a:spcBef>
                      </a:pPr>
                      <a:endParaRPr sz="1300">
                        <a:latin typeface="Times New Roman"/>
                        <a:cs typeface="Times New Roman"/>
                      </a:endParaRPr>
                    </a:p>
                    <a:p>
                      <a:pPr marL="307975">
                        <a:lnSpc>
                          <a:spcPct val="100000"/>
                        </a:lnSpc>
                      </a:pPr>
                      <a:r>
                        <a:rPr sz="1600" b="1" spc="-5" dirty="0">
                          <a:latin typeface="Calibri"/>
                          <a:cs typeface="Calibri"/>
                        </a:rPr>
                        <a:t>5.5</a:t>
                      </a:r>
                      <a:endParaRPr sz="1600">
                        <a:latin typeface="Calibri"/>
                        <a:cs typeface="Calibri"/>
                      </a:endParaRPr>
                    </a:p>
                  </a:txBody>
                  <a:tcPr marL="0" marR="0" marT="1905" marB="0"/>
                </a:tc>
                <a:tc>
                  <a:txBody>
                    <a:bodyPr/>
                    <a:lstStyle/>
                    <a:p>
                      <a:pPr>
                        <a:lnSpc>
                          <a:spcPct val="100000"/>
                        </a:lnSpc>
                        <a:spcBef>
                          <a:spcPts val="40"/>
                        </a:spcBef>
                      </a:pPr>
                      <a:endParaRPr sz="1300">
                        <a:latin typeface="Times New Roman"/>
                        <a:cs typeface="Times New Roman"/>
                      </a:endParaRPr>
                    </a:p>
                    <a:p>
                      <a:pPr marL="172720">
                        <a:lnSpc>
                          <a:spcPct val="100000"/>
                        </a:lnSpc>
                      </a:pPr>
                      <a:r>
                        <a:rPr sz="1600" b="1" spc="-15" dirty="0">
                          <a:latin typeface="Calibri"/>
                          <a:cs typeface="Calibri"/>
                        </a:rPr>
                        <a:t>600</a:t>
                      </a:r>
                      <a:endParaRPr sz="1600">
                        <a:latin typeface="Calibri"/>
                        <a:cs typeface="Calibri"/>
                      </a:endParaRPr>
                    </a:p>
                  </a:txBody>
                  <a:tcPr marL="0" marR="0" marT="5080" marB="0"/>
                </a:tc>
                <a:tc>
                  <a:txBody>
                    <a:bodyPr/>
                    <a:lstStyle/>
                    <a:p>
                      <a:pPr>
                        <a:lnSpc>
                          <a:spcPct val="100000"/>
                        </a:lnSpc>
                        <a:spcBef>
                          <a:spcPts val="40"/>
                        </a:spcBef>
                      </a:pPr>
                      <a:endParaRPr sz="1300">
                        <a:latin typeface="Times New Roman"/>
                        <a:cs typeface="Times New Roman"/>
                      </a:endParaRPr>
                    </a:p>
                    <a:p>
                      <a:pPr marL="199390">
                        <a:lnSpc>
                          <a:spcPct val="100000"/>
                        </a:lnSpc>
                      </a:pPr>
                      <a:r>
                        <a:rPr sz="1600" b="1" spc="-5" dirty="0">
                          <a:latin typeface="Calibri"/>
                          <a:cs typeface="Calibri"/>
                        </a:rPr>
                        <a:t>Blue</a:t>
                      </a:r>
                      <a:endParaRPr sz="1600">
                        <a:latin typeface="Calibri"/>
                        <a:cs typeface="Calibri"/>
                      </a:endParaRPr>
                    </a:p>
                  </a:txBody>
                  <a:tcPr marL="0" marR="0" marT="5080" marB="0"/>
                </a:tc>
                <a:extLst>
                  <a:ext uri="{0D108BD9-81ED-4DB2-BD59-A6C34878D82A}">
                    <a16:rowId xmlns:a16="http://schemas.microsoft.com/office/drawing/2014/main" val="10001"/>
                  </a:ext>
                </a:extLst>
              </a:tr>
              <a:tr h="621436">
                <a:tc>
                  <a:txBody>
                    <a:bodyPr/>
                    <a:lstStyle/>
                    <a:p>
                      <a:pPr marL="48260">
                        <a:lnSpc>
                          <a:spcPct val="100000"/>
                        </a:lnSpc>
                        <a:spcBef>
                          <a:spcPts val="1275"/>
                        </a:spcBef>
                      </a:pPr>
                      <a:r>
                        <a:rPr sz="1600" b="1" dirty="0">
                          <a:latin typeface="Calibri"/>
                          <a:cs typeface="Calibri"/>
                        </a:rPr>
                        <a:t>4</a:t>
                      </a:r>
                      <a:endParaRPr sz="1600">
                        <a:latin typeface="Calibri"/>
                        <a:cs typeface="Calibri"/>
                      </a:endParaRPr>
                    </a:p>
                  </a:txBody>
                  <a:tcPr marL="0" marR="0" marT="161925" marB="0"/>
                </a:tc>
                <a:tc>
                  <a:txBody>
                    <a:bodyPr/>
                    <a:lstStyle/>
                    <a:p>
                      <a:pPr marL="297815">
                        <a:lnSpc>
                          <a:spcPct val="100000"/>
                        </a:lnSpc>
                        <a:spcBef>
                          <a:spcPts val="1305"/>
                        </a:spcBef>
                      </a:pPr>
                      <a:r>
                        <a:rPr sz="1600" b="1" dirty="0">
                          <a:latin typeface="Calibri"/>
                          <a:cs typeface="Calibri"/>
                        </a:rPr>
                        <a:t>5</a:t>
                      </a:r>
                      <a:endParaRPr sz="1600">
                        <a:latin typeface="Calibri"/>
                        <a:cs typeface="Calibri"/>
                      </a:endParaRPr>
                    </a:p>
                  </a:txBody>
                  <a:tcPr marL="0" marR="0" marT="165735" marB="0"/>
                </a:tc>
                <a:tc>
                  <a:txBody>
                    <a:bodyPr/>
                    <a:lstStyle/>
                    <a:p>
                      <a:pPr marL="162560">
                        <a:lnSpc>
                          <a:spcPct val="100000"/>
                        </a:lnSpc>
                        <a:spcBef>
                          <a:spcPts val="1330"/>
                        </a:spcBef>
                      </a:pPr>
                      <a:r>
                        <a:rPr sz="1600" b="1" spc="-10" dirty="0">
                          <a:latin typeface="Calibri"/>
                          <a:cs typeface="Calibri"/>
                        </a:rPr>
                        <a:t>550</a:t>
                      </a:r>
                      <a:endParaRPr sz="1600">
                        <a:latin typeface="Calibri"/>
                        <a:cs typeface="Calibri"/>
                      </a:endParaRPr>
                    </a:p>
                  </a:txBody>
                  <a:tcPr marL="0" marR="0" marT="168910" marB="0"/>
                </a:tc>
                <a:tc>
                  <a:txBody>
                    <a:bodyPr/>
                    <a:lstStyle/>
                    <a:p>
                      <a:pPr marL="189865">
                        <a:lnSpc>
                          <a:spcPct val="100000"/>
                        </a:lnSpc>
                        <a:spcBef>
                          <a:spcPts val="1330"/>
                        </a:spcBef>
                      </a:pPr>
                      <a:r>
                        <a:rPr sz="1600" b="1" spc="-30" dirty="0">
                          <a:latin typeface="Calibri"/>
                          <a:cs typeface="Calibri"/>
                        </a:rPr>
                        <a:t>Yellow</a:t>
                      </a:r>
                      <a:endParaRPr sz="1600">
                        <a:latin typeface="Calibri"/>
                        <a:cs typeface="Calibri"/>
                      </a:endParaRPr>
                    </a:p>
                  </a:txBody>
                  <a:tcPr marL="0" marR="0" marT="168910" marB="0"/>
                </a:tc>
                <a:extLst>
                  <a:ext uri="{0D108BD9-81ED-4DB2-BD59-A6C34878D82A}">
                    <a16:rowId xmlns:a16="http://schemas.microsoft.com/office/drawing/2014/main" val="10002"/>
                  </a:ext>
                </a:extLst>
              </a:tr>
              <a:tr h="622223">
                <a:tc>
                  <a:txBody>
                    <a:bodyPr/>
                    <a:lstStyle/>
                    <a:p>
                      <a:pPr marL="38100">
                        <a:lnSpc>
                          <a:spcPct val="100000"/>
                        </a:lnSpc>
                        <a:spcBef>
                          <a:spcPts val="1160"/>
                        </a:spcBef>
                      </a:pPr>
                      <a:r>
                        <a:rPr sz="1600" b="1" dirty="0">
                          <a:latin typeface="Calibri"/>
                          <a:cs typeface="Calibri"/>
                        </a:rPr>
                        <a:t>2</a:t>
                      </a:r>
                      <a:endParaRPr sz="1600">
                        <a:latin typeface="Calibri"/>
                        <a:cs typeface="Calibri"/>
                      </a:endParaRPr>
                    </a:p>
                  </a:txBody>
                  <a:tcPr marL="0" marR="0" marT="147320" marB="0"/>
                </a:tc>
                <a:tc>
                  <a:txBody>
                    <a:bodyPr/>
                    <a:lstStyle/>
                    <a:p>
                      <a:pPr marL="287655">
                        <a:lnSpc>
                          <a:spcPct val="100000"/>
                        </a:lnSpc>
                        <a:spcBef>
                          <a:spcPts val="1185"/>
                        </a:spcBef>
                      </a:pPr>
                      <a:r>
                        <a:rPr sz="1600" b="1" dirty="0">
                          <a:latin typeface="Calibri"/>
                          <a:cs typeface="Calibri"/>
                        </a:rPr>
                        <a:t>3</a:t>
                      </a:r>
                      <a:endParaRPr sz="1600">
                        <a:latin typeface="Calibri"/>
                        <a:cs typeface="Calibri"/>
                      </a:endParaRPr>
                    </a:p>
                  </a:txBody>
                  <a:tcPr marL="0" marR="0" marT="150495" marB="0"/>
                </a:tc>
                <a:tc>
                  <a:txBody>
                    <a:bodyPr/>
                    <a:lstStyle/>
                    <a:p>
                      <a:pPr marL="153035">
                        <a:lnSpc>
                          <a:spcPct val="100000"/>
                        </a:lnSpc>
                        <a:spcBef>
                          <a:spcPts val="1210"/>
                        </a:spcBef>
                      </a:pPr>
                      <a:r>
                        <a:rPr sz="1600" b="1" spc="-15" dirty="0">
                          <a:latin typeface="Calibri"/>
                          <a:cs typeface="Calibri"/>
                        </a:rPr>
                        <a:t>200</a:t>
                      </a:r>
                      <a:endParaRPr sz="1600">
                        <a:latin typeface="Calibri"/>
                        <a:cs typeface="Calibri"/>
                      </a:endParaRPr>
                    </a:p>
                  </a:txBody>
                  <a:tcPr marL="0" marR="0" marT="153670" marB="0"/>
                </a:tc>
                <a:tc>
                  <a:txBody>
                    <a:bodyPr/>
                    <a:lstStyle/>
                    <a:p>
                      <a:pPr marL="179705">
                        <a:lnSpc>
                          <a:spcPct val="100000"/>
                        </a:lnSpc>
                        <a:spcBef>
                          <a:spcPts val="1210"/>
                        </a:spcBef>
                      </a:pPr>
                      <a:r>
                        <a:rPr sz="1600" b="1" spc="-15" dirty="0">
                          <a:latin typeface="Calibri"/>
                          <a:cs typeface="Calibri"/>
                        </a:rPr>
                        <a:t>Red</a:t>
                      </a:r>
                      <a:endParaRPr sz="1600">
                        <a:latin typeface="Calibri"/>
                        <a:cs typeface="Calibri"/>
                      </a:endParaRPr>
                    </a:p>
                  </a:txBody>
                  <a:tcPr marL="0" marR="0" marT="153670" marB="0"/>
                </a:tc>
                <a:extLst>
                  <a:ext uri="{0D108BD9-81ED-4DB2-BD59-A6C34878D82A}">
                    <a16:rowId xmlns:a16="http://schemas.microsoft.com/office/drawing/2014/main" val="10003"/>
                  </a:ext>
                </a:extLst>
              </a:tr>
              <a:tr h="674890">
                <a:tc>
                  <a:txBody>
                    <a:bodyPr/>
                    <a:lstStyle/>
                    <a:p>
                      <a:pPr marL="31750">
                        <a:lnSpc>
                          <a:spcPct val="100000"/>
                        </a:lnSpc>
                        <a:spcBef>
                          <a:spcPts val="1285"/>
                        </a:spcBef>
                      </a:pPr>
                      <a:r>
                        <a:rPr sz="1600" b="1" dirty="0">
                          <a:latin typeface="Calibri"/>
                          <a:cs typeface="Calibri"/>
                        </a:rPr>
                        <a:t>2</a:t>
                      </a:r>
                      <a:endParaRPr sz="1600">
                        <a:latin typeface="Calibri"/>
                        <a:cs typeface="Calibri"/>
                      </a:endParaRPr>
                    </a:p>
                  </a:txBody>
                  <a:tcPr marL="0" marR="0" marT="163195" marB="0"/>
                </a:tc>
                <a:tc>
                  <a:txBody>
                    <a:bodyPr/>
                    <a:lstStyle/>
                    <a:p>
                      <a:pPr marL="281305">
                        <a:lnSpc>
                          <a:spcPct val="100000"/>
                        </a:lnSpc>
                        <a:spcBef>
                          <a:spcPts val="1310"/>
                        </a:spcBef>
                      </a:pPr>
                      <a:r>
                        <a:rPr sz="1600" b="1" spc="-5" dirty="0">
                          <a:latin typeface="Calibri"/>
                          <a:cs typeface="Calibri"/>
                        </a:rPr>
                        <a:t>3.5</a:t>
                      </a:r>
                      <a:endParaRPr sz="1600">
                        <a:latin typeface="Calibri"/>
                        <a:cs typeface="Calibri"/>
                      </a:endParaRPr>
                    </a:p>
                  </a:txBody>
                  <a:tcPr marL="0" marR="0" marT="166370" marB="0"/>
                </a:tc>
                <a:tc>
                  <a:txBody>
                    <a:bodyPr/>
                    <a:lstStyle/>
                    <a:p>
                      <a:pPr marL="146685">
                        <a:lnSpc>
                          <a:spcPct val="100000"/>
                        </a:lnSpc>
                        <a:spcBef>
                          <a:spcPts val="1340"/>
                        </a:spcBef>
                      </a:pPr>
                      <a:r>
                        <a:rPr sz="1600" b="1" spc="-10" dirty="0">
                          <a:latin typeface="Calibri"/>
                          <a:cs typeface="Calibri"/>
                        </a:rPr>
                        <a:t>150</a:t>
                      </a:r>
                      <a:endParaRPr sz="1600">
                        <a:latin typeface="Calibri"/>
                        <a:cs typeface="Calibri"/>
                      </a:endParaRPr>
                    </a:p>
                  </a:txBody>
                  <a:tcPr marL="0" marR="0" marT="170180" marB="0"/>
                </a:tc>
                <a:tc>
                  <a:txBody>
                    <a:bodyPr/>
                    <a:lstStyle/>
                    <a:p>
                      <a:pPr marL="172720">
                        <a:lnSpc>
                          <a:spcPct val="100000"/>
                        </a:lnSpc>
                        <a:spcBef>
                          <a:spcPts val="1340"/>
                        </a:spcBef>
                      </a:pPr>
                      <a:r>
                        <a:rPr sz="1600" b="1" spc="-5" dirty="0">
                          <a:latin typeface="Calibri"/>
                          <a:cs typeface="Calibri"/>
                        </a:rPr>
                        <a:t>blue</a:t>
                      </a:r>
                      <a:endParaRPr sz="1600">
                        <a:latin typeface="Calibri"/>
                        <a:cs typeface="Calibri"/>
                      </a:endParaRPr>
                    </a:p>
                  </a:txBody>
                  <a:tcPr marL="0" marR="0" marT="170180" marB="0"/>
                </a:tc>
                <a:extLst>
                  <a:ext uri="{0D108BD9-81ED-4DB2-BD59-A6C34878D82A}">
                    <a16:rowId xmlns:a16="http://schemas.microsoft.com/office/drawing/2014/main" val="10004"/>
                  </a:ext>
                </a:extLst>
              </a:tr>
              <a:tr h="459943">
                <a:tc>
                  <a:txBody>
                    <a:bodyPr/>
                    <a:lstStyle/>
                    <a:p>
                      <a:pPr>
                        <a:lnSpc>
                          <a:spcPct val="100000"/>
                        </a:lnSpc>
                        <a:spcBef>
                          <a:spcPts val="15"/>
                        </a:spcBef>
                      </a:pPr>
                      <a:endParaRPr sz="1350">
                        <a:latin typeface="Times New Roman"/>
                        <a:cs typeface="Times New Roman"/>
                      </a:endParaRPr>
                    </a:p>
                    <a:p>
                      <a:pPr marL="38100">
                        <a:lnSpc>
                          <a:spcPct val="100000"/>
                        </a:lnSpc>
                        <a:spcBef>
                          <a:spcPts val="5"/>
                        </a:spcBef>
                      </a:pPr>
                      <a:r>
                        <a:rPr sz="1600" b="1" dirty="0">
                          <a:latin typeface="Calibri"/>
                          <a:cs typeface="Calibri"/>
                        </a:rPr>
                        <a:t>2</a:t>
                      </a:r>
                      <a:endParaRPr sz="1600">
                        <a:latin typeface="Calibri"/>
                        <a:cs typeface="Calibri"/>
                      </a:endParaRPr>
                    </a:p>
                  </a:txBody>
                  <a:tcPr marL="0" marR="0" marT="1905" marB="0"/>
                </a:tc>
                <a:tc>
                  <a:txBody>
                    <a:bodyPr/>
                    <a:lstStyle/>
                    <a:p>
                      <a:pPr>
                        <a:lnSpc>
                          <a:spcPct val="100000"/>
                        </a:lnSpc>
                        <a:spcBef>
                          <a:spcPts val="45"/>
                        </a:spcBef>
                      </a:pPr>
                      <a:endParaRPr sz="1350">
                        <a:latin typeface="Times New Roman"/>
                        <a:cs typeface="Times New Roman"/>
                      </a:endParaRPr>
                    </a:p>
                    <a:p>
                      <a:pPr marL="287655">
                        <a:lnSpc>
                          <a:spcPct val="100000"/>
                        </a:lnSpc>
                      </a:pPr>
                      <a:r>
                        <a:rPr sz="1600" b="1" dirty="0">
                          <a:latin typeface="Calibri"/>
                          <a:cs typeface="Calibri"/>
                        </a:rPr>
                        <a:t>4</a:t>
                      </a:r>
                      <a:endParaRPr sz="1600">
                        <a:latin typeface="Calibri"/>
                        <a:cs typeface="Calibri"/>
                      </a:endParaRPr>
                    </a:p>
                  </a:txBody>
                  <a:tcPr marL="0" marR="0" marT="5715" marB="0"/>
                </a:tc>
                <a:tc>
                  <a:txBody>
                    <a:bodyPr/>
                    <a:lstStyle/>
                    <a:p>
                      <a:pPr>
                        <a:lnSpc>
                          <a:spcPct val="100000"/>
                        </a:lnSpc>
                        <a:spcBef>
                          <a:spcPts val="10"/>
                        </a:spcBef>
                      </a:pPr>
                      <a:endParaRPr sz="1400">
                        <a:latin typeface="Times New Roman"/>
                        <a:cs typeface="Times New Roman"/>
                      </a:endParaRPr>
                    </a:p>
                    <a:p>
                      <a:pPr marL="153035">
                        <a:lnSpc>
                          <a:spcPts val="1900"/>
                        </a:lnSpc>
                      </a:pPr>
                      <a:r>
                        <a:rPr sz="1600" b="1" spc="-15" dirty="0">
                          <a:latin typeface="Calibri"/>
                          <a:cs typeface="Calibri"/>
                        </a:rPr>
                        <a:t>250</a:t>
                      </a:r>
                      <a:endParaRPr sz="1600">
                        <a:latin typeface="Calibri"/>
                        <a:cs typeface="Calibri"/>
                      </a:endParaRPr>
                    </a:p>
                  </a:txBody>
                  <a:tcPr marL="0" marR="0" marT="1270" marB="0"/>
                </a:tc>
                <a:tc>
                  <a:txBody>
                    <a:bodyPr/>
                    <a:lstStyle/>
                    <a:p>
                      <a:pPr>
                        <a:lnSpc>
                          <a:spcPct val="100000"/>
                        </a:lnSpc>
                        <a:spcBef>
                          <a:spcPts val="10"/>
                        </a:spcBef>
                      </a:pPr>
                      <a:endParaRPr sz="1400">
                        <a:latin typeface="Times New Roman"/>
                        <a:cs typeface="Times New Roman"/>
                      </a:endParaRPr>
                    </a:p>
                    <a:p>
                      <a:pPr marL="179705">
                        <a:lnSpc>
                          <a:spcPts val="1900"/>
                        </a:lnSpc>
                      </a:pPr>
                      <a:r>
                        <a:rPr sz="1600" b="1" spc="-30" dirty="0">
                          <a:latin typeface="Calibri"/>
                          <a:cs typeface="Calibri"/>
                        </a:rPr>
                        <a:t>Yellow</a:t>
                      </a:r>
                      <a:endParaRPr sz="1600">
                        <a:latin typeface="Calibri"/>
                        <a:cs typeface="Calibri"/>
                      </a:endParaRPr>
                    </a:p>
                  </a:txBody>
                  <a:tcPr marL="0" marR="0" marT="1270" marB="0"/>
                </a:tc>
                <a:extLst>
                  <a:ext uri="{0D108BD9-81ED-4DB2-BD59-A6C34878D82A}">
                    <a16:rowId xmlns:a16="http://schemas.microsoft.com/office/drawing/2014/main" val="10005"/>
                  </a:ext>
                </a:extLst>
              </a:tr>
            </a:tbl>
          </a:graphicData>
        </a:graphic>
      </p:graphicFrame>
      <p:sp>
        <p:nvSpPr>
          <p:cNvPr id="18" name="object 18"/>
          <p:cNvSpPr txBox="1"/>
          <p:nvPr/>
        </p:nvSpPr>
        <p:spPr>
          <a:xfrm>
            <a:off x="8378697" y="624332"/>
            <a:ext cx="84328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Features</a:t>
            </a:r>
            <a:endParaRPr sz="1800">
              <a:latin typeface="Calibri"/>
              <a:cs typeface="Calibri"/>
            </a:endParaRPr>
          </a:p>
        </p:txBody>
      </p:sp>
      <p:sp>
        <p:nvSpPr>
          <p:cNvPr id="19" name="object 19"/>
          <p:cNvSpPr txBox="1"/>
          <p:nvPr/>
        </p:nvSpPr>
        <p:spPr>
          <a:xfrm>
            <a:off x="8503411" y="1473453"/>
            <a:ext cx="159512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Features</a:t>
            </a:r>
            <a:r>
              <a:rPr sz="1800" b="1" spc="-70" dirty="0">
                <a:latin typeface="Calibri"/>
                <a:cs typeface="Calibri"/>
              </a:rPr>
              <a:t> </a:t>
            </a:r>
            <a:r>
              <a:rPr sz="1800" b="1" spc="-25" dirty="0">
                <a:latin typeface="Calibri"/>
                <a:cs typeface="Calibri"/>
              </a:rPr>
              <a:t>Vectors</a:t>
            </a:r>
            <a:endParaRPr sz="1800">
              <a:latin typeface="Calibri"/>
              <a:cs typeface="Calibri"/>
            </a:endParaRPr>
          </a:p>
        </p:txBody>
      </p:sp>
      <p:sp>
        <p:nvSpPr>
          <p:cNvPr id="20" name="object 20"/>
          <p:cNvSpPr/>
          <p:nvPr/>
        </p:nvSpPr>
        <p:spPr>
          <a:xfrm>
            <a:off x="7640573" y="778891"/>
            <a:ext cx="668655" cy="487680"/>
          </a:xfrm>
          <a:custGeom>
            <a:avLst/>
            <a:gdLst/>
            <a:ahLst/>
            <a:cxnLst/>
            <a:rect l="l" t="t" r="r" b="b"/>
            <a:pathLst>
              <a:path w="668654" h="487680">
                <a:moveTo>
                  <a:pt x="49529" y="392811"/>
                </a:moveTo>
                <a:lnTo>
                  <a:pt x="0" y="487172"/>
                </a:lnTo>
                <a:lnTo>
                  <a:pt x="105155" y="470154"/>
                </a:lnTo>
                <a:lnTo>
                  <a:pt x="93281" y="453644"/>
                </a:lnTo>
                <a:lnTo>
                  <a:pt x="73659" y="453644"/>
                </a:lnTo>
                <a:lnTo>
                  <a:pt x="55118" y="427863"/>
                </a:lnTo>
                <a:lnTo>
                  <a:pt x="68050" y="418561"/>
                </a:lnTo>
                <a:lnTo>
                  <a:pt x="49529" y="392811"/>
                </a:lnTo>
                <a:close/>
              </a:path>
              <a:path w="668654" h="487680">
                <a:moveTo>
                  <a:pt x="68050" y="418561"/>
                </a:moveTo>
                <a:lnTo>
                  <a:pt x="55118" y="427863"/>
                </a:lnTo>
                <a:lnTo>
                  <a:pt x="73659" y="453644"/>
                </a:lnTo>
                <a:lnTo>
                  <a:pt x="86590" y="444340"/>
                </a:lnTo>
                <a:lnTo>
                  <a:pt x="68050" y="418561"/>
                </a:lnTo>
                <a:close/>
              </a:path>
              <a:path w="668654" h="487680">
                <a:moveTo>
                  <a:pt x="86590" y="444340"/>
                </a:moveTo>
                <a:lnTo>
                  <a:pt x="73659" y="453644"/>
                </a:lnTo>
                <a:lnTo>
                  <a:pt x="93281" y="453644"/>
                </a:lnTo>
                <a:lnTo>
                  <a:pt x="86590" y="444340"/>
                </a:lnTo>
                <a:close/>
              </a:path>
              <a:path w="668654" h="487680">
                <a:moveTo>
                  <a:pt x="649985" y="0"/>
                </a:moveTo>
                <a:lnTo>
                  <a:pt x="68050" y="418561"/>
                </a:lnTo>
                <a:lnTo>
                  <a:pt x="86590" y="444340"/>
                </a:lnTo>
                <a:lnTo>
                  <a:pt x="668527" y="25654"/>
                </a:lnTo>
                <a:lnTo>
                  <a:pt x="649985" y="0"/>
                </a:lnTo>
                <a:close/>
              </a:path>
            </a:pathLst>
          </a:custGeom>
          <a:solidFill>
            <a:srgbClr val="4471C4"/>
          </a:solidFill>
        </p:spPr>
        <p:txBody>
          <a:bodyPr wrap="square" lIns="0" tIns="0" rIns="0" bIns="0" rtlCol="0"/>
          <a:lstStyle/>
          <a:p>
            <a:endParaRPr/>
          </a:p>
        </p:txBody>
      </p:sp>
      <p:sp>
        <p:nvSpPr>
          <p:cNvPr id="21" name="object 21"/>
          <p:cNvSpPr/>
          <p:nvPr/>
        </p:nvSpPr>
        <p:spPr>
          <a:xfrm>
            <a:off x="7666482" y="1624837"/>
            <a:ext cx="848360" cy="797560"/>
          </a:xfrm>
          <a:custGeom>
            <a:avLst/>
            <a:gdLst/>
            <a:ahLst/>
            <a:cxnLst/>
            <a:rect l="l" t="t" r="r" b="b"/>
            <a:pathLst>
              <a:path w="848359" h="797560">
                <a:moveTo>
                  <a:pt x="759079" y="31496"/>
                </a:moveTo>
                <a:lnTo>
                  <a:pt x="755269" y="0"/>
                </a:lnTo>
                <a:lnTo>
                  <a:pt x="92621" y="81127"/>
                </a:lnTo>
                <a:lnTo>
                  <a:pt x="88773" y="49657"/>
                </a:lnTo>
                <a:lnTo>
                  <a:pt x="0" y="108458"/>
                </a:lnTo>
                <a:lnTo>
                  <a:pt x="100330" y="144145"/>
                </a:lnTo>
                <a:lnTo>
                  <a:pt x="96710" y="114554"/>
                </a:lnTo>
                <a:lnTo>
                  <a:pt x="96469" y="112636"/>
                </a:lnTo>
                <a:lnTo>
                  <a:pt x="759079" y="31496"/>
                </a:lnTo>
                <a:close/>
              </a:path>
              <a:path w="848359" h="797560">
                <a:moveTo>
                  <a:pt x="848233" y="140589"/>
                </a:moveTo>
                <a:lnTo>
                  <a:pt x="827786" y="116459"/>
                </a:lnTo>
                <a:lnTo>
                  <a:pt x="109791" y="723557"/>
                </a:lnTo>
                <a:lnTo>
                  <a:pt x="89281" y="699262"/>
                </a:lnTo>
                <a:lnTo>
                  <a:pt x="47244" y="797179"/>
                </a:lnTo>
                <a:lnTo>
                  <a:pt x="150749" y="772033"/>
                </a:lnTo>
                <a:lnTo>
                  <a:pt x="138938" y="758063"/>
                </a:lnTo>
                <a:lnTo>
                  <a:pt x="130263" y="747788"/>
                </a:lnTo>
                <a:lnTo>
                  <a:pt x="848233" y="140589"/>
                </a:lnTo>
                <a:close/>
              </a:path>
            </a:pathLst>
          </a:custGeom>
          <a:solidFill>
            <a:srgbClr val="4471C4"/>
          </a:solidFill>
        </p:spPr>
        <p:txBody>
          <a:bodyPr wrap="square" lIns="0" tIns="0" rIns="0" bIns="0" rtlCol="0"/>
          <a:lstStyle/>
          <a:p>
            <a:endParaRPr/>
          </a:p>
        </p:txBody>
      </p:sp>
      <p:sp>
        <p:nvSpPr>
          <p:cNvPr id="22" name="object 22"/>
          <p:cNvSpPr txBox="1"/>
          <p:nvPr/>
        </p:nvSpPr>
        <p:spPr>
          <a:xfrm>
            <a:off x="8569832" y="2537840"/>
            <a:ext cx="1407160" cy="194627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00000"/>
                </a:solidFill>
                <a:latin typeface="Calibri"/>
                <a:cs typeface="Calibri"/>
              </a:rPr>
              <a:t>Good</a:t>
            </a:r>
            <a:r>
              <a:rPr sz="1800" b="1" spc="-85" dirty="0">
                <a:solidFill>
                  <a:srgbClr val="C00000"/>
                </a:solidFill>
                <a:latin typeface="Calibri"/>
                <a:cs typeface="Calibri"/>
              </a:rPr>
              <a:t> </a:t>
            </a:r>
            <a:r>
              <a:rPr sz="1800" b="1" spc="-10" dirty="0">
                <a:solidFill>
                  <a:srgbClr val="C00000"/>
                </a:solidFill>
                <a:latin typeface="Calibri"/>
                <a:cs typeface="Calibri"/>
              </a:rPr>
              <a:t>Features</a:t>
            </a:r>
            <a:endParaRPr sz="1800">
              <a:latin typeface="Calibri"/>
              <a:cs typeface="Calibri"/>
            </a:endParaRPr>
          </a:p>
          <a:p>
            <a:pPr marL="299085" indent="-287020">
              <a:lnSpc>
                <a:spcPct val="100000"/>
              </a:lnSpc>
              <a:buFont typeface="Arial MT"/>
              <a:buChar char="•"/>
              <a:tabLst>
                <a:tab pos="299085" algn="l"/>
                <a:tab pos="299720" algn="l"/>
              </a:tabLst>
            </a:pPr>
            <a:r>
              <a:rPr sz="1800" b="1" spc="-5" dirty="0">
                <a:latin typeface="Calibri"/>
                <a:cs typeface="Calibri"/>
              </a:rPr>
              <a:t>#Wheel</a:t>
            </a:r>
            <a:endParaRPr sz="1800">
              <a:latin typeface="Calibri"/>
              <a:cs typeface="Calibri"/>
            </a:endParaRPr>
          </a:p>
          <a:p>
            <a:pPr marL="299085" indent="-287020">
              <a:lnSpc>
                <a:spcPct val="100000"/>
              </a:lnSpc>
              <a:buFont typeface="Arial MT"/>
              <a:buChar char="•"/>
              <a:tabLst>
                <a:tab pos="299085" algn="l"/>
                <a:tab pos="299720" algn="l"/>
              </a:tabLst>
            </a:pPr>
            <a:r>
              <a:rPr sz="1800" b="1" spc="-5" dirty="0">
                <a:latin typeface="Calibri"/>
                <a:cs typeface="Calibri"/>
              </a:rPr>
              <a:t>Height</a:t>
            </a:r>
            <a:endParaRPr sz="1800">
              <a:latin typeface="Calibri"/>
              <a:cs typeface="Calibri"/>
            </a:endParaRPr>
          </a:p>
          <a:p>
            <a:pPr marL="299085" indent="-287020">
              <a:lnSpc>
                <a:spcPct val="100000"/>
              </a:lnSpc>
              <a:buFont typeface="Arial MT"/>
              <a:buChar char="•"/>
              <a:tabLst>
                <a:tab pos="299085" algn="l"/>
                <a:tab pos="299720" algn="l"/>
              </a:tabLst>
            </a:pPr>
            <a:r>
              <a:rPr sz="1800" b="1" spc="-15" dirty="0">
                <a:latin typeface="Calibri"/>
                <a:cs typeface="Calibri"/>
              </a:rPr>
              <a:t>Weight</a:t>
            </a:r>
            <a:endParaRPr sz="1800">
              <a:latin typeface="Calibri"/>
              <a:cs typeface="Calibri"/>
            </a:endParaRPr>
          </a:p>
          <a:p>
            <a:pPr>
              <a:lnSpc>
                <a:spcPct val="100000"/>
              </a:lnSpc>
              <a:spcBef>
                <a:spcPts val="25"/>
              </a:spcBef>
              <a:buFont typeface="Arial MT"/>
              <a:buChar char="•"/>
            </a:pPr>
            <a:endParaRPr sz="1750">
              <a:latin typeface="Calibri"/>
              <a:cs typeface="Calibri"/>
            </a:endParaRPr>
          </a:p>
          <a:p>
            <a:pPr marL="12700">
              <a:lnSpc>
                <a:spcPct val="100000"/>
              </a:lnSpc>
            </a:pPr>
            <a:r>
              <a:rPr sz="1800" b="1" dirty="0">
                <a:solidFill>
                  <a:srgbClr val="C00000"/>
                </a:solidFill>
                <a:latin typeface="Calibri"/>
                <a:cs typeface="Calibri"/>
              </a:rPr>
              <a:t>Bad</a:t>
            </a:r>
            <a:r>
              <a:rPr sz="1800" b="1" spc="-40" dirty="0">
                <a:solidFill>
                  <a:srgbClr val="C00000"/>
                </a:solidFill>
                <a:latin typeface="Calibri"/>
                <a:cs typeface="Calibri"/>
              </a:rPr>
              <a:t> </a:t>
            </a:r>
            <a:r>
              <a:rPr sz="1800" b="1" spc="-10" dirty="0">
                <a:solidFill>
                  <a:srgbClr val="C00000"/>
                </a:solidFill>
                <a:latin typeface="Calibri"/>
                <a:cs typeface="Calibri"/>
              </a:rPr>
              <a:t>Feature</a:t>
            </a:r>
            <a:endParaRPr sz="1800">
              <a:latin typeface="Calibri"/>
              <a:cs typeface="Calibri"/>
            </a:endParaRPr>
          </a:p>
          <a:p>
            <a:pPr marL="299085" indent="-287020">
              <a:lnSpc>
                <a:spcPct val="100000"/>
              </a:lnSpc>
              <a:buFont typeface="Arial MT"/>
              <a:buChar char="•"/>
              <a:tabLst>
                <a:tab pos="299085" algn="l"/>
                <a:tab pos="299720" algn="l"/>
              </a:tabLst>
            </a:pPr>
            <a:r>
              <a:rPr sz="1800" b="1" spc="-5" dirty="0">
                <a:latin typeface="Calibri"/>
                <a:cs typeface="Calibri"/>
              </a:rPr>
              <a:t>Colour</a:t>
            </a:r>
            <a:endParaRPr sz="1800">
              <a:latin typeface="Calibri"/>
              <a:cs typeface="Calibri"/>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5035</TotalTime>
  <Words>4323</Words>
  <Application>Microsoft Office PowerPoint</Application>
  <PresentationFormat>Widescreen</PresentationFormat>
  <Paragraphs>852</Paragraphs>
  <Slides>60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Arial MT</vt:lpstr>
      <vt:lpstr>Arial Unicode MS</vt:lpstr>
      <vt:lpstr>Calibri</vt:lpstr>
      <vt:lpstr>Calibri Light</vt:lpstr>
      <vt:lpstr>Cambria Math</vt:lpstr>
      <vt:lpstr>Courier New</vt:lpstr>
      <vt:lpstr>JetBrainsMonoNL</vt:lpstr>
      <vt:lpstr>Times New Roman</vt:lpstr>
      <vt:lpstr>Office Theme</vt:lpstr>
      <vt:lpstr>Lesson 2</vt:lpstr>
      <vt:lpstr>Teach a machine to identify vehicle types</vt:lpstr>
      <vt:lpstr>PowerPoint Presentation</vt:lpstr>
      <vt:lpstr>PowerPoint Presentation</vt:lpstr>
      <vt:lpstr>Represent the sample</vt:lpstr>
      <vt:lpstr>Represent the sample</vt:lpstr>
      <vt:lpstr>Represent the sample</vt:lpstr>
      <vt:lpstr>PowerPoint Presentation</vt:lpstr>
      <vt:lpstr>Are all features useful?</vt:lpstr>
      <vt:lpstr>Let us consider single feature</vt:lpstr>
      <vt:lpstr>Given the #Wheel, identify the vehicle</vt:lpstr>
      <vt:lpstr>Let us estimate</vt:lpstr>
      <vt:lpstr>Let us estimate the probability (type|#wheel)</vt:lpstr>
      <vt:lpstr>Ask the question now</vt:lpstr>
      <vt:lpstr>There are multiple ways</vt:lpstr>
      <vt:lpstr>There are multiple ways</vt:lpstr>
      <vt:lpstr>If selected feature is not sufficient</vt:lpstr>
      <vt:lpstr>If selected feature is not sufficient</vt:lpstr>
      <vt:lpstr>More Features</vt:lpstr>
      <vt:lpstr>Estimate the probabilities, and ask the same question</vt:lpstr>
      <vt:lpstr>Estimate the probabilities, and ask the same question</vt:lpstr>
      <vt:lpstr>Multiple ways</vt:lpstr>
      <vt:lpstr>Multiple ways</vt:lpstr>
      <vt:lpstr>Summary</vt:lpstr>
      <vt:lpstr>A Complete guide to Understand Classification in Machine Learning </vt:lpstr>
      <vt:lpstr>.</vt:lpstr>
      <vt:lpstr>.</vt:lpstr>
      <vt:lpstr>.</vt:lpstr>
      <vt:lpstr>Binary Classification for Machine Learning </vt:lpstr>
      <vt:lpstr>.</vt:lpstr>
      <vt:lpstr>Code </vt:lpstr>
      <vt:lpstr>PowerPoint Presentation</vt:lpstr>
      <vt:lpstr>.</vt:lpstr>
      <vt:lpstr>Multi-Class Classification </vt:lpstr>
      <vt:lpstr>.</vt:lpstr>
      <vt:lpstr>.</vt:lpstr>
      <vt:lpstr>Code </vt:lpstr>
      <vt:lpstr>Output</vt:lpstr>
      <vt:lpstr>Multi-Label Classification for Machine Learning </vt:lpstr>
      <vt:lpstr>.</vt:lpstr>
      <vt:lpstr>Code</vt:lpstr>
      <vt:lpstr>Output</vt:lpstr>
      <vt:lpstr>Imbalanced Classification for Machine Learning </vt:lpstr>
      <vt:lpstr>.</vt:lpstr>
      <vt:lpstr>Code</vt:lpstr>
      <vt:lpstr>Output</vt:lpstr>
      <vt:lpstr>.</vt:lpstr>
      <vt:lpstr>Code</vt:lpstr>
      <vt:lpstr>Borrowers profile in the dataset  </vt:lpstr>
      <vt:lpstr>Output</vt:lpstr>
      <vt:lpstr>PowerPoint Presentation</vt:lpstr>
      <vt:lpstr>Check column types </vt:lpstr>
      <vt:lpstr>.</vt:lpstr>
      <vt:lpstr>.</vt:lpstr>
      <vt:lpstr>.</vt:lpstr>
      <vt:lpstr>.</vt:lpstr>
      <vt:lpstr>Application of Some Machine Learning Classification Algorithms </vt:lpstr>
      <vt:lpstr>.</vt:lpstr>
      <vt:lpstr>Support Vector Machines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  My first machine learning model from Scratch</dc:title>
  <dc:creator>Sanasam Ranbir Singh</dc:creator>
  <cp:lastModifiedBy>Dr. Alok Aggarwal</cp:lastModifiedBy>
  <cp:revision>17</cp:revision>
  <dcterms:created xsi:type="dcterms:W3CDTF">2024-01-24T18:45:33Z</dcterms:created>
  <dcterms:modified xsi:type="dcterms:W3CDTF">2024-08-22T06:25:36Z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2022-09-11T00:00:00Z</vt:filetime>
  </property>
  <property fmtid="{D5CDD505-2E9C-101B-9397-08002B2CF9AE}" pid="3" name="Creator">
    <vt:lpwstr>Microsoft® PowerPoint® 2019</vt:lpwstr>
  </property>
  <property fmtid="{D5CDD505-2E9C-101B-9397-08002B2CF9AE}" pid="4" name="LastSaved">
    <vt:filetime>2024-01-24T00:00:00Z</vt:filetime>
  </property>
</Properties>
</file>