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83" r:id="rId5"/>
    <p:sldId id="259" r:id="rId6"/>
    <p:sldId id="260" r:id="rId7"/>
    <p:sldId id="261" r:id="rId8"/>
    <p:sldId id="262" r:id="rId9"/>
    <p:sldId id="271" r:id="rId10"/>
    <p:sldId id="273" r:id="rId11"/>
    <p:sldId id="274" r:id="rId12"/>
    <p:sldId id="275" r:id="rId13"/>
    <p:sldId id="276" r:id="rId14"/>
    <p:sldId id="277" r:id="rId15"/>
    <p:sldId id="263" r:id="rId16"/>
    <p:sldId id="264" r:id="rId17"/>
    <p:sldId id="265" r:id="rId18"/>
    <p:sldId id="266" r:id="rId19"/>
    <p:sldId id="267" r:id="rId20"/>
    <p:sldId id="278" r:id="rId21"/>
    <p:sldId id="279" r:id="rId22"/>
    <p:sldId id="280" r:id="rId23"/>
    <p:sldId id="268" r:id="rId24"/>
    <p:sldId id="270"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4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E3FA5-4BE0-4A14-B02F-91CA36E2E05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3754512-778E-4E77-ABF9-A28BE010CD90}">
      <dgm:prSet/>
      <dgm:spPr/>
      <dgm:t>
        <a:bodyPr/>
        <a:lstStyle/>
        <a:p>
          <a:r>
            <a:rPr lang="en-US" b="1"/>
            <a:t>Role in Model Training: </a:t>
          </a:r>
          <a:r>
            <a:rPr lang="en-US"/>
            <a:t>Loss functions quantify model performance, guiding optimization processes to enhance predictive accuracy during training.</a:t>
          </a:r>
        </a:p>
      </dgm:t>
    </dgm:pt>
    <dgm:pt modelId="{347D12A3-231E-42C4-9DF5-7028BDEA263F}" type="parTrans" cxnId="{0A777006-E7A8-4677-A9DE-5E9ED7C41055}">
      <dgm:prSet/>
      <dgm:spPr/>
      <dgm:t>
        <a:bodyPr/>
        <a:lstStyle/>
        <a:p>
          <a:endParaRPr lang="en-US"/>
        </a:p>
      </dgm:t>
    </dgm:pt>
    <dgm:pt modelId="{B1E4A0C8-3401-4C12-B14B-0545C363EFFC}" type="sibTrans" cxnId="{0A777006-E7A8-4677-A9DE-5E9ED7C41055}">
      <dgm:prSet/>
      <dgm:spPr/>
      <dgm:t>
        <a:bodyPr/>
        <a:lstStyle/>
        <a:p>
          <a:endParaRPr lang="en-US"/>
        </a:p>
      </dgm:t>
    </dgm:pt>
    <dgm:pt modelId="{3F9A221E-A8F4-4FCA-91AF-23A3BC80A13F}">
      <dgm:prSet/>
      <dgm:spPr/>
      <dgm:t>
        <a:bodyPr/>
        <a:lstStyle/>
        <a:p>
          <a:r>
            <a:rPr lang="en-US" b="1"/>
            <a:t>Task-Specific Selection: </a:t>
          </a:r>
          <a:r>
            <a:rPr lang="en-US"/>
            <a:t>Selecting the correct loss function can significantly impact convergence rates and overall model efficacy for tasks.</a:t>
          </a:r>
        </a:p>
      </dgm:t>
    </dgm:pt>
    <dgm:pt modelId="{4ABD9325-176C-4D5B-AB41-C15380F36AEB}" type="parTrans" cxnId="{A66F5BCE-4A17-4509-99D2-8A05F1AC450D}">
      <dgm:prSet/>
      <dgm:spPr/>
      <dgm:t>
        <a:bodyPr/>
        <a:lstStyle/>
        <a:p>
          <a:endParaRPr lang="en-US"/>
        </a:p>
      </dgm:t>
    </dgm:pt>
    <dgm:pt modelId="{3FB311D2-C518-4B02-9D1A-A9571BAFC51F}" type="sibTrans" cxnId="{A66F5BCE-4A17-4509-99D2-8A05F1AC450D}">
      <dgm:prSet/>
      <dgm:spPr/>
      <dgm:t>
        <a:bodyPr/>
        <a:lstStyle/>
        <a:p>
          <a:endParaRPr lang="en-US"/>
        </a:p>
      </dgm:t>
    </dgm:pt>
    <dgm:pt modelId="{7280D0C1-8079-4883-935A-200520298C42}">
      <dgm:prSet/>
      <dgm:spPr/>
      <dgm:t>
        <a:bodyPr/>
        <a:lstStyle/>
        <a:p>
          <a:r>
            <a:rPr lang="en-US" b="1"/>
            <a:t>Influence on Generalization: </a:t>
          </a:r>
          <a:r>
            <a:rPr lang="en-US"/>
            <a:t>The chosen loss function affects how well a model generalizes to unseen data, impacting long-term effectiveness.</a:t>
          </a:r>
        </a:p>
      </dgm:t>
    </dgm:pt>
    <dgm:pt modelId="{F1FC4B44-FA06-4809-8858-906D94A62E72}" type="parTrans" cxnId="{618017CF-487B-4964-8070-7045446A9D6E}">
      <dgm:prSet/>
      <dgm:spPr/>
      <dgm:t>
        <a:bodyPr/>
        <a:lstStyle/>
        <a:p>
          <a:endParaRPr lang="en-US"/>
        </a:p>
      </dgm:t>
    </dgm:pt>
    <dgm:pt modelId="{179291B3-6315-422D-9C98-53FC0E271604}" type="sibTrans" cxnId="{618017CF-487B-4964-8070-7045446A9D6E}">
      <dgm:prSet/>
      <dgm:spPr/>
      <dgm:t>
        <a:bodyPr/>
        <a:lstStyle/>
        <a:p>
          <a:endParaRPr lang="en-US"/>
        </a:p>
      </dgm:t>
    </dgm:pt>
    <dgm:pt modelId="{61B5D185-4CF0-4620-B596-2F4605C6590D}" type="pres">
      <dgm:prSet presAssocID="{849E3FA5-4BE0-4A14-B02F-91CA36E2E052}" presName="root" presStyleCnt="0">
        <dgm:presLayoutVars>
          <dgm:dir/>
          <dgm:resizeHandles val="exact"/>
        </dgm:presLayoutVars>
      </dgm:prSet>
      <dgm:spPr/>
    </dgm:pt>
    <dgm:pt modelId="{6E0C13D7-F73D-4D70-8563-BE38A03B70D9}" type="pres">
      <dgm:prSet presAssocID="{D3754512-778E-4E77-ABF9-A28BE010CD90}" presName="compNode" presStyleCnt="0"/>
      <dgm:spPr/>
    </dgm:pt>
    <dgm:pt modelId="{ABA406B5-D1C0-4F32-81C7-5A90E1DC17D0}" type="pres">
      <dgm:prSet presAssocID="{D3754512-778E-4E77-ABF9-A28BE010CD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FC9F52C-4A7A-4C40-813B-B11BB34E89B4}" type="pres">
      <dgm:prSet presAssocID="{D3754512-778E-4E77-ABF9-A28BE010CD90}" presName="spaceRect" presStyleCnt="0"/>
      <dgm:spPr/>
    </dgm:pt>
    <dgm:pt modelId="{91435839-FC38-44DE-A07F-7A0FFFD4E886}" type="pres">
      <dgm:prSet presAssocID="{D3754512-778E-4E77-ABF9-A28BE010CD90}" presName="textRect" presStyleLbl="revTx" presStyleIdx="0" presStyleCnt="3">
        <dgm:presLayoutVars>
          <dgm:chMax val="1"/>
          <dgm:chPref val="1"/>
        </dgm:presLayoutVars>
      </dgm:prSet>
      <dgm:spPr/>
    </dgm:pt>
    <dgm:pt modelId="{AF3C4049-2B01-4710-854E-EA0ADEBDF65F}" type="pres">
      <dgm:prSet presAssocID="{B1E4A0C8-3401-4C12-B14B-0545C363EFFC}" presName="sibTrans" presStyleCnt="0"/>
      <dgm:spPr/>
    </dgm:pt>
    <dgm:pt modelId="{A5A34CE6-190E-4D97-B251-84519B3FA9A6}" type="pres">
      <dgm:prSet presAssocID="{3F9A221E-A8F4-4FCA-91AF-23A3BC80A13F}" presName="compNode" presStyleCnt="0"/>
      <dgm:spPr/>
    </dgm:pt>
    <dgm:pt modelId="{AEDB9036-E525-4DA1-8752-5C882263B656}" type="pres">
      <dgm:prSet presAssocID="{3F9A221E-A8F4-4FCA-91AF-23A3BC80A1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121113C-B88C-4818-9D8A-4666ACA06786}" type="pres">
      <dgm:prSet presAssocID="{3F9A221E-A8F4-4FCA-91AF-23A3BC80A13F}" presName="spaceRect" presStyleCnt="0"/>
      <dgm:spPr/>
    </dgm:pt>
    <dgm:pt modelId="{3B5A5790-0D1A-4D00-A434-6C4B902FFC69}" type="pres">
      <dgm:prSet presAssocID="{3F9A221E-A8F4-4FCA-91AF-23A3BC80A13F}" presName="textRect" presStyleLbl="revTx" presStyleIdx="1" presStyleCnt="3">
        <dgm:presLayoutVars>
          <dgm:chMax val="1"/>
          <dgm:chPref val="1"/>
        </dgm:presLayoutVars>
      </dgm:prSet>
      <dgm:spPr/>
    </dgm:pt>
    <dgm:pt modelId="{FF2BDDE4-97E5-486E-BFAE-F14DA6B4956F}" type="pres">
      <dgm:prSet presAssocID="{3FB311D2-C518-4B02-9D1A-A9571BAFC51F}" presName="sibTrans" presStyleCnt="0"/>
      <dgm:spPr/>
    </dgm:pt>
    <dgm:pt modelId="{D2105EEF-9632-41ED-B02E-24968A040ACC}" type="pres">
      <dgm:prSet presAssocID="{7280D0C1-8079-4883-935A-200520298C42}" presName="compNode" presStyleCnt="0"/>
      <dgm:spPr/>
    </dgm:pt>
    <dgm:pt modelId="{AD14B860-12C0-4A99-BC9C-6230519D3668}" type="pres">
      <dgm:prSet presAssocID="{7280D0C1-8079-4883-935A-200520298C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2E0AF8E9-D5F5-45FB-BECC-73B64543808C}" type="pres">
      <dgm:prSet presAssocID="{7280D0C1-8079-4883-935A-200520298C42}" presName="spaceRect" presStyleCnt="0"/>
      <dgm:spPr/>
    </dgm:pt>
    <dgm:pt modelId="{DBEB9310-8D17-47B7-BD20-4443B6AFD818}" type="pres">
      <dgm:prSet presAssocID="{7280D0C1-8079-4883-935A-200520298C42}" presName="textRect" presStyleLbl="revTx" presStyleIdx="2" presStyleCnt="3">
        <dgm:presLayoutVars>
          <dgm:chMax val="1"/>
          <dgm:chPref val="1"/>
        </dgm:presLayoutVars>
      </dgm:prSet>
      <dgm:spPr/>
    </dgm:pt>
  </dgm:ptLst>
  <dgm:cxnLst>
    <dgm:cxn modelId="{0A777006-E7A8-4677-A9DE-5E9ED7C41055}" srcId="{849E3FA5-4BE0-4A14-B02F-91CA36E2E052}" destId="{D3754512-778E-4E77-ABF9-A28BE010CD90}" srcOrd="0" destOrd="0" parTransId="{347D12A3-231E-42C4-9DF5-7028BDEA263F}" sibTransId="{B1E4A0C8-3401-4C12-B14B-0545C363EFFC}"/>
    <dgm:cxn modelId="{E332705D-19BF-43E6-B540-395FD5F7E682}" type="presOf" srcId="{D3754512-778E-4E77-ABF9-A28BE010CD90}" destId="{91435839-FC38-44DE-A07F-7A0FFFD4E886}" srcOrd="0" destOrd="0" presId="urn:microsoft.com/office/officeart/2018/2/layout/IconLabelList"/>
    <dgm:cxn modelId="{C7D3AAA0-0013-4B2A-AB43-F16D59473915}" type="presOf" srcId="{849E3FA5-4BE0-4A14-B02F-91CA36E2E052}" destId="{61B5D185-4CF0-4620-B596-2F4605C6590D}" srcOrd="0" destOrd="0" presId="urn:microsoft.com/office/officeart/2018/2/layout/IconLabelList"/>
    <dgm:cxn modelId="{A66F5BCE-4A17-4509-99D2-8A05F1AC450D}" srcId="{849E3FA5-4BE0-4A14-B02F-91CA36E2E052}" destId="{3F9A221E-A8F4-4FCA-91AF-23A3BC80A13F}" srcOrd="1" destOrd="0" parTransId="{4ABD9325-176C-4D5B-AB41-C15380F36AEB}" sibTransId="{3FB311D2-C518-4B02-9D1A-A9571BAFC51F}"/>
    <dgm:cxn modelId="{618017CF-487B-4964-8070-7045446A9D6E}" srcId="{849E3FA5-4BE0-4A14-B02F-91CA36E2E052}" destId="{7280D0C1-8079-4883-935A-200520298C42}" srcOrd="2" destOrd="0" parTransId="{F1FC4B44-FA06-4809-8858-906D94A62E72}" sibTransId="{179291B3-6315-422D-9C98-53FC0E271604}"/>
    <dgm:cxn modelId="{67A86ED5-6145-479E-B6AA-1FFD69CFACB0}" type="presOf" srcId="{7280D0C1-8079-4883-935A-200520298C42}" destId="{DBEB9310-8D17-47B7-BD20-4443B6AFD818}" srcOrd="0" destOrd="0" presId="urn:microsoft.com/office/officeart/2018/2/layout/IconLabelList"/>
    <dgm:cxn modelId="{4CC1C6FF-8E08-4FB6-85DD-9F039B1E5AC7}" type="presOf" srcId="{3F9A221E-A8F4-4FCA-91AF-23A3BC80A13F}" destId="{3B5A5790-0D1A-4D00-A434-6C4B902FFC69}" srcOrd="0" destOrd="0" presId="urn:microsoft.com/office/officeart/2018/2/layout/IconLabelList"/>
    <dgm:cxn modelId="{B5E0C1AC-8F14-4535-8A3A-661B9F0E626B}" type="presParOf" srcId="{61B5D185-4CF0-4620-B596-2F4605C6590D}" destId="{6E0C13D7-F73D-4D70-8563-BE38A03B70D9}" srcOrd="0" destOrd="0" presId="urn:microsoft.com/office/officeart/2018/2/layout/IconLabelList"/>
    <dgm:cxn modelId="{F84C3127-D4BD-414F-B341-89DA25E48042}" type="presParOf" srcId="{6E0C13D7-F73D-4D70-8563-BE38A03B70D9}" destId="{ABA406B5-D1C0-4F32-81C7-5A90E1DC17D0}" srcOrd="0" destOrd="0" presId="urn:microsoft.com/office/officeart/2018/2/layout/IconLabelList"/>
    <dgm:cxn modelId="{821A03A9-14F4-4863-9491-5472A0C6EC55}" type="presParOf" srcId="{6E0C13D7-F73D-4D70-8563-BE38A03B70D9}" destId="{0FC9F52C-4A7A-4C40-813B-B11BB34E89B4}" srcOrd="1" destOrd="0" presId="urn:microsoft.com/office/officeart/2018/2/layout/IconLabelList"/>
    <dgm:cxn modelId="{0715000B-A8A5-4060-98CC-C1A068CCD246}" type="presParOf" srcId="{6E0C13D7-F73D-4D70-8563-BE38A03B70D9}" destId="{91435839-FC38-44DE-A07F-7A0FFFD4E886}" srcOrd="2" destOrd="0" presId="urn:microsoft.com/office/officeart/2018/2/layout/IconLabelList"/>
    <dgm:cxn modelId="{07CB8EBB-0FAD-4712-9524-393565136EC1}" type="presParOf" srcId="{61B5D185-4CF0-4620-B596-2F4605C6590D}" destId="{AF3C4049-2B01-4710-854E-EA0ADEBDF65F}" srcOrd="1" destOrd="0" presId="urn:microsoft.com/office/officeart/2018/2/layout/IconLabelList"/>
    <dgm:cxn modelId="{A44AA9A2-EC34-4DF0-9C84-11AA7FFE62D3}" type="presParOf" srcId="{61B5D185-4CF0-4620-B596-2F4605C6590D}" destId="{A5A34CE6-190E-4D97-B251-84519B3FA9A6}" srcOrd="2" destOrd="0" presId="urn:microsoft.com/office/officeart/2018/2/layout/IconLabelList"/>
    <dgm:cxn modelId="{DBAF13EA-166D-447C-A75A-D54BACDC53DD}" type="presParOf" srcId="{A5A34CE6-190E-4D97-B251-84519B3FA9A6}" destId="{AEDB9036-E525-4DA1-8752-5C882263B656}" srcOrd="0" destOrd="0" presId="urn:microsoft.com/office/officeart/2018/2/layout/IconLabelList"/>
    <dgm:cxn modelId="{7D725A95-ED16-4D73-8ABF-CA72A55CDDDB}" type="presParOf" srcId="{A5A34CE6-190E-4D97-B251-84519B3FA9A6}" destId="{7121113C-B88C-4818-9D8A-4666ACA06786}" srcOrd="1" destOrd="0" presId="urn:microsoft.com/office/officeart/2018/2/layout/IconLabelList"/>
    <dgm:cxn modelId="{6BC8B464-5B80-48E4-B868-E4C23E0B0E8C}" type="presParOf" srcId="{A5A34CE6-190E-4D97-B251-84519B3FA9A6}" destId="{3B5A5790-0D1A-4D00-A434-6C4B902FFC69}" srcOrd="2" destOrd="0" presId="urn:microsoft.com/office/officeart/2018/2/layout/IconLabelList"/>
    <dgm:cxn modelId="{CD92C04B-460D-4322-AB4E-299A8639A017}" type="presParOf" srcId="{61B5D185-4CF0-4620-B596-2F4605C6590D}" destId="{FF2BDDE4-97E5-486E-BFAE-F14DA6B4956F}" srcOrd="3" destOrd="0" presId="urn:microsoft.com/office/officeart/2018/2/layout/IconLabelList"/>
    <dgm:cxn modelId="{BDDC7BC7-F014-4B20-B7E8-DA60E18DF260}" type="presParOf" srcId="{61B5D185-4CF0-4620-B596-2F4605C6590D}" destId="{D2105EEF-9632-41ED-B02E-24968A040ACC}" srcOrd="4" destOrd="0" presId="urn:microsoft.com/office/officeart/2018/2/layout/IconLabelList"/>
    <dgm:cxn modelId="{005C5F75-7A3C-4D57-B699-C86874614698}" type="presParOf" srcId="{D2105EEF-9632-41ED-B02E-24968A040ACC}" destId="{AD14B860-12C0-4A99-BC9C-6230519D3668}" srcOrd="0" destOrd="0" presId="urn:microsoft.com/office/officeart/2018/2/layout/IconLabelList"/>
    <dgm:cxn modelId="{44167E22-B8C1-4305-B2CE-964B8D752CAA}" type="presParOf" srcId="{D2105EEF-9632-41ED-B02E-24968A040ACC}" destId="{2E0AF8E9-D5F5-45FB-BECC-73B64543808C}" srcOrd="1" destOrd="0" presId="urn:microsoft.com/office/officeart/2018/2/layout/IconLabelList"/>
    <dgm:cxn modelId="{CE16B26E-2EA6-40C0-9A65-9D3B872C4D1D}" type="presParOf" srcId="{D2105EEF-9632-41ED-B02E-24968A040ACC}" destId="{DBEB9310-8D17-47B7-BD20-4443B6AFD8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26F330-604B-4311-8F78-86779377572E}"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9B9FEA52-28C6-406C-B5B2-74C7AEB8C706}">
      <dgm:prSet/>
      <dgm:spPr/>
      <dgm:t>
        <a:bodyPr/>
        <a:lstStyle/>
        <a:p>
          <a:r>
            <a:rPr lang="en-US" b="1"/>
            <a:t>Consider Problem Type: </a:t>
          </a:r>
          <a:r>
            <a:rPr lang="en-US"/>
            <a:t>Choosing a loss function depends on whether the problem is regression, classification, or ranking based tasks</a:t>
          </a:r>
        </a:p>
      </dgm:t>
    </dgm:pt>
    <dgm:pt modelId="{0A49427B-5DFF-4A80-AA6E-4ACBE2CD6DFC}" type="parTrans" cxnId="{B3412C43-D1E8-42EF-B8D8-DC8825F9075D}">
      <dgm:prSet/>
      <dgm:spPr/>
      <dgm:t>
        <a:bodyPr/>
        <a:lstStyle/>
        <a:p>
          <a:endParaRPr lang="en-US"/>
        </a:p>
      </dgm:t>
    </dgm:pt>
    <dgm:pt modelId="{24E4369D-4ED8-4646-AED5-87409E79C8B2}" type="sibTrans" cxnId="{B3412C43-D1E8-42EF-B8D8-DC8825F9075D}">
      <dgm:prSet phldrT="1" phldr="0"/>
      <dgm:spPr/>
      <dgm:t>
        <a:bodyPr/>
        <a:lstStyle/>
        <a:p>
          <a:r>
            <a:rPr lang="en-US"/>
            <a:t>1</a:t>
          </a:r>
        </a:p>
      </dgm:t>
    </dgm:pt>
    <dgm:pt modelId="{63105856-9C4B-45B5-B90B-7B10C335EFCF}">
      <dgm:prSet/>
      <dgm:spPr/>
      <dgm:t>
        <a:bodyPr/>
        <a:lstStyle/>
        <a:p>
          <a:r>
            <a:rPr lang="en-US" b="1"/>
            <a:t>Outlier Sensitivity: </a:t>
          </a:r>
          <a:r>
            <a:rPr lang="en-US"/>
            <a:t>Evaluate the chosen loss function's robustness against outliers to prevent distortion of model accuracy metrics.</a:t>
          </a:r>
        </a:p>
      </dgm:t>
    </dgm:pt>
    <dgm:pt modelId="{E029DF61-5AAA-4533-BF9C-D4E6494ACF04}" type="parTrans" cxnId="{7CDAEAF9-E154-4691-8F8B-E1B542177B24}">
      <dgm:prSet/>
      <dgm:spPr/>
      <dgm:t>
        <a:bodyPr/>
        <a:lstStyle/>
        <a:p>
          <a:endParaRPr lang="en-US"/>
        </a:p>
      </dgm:t>
    </dgm:pt>
    <dgm:pt modelId="{F9F5221A-1160-4B1F-8D19-4369D13BA9CC}" type="sibTrans" cxnId="{7CDAEAF9-E154-4691-8F8B-E1B542177B24}">
      <dgm:prSet phldrT="2" phldr="0"/>
      <dgm:spPr/>
      <dgm:t>
        <a:bodyPr/>
        <a:lstStyle/>
        <a:p>
          <a:r>
            <a:rPr lang="en-US"/>
            <a:t>2</a:t>
          </a:r>
        </a:p>
      </dgm:t>
    </dgm:pt>
    <dgm:pt modelId="{D46D58AD-2781-414D-A5BB-7529350042F3}">
      <dgm:prSet/>
      <dgm:spPr/>
      <dgm:t>
        <a:bodyPr/>
        <a:lstStyle/>
        <a:p>
          <a:r>
            <a:rPr lang="en-US" b="1"/>
            <a:t>Expected Output Characteristics: </a:t>
          </a:r>
          <a:r>
            <a:rPr lang="en-US"/>
            <a:t>Understand output requirements such as probability distributions to appropriately select and tailor the loss function.</a:t>
          </a:r>
        </a:p>
      </dgm:t>
    </dgm:pt>
    <dgm:pt modelId="{27A4D652-11AC-46F9-A91A-46BD6FCCA95A}" type="parTrans" cxnId="{A9D0BB05-30A3-4676-B1CA-369EC71CEF23}">
      <dgm:prSet/>
      <dgm:spPr/>
      <dgm:t>
        <a:bodyPr/>
        <a:lstStyle/>
        <a:p>
          <a:endParaRPr lang="en-US"/>
        </a:p>
      </dgm:t>
    </dgm:pt>
    <dgm:pt modelId="{6549840F-4D99-45C3-BCD4-411B33A5B39B}" type="sibTrans" cxnId="{A9D0BB05-30A3-4676-B1CA-369EC71CEF23}">
      <dgm:prSet phldrT="3" phldr="0"/>
      <dgm:spPr/>
      <dgm:t>
        <a:bodyPr/>
        <a:lstStyle/>
        <a:p>
          <a:r>
            <a:rPr lang="en-US"/>
            <a:t>3</a:t>
          </a:r>
        </a:p>
      </dgm:t>
    </dgm:pt>
    <dgm:pt modelId="{E38AE071-31DE-4672-82B7-6F5328AA055D}" type="pres">
      <dgm:prSet presAssocID="{1F26F330-604B-4311-8F78-86779377572E}" presName="Name0" presStyleCnt="0">
        <dgm:presLayoutVars>
          <dgm:animLvl val="lvl"/>
          <dgm:resizeHandles val="exact"/>
        </dgm:presLayoutVars>
      </dgm:prSet>
      <dgm:spPr/>
    </dgm:pt>
    <dgm:pt modelId="{0987467A-945E-4B5B-9704-EA270C377CCC}" type="pres">
      <dgm:prSet presAssocID="{9B9FEA52-28C6-406C-B5B2-74C7AEB8C706}" presName="compositeNode" presStyleCnt="0">
        <dgm:presLayoutVars>
          <dgm:bulletEnabled val="1"/>
        </dgm:presLayoutVars>
      </dgm:prSet>
      <dgm:spPr/>
    </dgm:pt>
    <dgm:pt modelId="{011DBF23-1141-48AF-8F5F-7B5A8D61105F}" type="pres">
      <dgm:prSet presAssocID="{9B9FEA52-28C6-406C-B5B2-74C7AEB8C706}" presName="bgRect" presStyleLbl="bgAccFollowNode1" presStyleIdx="0" presStyleCnt="3"/>
      <dgm:spPr/>
    </dgm:pt>
    <dgm:pt modelId="{5D3CEBCB-E46B-4D3A-A524-E0BA4B7D4667}" type="pres">
      <dgm:prSet presAssocID="{24E4369D-4ED8-4646-AED5-87409E79C8B2}" presName="sibTransNodeCircle" presStyleLbl="alignNode1" presStyleIdx="0" presStyleCnt="6">
        <dgm:presLayoutVars>
          <dgm:chMax val="0"/>
          <dgm:bulletEnabled/>
        </dgm:presLayoutVars>
      </dgm:prSet>
      <dgm:spPr/>
    </dgm:pt>
    <dgm:pt modelId="{22A30DCE-E852-47BC-B767-051C7A039DA4}" type="pres">
      <dgm:prSet presAssocID="{9B9FEA52-28C6-406C-B5B2-74C7AEB8C706}" presName="bottomLine" presStyleLbl="alignNode1" presStyleIdx="1" presStyleCnt="6">
        <dgm:presLayoutVars/>
      </dgm:prSet>
      <dgm:spPr/>
    </dgm:pt>
    <dgm:pt modelId="{E04AC514-5A4D-4243-A0BA-5ABC89D17012}" type="pres">
      <dgm:prSet presAssocID="{9B9FEA52-28C6-406C-B5B2-74C7AEB8C706}" presName="nodeText" presStyleLbl="bgAccFollowNode1" presStyleIdx="0" presStyleCnt="3">
        <dgm:presLayoutVars>
          <dgm:bulletEnabled val="1"/>
        </dgm:presLayoutVars>
      </dgm:prSet>
      <dgm:spPr/>
    </dgm:pt>
    <dgm:pt modelId="{1432A480-05FD-42B8-853D-BACC5F92767F}" type="pres">
      <dgm:prSet presAssocID="{24E4369D-4ED8-4646-AED5-87409E79C8B2}" presName="sibTrans" presStyleCnt="0"/>
      <dgm:spPr/>
    </dgm:pt>
    <dgm:pt modelId="{CBED10AB-2261-425D-8939-7E18841BCC19}" type="pres">
      <dgm:prSet presAssocID="{63105856-9C4B-45B5-B90B-7B10C335EFCF}" presName="compositeNode" presStyleCnt="0">
        <dgm:presLayoutVars>
          <dgm:bulletEnabled val="1"/>
        </dgm:presLayoutVars>
      </dgm:prSet>
      <dgm:spPr/>
    </dgm:pt>
    <dgm:pt modelId="{225665C2-63FB-4A45-A360-B964A0A278C9}" type="pres">
      <dgm:prSet presAssocID="{63105856-9C4B-45B5-B90B-7B10C335EFCF}" presName="bgRect" presStyleLbl="bgAccFollowNode1" presStyleIdx="1" presStyleCnt="3"/>
      <dgm:spPr/>
    </dgm:pt>
    <dgm:pt modelId="{5DFF8904-0641-40AD-A5EF-13CBBCA36018}" type="pres">
      <dgm:prSet presAssocID="{F9F5221A-1160-4B1F-8D19-4369D13BA9CC}" presName="sibTransNodeCircle" presStyleLbl="alignNode1" presStyleIdx="2" presStyleCnt="6">
        <dgm:presLayoutVars>
          <dgm:chMax val="0"/>
          <dgm:bulletEnabled/>
        </dgm:presLayoutVars>
      </dgm:prSet>
      <dgm:spPr/>
    </dgm:pt>
    <dgm:pt modelId="{072453B3-E1E1-4164-AA51-AEA8FBEEDDB9}" type="pres">
      <dgm:prSet presAssocID="{63105856-9C4B-45B5-B90B-7B10C335EFCF}" presName="bottomLine" presStyleLbl="alignNode1" presStyleIdx="3" presStyleCnt="6">
        <dgm:presLayoutVars/>
      </dgm:prSet>
      <dgm:spPr/>
    </dgm:pt>
    <dgm:pt modelId="{82067EE0-6933-4C5C-AE4C-630AD540DC08}" type="pres">
      <dgm:prSet presAssocID="{63105856-9C4B-45B5-B90B-7B10C335EFCF}" presName="nodeText" presStyleLbl="bgAccFollowNode1" presStyleIdx="1" presStyleCnt="3">
        <dgm:presLayoutVars>
          <dgm:bulletEnabled val="1"/>
        </dgm:presLayoutVars>
      </dgm:prSet>
      <dgm:spPr/>
    </dgm:pt>
    <dgm:pt modelId="{53428D97-BA72-478F-A74F-55708ECCFC0E}" type="pres">
      <dgm:prSet presAssocID="{F9F5221A-1160-4B1F-8D19-4369D13BA9CC}" presName="sibTrans" presStyleCnt="0"/>
      <dgm:spPr/>
    </dgm:pt>
    <dgm:pt modelId="{7EDD960C-046A-4420-8261-AAF1DF468475}" type="pres">
      <dgm:prSet presAssocID="{D46D58AD-2781-414D-A5BB-7529350042F3}" presName="compositeNode" presStyleCnt="0">
        <dgm:presLayoutVars>
          <dgm:bulletEnabled val="1"/>
        </dgm:presLayoutVars>
      </dgm:prSet>
      <dgm:spPr/>
    </dgm:pt>
    <dgm:pt modelId="{A2C95FE1-3E5A-48F6-8252-6E1103ACDD97}" type="pres">
      <dgm:prSet presAssocID="{D46D58AD-2781-414D-A5BB-7529350042F3}" presName="bgRect" presStyleLbl="bgAccFollowNode1" presStyleIdx="2" presStyleCnt="3"/>
      <dgm:spPr/>
    </dgm:pt>
    <dgm:pt modelId="{1DB8B056-BF28-4E3B-9F3D-DBA5FCAC2BBF}" type="pres">
      <dgm:prSet presAssocID="{6549840F-4D99-45C3-BCD4-411B33A5B39B}" presName="sibTransNodeCircle" presStyleLbl="alignNode1" presStyleIdx="4" presStyleCnt="6">
        <dgm:presLayoutVars>
          <dgm:chMax val="0"/>
          <dgm:bulletEnabled/>
        </dgm:presLayoutVars>
      </dgm:prSet>
      <dgm:spPr/>
    </dgm:pt>
    <dgm:pt modelId="{0598C330-0C13-4DA2-89B8-9910CD8DBEED}" type="pres">
      <dgm:prSet presAssocID="{D46D58AD-2781-414D-A5BB-7529350042F3}" presName="bottomLine" presStyleLbl="alignNode1" presStyleIdx="5" presStyleCnt="6">
        <dgm:presLayoutVars/>
      </dgm:prSet>
      <dgm:spPr/>
    </dgm:pt>
    <dgm:pt modelId="{A81B24E1-6004-4C9C-A10A-9F31FD490762}" type="pres">
      <dgm:prSet presAssocID="{D46D58AD-2781-414D-A5BB-7529350042F3}" presName="nodeText" presStyleLbl="bgAccFollowNode1" presStyleIdx="2" presStyleCnt="3">
        <dgm:presLayoutVars>
          <dgm:bulletEnabled val="1"/>
        </dgm:presLayoutVars>
      </dgm:prSet>
      <dgm:spPr/>
    </dgm:pt>
  </dgm:ptLst>
  <dgm:cxnLst>
    <dgm:cxn modelId="{A9D0BB05-30A3-4676-B1CA-369EC71CEF23}" srcId="{1F26F330-604B-4311-8F78-86779377572E}" destId="{D46D58AD-2781-414D-A5BB-7529350042F3}" srcOrd="2" destOrd="0" parTransId="{27A4D652-11AC-46F9-A91A-46BD6FCCA95A}" sibTransId="{6549840F-4D99-45C3-BCD4-411B33A5B39B}"/>
    <dgm:cxn modelId="{C5CBE608-6D89-4914-B35F-489608E204DB}" type="presOf" srcId="{9B9FEA52-28C6-406C-B5B2-74C7AEB8C706}" destId="{E04AC514-5A4D-4243-A0BA-5ABC89D17012}" srcOrd="1" destOrd="0" presId="urn:microsoft.com/office/officeart/2016/7/layout/BasicLinearProcessNumbered"/>
    <dgm:cxn modelId="{FF40F80A-DF11-4B58-8BC3-9D1971B8F426}" type="presOf" srcId="{24E4369D-4ED8-4646-AED5-87409E79C8B2}" destId="{5D3CEBCB-E46B-4D3A-A524-E0BA4B7D4667}" srcOrd="0" destOrd="0" presId="urn:microsoft.com/office/officeart/2016/7/layout/BasicLinearProcessNumbered"/>
    <dgm:cxn modelId="{A781AD12-03F9-4B04-BBE5-7F85704C65D2}" type="presOf" srcId="{6549840F-4D99-45C3-BCD4-411B33A5B39B}" destId="{1DB8B056-BF28-4E3B-9F3D-DBA5FCAC2BBF}" srcOrd="0" destOrd="0" presId="urn:microsoft.com/office/officeart/2016/7/layout/BasicLinearProcessNumbered"/>
    <dgm:cxn modelId="{11C54C1A-5FED-49DA-B37A-A4F04E8A66C8}" type="presOf" srcId="{1F26F330-604B-4311-8F78-86779377572E}" destId="{E38AE071-31DE-4672-82B7-6F5328AA055D}" srcOrd="0" destOrd="0" presId="urn:microsoft.com/office/officeart/2016/7/layout/BasicLinearProcessNumbered"/>
    <dgm:cxn modelId="{0678902D-EE2A-4A6F-96E3-F73DD5136CF0}" type="presOf" srcId="{9B9FEA52-28C6-406C-B5B2-74C7AEB8C706}" destId="{011DBF23-1141-48AF-8F5F-7B5A8D61105F}" srcOrd="0" destOrd="0" presId="urn:microsoft.com/office/officeart/2016/7/layout/BasicLinearProcessNumbered"/>
    <dgm:cxn modelId="{B3412C43-D1E8-42EF-B8D8-DC8825F9075D}" srcId="{1F26F330-604B-4311-8F78-86779377572E}" destId="{9B9FEA52-28C6-406C-B5B2-74C7AEB8C706}" srcOrd="0" destOrd="0" parTransId="{0A49427B-5DFF-4A80-AA6E-4ACBE2CD6DFC}" sibTransId="{24E4369D-4ED8-4646-AED5-87409E79C8B2}"/>
    <dgm:cxn modelId="{4A2DA6A2-91D1-4484-A36B-4C86B6F7869C}" type="presOf" srcId="{F9F5221A-1160-4B1F-8D19-4369D13BA9CC}" destId="{5DFF8904-0641-40AD-A5EF-13CBBCA36018}" srcOrd="0" destOrd="0" presId="urn:microsoft.com/office/officeart/2016/7/layout/BasicLinearProcessNumbered"/>
    <dgm:cxn modelId="{710B42C0-E2D7-4432-8D96-29C3AF099D3D}" type="presOf" srcId="{D46D58AD-2781-414D-A5BB-7529350042F3}" destId="{A81B24E1-6004-4C9C-A10A-9F31FD490762}" srcOrd="1" destOrd="0" presId="urn:microsoft.com/office/officeart/2016/7/layout/BasicLinearProcessNumbered"/>
    <dgm:cxn modelId="{2A29CCD4-BFBB-48EB-8A54-B58F1F8EAC6D}" type="presOf" srcId="{63105856-9C4B-45B5-B90B-7B10C335EFCF}" destId="{82067EE0-6933-4C5C-AE4C-630AD540DC08}" srcOrd="1" destOrd="0" presId="urn:microsoft.com/office/officeart/2016/7/layout/BasicLinearProcessNumbered"/>
    <dgm:cxn modelId="{B13D14E5-E78F-4889-A0E4-9132F9A0FE69}" type="presOf" srcId="{63105856-9C4B-45B5-B90B-7B10C335EFCF}" destId="{225665C2-63FB-4A45-A360-B964A0A278C9}" srcOrd="0" destOrd="0" presId="urn:microsoft.com/office/officeart/2016/7/layout/BasicLinearProcessNumbered"/>
    <dgm:cxn modelId="{7CDAEAF9-E154-4691-8F8B-E1B542177B24}" srcId="{1F26F330-604B-4311-8F78-86779377572E}" destId="{63105856-9C4B-45B5-B90B-7B10C335EFCF}" srcOrd="1" destOrd="0" parTransId="{E029DF61-5AAA-4533-BF9C-D4E6494ACF04}" sibTransId="{F9F5221A-1160-4B1F-8D19-4369D13BA9CC}"/>
    <dgm:cxn modelId="{4DFAE1FE-0297-4B91-9EC7-E1E2649829B7}" type="presOf" srcId="{D46D58AD-2781-414D-A5BB-7529350042F3}" destId="{A2C95FE1-3E5A-48F6-8252-6E1103ACDD97}" srcOrd="0" destOrd="0" presId="urn:microsoft.com/office/officeart/2016/7/layout/BasicLinearProcessNumbered"/>
    <dgm:cxn modelId="{13836C97-62F9-4A4F-9E5E-BE1EBDA0848F}" type="presParOf" srcId="{E38AE071-31DE-4672-82B7-6F5328AA055D}" destId="{0987467A-945E-4B5B-9704-EA270C377CCC}" srcOrd="0" destOrd="0" presId="urn:microsoft.com/office/officeart/2016/7/layout/BasicLinearProcessNumbered"/>
    <dgm:cxn modelId="{59A1A7EF-66DB-4B81-B6B5-0ABEF9C18B15}" type="presParOf" srcId="{0987467A-945E-4B5B-9704-EA270C377CCC}" destId="{011DBF23-1141-48AF-8F5F-7B5A8D61105F}" srcOrd="0" destOrd="0" presId="urn:microsoft.com/office/officeart/2016/7/layout/BasicLinearProcessNumbered"/>
    <dgm:cxn modelId="{06DFF17B-39A5-4339-8EF1-1900F09BAA15}" type="presParOf" srcId="{0987467A-945E-4B5B-9704-EA270C377CCC}" destId="{5D3CEBCB-E46B-4D3A-A524-E0BA4B7D4667}" srcOrd="1" destOrd="0" presId="urn:microsoft.com/office/officeart/2016/7/layout/BasicLinearProcessNumbered"/>
    <dgm:cxn modelId="{4036CC16-E239-4075-B3AA-AC394C470A69}" type="presParOf" srcId="{0987467A-945E-4B5B-9704-EA270C377CCC}" destId="{22A30DCE-E852-47BC-B767-051C7A039DA4}" srcOrd="2" destOrd="0" presId="urn:microsoft.com/office/officeart/2016/7/layout/BasicLinearProcessNumbered"/>
    <dgm:cxn modelId="{6B7F3F41-2433-4F85-9756-723ABE8D14E0}" type="presParOf" srcId="{0987467A-945E-4B5B-9704-EA270C377CCC}" destId="{E04AC514-5A4D-4243-A0BA-5ABC89D17012}" srcOrd="3" destOrd="0" presId="urn:microsoft.com/office/officeart/2016/7/layout/BasicLinearProcessNumbered"/>
    <dgm:cxn modelId="{C3A50D36-FBDD-45A2-9F6E-3FD541DD9977}" type="presParOf" srcId="{E38AE071-31DE-4672-82B7-6F5328AA055D}" destId="{1432A480-05FD-42B8-853D-BACC5F92767F}" srcOrd="1" destOrd="0" presId="urn:microsoft.com/office/officeart/2016/7/layout/BasicLinearProcessNumbered"/>
    <dgm:cxn modelId="{472E02A1-7AAE-4A88-A3F3-FAE0AE3D9645}" type="presParOf" srcId="{E38AE071-31DE-4672-82B7-6F5328AA055D}" destId="{CBED10AB-2261-425D-8939-7E18841BCC19}" srcOrd="2" destOrd="0" presId="urn:microsoft.com/office/officeart/2016/7/layout/BasicLinearProcessNumbered"/>
    <dgm:cxn modelId="{498A30C6-33DF-4701-9554-7B4B0A960EF5}" type="presParOf" srcId="{CBED10AB-2261-425D-8939-7E18841BCC19}" destId="{225665C2-63FB-4A45-A360-B964A0A278C9}" srcOrd="0" destOrd="0" presId="urn:microsoft.com/office/officeart/2016/7/layout/BasicLinearProcessNumbered"/>
    <dgm:cxn modelId="{EF3EBABA-1407-43AA-9F76-F274CFA39903}" type="presParOf" srcId="{CBED10AB-2261-425D-8939-7E18841BCC19}" destId="{5DFF8904-0641-40AD-A5EF-13CBBCA36018}" srcOrd="1" destOrd="0" presId="urn:microsoft.com/office/officeart/2016/7/layout/BasicLinearProcessNumbered"/>
    <dgm:cxn modelId="{A22B9EE3-6F25-4D4C-AA2F-E3278347C292}" type="presParOf" srcId="{CBED10AB-2261-425D-8939-7E18841BCC19}" destId="{072453B3-E1E1-4164-AA51-AEA8FBEEDDB9}" srcOrd="2" destOrd="0" presId="urn:microsoft.com/office/officeart/2016/7/layout/BasicLinearProcessNumbered"/>
    <dgm:cxn modelId="{8DCCC64F-F284-4291-BD8C-72783AAA6353}" type="presParOf" srcId="{CBED10AB-2261-425D-8939-7E18841BCC19}" destId="{82067EE0-6933-4C5C-AE4C-630AD540DC08}" srcOrd="3" destOrd="0" presId="urn:microsoft.com/office/officeart/2016/7/layout/BasicLinearProcessNumbered"/>
    <dgm:cxn modelId="{8A515027-D98C-4BF4-ACBF-E794B1A9E16A}" type="presParOf" srcId="{E38AE071-31DE-4672-82B7-6F5328AA055D}" destId="{53428D97-BA72-478F-A74F-55708ECCFC0E}" srcOrd="3" destOrd="0" presId="urn:microsoft.com/office/officeart/2016/7/layout/BasicLinearProcessNumbered"/>
    <dgm:cxn modelId="{167DB149-A065-4114-963A-D995C55CF770}" type="presParOf" srcId="{E38AE071-31DE-4672-82B7-6F5328AA055D}" destId="{7EDD960C-046A-4420-8261-AAF1DF468475}" srcOrd="4" destOrd="0" presId="urn:microsoft.com/office/officeart/2016/7/layout/BasicLinearProcessNumbered"/>
    <dgm:cxn modelId="{56FB3933-E41D-463B-B670-20E51A0683B5}" type="presParOf" srcId="{7EDD960C-046A-4420-8261-AAF1DF468475}" destId="{A2C95FE1-3E5A-48F6-8252-6E1103ACDD97}" srcOrd="0" destOrd="0" presId="urn:microsoft.com/office/officeart/2016/7/layout/BasicLinearProcessNumbered"/>
    <dgm:cxn modelId="{5D16AB27-78A3-499C-830C-898898F88867}" type="presParOf" srcId="{7EDD960C-046A-4420-8261-AAF1DF468475}" destId="{1DB8B056-BF28-4E3B-9F3D-DBA5FCAC2BBF}" srcOrd="1" destOrd="0" presId="urn:microsoft.com/office/officeart/2016/7/layout/BasicLinearProcessNumbered"/>
    <dgm:cxn modelId="{686C7ECF-9FDB-48D8-BE19-956B5E942730}" type="presParOf" srcId="{7EDD960C-046A-4420-8261-AAF1DF468475}" destId="{0598C330-0C13-4DA2-89B8-9910CD8DBEED}" srcOrd="2" destOrd="0" presId="urn:microsoft.com/office/officeart/2016/7/layout/BasicLinearProcessNumbered"/>
    <dgm:cxn modelId="{1CC62BDA-FA91-41FD-912B-F0222DD6F133}" type="presParOf" srcId="{7EDD960C-046A-4420-8261-AAF1DF468475}" destId="{A81B24E1-6004-4C9C-A10A-9F31FD49076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406B5-D1C0-4F32-81C7-5A90E1DC17D0}">
      <dsp:nvSpPr>
        <dsp:cNvPr id="0" name=""/>
        <dsp:cNvSpPr/>
      </dsp:nvSpPr>
      <dsp:spPr>
        <a:xfrm>
          <a:off x="738477" y="5135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435839-FC38-44DE-A07F-7A0FFFD4E886}">
      <dsp:nvSpPr>
        <dsp:cNvPr id="0" name=""/>
        <dsp:cNvSpPr/>
      </dsp:nvSpPr>
      <dsp:spPr>
        <a:xfrm>
          <a:off x="78583" y="1911041"/>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Role in Model Training: </a:t>
          </a:r>
          <a:r>
            <a:rPr lang="en-US" sz="1200" kern="1200"/>
            <a:t>Loss functions quantify model performance, guiding optimization processes to enhance predictive accuracy during training.</a:t>
          </a:r>
        </a:p>
      </dsp:txBody>
      <dsp:txXfrm>
        <a:off x="78583" y="1911041"/>
        <a:ext cx="2399612" cy="720000"/>
      </dsp:txXfrm>
    </dsp:sp>
    <dsp:sp modelId="{AEDB9036-E525-4DA1-8752-5C882263B656}">
      <dsp:nvSpPr>
        <dsp:cNvPr id="0" name=""/>
        <dsp:cNvSpPr/>
      </dsp:nvSpPr>
      <dsp:spPr>
        <a:xfrm>
          <a:off x="3558022" y="5135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5A5790-0D1A-4D00-A434-6C4B902FFC69}">
      <dsp:nvSpPr>
        <dsp:cNvPr id="0" name=""/>
        <dsp:cNvSpPr/>
      </dsp:nvSpPr>
      <dsp:spPr>
        <a:xfrm>
          <a:off x="2898129" y="1911041"/>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Task-Specific Selection: </a:t>
          </a:r>
          <a:r>
            <a:rPr lang="en-US" sz="1200" kern="1200"/>
            <a:t>Selecting the correct loss function can significantly impact convergence rates and overall model efficacy for tasks.</a:t>
          </a:r>
        </a:p>
      </dsp:txBody>
      <dsp:txXfrm>
        <a:off x="2898129" y="1911041"/>
        <a:ext cx="2399612" cy="720000"/>
      </dsp:txXfrm>
    </dsp:sp>
    <dsp:sp modelId="{AD14B860-12C0-4A99-BC9C-6230519D3668}">
      <dsp:nvSpPr>
        <dsp:cNvPr id="0" name=""/>
        <dsp:cNvSpPr/>
      </dsp:nvSpPr>
      <dsp:spPr>
        <a:xfrm>
          <a:off x="6377567" y="5135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EB9310-8D17-47B7-BD20-4443B6AFD818}">
      <dsp:nvSpPr>
        <dsp:cNvPr id="0" name=""/>
        <dsp:cNvSpPr/>
      </dsp:nvSpPr>
      <dsp:spPr>
        <a:xfrm>
          <a:off x="5717674" y="1911041"/>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Influence on Generalization: </a:t>
          </a:r>
          <a:r>
            <a:rPr lang="en-US" sz="1200" kern="1200"/>
            <a:t>The chosen loss function affects how well a model generalizes to unseen data, impacting long-term effectiveness.</a:t>
          </a:r>
        </a:p>
      </dsp:txBody>
      <dsp:txXfrm>
        <a:off x="5717674" y="1911041"/>
        <a:ext cx="23996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DBF23-1141-48AF-8F5F-7B5A8D61105F}">
      <dsp:nvSpPr>
        <dsp:cNvPr id="0" name=""/>
        <dsp:cNvSpPr/>
      </dsp:nvSpPr>
      <dsp:spPr>
        <a:xfrm>
          <a:off x="0" y="0"/>
          <a:ext cx="2561209" cy="314460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82" tIns="330200" rIns="199682" bIns="330200" numCol="1" spcCol="1270" anchor="t" anchorCtr="0">
          <a:noAutofit/>
        </a:bodyPr>
        <a:lstStyle/>
        <a:p>
          <a:pPr marL="0" lvl="0" indent="0" algn="l" defTabSz="622300">
            <a:lnSpc>
              <a:spcPct val="90000"/>
            </a:lnSpc>
            <a:spcBef>
              <a:spcPct val="0"/>
            </a:spcBef>
            <a:spcAft>
              <a:spcPct val="35000"/>
            </a:spcAft>
            <a:buNone/>
          </a:pPr>
          <a:r>
            <a:rPr lang="en-US" sz="1400" b="1" kern="1200"/>
            <a:t>Consider Problem Type: </a:t>
          </a:r>
          <a:r>
            <a:rPr lang="en-US" sz="1400" kern="1200"/>
            <a:t>Choosing a loss function depends on whether the problem is regression, classification, or ranking based tasks</a:t>
          </a:r>
        </a:p>
      </dsp:txBody>
      <dsp:txXfrm>
        <a:off x="0" y="1194949"/>
        <a:ext cx="2561209" cy="1886762"/>
      </dsp:txXfrm>
    </dsp:sp>
    <dsp:sp modelId="{5D3CEBCB-E46B-4D3A-A524-E0BA4B7D4667}">
      <dsp:nvSpPr>
        <dsp:cNvPr id="0" name=""/>
        <dsp:cNvSpPr/>
      </dsp:nvSpPr>
      <dsp:spPr>
        <a:xfrm>
          <a:off x="808914" y="314460"/>
          <a:ext cx="943381" cy="943381"/>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550" tIns="12700" rIns="7355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947069" y="452615"/>
        <a:ext cx="667071" cy="667071"/>
      </dsp:txXfrm>
    </dsp:sp>
    <dsp:sp modelId="{22A30DCE-E852-47BC-B767-051C7A039DA4}">
      <dsp:nvSpPr>
        <dsp:cNvPr id="0" name=""/>
        <dsp:cNvSpPr/>
      </dsp:nvSpPr>
      <dsp:spPr>
        <a:xfrm>
          <a:off x="0" y="3144532"/>
          <a:ext cx="2561209" cy="72"/>
        </a:xfrm>
        <a:prstGeom prst="rect">
          <a:avLst/>
        </a:prstGeom>
        <a:solidFill>
          <a:schemeClr val="accent2">
            <a:hueOff val="936304"/>
            <a:satOff val="-1168"/>
            <a:lumOff val="275"/>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665C2-63FB-4A45-A360-B964A0A278C9}">
      <dsp:nvSpPr>
        <dsp:cNvPr id="0" name=""/>
        <dsp:cNvSpPr/>
      </dsp:nvSpPr>
      <dsp:spPr>
        <a:xfrm>
          <a:off x="2817330" y="0"/>
          <a:ext cx="2561209" cy="3144603"/>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82" tIns="330200" rIns="199682" bIns="330200" numCol="1" spcCol="1270" anchor="t" anchorCtr="0">
          <a:noAutofit/>
        </a:bodyPr>
        <a:lstStyle/>
        <a:p>
          <a:pPr marL="0" lvl="0" indent="0" algn="l" defTabSz="622300">
            <a:lnSpc>
              <a:spcPct val="90000"/>
            </a:lnSpc>
            <a:spcBef>
              <a:spcPct val="0"/>
            </a:spcBef>
            <a:spcAft>
              <a:spcPct val="35000"/>
            </a:spcAft>
            <a:buNone/>
          </a:pPr>
          <a:r>
            <a:rPr lang="en-US" sz="1400" b="1" kern="1200"/>
            <a:t>Outlier Sensitivity: </a:t>
          </a:r>
          <a:r>
            <a:rPr lang="en-US" sz="1400" kern="1200"/>
            <a:t>Evaluate the chosen loss function's robustness against outliers to prevent distortion of model accuracy metrics.</a:t>
          </a:r>
        </a:p>
      </dsp:txBody>
      <dsp:txXfrm>
        <a:off x="2817330" y="1194949"/>
        <a:ext cx="2561209" cy="1886762"/>
      </dsp:txXfrm>
    </dsp:sp>
    <dsp:sp modelId="{5DFF8904-0641-40AD-A5EF-13CBBCA36018}">
      <dsp:nvSpPr>
        <dsp:cNvPr id="0" name=""/>
        <dsp:cNvSpPr/>
      </dsp:nvSpPr>
      <dsp:spPr>
        <a:xfrm>
          <a:off x="3626244" y="314460"/>
          <a:ext cx="943381" cy="943381"/>
        </a:xfrm>
        <a:prstGeom prst="ellipse">
          <a:avLst/>
        </a:prstGeom>
        <a:solidFill>
          <a:schemeClr val="accent2">
            <a:hueOff val="1872608"/>
            <a:satOff val="-2336"/>
            <a:lumOff val="549"/>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550" tIns="12700" rIns="7355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764399" y="452615"/>
        <a:ext cx="667071" cy="667071"/>
      </dsp:txXfrm>
    </dsp:sp>
    <dsp:sp modelId="{072453B3-E1E1-4164-AA51-AEA8FBEEDDB9}">
      <dsp:nvSpPr>
        <dsp:cNvPr id="0" name=""/>
        <dsp:cNvSpPr/>
      </dsp:nvSpPr>
      <dsp:spPr>
        <a:xfrm>
          <a:off x="2817330" y="3144532"/>
          <a:ext cx="2561209" cy="72"/>
        </a:xfrm>
        <a:prstGeom prst="rect">
          <a:avLst/>
        </a:prstGeom>
        <a:solidFill>
          <a:schemeClr val="accent2">
            <a:hueOff val="2808911"/>
            <a:satOff val="-3503"/>
            <a:lumOff val="824"/>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95FE1-3E5A-48F6-8252-6E1103ACDD97}">
      <dsp:nvSpPr>
        <dsp:cNvPr id="0" name=""/>
        <dsp:cNvSpPr/>
      </dsp:nvSpPr>
      <dsp:spPr>
        <a:xfrm>
          <a:off x="5634661" y="0"/>
          <a:ext cx="2561209" cy="3144603"/>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82" tIns="330200" rIns="199682" bIns="330200" numCol="1" spcCol="1270" anchor="t" anchorCtr="0">
          <a:noAutofit/>
        </a:bodyPr>
        <a:lstStyle/>
        <a:p>
          <a:pPr marL="0" lvl="0" indent="0" algn="l" defTabSz="622300">
            <a:lnSpc>
              <a:spcPct val="90000"/>
            </a:lnSpc>
            <a:spcBef>
              <a:spcPct val="0"/>
            </a:spcBef>
            <a:spcAft>
              <a:spcPct val="35000"/>
            </a:spcAft>
            <a:buNone/>
          </a:pPr>
          <a:r>
            <a:rPr lang="en-US" sz="1400" b="1" kern="1200"/>
            <a:t>Expected Output Characteristics: </a:t>
          </a:r>
          <a:r>
            <a:rPr lang="en-US" sz="1400" kern="1200"/>
            <a:t>Understand output requirements such as probability distributions to appropriately select and tailor the loss function.</a:t>
          </a:r>
        </a:p>
      </dsp:txBody>
      <dsp:txXfrm>
        <a:off x="5634661" y="1194949"/>
        <a:ext cx="2561209" cy="1886762"/>
      </dsp:txXfrm>
    </dsp:sp>
    <dsp:sp modelId="{1DB8B056-BF28-4E3B-9F3D-DBA5FCAC2BBF}">
      <dsp:nvSpPr>
        <dsp:cNvPr id="0" name=""/>
        <dsp:cNvSpPr/>
      </dsp:nvSpPr>
      <dsp:spPr>
        <a:xfrm>
          <a:off x="6443575" y="314460"/>
          <a:ext cx="943381" cy="943381"/>
        </a:xfrm>
        <a:prstGeom prst="ellipse">
          <a:avLst/>
        </a:prstGeom>
        <a:solidFill>
          <a:schemeClr val="accent2">
            <a:hueOff val="3745215"/>
            <a:satOff val="-4671"/>
            <a:lumOff val="1098"/>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550" tIns="12700" rIns="7355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6581730" y="452615"/>
        <a:ext cx="667071" cy="667071"/>
      </dsp:txXfrm>
    </dsp:sp>
    <dsp:sp modelId="{0598C330-0C13-4DA2-89B8-9910CD8DBEED}">
      <dsp:nvSpPr>
        <dsp:cNvPr id="0" name=""/>
        <dsp:cNvSpPr/>
      </dsp:nvSpPr>
      <dsp:spPr>
        <a:xfrm>
          <a:off x="5634661" y="3144532"/>
          <a:ext cx="2561209" cy="7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093"/>
            <a:ext cx="7772400" cy="1470025"/>
          </a:xfrm>
        </p:spPr>
        <p:txBody>
          <a:bodyPr>
            <a:normAutofit fontScale="90000"/>
          </a:bodyPr>
          <a:lstStyle/>
          <a:p>
            <a:pPr>
              <a:defRPr sz="5200"/>
            </a:pPr>
            <a:r>
              <a:rPr lang="en-US" dirty="0"/>
              <a:t>Common</a:t>
            </a:r>
            <a:br>
              <a:rPr lang="en-US" dirty="0"/>
            </a:br>
            <a:r>
              <a:rPr dirty="0"/>
              <a:t>Loss Functions in ML</a:t>
            </a:r>
          </a:p>
        </p:txBody>
      </p:sp>
      <p:sp>
        <p:nvSpPr>
          <p:cNvPr id="6" name="Subtitle 2">
            <a:extLst>
              <a:ext uri="{FF2B5EF4-FFF2-40B4-BE49-F238E27FC236}">
                <a16:creationId xmlns:a16="http://schemas.microsoft.com/office/drawing/2014/main" id="{D1DFBC51-A9B5-77A8-D94A-002126470E52}"/>
              </a:ext>
            </a:extLst>
          </p:cNvPr>
          <p:cNvSpPr>
            <a:spLocks noGrp="1"/>
          </p:cNvSpPr>
          <p:nvPr/>
        </p:nvSpPr>
        <p:spPr>
          <a:xfrm>
            <a:off x="1665514" y="3556908"/>
            <a:ext cx="64008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Prof. Surender Varma, SOCS, UPES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E0B5-0A51-276E-0302-C4B2E4A97F14}"/>
              </a:ext>
            </a:extLst>
          </p:cNvPr>
          <p:cNvSpPr>
            <a:spLocks noGrp="1"/>
          </p:cNvSpPr>
          <p:nvPr>
            <p:ph type="title"/>
          </p:nvPr>
        </p:nvSpPr>
        <p:spPr/>
        <p:txBody>
          <a:bodyPr/>
          <a:lstStyle/>
          <a:p>
            <a:r>
              <a:rPr lang="en-US" dirty="0"/>
              <a:t>Root mean square error</a:t>
            </a:r>
          </a:p>
        </p:txBody>
      </p:sp>
      <p:pic>
        <p:nvPicPr>
          <p:cNvPr id="5" name="Picture 4">
            <a:extLst>
              <a:ext uri="{FF2B5EF4-FFF2-40B4-BE49-F238E27FC236}">
                <a16:creationId xmlns:a16="http://schemas.microsoft.com/office/drawing/2014/main" id="{F5CB5C63-5F5D-13E4-2307-3CF9735E67DA}"/>
              </a:ext>
            </a:extLst>
          </p:cNvPr>
          <p:cNvPicPr>
            <a:picLocks noChangeAspect="1"/>
          </p:cNvPicPr>
          <p:nvPr/>
        </p:nvPicPr>
        <p:blipFill>
          <a:blip r:embed="rId2"/>
          <a:stretch>
            <a:fillRect/>
          </a:stretch>
        </p:blipFill>
        <p:spPr>
          <a:xfrm>
            <a:off x="1097049" y="1417638"/>
            <a:ext cx="5268060" cy="3010320"/>
          </a:xfrm>
          <a:prstGeom prst="rect">
            <a:avLst/>
          </a:prstGeom>
        </p:spPr>
      </p:pic>
    </p:spTree>
    <p:extLst>
      <p:ext uri="{BB962C8B-B14F-4D97-AF65-F5344CB8AC3E}">
        <p14:creationId xmlns:p14="http://schemas.microsoft.com/office/powerpoint/2010/main" val="102453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77107F-8D48-74A3-B6BB-83B3517148B0}"/>
              </a:ext>
            </a:extLst>
          </p:cNvPr>
          <p:cNvSpPr txBox="1"/>
          <p:nvPr/>
        </p:nvSpPr>
        <p:spPr>
          <a:xfrm>
            <a:off x="759279" y="635869"/>
            <a:ext cx="7274378" cy="3693319"/>
          </a:xfrm>
          <a:prstGeom prst="rect">
            <a:avLst/>
          </a:prstGeom>
          <a:noFill/>
        </p:spPr>
        <p:txBody>
          <a:bodyPr wrap="square">
            <a:spAutoFit/>
          </a:bodyPr>
          <a:lstStyle/>
          <a:p>
            <a:r>
              <a:rPr lang="en-US" b="1" dirty="0"/>
              <a:t>Major Advantage:</a:t>
            </a:r>
          </a:p>
          <a:p>
            <a:endParaRPr lang="en-US" b="1" dirty="0"/>
          </a:p>
          <a:p>
            <a:r>
              <a:rPr lang="en-US" dirty="0"/>
              <a:t>1) RMSE is a smooth, continuous function that is differentiable, which is useful for optimization algorithms that rely on gradient-based methods.</a:t>
            </a:r>
          </a:p>
          <a:p>
            <a:endParaRPr lang="en-US" dirty="0"/>
          </a:p>
          <a:p>
            <a:r>
              <a:rPr lang="en-US" dirty="0"/>
              <a:t>2) Has the same unit of measurement as inputs.</a:t>
            </a:r>
          </a:p>
          <a:p>
            <a:pPr lvl="1"/>
            <a:endParaRPr lang="en-US" dirty="0"/>
          </a:p>
          <a:p>
            <a:r>
              <a:rPr lang="en-US" b="1" dirty="0"/>
              <a:t>Major Disadvantages of RMSE</a:t>
            </a:r>
          </a:p>
          <a:p>
            <a:r>
              <a:rPr lang="en-US" b="1" dirty="0"/>
              <a:t>Sensitivity to Outliers:</a:t>
            </a:r>
          </a:p>
          <a:p>
            <a:r>
              <a:rPr lang="en-US" dirty="0"/>
              <a:t>Due to the squaring of errors, just like MSE, RMSE is also highly sensitive to outliers. A few large errors can disproportionately affect the RMSE, potentially leading to a misrepresentation of model performance if outliers are not representative of the general data distribution.</a:t>
            </a:r>
          </a:p>
        </p:txBody>
      </p:sp>
    </p:spTree>
    <p:extLst>
      <p:ext uri="{BB962C8B-B14F-4D97-AF65-F5344CB8AC3E}">
        <p14:creationId xmlns:p14="http://schemas.microsoft.com/office/powerpoint/2010/main" val="307470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41A4-3410-2B75-94EA-3C401C7AB83D}"/>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65D3F91D-B4C5-BA5C-BF65-6C73FEA17377}"/>
              </a:ext>
            </a:extLst>
          </p:cNvPr>
          <p:cNvPicPr>
            <a:picLocks noGrp="1" noChangeAspect="1"/>
          </p:cNvPicPr>
          <p:nvPr>
            <p:ph idx="1"/>
          </p:nvPr>
        </p:nvPicPr>
        <p:blipFill>
          <a:blip r:embed="rId2"/>
          <a:stretch>
            <a:fillRect/>
          </a:stretch>
        </p:blipFill>
        <p:spPr>
          <a:xfrm>
            <a:off x="538843" y="1565253"/>
            <a:ext cx="7837714" cy="2297928"/>
          </a:xfrm>
          <a:prstGeom prst="rect">
            <a:avLst/>
          </a:prstGeom>
        </p:spPr>
      </p:pic>
    </p:spTree>
    <p:extLst>
      <p:ext uri="{BB962C8B-B14F-4D97-AF65-F5344CB8AC3E}">
        <p14:creationId xmlns:p14="http://schemas.microsoft.com/office/powerpoint/2010/main" val="299051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07" name="Rectangle 410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69"/>
            <a:ext cx="9143999" cy="118196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26"/>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4" y="-3980833"/>
            <a:ext cx="1182335"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3" name="Rectangle 411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739"/>
            <a:ext cx="3227567" cy="1181596"/>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EB249-86F4-ED3B-1CA9-E9FFDC26D444}"/>
              </a:ext>
            </a:extLst>
          </p:cNvPr>
          <p:cNvSpPr>
            <a:spLocks noGrp="1"/>
          </p:cNvSpPr>
          <p:nvPr>
            <p:ph type="title"/>
          </p:nvPr>
        </p:nvSpPr>
        <p:spPr>
          <a:xfrm>
            <a:off x="524785" y="264870"/>
            <a:ext cx="5318475" cy="673935"/>
          </a:xfrm>
        </p:spPr>
        <p:txBody>
          <a:bodyPr vert="horz" lIns="91440" tIns="45720" rIns="91440" bIns="45720" rtlCol="0" anchor="ctr">
            <a:normAutofit/>
          </a:bodyPr>
          <a:lstStyle/>
          <a:p>
            <a:pPr algn="l" defTabSz="914400">
              <a:lnSpc>
                <a:spcPct val="90000"/>
              </a:lnSpc>
            </a:pPr>
            <a:r>
              <a:rPr lang="en-US" sz="3000">
                <a:solidFill>
                  <a:srgbClr val="FFFFFF"/>
                </a:solidFill>
              </a:rPr>
              <a:t>One-Hot-Encoding: Examples</a:t>
            </a:r>
          </a:p>
        </p:txBody>
      </p:sp>
      <p:pic>
        <p:nvPicPr>
          <p:cNvPr id="4098" name="Picture 2" descr="What is One Hot Encoding and How to Do ...">
            <a:extLst>
              <a:ext uri="{FF2B5EF4-FFF2-40B4-BE49-F238E27FC236}">
                <a16:creationId xmlns:a16="http://schemas.microsoft.com/office/drawing/2014/main" id="{A24A47A4-943C-7914-C404-A67D930500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811" y="2508485"/>
            <a:ext cx="3848316" cy="1253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87C0A94-5B79-4097-11D6-D37488AB0C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58873" y="2378453"/>
            <a:ext cx="3848316" cy="156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53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440ABE-B2D2-EAC8-02D1-4B9BA6122DB5}"/>
              </a:ext>
            </a:extLst>
          </p:cNvPr>
          <p:cNvSpPr>
            <a:spLocks noGrp="1"/>
          </p:cNvSpPr>
          <p:nvPr>
            <p:ph idx="1"/>
          </p:nvPr>
        </p:nvSpPr>
        <p:spPr>
          <a:xfrm>
            <a:off x="483254" y="1250787"/>
            <a:ext cx="3719703" cy="2641926"/>
          </a:xfrm>
        </p:spPr>
        <p:txBody>
          <a:bodyPr anchor="t">
            <a:normAutofit/>
          </a:bodyPr>
          <a:lstStyle/>
          <a:p>
            <a:pPr marL="0" indent="0">
              <a:buNone/>
            </a:pPr>
            <a:r>
              <a:rPr lang="en-US" sz="1500" b="1" dirty="0"/>
              <a:t>Why Logarithm?</a:t>
            </a:r>
            <a:r>
              <a:rPr lang="en-US" sz="1500" dirty="0"/>
              <a:t>: The logarithm is used to measure how confident the model is about the correct class. If the probability is high (close to 1), the log value will be close to 0, resulting in a low loss. Conversely, if the probability is low, the log value will be a large negative number, resulting in a high loss.</a:t>
            </a:r>
          </a:p>
        </p:txBody>
      </p:sp>
      <p:pic>
        <p:nvPicPr>
          <p:cNvPr id="5122" name="Picture 2" descr="Why not Mean Squared Error(MSE) as a ...">
            <a:extLst>
              <a:ext uri="{FF2B5EF4-FFF2-40B4-BE49-F238E27FC236}">
                <a16:creationId xmlns:a16="http://schemas.microsoft.com/office/drawing/2014/main" id="{EA4A4590-CC44-0642-2E33-AB434861C6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6721" y="317411"/>
            <a:ext cx="4548378" cy="3675089"/>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5C671-F7DD-E276-80E0-036B98EC77CD}"/>
              </a:ext>
            </a:extLst>
          </p:cNvPr>
          <p:cNvSpPr>
            <a:spLocks noGrp="1"/>
          </p:cNvSpPr>
          <p:nvPr>
            <p:ph type="title"/>
          </p:nvPr>
        </p:nvSpPr>
        <p:spPr>
          <a:xfrm>
            <a:off x="-996043" y="-1733776"/>
            <a:ext cx="8229600" cy="1143000"/>
          </a:xfrm>
        </p:spPr>
        <p:txBody>
          <a:bodyPr/>
          <a:lstStyle/>
          <a:p>
            <a:endParaRPr lang="en-US" dirty="0"/>
          </a:p>
        </p:txBody>
      </p:sp>
    </p:spTree>
    <p:extLst>
      <p:ext uri="{BB962C8B-B14F-4D97-AF65-F5344CB8AC3E}">
        <p14:creationId xmlns:p14="http://schemas.microsoft.com/office/powerpoint/2010/main" val="326534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Binary Cross-Entropy Loss (Log Loss)</a:t>
            </a:r>
          </a:p>
        </p:txBody>
      </p:sp>
      <p:sp>
        <p:nvSpPr>
          <p:cNvPr id="3" name="Content Placeholder 2"/>
          <p:cNvSpPr>
            <a:spLocks noGrp="1"/>
          </p:cNvSpPr>
          <p:nvPr>
            <p:ph idx="1"/>
          </p:nvPr>
        </p:nvSpPr>
        <p:spPr>
          <a:xfrm>
            <a:off x="457200" y="1265465"/>
            <a:ext cx="8229600" cy="4525963"/>
          </a:xfrm>
        </p:spPr>
        <p:txBody>
          <a:bodyPr/>
          <a:lstStyle/>
          <a:p>
            <a:r>
              <a:rPr sz="1400" b="1" dirty="0"/>
              <a:t>Definition of Binary Cross-Entropy: </a:t>
            </a:r>
            <a:r>
              <a:rPr sz="1400" dirty="0"/>
              <a:t>Binary Cross-Entropy quantifies the dissimilarity between true labels and predicted probabilities in binary classification.</a:t>
            </a:r>
            <a:endParaRPr lang="en-US" sz="1400" dirty="0"/>
          </a:p>
          <a:p>
            <a:endParaRPr sz="1400" dirty="0"/>
          </a:p>
          <a:p>
            <a:r>
              <a:rPr sz="1400" b="1" dirty="0"/>
              <a:t>Binary Cross-Entropy Formula</a:t>
            </a:r>
            <a:r>
              <a:rPr lang="en-US" sz="1400" b="1" dirty="0"/>
              <a:t>:</a:t>
            </a:r>
            <a:endParaRPr lang="en-US" sz="1400" dirty="0"/>
          </a:p>
          <a:p>
            <a:endParaRPr lang="en-US" sz="1400" dirty="0"/>
          </a:p>
          <a:p>
            <a:endParaRPr lang="en-US" sz="1400" dirty="0"/>
          </a:p>
          <a:p>
            <a:endParaRPr lang="en-US" sz="1400" dirty="0"/>
          </a:p>
          <a:p>
            <a:endParaRPr sz="1400" dirty="0"/>
          </a:p>
          <a:p>
            <a:endParaRPr lang="en-US" sz="1400" b="1" dirty="0"/>
          </a:p>
          <a:p>
            <a:r>
              <a:rPr sz="1400" b="1" dirty="0"/>
              <a:t>Applications and Limitations: </a:t>
            </a:r>
            <a:r>
              <a:rPr sz="1400" dirty="0"/>
              <a:t>Used for binary classification tasks, it struggles with imbalanced datasets, influencing performance evaluation metrics.</a:t>
            </a:r>
          </a:p>
        </p:txBody>
      </p:sp>
      <p:pic>
        <p:nvPicPr>
          <p:cNvPr id="7" name="Picture 6">
            <a:extLst>
              <a:ext uri="{FF2B5EF4-FFF2-40B4-BE49-F238E27FC236}">
                <a16:creationId xmlns:a16="http://schemas.microsoft.com/office/drawing/2014/main" id="{1D2DE8FA-04C9-6870-ADB3-03123D399E16}"/>
              </a:ext>
            </a:extLst>
          </p:cNvPr>
          <p:cNvPicPr>
            <a:picLocks noChangeAspect="1"/>
          </p:cNvPicPr>
          <p:nvPr/>
        </p:nvPicPr>
        <p:blipFill>
          <a:blip r:embed="rId2"/>
          <a:stretch>
            <a:fillRect/>
          </a:stretch>
        </p:blipFill>
        <p:spPr>
          <a:xfrm>
            <a:off x="767444" y="2382806"/>
            <a:ext cx="8229600" cy="105435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200"/>
              <a:t>Categorical Cross-Entropy Loss</a:t>
            </a:r>
          </a:p>
        </p:txBody>
      </p:sp>
      <p:sp>
        <p:nvSpPr>
          <p:cNvPr id="3" name="Content Placeholder 2"/>
          <p:cNvSpPr>
            <a:spLocks noGrp="1"/>
          </p:cNvSpPr>
          <p:nvPr>
            <p:ph idx="1"/>
          </p:nvPr>
        </p:nvSpPr>
        <p:spPr/>
        <p:txBody>
          <a:bodyPr/>
          <a:lstStyle/>
          <a:p>
            <a:r>
              <a:rPr lang="en-US" sz="1400" b="1" dirty="0"/>
              <a:t>Categorical Cross-Entropy Overview: </a:t>
            </a:r>
            <a:r>
              <a:rPr lang="en-US" sz="1400" dirty="0"/>
              <a:t>Measures performance in multi-class classification, facilitating evaluation of models predicting class probabilities.</a:t>
            </a:r>
          </a:p>
          <a:p>
            <a:r>
              <a:rPr lang="en-US" sz="1400" b="1" dirty="0"/>
              <a:t>Formula Representation: </a:t>
            </a:r>
          </a:p>
          <a:p>
            <a:endParaRPr lang="en-US" sz="1400" dirty="0"/>
          </a:p>
          <a:p>
            <a:endParaRPr lang="en-US" sz="1400" b="1" dirty="0"/>
          </a:p>
          <a:p>
            <a:endParaRPr lang="en-US" sz="1400" b="1" dirty="0"/>
          </a:p>
          <a:p>
            <a:endParaRPr lang="en-US" sz="1400" b="1" dirty="0"/>
          </a:p>
          <a:p>
            <a:endParaRPr lang="en-US" sz="1400" b="1" dirty="0"/>
          </a:p>
          <a:p>
            <a:r>
              <a:rPr lang="en-US" sz="1400" b="1" dirty="0"/>
              <a:t>Applications and Challenges: </a:t>
            </a:r>
            <a:r>
              <a:rPr lang="en-US" sz="1400" dirty="0"/>
              <a:t>Utilized in image recognition and NLP tasks, its complexity can hinder interpretability and increase computational load.</a:t>
            </a:r>
          </a:p>
        </p:txBody>
      </p:sp>
      <p:pic>
        <p:nvPicPr>
          <p:cNvPr id="5" name="Picture 4">
            <a:extLst>
              <a:ext uri="{FF2B5EF4-FFF2-40B4-BE49-F238E27FC236}">
                <a16:creationId xmlns:a16="http://schemas.microsoft.com/office/drawing/2014/main" id="{2E1D8E86-5E06-2022-0C0B-340FDE8E31B9}"/>
              </a:ext>
            </a:extLst>
          </p:cNvPr>
          <p:cNvPicPr>
            <a:picLocks noChangeAspect="1"/>
          </p:cNvPicPr>
          <p:nvPr/>
        </p:nvPicPr>
        <p:blipFill>
          <a:blip r:embed="rId2"/>
          <a:stretch>
            <a:fillRect/>
          </a:stretch>
        </p:blipFill>
        <p:spPr>
          <a:xfrm>
            <a:off x="816429" y="2421942"/>
            <a:ext cx="7788729" cy="11620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834"/>
            <a:ext cx="8229600" cy="1143000"/>
          </a:xfrm>
        </p:spPr>
        <p:txBody>
          <a:bodyPr/>
          <a:lstStyle/>
          <a:p>
            <a:pPr algn="l"/>
            <a:r>
              <a:rPr sz="2200" dirty="0"/>
              <a:t>Sparse Categorical Cross-Entropy Loss</a:t>
            </a:r>
          </a:p>
        </p:txBody>
      </p:sp>
      <p:sp>
        <p:nvSpPr>
          <p:cNvPr id="3" name="Content Placeholder 2"/>
          <p:cNvSpPr>
            <a:spLocks noGrp="1"/>
          </p:cNvSpPr>
          <p:nvPr>
            <p:ph idx="1"/>
          </p:nvPr>
        </p:nvSpPr>
        <p:spPr>
          <a:xfrm>
            <a:off x="375557" y="1108791"/>
            <a:ext cx="8229600" cy="4525963"/>
          </a:xfrm>
        </p:spPr>
        <p:txBody>
          <a:bodyPr/>
          <a:lstStyle/>
          <a:p>
            <a:r>
              <a:rPr sz="1400" b="1" dirty="0"/>
              <a:t>Definition of Sparse Categorical Cross-Entropy: </a:t>
            </a:r>
            <a:r>
              <a:rPr sz="1400" dirty="0"/>
              <a:t>Sparse Categorical Cross-Entropy Loss quantifies the difference between true integer labels and predicted class probabilities.</a:t>
            </a:r>
            <a:endParaRPr lang="en-US" sz="1400" dirty="0"/>
          </a:p>
          <a:p>
            <a:pPr marL="0" indent="0">
              <a:buNone/>
            </a:pPr>
            <a:r>
              <a:rPr lang="en-US" sz="1200" dirty="0"/>
              <a:t>	It's particularly useful in scenarios where the target labels are provided as integers rather than one-hot encoded vectors.</a:t>
            </a:r>
          </a:p>
          <a:p>
            <a:pPr marL="0" indent="0">
              <a:buNone/>
            </a:pPr>
            <a:endParaRPr sz="1200" dirty="0"/>
          </a:p>
          <a:p>
            <a:r>
              <a:rPr sz="1400" b="1" dirty="0"/>
              <a:t>Formula for Sparse Categorical Cross-Entropy</a:t>
            </a:r>
            <a:endParaRPr lang="en-US" sz="1400" b="1" dirty="0"/>
          </a:p>
          <a:p>
            <a:pPr marL="0" indent="0">
              <a:buNone/>
            </a:pPr>
            <a:endParaRPr lang="en-US" sz="1400" b="1" dirty="0"/>
          </a:p>
          <a:p>
            <a:endParaRPr lang="en-US" sz="1400" b="1" dirty="0"/>
          </a:p>
          <a:p>
            <a:endParaRPr lang="en-US" sz="1400" b="1" dirty="0"/>
          </a:p>
          <a:p>
            <a:endParaRPr lang="en-US" sz="1400" b="1" dirty="0">
              <a:highlight>
                <a:srgbClr val="FFFF00"/>
              </a:highlight>
            </a:endParaRPr>
          </a:p>
          <a:p>
            <a:endParaRPr sz="1400" dirty="0"/>
          </a:p>
          <a:p>
            <a:endParaRPr lang="en-US" sz="1400" b="1" dirty="0"/>
          </a:p>
          <a:p>
            <a:endParaRPr lang="en-US" sz="1400" b="1" dirty="0"/>
          </a:p>
          <a:p>
            <a:endParaRPr lang="en-US" sz="1400" b="1" dirty="0"/>
          </a:p>
          <a:p>
            <a:endParaRPr lang="en-US" sz="1400" b="1" dirty="0"/>
          </a:p>
          <a:p>
            <a:r>
              <a:rPr sz="1400" b="1" dirty="0"/>
              <a:t>Applications and Advantages: </a:t>
            </a:r>
            <a:r>
              <a:rPr sz="1400" dirty="0"/>
              <a:t>Ideal for multi-class tasks with integer labels, reducing memory usage, and simplifying training complexity effectively.</a:t>
            </a:r>
          </a:p>
        </p:txBody>
      </p:sp>
      <p:pic>
        <p:nvPicPr>
          <p:cNvPr id="5" name="Picture 4">
            <a:extLst>
              <a:ext uri="{FF2B5EF4-FFF2-40B4-BE49-F238E27FC236}">
                <a16:creationId xmlns:a16="http://schemas.microsoft.com/office/drawing/2014/main" id="{7638D615-0908-06D2-CC84-155DB9BEEC05}"/>
              </a:ext>
            </a:extLst>
          </p:cNvPr>
          <p:cNvPicPr>
            <a:picLocks noChangeAspect="1"/>
          </p:cNvPicPr>
          <p:nvPr/>
        </p:nvPicPr>
        <p:blipFill>
          <a:blip r:embed="rId2"/>
          <a:stretch>
            <a:fillRect/>
          </a:stretch>
        </p:blipFill>
        <p:spPr>
          <a:xfrm>
            <a:off x="1265464" y="2263653"/>
            <a:ext cx="6972300" cy="22457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Hinge Loss (SVM Loss)</a:t>
            </a:r>
          </a:p>
        </p:txBody>
      </p:sp>
      <p:sp>
        <p:nvSpPr>
          <p:cNvPr id="3" name="Content Placeholder 2"/>
          <p:cNvSpPr>
            <a:spLocks noGrp="1"/>
          </p:cNvSpPr>
          <p:nvPr>
            <p:ph idx="1"/>
          </p:nvPr>
        </p:nvSpPr>
        <p:spPr>
          <a:xfrm>
            <a:off x="457200" y="1600200"/>
            <a:ext cx="7323364" cy="4525963"/>
          </a:xfrm>
        </p:spPr>
        <p:txBody>
          <a:bodyPr wrap="square">
            <a:noAutofit/>
          </a:bodyPr>
          <a:lstStyle/>
          <a:p>
            <a:r>
              <a:rPr sz="1400" b="1" dirty="0"/>
              <a:t>Hinge Loss Definition: </a:t>
            </a:r>
            <a:r>
              <a:rPr sz="1400" dirty="0"/>
              <a:t>Hinge Loss captures the maximum margin principle, particularly effective for training Support Vector Machines (SVMs).</a:t>
            </a:r>
          </a:p>
          <a:p>
            <a:r>
              <a:rPr sz="1400" b="1" dirty="0"/>
              <a:t>Hinge Loss Formula: </a:t>
            </a:r>
            <a:endParaRPr lang="en-US" sz="1400" b="1" dirty="0"/>
          </a:p>
          <a:p>
            <a:endParaRPr lang="en-US" sz="1400" b="1" dirty="0"/>
          </a:p>
          <a:p>
            <a:endParaRPr lang="en-US" sz="1400" b="1" dirty="0"/>
          </a:p>
          <a:p>
            <a:endParaRPr lang="en-US" sz="1400" b="1" dirty="0"/>
          </a:p>
          <a:p>
            <a:endParaRPr lang="en-US" sz="1400" b="1" dirty="0"/>
          </a:p>
          <a:p>
            <a:endParaRPr lang="en-US" sz="1400" b="1" dirty="0"/>
          </a:p>
          <a:p>
            <a:r>
              <a:rPr sz="1400" b="1" dirty="0"/>
              <a:t>Advantages and Limitations: </a:t>
            </a:r>
            <a:r>
              <a:rPr sz="1400" dirty="0"/>
              <a:t>While promoting margins, Hinge Loss can be sensitive to noise and lacks differentiability at zero boundaries.</a:t>
            </a:r>
          </a:p>
        </p:txBody>
      </p:sp>
      <p:pic>
        <p:nvPicPr>
          <p:cNvPr id="7" name="Picture 6">
            <a:extLst>
              <a:ext uri="{FF2B5EF4-FFF2-40B4-BE49-F238E27FC236}">
                <a16:creationId xmlns:a16="http://schemas.microsoft.com/office/drawing/2014/main" id="{9C6C34E2-CD1D-6F7A-FA75-ED96E9EA0120}"/>
              </a:ext>
            </a:extLst>
          </p:cNvPr>
          <p:cNvPicPr>
            <a:picLocks noChangeAspect="1"/>
          </p:cNvPicPr>
          <p:nvPr/>
        </p:nvPicPr>
        <p:blipFill>
          <a:blip r:embed="rId2"/>
          <a:stretch>
            <a:fillRect/>
          </a:stretch>
        </p:blipFill>
        <p:spPr>
          <a:xfrm>
            <a:off x="2566707" y="2347157"/>
            <a:ext cx="4010585" cy="10860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4" y="18597"/>
            <a:ext cx="8229600" cy="1143000"/>
          </a:xfrm>
        </p:spPr>
        <p:txBody>
          <a:bodyPr/>
          <a:lstStyle/>
          <a:p>
            <a:pPr algn="l"/>
            <a:r>
              <a:rPr sz="2200" dirty="0"/>
              <a:t>Triplet Loss</a:t>
            </a:r>
          </a:p>
        </p:txBody>
      </p:sp>
      <p:sp>
        <p:nvSpPr>
          <p:cNvPr id="3" name="Content Placeholder 2"/>
          <p:cNvSpPr>
            <a:spLocks noGrp="1"/>
          </p:cNvSpPr>
          <p:nvPr>
            <p:ph idx="1"/>
          </p:nvPr>
        </p:nvSpPr>
        <p:spPr>
          <a:xfrm>
            <a:off x="318407" y="979715"/>
            <a:ext cx="8229600" cy="4525963"/>
          </a:xfrm>
        </p:spPr>
        <p:txBody>
          <a:bodyPr/>
          <a:lstStyle/>
          <a:p>
            <a:pPr marL="0" indent="0">
              <a:buNone/>
            </a:pPr>
            <a:r>
              <a:rPr sz="1400" b="1" dirty="0"/>
              <a:t>Triplet Loss: </a:t>
            </a:r>
            <a:r>
              <a:rPr sz="1400" dirty="0"/>
              <a:t>Triplet loss minimizes the distance between an anchor and positive while maximizing anchor-negative separation.</a:t>
            </a:r>
          </a:p>
          <a:p>
            <a:pPr marL="0" indent="0">
              <a:buNone/>
            </a:pPr>
            <a:endParaRPr lang="en-US" sz="1400" b="1" dirty="0"/>
          </a:p>
          <a:p>
            <a:endParaRPr lang="en-US" sz="1400" b="1" dirty="0"/>
          </a:p>
          <a:p>
            <a:endParaRPr lang="en-US" sz="1400" b="1" dirty="0"/>
          </a:p>
          <a:p>
            <a:endParaRPr lang="en-US" sz="1400" b="1" dirty="0"/>
          </a:p>
          <a:p>
            <a:endParaRPr lang="en-US" sz="1400" b="1" dirty="0"/>
          </a:p>
          <a:p>
            <a:endParaRPr sz="1400" dirty="0"/>
          </a:p>
          <a:p>
            <a:endParaRPr lang="en-US" sz="1400" b="1" dirty="0"/>
          </a:p>
          <a:p>
            <a:endParaRPr lang="en-US" sz="1400" b="1" dirty="0"/>
          </a:p>
        </p:txBody>
      </p:sp>
      <p:pic>
        <p:nvPicPr>
          <p:cNvPr id="5" name="Picture 4">
            <a:extLst>
              <a:ext uri="{FF2B5EF4-FFF2-40B4-BE49-F238E27FC236}">
                <a16:creationId xmlns:a16="http://schemas.microsoft.com/office/drawing/2014/main" id="{91CD3D76-7793-D305-2C1E-C7D9D9A10A0D}"/>
              </a:ext>
            </a:extLst>
          </p:cNvPr>
          <p:cNvPicPr>
            <a:picLocks noChangeAspect="1"/>
          </p:cNvPicPr>
          <p:nvPr/>
        </p:nvPicPr>
        <p:blipFill>
          <a:blip r:embed="rId2"/>
          <a:stretch>
            <a:fillRect/>
          </a:stretch>
        </p:blipFill>
        <p:spPr>
          <a:xfrm>
            <a:off x="853168" y="1564807"/>
            <a:ext cx="6343650" cy="1556686"/>
          </a:xfrm>
          <a:prstGeom prst="rect">
            <a:avLst/>
          </a:prstGeom>
        </p:spPr>
      </p:pic>
      <p:pic>
        <p:nvPicPr>
          <p:cNvPr id="7" name="Picture 6">
            <a:extLst>
              <a:ext uri="{FF2B5EF4-FFF2-40B4-BE49-F238E27FC236}">
                <a16:creationId xmlns:a16="http://schemas.microsoft.com/office/drawing/2014/main" id="{86F74DED-D9F3-9A8C-EF47-F6467FD4BBE4}"/>
              </a:ext>
            </a:extLst>
          </p:cNvPr>
          <p:cNvPicPr>
            <a:picLocks noChangeAspect="1"/>
          </p:cNvPicPr>
          <p:nvPr/>
        </p:nvPicPr>
        <p:blipFill>
          <a:blip r:embed="rId3"/>
          <a:stretch>
            <a:fillRect/>
          </a:stretch>
        </p:blipFill>
        <p:spPr>
          <a:xfrm>
            <a:off x="2249261" y="3242696"/>
            <a:ext cx="4204607" cy="15740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440141"/>
            <a:ext cx="2401025" cy="2540623"/>
          </a:xfrm>
        </p:spPr>
        <p:txBody>
          <a:bodyPr anchor="b">
            <a:normAutofit/>
          </a:bodyPr>
          <a:lstStyle/>
          <a:p>
            <a:pPr algn="r"/>
            <a:r>
              <a:rPr lang="en-US" sz="2800">
                <a:solidFill>
                  <a:srgbClr val="FFFFFF"/>
                </a:solidFill>
              </a:rPr>
              <a:t>Understanding Loss Functions in ML</a:t>
            </a:r>
          </a:p>
        </p:txBody>
      </p:sp>
      <p:sp>
        <p:nvSpPr>
          <p:cNvPr id="3" name="Content Placeholder 2"/>
          <p:cNvSpPr>
            <a:spLocks noGrp="1"/>
          </p:cNvSpPr>
          <p:nvPr>
            <p:ph idx="1"/>
          </p:nvPr>
        </p:nvSpPr>
        <p:spPr>
          <a:xfrm>
            <a:off x="3607694" y="487110"/>
            <a:ext cx="4916510" cy="4159535"/>
          </a:xfrm>
        </p:spPr>
        <p:txBody>
          <a:bodyPr anchor="ctr">
            <a:normAutofit/>
          </a:bodyPr>
          <a:lstStyle/>
          <a:p>
            <a:r>
              <a:rPr lang="en-US" sz="1500"/>
              <a:t>Introduction</a:t>
            </a:r>
          </a:p>
          <a:p>
            <a:r>
              <a:rPr lang="en-US" sz="1500"/>
              <a:t>Mean Squared Error (MSE)</a:t>
            </a:r>
          </a:p>
          <a:p>
            <a:r>
              <a:rPr lang="en-US" sz="1500"/>
              <a:t>Mean Absolute Error (MAE)</a:t>
            </a:r>
          </a:p>
          <a:p>
            <a:r>
              <a:rPr lang="en-US" sz="1500"/>
              <a:t>Huber Loss</a:t>
            </a:r>
          </a:p>
          <a:p>
            <a:r>
              <a:rPr lang="en-US" sz="1500"/>
              <a:t>RMSE </a:t>
            </a:r>
          </a:p>
          <a:p>
            <a:r>
              <a:rPr lang="en-US" sz="1500"/>
              <a:t>Binary Cross-Entropy Loss (Log Loss)</a:t>
            </a:r>
          </a:p>
          <a:p>
            <a:r>
              <a:rPr lang="en-US" sz="1500"/>
              <a:t>Categorical Cross-Entropy Loss</a:t>
            </a:r>
          </a:p>
          <a:p>
            <a:r>
              <a:rPr lang="en-US" sz="1500"/>
              <a:t>Sparse Categorical Cross-Entropy Loss</a:t>
            </a:r>
          </a:p>
          <a:p>
            <a:r>
              <a:rPr lang="en-US" sz="1500"/>
              <a:t>Hinge Loss (SVM Loss)</a:t>
            </a:r>
          </a:p>
          <a:p>
            <a:r>
              <a:rPr lang="en-US" sz="1500"/>
              <a:t>Triplet Loss</a:t>
            </a:r>
          </a:p>
          <a:p>
            <a:r>
              <a:rPr lang="en-US" sz="1500"/>
              <a:t>Focal Loss</a:t>
            </a:r>
          </a:p>
          <a:p>
            <a:r>
              <a:rPr lang="en-US" sz="1500"/>
              <a:t>KL Divergence Loss</a:t>
            </a:r>
          </a:p>
          <a:p>
            <a:r>
              <a:rPr lang="en-US" sz="1500"/>
              <a:t>Choosing the Right Loss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5A1B-28FD-7853-C038-D96107F76EAF}"/>
              </a:ext>
            </a:extLst>
          </p:cNvPr>
          <p:cNvSpPr>
            <a:spLocks noGrp="1"/>
          </p:cNvSpPr>
          <p:nvPr>
            <p:ph type="title"/>
          </p:nvPr>
        </p:nvSpPr>
        <p:spPr/>
        <p:txBody>
          <a:bodyPr/>
          <a:lstStyle/>
          <a:p>
            <a:r>
              <a:rPr lang="en-US" dirty="0"/>
              <a:t>Triplet Loss Application</a:t>
            </a:r>
          </a:p>
        </p:txBody>
      </p:sp>
      <p:sp>
        <p:nvSpPr>
          <p:cNvPr id="3" name="Content Placeholder 2">
            <a:extLst>
              <a:ext uri="{FF2B5EF4-FFF2-40B4-BE49-F238E27FC236}">
                <a16:creationId xmlns:a16="http://schemas.microsoft.com/office/drawing/2014/main" id="{4C5DE5A2-710D-CE26-27E8-E30874BE0BCF}"/>
              </a:ext>
            </a:extLst>
          </p:cNvPr>
          <p:cNvSpPr>
            <a:spLocks noGrp="1"/>
          </p:cNvSpPr>
          <p:nvPr>
            <p:ph idx="1"/>
          </p:nvPr>
        </p:nvSpPr>
        <p:spPr/>
        <p:txBody>
          <a:bodyPr/>
          <a:lstStyle/>
          <a:p>
            <a:pPr marL="0" indent="0">
              <a:buNone/>
            </a:pPr>
            <a:r>
              <a:rPr lang="en-US" sz="3200" b="1" dirty="0"/>
              <a:t>Applications in Face Recognition: </a:t>
            </a:r>
            <a:r>
              <a:rPr lang="en-US" sz="3200" dirty="0"/>
              <a:t>Primarily used in face recognition, enhancing identity verification by structuring embeddings into distinct clusters.</a:t>
            </a:r>
            <a:endParaRPr lang="en-US" dirty="0"/>
          </a:p>
        </p:txBody>
      </p:sp>
    </p:spTree>
    <p:extLst>
      <p:ext uri="{BB962C8B-B14F-4D97-AF65-F5344CB8AC3E}">
        <p14:creationId xmlns:p14="http://schemas.microsoft.com/office/powerpoint/2010/main" val="228574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44DF-3B56-9493-760C-244C8D7E193D}"/>
              </a:ext>
            </a:extLst>
          </p:cNvPr>
          <p:cNvSpPr>
            <a:spLocks noGrp="1"/>
          </p:cNvSpPr>
          <p:nvPr>
            <p:ph type="title"/>
          </p:nvPr>
        </p:nvSpPr>
        <p:spPr/>
        <p:txBody>
          <a:bodyPr/>
          <a:lstStyle/>
          <a:p>
            <a:r>
              <a:rPr lang="en-US" dirty="0"/>
              <a:t>Focal Loss</a:t>
            </a:r>
          </a:p>
        </p:txBody>
      </p:sp>
      <p:pic>
        <p:nvPicPr>
          <p:cNvPr id="5" name="Picture 4">
            <a:extLst>
              <a:ext uri="{FF2B5EF4-FFF2-40B4-BE49-F238E27FC236}">
                <a16:creationId xmlns:a16="http://schemas.microsoft.com/office/drawing/2014/main" id="{19BABEB4-6AF4-BCC0-2FCE-8314CC0F0358}"/>
              </a:ext>
            </a:extLst>
          </p:cNvPr>
          <p:cNvPicPr>
            <a:picLocks noChangeAspect="1"/>
          </p:cNvPicPr>
          <p:nvPr/>
        </p:nvPicPr>
        <p:blipFill>
          <a:blip r:embed="rId2"/>
          <a:stretch>
            <a:fillRect/>
          </a:stretch>
        </p:blipFill>
        <p:spPr>
          <a:xfrm>
            <a:off x="457200" y="382141"/>
            <a:ext cx="6498771" cy="3236218"/>
          </a:xfrm>
          <a:prstGeom prst="rect">
            <a:avLst/>
          </a:prstGeom>
        </p:spPr>
      </p:pic>
      <p:pic>
        <p:nvPicPr>
          <p:cNvPr id="7" name="Picture 6">
            <a:extLst>
              <a:ext uri="{FF2B5EF4-FFF2-40B4-BE49-F238E27FC236}">
                <a16:creationId xmlns:a16="http://schemas.microsoft.com/office/drawing/2014/main" id="{847C50D8-CFEB-BFAA-D2C6-320669D63B0D}"/>
              </a:ext>
            </a:extLst>
          </p:cNvPr>
          <p:cNvPicPr>
            <a:picLocks noChangeAspect="1"/>
          </p:cNvPicPr>
          <p:nvPr/>
        </p:nvPicPr>
        <p:blipFill>
          <a:blip r:embed="rId3"/>
          <a:stretch>
            <a:fillRect/>
          </a:stretch>
        </p:blipFill>
        <p:spPr>
          <a:xfrm>
            <a:off x="1543050" y="3425842"/>
            <a:ext cx="5943600" cy="1335517"/>
          </a:xfrm>
          <a:prstGeom prst="rect">
            <a:avLst/>
          </a:prstGeom>
        </p:spPr>
      </p:pic>
    </p:spTree>
    <p:extLst>
      <p:ext uri="{BB962C8B-B14F-4D97-AF65-F5344CB8AC3E}">
        <p14:creationId xmlns:p14="http://schemas.microsoft.com/office/powerpoint/2010/main" val="3465106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420E-8B47-ADBB-4A43-292C0D55735E}"/>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57AA552B-AFFE-059D-B463-F5E6FE1BEEE0}"/>
              </a:ext>
            </a:extLst>
          </p:cNvPr>
          <p:cNvPicPr>
            <a:picLocks noChangeAspect="1"/>
          </p:cNvPicPr>
          <p:nvPr/>
        </p:nvPicPr>
        <p:blipFill>
          <a:blip r:embed="rId2"/>
          <a:stretch>
            <a:fillRect/>
          </a:stretch>
        </p:blipFill>
        <p:spPr>
          <a:xfrm>
            <a:off x="334735" y="274639"/>
            <a:ext cx="7845879" cy="3366544"/>
          </a:xfrm>
          <a:prstGeom prst="rect">
            <a:avLst/>
          </a:prstGeom>
        </p:spPr>
      </p:pic>
      <p:pic>
        <p:nvPicPr>
          <p:cNvPr id="7" name="Picture 6">
            <a:extLst>
              <a:ext uri="{FF2B5EF4-FFF2-40B4-BE49-F238E27FC236}">
                <a16:creationId xmlns:a16="http://schemas.microsoft.com/office/drawing/2014/main" id="{7B39D396-5D4D-C682-F370-415634B6FC60}"/>
              </a:ext>
            </a:extLst>
          </p:cNvPr>
          <p:cNvPicPr>
            <a:picLocks noChangeAspect="1"/>
          </p:cNvPicPr>
          <p:nvPr/>
        </p:nvPicPr>
        <p:blipFill>
          <a:blip r:embed="rId3"/>
          <a:stretch>
            <a:fillRect/>
          </a:stretch>
        </p:blipFill>
        <p:spPr>
          <a:xfrm>
            <a:off x="2628899" y="3173620"/>
            <a:ext cx="3886201" cy="1479930"/>
          </a:xfrm>
          <a:prstGeom prst="rect">
            <a:avLst/>
          </a:prstGeom>
        </p:spPr>
      </p:pic>
    </p:spTree>
    <p:extLst>
      <p:ext uri="{BB962C8B-B14F-4D97-AF65-F5344CB8AC3E}">
        <p14:creationId xmlns:p14="http://schemas.microsoft.com/office/powerpoint/2010/main" val="397086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r>
              <a:rPr lang="en-US" sz="3000">
                <a:solidFill>
                  <a:srgbClr val="FFFFFF"/>
                </a:solidFill>
              </a:rPr>
              <a:t>Choosing the Right Loss Function</a:t>
            </a:r>
          </a:p>
        </p:txBody>
      </p:sp>
      <p:graphicFrame>
        <p:nvGraphicFramePr>
          <p:cNvPr id="5" name="Content Placeholder 2">
            <a:extLst>
              <a:ext uri="{FF2B5EF4-FFF2-40B4-BE49-F238E27FC236}">
                <a16:creationId xmlns:a16="http://schemas.microsoft.com/office/drawing/2014/main" id="{828EF4B9-3A98-E7ED-D638-03DA11927093}"/>
              </a:ext>
            </a:extLst>
          </p:cNvPr>
          <p:cNvGraphicFramePr>
            <a:graphicFrameLocks noGrp="1"/>
          </p:cNvGraphicFramePr>
          <p:nvPr>
            <p:ph idx="1"/>
            <p:extLst>
              <p:ext uri="{D42A27DB-BD31-4B8C-83A1-F6EECF244321}">
                <p14:modId xmlns:p14="http://schemas.microsoft.com/office/powerpoint/2010/main" val="833846305"/>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b="1">
                <a:solidFill>
                  <a:srgbClr val="FFFFFF"/>
                </a:solidFill>
              </a:rPr>
              <a:t>Summary</a:t>
            </a:r>
          </a:p>
        </p:txBody>
      </p:sp>
      <p:sp>
        <p:nvSpPr>
          <p:cNvPr id="3" name="Content Placeholder 2"/>
          <p:cNvSpPr>
            <a:spLocks noGrp="1"/>
          </p:cNvSpPr>
          <p:nvPr>
            <p:ph idx="1"/>
          </p:nvPr>
        </p:nvSpPr>
        <p:spPr>
          <a:xfrm>
            <a:off x="640081" y="1493521"/>
            <a:ext cx="8153400" cy="3375660"/>
          </a:xfrm>
        </p:spPr>
        <p:txBody>
          <a:bodyPr anchor="ctr">
            <a:normAutofit/>
          </a:bodyPr>
          <a:lstStyle/>
          <a:p>
            <a:pPr marL="0" indent="0">
              <a:lnSpc>
                <a:spcPct val="90000"/>
              </a:lnSpc>
              <a:buNone/>
            </a:pPr>
            <a:r>
              <a:rPr lang="en-US" sz="1300" dirty="0"/>
              <a:t>Loss functions in machine learning measure how well a machine learning model's predictions match the actual outcomes. They are essential for training models, as they guide the optimization process by quantifying prediction errors.</a:t>
            </a:r>
          </a:p>
          <a:p>
            <a:pPr marL="0" indent="0">
              <a:lnSpc>
                <a:spcPct val="90000"/>
              </a:lnSpc>
              <a:buNone/>
            </a:pPr>
            <a:r>
              <a:rPr lang="en-US" sz="1300" dirty="0"/>
              <a:t>Choosing the right loss function depends on the problem type, the nature of the data, and the desired properties of the model's predictions.</a:t>
            </a:r>
          </a:p>
          <a:p>
            <a:pPr marL="0" indent="0">
              <a:lnSpc>
                <a:spcPct val="90000"/>
              </a:lnSpc>
              <a:buNone/>
            </a:pPr>
            <a:endParaRPr lang="en-US" sz="1300" dirty="0"/>
          </a:p>
          <a:p>
            <a:pPr marL="0" indent="0">
              <a:lnSpc>
                <a:spcPct val="90000"/>
              </a:lnSpc>
              <a:buNone/>
            </a:pPr>
            <a:r>
              <a:rPr lang="en-US" sz="1300" b="1" dirty="0"/>
              <a:t>Regression tasks</a:t>
            </a:r>
            <a:r>
              <a:rPr lang="en-US" sz="1300" dirty="0"/>
              <a:t> often use MSE, MAE, or Huber Loss.</a:t>
            </a:r>
          </a:p>
          <a:p>
            <a:pPr marL="0" indent="0">
              <a:lnSpc>
                <a:spcPct val="90000"/>
              </a:lnSpc>
              <a:buNone/>
            </a:pPr>
            <a:r>
              <a:rPr lang="en-US" sz="1300" b="1" dirty="0"/>
              <a:t>Classification tasks</a:t>
            </a:r>
            <a:r>
              <a:rPr lang="en-US" sz="1300" dirty="0"/>
              <a:t> commonly use Binary Cross-Entropy for binary problems and Categorical Cross-Entropy for multi-class problems.</a:t>
            </a:r>
          </a:p>
          <a:p>
            <a:pPr marL="0" indent="0">
              <a:lnSpc>
                <a:spcPct val="90000"/>
              </a:lnSpc>
              <a:buNone/>
            </a:pPr>
            <a:r>
              <a:rPr lang="en-US" sz="1300" b="1" dirty="0"/>
              <a:t>Specialized tasks</a:t>
            </a:r>
            <a:r>
              <a:rPr lang="en-US" sz="1300" dirty="0"/>
              <a:t> might use Hinge Loss, KL Divergence, or Cosine Similarity based on specific needs.</a:t>
            </a:r>
          </a:p>
          <a:p>
            <a:pPr marL="0" indent="0">
              <a:lnSpc>
                <a:spcPct val="90000"/>
              </a:lnSpc>
              <a:buNone/>
            </a:pPr>
            <a:endParaRPr lang="en-US" sz="1300" dirty="0"/>
          </a:p>
          <a:p>
            <a:pPr marL="0" indent="0">
              <a:lnSpc>
                <a:spcPct val="90000"/>
              </a:lnSpc>
              <a:buNone/>
            </a:pPr>
            <a:r>
              <a:rPr lang="en-US" sz="1300" b="1" dirty="0"/>
              <a:t>Current Research: Deep N</a:t>
            </a:r>
            <a:r>
              <a:rPr lang="en-US" sz="1300" dirty="0"/>
              <a:t>eural Network optimizations through innovative loss function designs tailored to specific applications.</a:t>
            </a:r>
          </a:p>
          <a:p>
            <a:pPr marL="0" indent="0">
              <a:lnSpc>
                <a:spcPct val="90000"/>
              </a:lnSpc>
              <a:buNone/>
            </a:pPr>
            <a:endParaRPr lang="en-US" sz="1300" dirty="0"/>
          </a:p>
          <a:p>
            <a:pPr marL="0" indent="0">
              <a:lnSpc>
                <a:spcPct val="90000"/>
              </a:lnSpc>
              <a:buNone/>
            </a:pPr>
            <a:endParaRPr lang="en-US" sz="1300" b="1" dirty="0"/>
          </a:p>
          <a:p>
            <a:pPr marL="0" indent="0">
              <a:lnSpc>
                <a:spcPct val="90000"/>
              </a:lnSpc>
              <a:buNone/>
            </a:pPr>
            <a:endParaRPr lang="en-US" sz="1300" b="1" dirty="0"/>
          </a:p>
          <a:p>
            <a:pPr marL="0" indent="0">
              <a:lnSpc>
                <a:spcPct val="90000"/>
              </a:lnSpc>
              <a:buNone/>
            </a:pPr>
            <a:endParaRPr lang="en-US" sz="13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5" name="Group 3084">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56565"/>
            <a:ext cx="9036544" cy="3069979"/>
            <a:chOff x="1" y="2075420"/>
            <a:chExt cx="12048729" cy="4093306"/>
          </a:xfrm>
        </p:grpSpPr>
        <p:sp>
          <p:nvSpPr>
            <p:cNvPr id="3086" name="Oval 3085">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Oval 3086">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Oval 3087">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Oval 3088">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0" name="Oval 3089">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Oval 3090">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2B3B2A3-6CED-64F1-6886-F99ADDC7D8B3}"/>
              </a:ext>
            </a:extLst>
          </p:cNvPr>
          <p:cNvSpPr>
            <a:spLocks noGrp="1"/>
          </p:cNvSpPr>
          <p:nvPr>
            <p:ph type="title"/>
          </p:nvPr>
        </p:nvSpPr>
        <p:spPr>
          <a:xfrm>
            <a:off x="473202" y="513686"/>
            <a:ext cx="3488307" cy="1463306"/>
          </a:xfrm>
          <a:noFill/>
        </p:spPr>
        <p:txBody>
          <a:bodyPr anchor="t">
            <a:normAutofit/>
          </a:bodyPr>
          <a:lstStyle/>
          <a:p>
            <a:pPr algn="l"/>
            <a:endParaRPr lang="en-US" sz="3600">
              <a:solidFill>
                <a:schemeClr val="bg1"/>
              </a:solidFill>
            </a:endParaRPr>
          </a:p>
        </p:txBody>
      </p:sp>
      <p:sp>
        <p:nvSpPr>
          <p:cNvPr id="3078" name="Content Placeholder 3077">
            <a:extLst>
              <a:ext uri="{FF2B5EF4-FFF2-40B4-BE49-F238E27FC236}">
                <a16:creationId xmlns:a16="http://schemas.microsoft.com/office/drawing/2014/main" id="{2532A3E0-BFFC-2BED-DE6A-CBC85ECE7B82}"/>
              </a:ext>
            </a:extLst>
          </p:cNvPr>
          <p:cNvSpPr>
            <a:spLocks noGrp="1"/>
          </p:cNvSpPr>
          <p:nvPr>
            <p:ph idx="1"/>
          </p:nvPr>
        </p:nvSpPr>
        <p:spPr>
          <a:xfrm>
            <a:off x="4114560" y="513690"/>
            <a:ext cx="4255580" cy="1463316"/>
          </a:xfrm>
          <a:noFill/>
        </p:spPr>
        <p:txBody>
          <a:bodyPr anchor="t">
            <a:normAutofit/>
          </a:bodyPr>
          <a:lstStyle/>
          <a:p>
            <a:endParaRPr lang="en-US" sz="1400">
              <a:solidFill>
                <a:schemeClr val="bg1"/>
              </a:solidFill>
            </a:endParaRPr>
          </a:p>
        </p:txBody>
      </p:sp>
      <p:sp>
        <p:nvSpPr>
          <p:cNvPr id="3093" name="Rectangle 309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828610" y="781954"/>
            <a:ext cx="2097346"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5" name="Group 309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1116866"/>
            <a:ext cx="411480" cy="549007"/>
            <a:chOff x="7029447" y="3514725"/>
            <a:chExt cx="1285875" cy="549007"/>
          </a:xfrm>
        </p:grpSpPr>
        <p:cxnSp>
          <p:nvCxnSpPr>
            <p:cNvPr id="3096" name="Straight Connector 309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01" name="Rectangle 310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05588"/>
            <a:ext cx="4571997" cy="533439"/>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03" name="Group 310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485051" y="4386794"/>
            <a:ext cx="964406" cy="549007"/>
            <a:chOff x="7029447" y="3514725"/>
            <a:chExt cx="1285875" cy="549007"/>
          </a:xfrm>
        </p:grpSpPr>
        <p:cxnSp>
          <p:nvCxnSpPr>
            <p:cNvPr id="3104" name="Straight Connector 310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44E5CE5F-A7A8-BCF3-2BFD-CE9D07C40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22"/>
          <a:stretch/>
        </p:blipFill>
        <p:spPr bwMode="auto">
          <a:xfrm>
            <a:off x="472228" y="2031585"/>
            <a:ext cx="8136047" cy="2622474"/>
          </a:xfrm>
          <a:prstGeom prst="rect">
            <a:avLst/>
          </a:prstGeom>
          <a:noFill/>
          <a:extLst>
            <a:ext uri="{909E8E84-426E-40DD-AFC4-6F175D3DCCD1}">
              <a14:hiddenFill xmlns:a14="http://schemas.microsoft.com/office/drawing/2010/main">
                <a:solidFill>
                  <a:srgbClr val="FFFFFF"/>
                </a:solidFill>
              </a14:hiddenFill>
            </a:ext>
          </a:extLst>
        </p:spPr>
      </p:pic>
      <p:grpSp>
        <p:nvGrpSpPr>
          <p:cNvPr id="3109" name="Group 310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4" y="2047638"/>
            <a:ext cx="304800" cy="322326"/>
            <a:chOff x="215328" y="-46937"/>
            <a:chExt cx="304800" cy="2773841"/>
          </a:xfrm>
        </p:grpSpPr>
        <p:cxnSp>
          <p:nvCxnSpPr>
            <p:cNvPr id="3110" name="Straight Connector 310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3" name="Straight Connector 311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852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10 Commonly Used Loss Functions Explained with Python Code | by ...">
            <a:extLst>
              <a:ext uri="{FF2B5EF4-FFF2-40B4-BE49-F238E27FC236}">
                <a16:creationId xmlns:a16="http://schemas.microsoft.com/office/drawing/2014/main" id="{1625CEC0-3A73-8333-CD85-D0BE432D6D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9652" y="342900"/>
            <a:ext cx="4704696" cy="4457700"/>
          </a:xfrm>
          <a:prstGeom prst="rect">
            <a:avLst/>
          </a:prstGeom>
          <a:noFill/>
        </p:spPr>
      </p:pic>
    </p:spTree>
    <p:extLst>
      <p:ext uri="{BB962C8B-B14F-4D97-AF65-F5344CB8AC3E}">
        <p14:creationId xmlns:p14="http://schemas.microsoft.com/office/powerpoint/2010/main" val="202431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r>
              <a:rPr lang="en-US" sz="3000">
                <a:solidFill>
                  <a:srgbClr val="FFFFFF"/>
                </a:solidFill>
              </a:rPr>
              <a:t>Introduction</a:t>
            </a:r>
          </a:p>
        </p:txBody>
      </p:sp>
      <p:graphicFrame>
        <p:nvGraphicFramePr>
          <p:cNvPr id="5" name="Content Placeholder 2">
            <a:extLst>
              <a:ext uri="{FF2B5EF4-FFF2-40B4-BE49-F238E27FC236}">
                <a16:creationId xmlns:a16="http://schemas.microsoft.com/office/drawing/2014/main" id="{4CB7185C-84A9-B13D-EB00-9A78566178C5}"/>
              </a:ext>
            </a:extLst>
          </p:cNvPr>
          <p:cNvGraphicFramePr>
            <a:graphicFrameLocks noGrp="1"/>
          </p:cNvGraphicFramePr>
          <p:nvPr>
            <p:ph idx="1"/>
            <p:extLst>
              <p:ext uri="{D42A27DB-BD31-4B8C-83A1-F6EECF244321}">
                <p14:modId xmlns:p14="http://schemas.microsoft.com/office/powerpoint/2010/main" val="3623225615"/>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Mean Squared Error (MSE)</a:t>
            </a:r>
          </a:p>
        </p:txBody>
      </p:sp>
      <p:sp>
        <p:nvSpPr>
          <p:cNvPr id="3" name="Content Placeholder 2"/>
          <p:cNvSpPr>
            <a:spLocks noGrp="1"/>
          </p:cNvSpPr>
          <p:nvPr>
            <p:ph idx="1"/>
          </p:nvPr>
        </p:nvSpPr>
        <p:spPr/>
        <p:txBody>
          <a:bodyPr/>
          <a:lstStyle/>
          <a:p>
            <a:r>
              <a:rPr sz="1400" b="1" dirty="0"/>
              <a:t>Definition of MSE: </a:t>
            </a:r>
            <a:r>
              <a:rPr sz="1400" dirty="0"/>
              <a:t>Mean Squared Error quantifies the average squared difference between predicted and actual values in predictions.</a:t>
            </a:r>
          </a:p>
          <a:p>
            <a:r>
              <a:rPr sz="1400" b="1" dirty="0"/>
              <a:t>MSE Formula: </a:t>
            </a:r>
            <a:r>
              <a:rPr sz="1400" dirty="0"/>
              <a:t>The formula for MSE is represented as</a:t>
            </a:r>
            <a:r>
              <a:rPr lang="en-US" sz="1400" dirty="0"/>
              <a:t>:</a:t>
            </a:r>
          </a:p>
          <a:p>
            <a:pPr marL="0" indent="0">
              <a:buNone/>
            </a:pPr>
            <a:endParaRPr sz="1400" dirty="0"/>
          </a:p>
          <a:p>
            <a:pPr marL="0" indent="0">
              <a:buNone/>
            </a:pPr>
            <a:endParaRPr lang="en-US" sz="1400" b="1" dirty="0"/>
          </a:p>
          <a:p>
            <a:endParaRPr lang="en-US" sz="1400" b="1" dirty="0"/>
          </a:p>
          <a:p>
            <a:endParaRPr lang="en-US" sz="1400" b="1" dirty="0"/>
          </a:p>
          <a:p>
            <a:r>
              <a:rPr sz="1400" b="1" dirty="0"/>
              <a:t>Applications and Sensitivity: </a:t>
            </a:r>
            <a:r>
              <a:rPr sz="1400" dirty="0"/>
              <a:t>Commonly applied in regression tasks, MSE's sensitivity to outliers can skew performance evaluation metrics.</a:t>
            </a:r>
          </a:p>
        </p:txBody>
      </p:sp>
      <p:pic>
        <p:nvPicPr>
          <p:cNvPr id="5" name="Picture 4">
            <a:extLst>
              <a:ext uri="{FF2B5EF4-FFF2-40B4-BE49-F238E27FC236}">
                <a16:creationId xmlns:a16="http://schemas.microsoft.com/office/drawing/2014/main" id="{B245C1F5-F7F5-31F6-E459-3ADFB6716A5C}"/>
              </a:ext>
            </a:extLst>
          </p:cNvPr>
          <p:cNvPicPr>
            <a:picLocks noChangeAspect="1"/>
          </p:cNvPicPr>
          <p:nvPr/>
        </p:nvPicPr>
        <p:blipFill>
          <a:blip r:embed="rId2"/>
          <a:stretch>
            <a:fillRect/>
          </a:stretch>
        </p:blipFill>
        <p:spPr>
          <a:xfrm>
            <a:off x="2483758" y="2571750"/>
            <a:ext cx="3229426" cy="6477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Mean Absolute Error (MAE)</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Mean Absolute Error Defined: </a:t>
            </a:r>
            <a:r>
              <a:rPr sz="1400"/>
              <a:t>MAE measures the average absolute difference between actual and predicted values, providing a clear error metric.</a:t>
            </a:r>
          </a:p>
          <a:p>
            <a:r>
              <a:rPr sz="1400" b="1"/>
              <a:t>MAE Formula: </a:t>
            </a:r>
            <a:r>
              <a:rPr sz="1400"/>
              <a:t>The formula for Mean Absolute Error is MAE = (1/n) Σ |y_i - ŷ_i|, encapsulating its calculation.</a:t>
            </a:r>
          </a:p>
          <a:p>
            <a:r>
              <a:rPr sz="1400" b="1"/>
              <a:t>Robustness and Applications: </a:t>
            </a:r>
            <a:r>
              <a:rPr sz="1400"/>
              <a:t>MAE's robustness to outliers makes it ideal for regression tasks where extreme values may distort results.</a:t>
            </a:r>
          </a:p>
        </p:txBody>
      </p:sp>
      <p:pic>
        <p:nvPicPr>
          <p:cNvPr id="7" name="Picture 6">
            <a:extLst>
              <a:ext uri="{FF2B5EF4-FFF2-40B4-BE49-F238E27FC236}">
                <a16:creationId xmlns:a16="http://schemas.microsoft.com/office/drawing/2014/main" id="{801F44A1-AB57-526F-BDCF-80AC71B1C19A}"/>
              </a:ext>
            </a:extLst>
          </p:cNvPr>
          <p:cNvPicPr>
            <a:picLocks noChangeAspect="1"/>
          </p:cNvPicPr>
          <p:nvPr/>
        </p:nvPicPr>
        <p:blipFill>
          <a:blip r:embed="rId2"/>
          <a:stretch>
            <a:fillRect/>
          </a:stretch>
        </p:blipFill>
        <p:spPr>
          <a:xfrm>
            <a:off x="4798337" y="2396174"/>
            <a:ext cx="3172268" cy="6287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Huber Loss</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dirty="0"/>
              <a:t>Definition of Huber Loss: </a:t>
            </a:r>
            <a:r>
              <a:rPr sz="1400" dirty="0"/>
              <a:t>Huber Loss is a combination of MSE and MAE, handling outliers using a threshold parameter delta.</a:t>
            </a:r>
          </a:p>
          <a:p>
            <a:r>
              <a:rPr sz="1400" b="1" dirty="0"/>
              <a:t>Applications of Huber Loss: </a:t>
            </a:r>
            <a:r>
              <a:rPr sz="1400" dirty="0"/>
              <a:t>Widely used in regression tasks within robust statistical modeling frameworks where noise is prevalent.</a:t>
            </a:r>
          </a:p>
          <a:p>
            <a:r>
              <a:rPr sz="1400" b="1" dirty="0"/>
              <a:t>Comparison with MSE and MAE: </a:t>
            </a:r>
            <a:r>
              <a:rPr sz="1400" dirty="0"/>
              <a:t>Outperforms MSE in presence of outliers, yet retains smoothness advantages over MAE’s abrupt error changes.</a:t>
            </a:r>
          </a:p>
        </p:txBody>
      </p:sp>
      <p:pic>
        <p:nvPicPr>
          <p:cNvPr id="1026" name="Picture 2" descr="Demystifying Loss Functions in Deep ...">
            <a:extLst>
              <a:ext uri="{FF2B5EF4-FFF2-40B4-BE49-F238E27FC236}">
                <a16:creationId xmlns:a16="http://schemas.microsoft.com/office/drawing/2014/main" id="{FC5C4E46-3B07-3CB3-B1D1-8C4DE57F4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04959"/>
            <a:ext cx="3322864" cy="1133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Freeform: Shape 206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14219E8-C33E-8F22-1692-5034E07D9015}"/>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algn="l" defTabSz="914400">
              <a:lnSpc>
                <a:spcPct val="90000"/>
              </a:lnSpc>
            </a:pPr>
            <a:r>
              <a:rPr lang="en-US" sz="3000" kern="1200">
                <a:solidFill>
                  <a:srgbClr val="FFFFFF"/>
                </a:solidFill>
                <a:latin typeface="+mj-lt"/>
                <a:ea typeface="+mj-ea"/>
                <a:cs typeface="+mj-cs"/>
              </a:rPr>
              <a:t>Plots of MSE, MAE, Huber</a:t>
            </a:r>
          </a:p>
        </p:txBody>
      </p:sp>
      <p:pic>
        <p:nvPicPr>
          <p:cNvPr id="2052" name="Picture 4" descr="Figure 2 from A Huber-loss-driven clustering technique and its application  to robust cell detection in confocal microscopy images | Semantic Scholar">
            <a:extLst>
              <a:ext uri="{FF2B5EF4-FFF2-40B4-BE49-F238E27FC236}">
                <a16:creationId xmlns:a16="http://schemas.microsoft.com/office/drawing/2014/main" id="{0BB34F79-9FE9-9422-5223-CFE60BBC7E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11691" y="350406"/>
            <a:ext cx="4949571" cy="444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44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TotalTime>
  <Words>980</Words>
  <Application>Microsoft Office PowerPoint</Application>
  <PresentationFormat>On-screen Show (16:9)</PresentationFormat>
  <Paragraphs>121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Common Loss Functions in ML</vt:lpstr>
      <vt:lpstr>Understanding Loss Functions in ML</vt:lpstr>
      <vt:lpstr>PowerPoint Presentation</vt:lpstr>
      <vt:lpstr>PowerPoint Presentation</vt:lpstr>
      <vt:lpstr>Introduction</vt:lpstr>
      <vt:lpstr>Mean Squared Error (MSE)</vt:lpstr>
      <vt:lpstr>Mean Absolute Error (MAE)</vt:lpstr>
      <vt:lpstr>Huber Loss</vt:lpstr>
      <vt:lpstr>Plots of MSE, MAE, Huber</vt:lpstr>
      <vt:lpstr>Root mean square error</vt:lpstr>
      <vt:lpstr>PowerPoint Presentation</vt:lpstr>
      <vt:lpstr>PowerPoint Presentation</vt:lpstr>
      <vt:lpstr>One-Hot-Encoding: Examples</vt:lpstr>
      <vt:lpstr>PowerPoint Presentation</vt:lpstr>
      <vt:lpstr>Binary Cross-Entropy Loss (Log Loss)</vt:lpstr>
      <vt:lpstr>Categorical Cross-Entropy Loss</vt:lpstr>
      <vt:lpstr>Sparse Categorical Cross-Entropy Loss</vt:lpstr>
      <vt:lpstr>Hinge Loss (SVM Loss)</vt:lpstr>
      <vt:lpstr>Triplet Loss</vt:lpstr>
      <vt:lpstr>Triplet Loss Application</vt:lpstr>
      <vt:lpstr>Focal Loss</vt:lpstr>
      <vt:lpstr>PowerPoint Presentation</vt:lpstr>
      <vt:lpstr>Choosing the Right Loss Function</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Surender Varma Gadhiraju</dc:creator>
  <cp:keywords/>
  <dc:description>generated using python-pptx</dc:description>
  <cp:lastModifiedBy>Surender Varma Gadhiraju</cp:lastModifiedBy>
  <cp:revision>16</cp:revision>
  <dcterms:created xsi:type="dcterms:W3CDTF">2013-01-27T09:14:16Z</dcterms:created>
  <dcterms:modified xsi:type="dcterms:W3CDTF">2024-09-26T07:28:04Z</dcterms:modified>
  <cp:category/>
</cp:coreProperties>
</file>