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3796" r:id="rId2"/>
    <p:sldId id="3797" r:id="rId3"/>
    <p:sldId id="3753" r:id="rId4"/>
    <p:sldId id="3781" r:id="rId5"/>
    <p:sldId id="3804" r:id="rId6"/>
    <p:sldId id="3806" r:id="rId7"/>
    <p:sldId id="3803" r:id="rId8"/>
    <p:sldId id="3798" r:id="rId9"/>
    <p:sldId id="3799" r:id="rId10"/>
    <p:sldId id="3782" r:id="rId11"/>
    <p:sldId id="3805" r:id="rId12"/>
    <p:sldId id="3807" r:id="rId13"/>
    <p:sldId id="3783" r:id="rId14"/>
    <p:sldId id="3784" r:id="rId15"/>
    <p:sldId id="3802" r:id="rId16"/>
    <p:sldId id="3779" r:id="rId17"/>
    <p:sldId id="3808" r:id="rId18"/>
    <p:sldId id="3809" r:id="rId19"/>
    <p:sldId id="261" r:id="rId20"/>
    <p:sldId id="283" r:id="rId21"/>
    <p:sldId id="305" r:id="rId22"/>
    <p:sldId id="1826" r:id="rId23"/>
    <p:sldId id="265" r:id="rId24"/>
    <p:sldId id="3785" r:id="rId25"/>
    <p:sldId id="3786" r:id="rId26"/>
    <p:sldId id="3787" r:id="rId27"/>
    <p:sldId id="3812" r:id="rId28"/>
    <p:sldId id="3813" r:id="rId29"/>
    <p:sldId id="320" r:id="rId30"/>
    <p:sldId id="328" r:id="rId31"/>
    <p:sldId id="319" r:id="rId32"/>
    <p:sldId id="314" r:id="rId33"/>
    <p:sldId id="330" r:id="rId34"/>
    <p:sldId id="322" r:id="rId35"/>
    <p:sldId id="321" r:id="rId36"/>
    <p:sldId id="323" r:id="rId37"/>
    <p:sldId id="521" r:id="rId38"/>
    <p:sldId id="522" r:id="rId39"/>
    <p:sldId id="431" r:id="rId40"/>
    <p:sldId id="432" r:id="rId41"/>
    <p:sldId id="526" r:id="rId42"/>
    <p:sldId id="527" r:id="rId43"/>
    <p:sldId id="529" r:id="rId44"/>
    <p:sldId id="530" r:id="rId45"/>
    <p:sldId id="531" r:id="rId46"/>
    <p:sldId id="532" r:id="rId47"/>
    <p:sldId id="533" r:id="rId48"/>
    <p:sldId id="535" r:id="rId49"/>
    <p:sldId id="536" r:id="rId50"/>
    <p:sldId id="3817" r:id="rId51"/>
    <p:sldId id="3818" r:id="rId52"/>
    <p:sldId id="3814" r:id="rId53"/>
    <p:sldId id="3815" r:id="rId54"/>
    <p:sldId id="3816" r:id="rId55"/>
    <p:sldId id="3819" r:id="rId56"/>
    <p:sldId id="3780" r:id="rId57"/>
    <p:sldId id="3792" r:id="rId58"/>
    <p:sldId id="3793" r:id="rId59"/>
    <p:sldId id="3789" r:id="rId60"/>
    <p:sldId id="3794" r:id="rId61"/>
    <p:sldId id="3795" r:id="rId62"/>
    <p:sldId id="350" r:id="rId63"/>
    <p:sldId id="369" r:id="rId64"/>
    <p:sldId id="371" r:id="rId6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4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FC8D3-AA6C-4E27-B4DD-3A4D7943022D}"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CF1BCC77-9C06-44BB-9343-DE684F51FB23}">
      <dgm:prSet/>
      <dgm:spPr/>
      <dgm:t>
        <a:bodyPr/>
        <a:lstStyle/>
        <a:p>
          <a:endParaRPr lang="en-US" dirty="0"/>
        </a:p>
      </dgm:t>
    </dgm:pt>
    <dgm:pt modelId="{AA817C7D-B595-4A70-B7C0-02E60A7F03A7}" type="parTrans" cxnId="{C496A2B5-40C3-4AFF-9E2F-6D95B26C533C}">
      <dgm:prSet/>
      <dgm:spPr/>
      <dgm:t>
        <a:bodyPr/>
        <a:lstStyle/>
        <a:p>
          <a:endParaRPr lang="en-US"/>
        </a:p>
      </dgm:t>
    </dgm:pt>
    <dgm:pt modelId="{747697C9-6198-4CDF-BF7E-D0A4861CBE4E}" type="sibTrans" cxnId="{C496A2B5-40C3-4AFF-9E2F-6D95B26C533C}">
      <dgm:prSet/>
      <dgm:spPr/>
      <dgm:t>
        <a:bodyPr/>
        <a:lstStyle/>
        <a:p>
          <a:endParaRPr lang="en-US"/>
        </a:p>
      </dgm:t>
    </dgm:pt>
    <dgm:pt modelId="{065F0B1B-BB7F-4058-AA86-DD4F736AA2B2}">
      <dgm:prSet/>
      <dgm:spPr/>
      <dgm:t>
        <a:bodyPr/>
        <a:lstStyle/>
        <a:p>
          <a:r>
            <a:rPr lang="en-US" b="1" dirty="0"/>
            <a:t>Identify Data Sources:</a:t>
          </a:r>
          <a:r>
            <a:rPr lang="en-US" dirty="0"/>
            <a:t> Determine the sources from where the data will be collected (databases, APIs, web scraping, sensors, etc.).</a:t>
          </a:r>
        </a:p>
      </dgm:t>
    </dgm:pt>
    <dgm:pt modelId="{880C52DA-8E4E-4A64-AB28-594C35B60105}" type="parTrans" cxnId="{FC09AC7B-E72B-4D60-AFF0-B26714F5977F}">
      <dgm:prSet/>
      <dgm:spPr/>
      <dgm:t>
        <a:bodyPr/>
        <a:lstStyle/>
        <a:p>
          <a:endParaRPr lang="en-US"/>
        </a:p>
      </dgm:t>
    </dgm:pt>
    <dgm:pt modelId="{9C4909ED-B02D-4EA9-9AB1-7A852367E82B}" type="sibTrans" cxnId="{FC09AC7B-E72B-4D60-AFF0-B26714F5977F}">
      <dgm:prSet/>
      <dgm:spPr/>
      <dgm:t>
        <a:bodyPr/>
        <a:lstStyle/>
        <a:p>
          <a:endParaRPr lang="en-US"/>
        </a:p>
      </dgm:t>
    </dgm:pt>
    <dgm:pt modelId="{BD765A27-607C-4421-BCFD-BE2204B7A4AA}">
      <dgm:prSet/>
      <dgm:spPr/>
      <dgm:t>
        <a:bodyPr/>
        <a:lstStyle/>
        <a:p>
          <a:r>
            <a:rPr lang="en-US" b="1"/>
            <a:t>Gather Data:</a:t>
          </a:r>
          <a:r>
            <a:rPr lang="en-US"/>
            <a:t> Collect the data ensuring you have enough examples to train a robust model.</a:t>
          </a:r>
        </a:p>
      </dgm:t>
    </dgm:pt>
    <dgm:pt modelId="{BC0D9B3D-8E45-497C-830D-F441EC82D47B}" type="parTrans" cxnId="{F6055396-BB1F-4D97-AAF4-D980E2B518E5}">
      <dgm:prSet/>
      <dgm:spPr/>
      <dgm:t>
        <a:bodyPr/>
        <a:lstStyle/>
        <a:p>
          <a:endParaRPr lang="en-US"/>
        </a:p>
      </dgm:t>
    </dgm:pt>
    <dgm:pt modelId="{26F7D946-27E2-4A67-85A9-31A995BC93C9}" type="sibTrans" cxnId="{F6055396-BB1F-4D97-AAF4-D980E2B518E5}">
      <dgm:prSet/>
      <dgm:spPr/>
      <dgm:t>
        <a:bodyPr/>
        <a:lstStyle/>
        <a:p>
          <a:endParaRPr lang="en-US"/>
        </a:p>
      </dgm:t>
    </dgm:pt>
    <dgm:pt modelId="{06E95B55-E61B-4EE7-88C0-FE7F88B5E3A3}" type="pres">
      <dgm:prSet presAssocID="{CBBFC8D3-AA6C-4E27-B4DD-3A4D7943022D}" presName="linearFlow" presStyleCnt="0">
        <dgm:presLayoutVars>
          <dgm:resizeHandles val="exact"/>
        </dgm:presLayoutVars>
      </dgm:prSet>
      <dgm:spPr/>
    </dgm:pt>
    <dgm:pt modelId="{B1CEE966-B7BB-4EF3-B75E-6C7D799FB2D4}" type="pres">
      <dgm:prSet presAssocID="{CF1BCC77-9C06-44BB-9343-DE684F51FB23}" presName="node" presStyleLbl="node1" presStyleIdx="0" presStyleCnt="1">
        <dgm:presLayoutVars>
          <dgm:bulletEnabled val="1"/>
        </dgm:presLayoutVars>
      </dgm:prSet>
      <dgm:spPr/>
    </dgm:pt>
  </dgm:ptLst>
  <dgm:cxnLst>
    <dgm:cxn modelId="{FC09AC7B-E72B-4D60-AFF0-B26714F5977F}" srcId="{CF1BCC77-9C06-44BB-9343-DE684F51FB23}" destId="{065F0B1B-BB7F-4058-AA86-DD4F736AA2B2}" srcOrd="0" destOrd="0" parTransId="{880C52DA-8E4E-4A64-AB28-594C35B60105}" sibTransId="{9C4909ED-B02D-4EA9-9AB1-7A852367E82B}"/>
    <dgm:cxn modelId="{F6055396-BB1F-4D97-AAF4-D980E2B518E5}" srcId="{CF1BCC77-9C06-44BB-9343-DE684F51FB23}" destId="{BD765A27-607C-4421-BCFD-BE2204B7A4AA}" srcOrd="1" destOrd="0" parTransId="{BC0D9B3D-8E45-497C-830D-F441EC82D47B}" sibTransId="{26F7D946-27E2-4A67-85A9-31A995BC93C9}"/>
    <dgm:cxn modelId="{C496A2B5-40C3-4AFF-9E2F-6D95B26C533C}" srcId="{CBBFC8D3-AA6C-4E27-B4DD-3A4D7943022D}" destId="{CF1BCC77-9C06-44BB-9343-DE684F51FB23}" srcOrd="0" destOrd="0" parTransId="{AA817C7D-B595-4A70-B7C0-02E60A7F03A7}" sibTransId="{747697C9-6198-4CDF-BF7E-D0A4861CBE4E}"/>
    <dgm:cxn modelId="{9239EDBF-B521-4A25-BF16-8664965B0284}" type="presOf" srcId="{CF1BCC77-9C06-44BB-9343-DE684F51FB23}" destId="{B1CEE966-B7BB-4EF3-B75E-6C7D799FB2D4}" srcOrd="0" destOrd="0" presId="urn:microsoft.com/office/officeart/2005/8/layout/process2"/>
    <dgm:cxn modelId="{779F6ED1-EF3C-4ADA-8CC3-33989F3BBA6A}" type="presOf" srcId="{BD765A27-607C-4421-BCFD-BE2204B7A4AA}" destId="{B1CEE966-B7BB-4EF3-B75E-6C7D799FB2D4}" srcOrd="0" destOrd="2" presId="urn:microsoft.com/office/officeart/2005/8/layout/process2"/>
    <dgm:cxn modelId="{60200EE9-07E5-497D-B43D-BFBC58C45EFA}" type="presOf" srcId="{065F0B1B-BB7F-4058-AA86-DD4F736AA2B2}" destId="{B1CEE966-B7BB-4EF3-B75E-6C7D799FB2D4}" srcOrd="0" destOrd="1" presId="urn:microsoft.com/office/officeart/2005/8/layout/process2"/>
    <dgm:cxn modelId="{5C904FF0-B8D2-4F7F-91E9-E5F23FB7390B}" type="presOf" srcId="{CBBFC8D3-AA6C-4E27-B4DD-3A4D7943022D}" destId="{06E95B55-E61B-4EE7-88C0-FE7F88B5E3A3}" srcOrd="0" destOrd="0" presId="urn:microsoft.com/office/officeart/2005/8/layout/process2"/>
    <dgm:cxn modelId="{F10560E4-CE3C-4066-9A90-F913D1BB1329}" type="presParOf" srcId="{06E95B55-E61B-4EE7-88C0-FE7F88B5E3A3}" destId="{B1CEE966-B7BB-4EF3-B75E-6C7D799FB2D4}"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6304B8-16E4-4D96-B184-0539ABA969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257E73-C06F-40D0-AD6D-2430017D32BD}">
      <dgm:prSet/>
      <dgm:spPr/>
      <dgm:t>
        <a:bodyPr/>
        <a:lstStyle/>
        <a:p>
          <a:r>
            <a:rPr lang="en-US" b="1" dirty="0"/>
            <a:t>Remove Duplicates:</a:t>
          </a:r>
          <a:r>
            <a:rPr lang="en-US" dirty="0"/>
            <a:t> Eliminate duplicate records to avoid redundancy.</a:t>
          </a:r>
        </a:p>
      </dgm:t>
    </dgm:pt>
    <dgm:pt modelId="{923D3E1C-1D0D-41CC-9C0A-B2532932B66A}" type="parTrans" cxnId="{04AB6553-23FA-4ECE-9866-16572056A6A9}">
      <dgm:prSet/>
      <dgm:spPr/>
      <dgm:t>
        <a:bodyPr/>
        <a:lstStyle/>
        <a:p>
          <a:endParaRPr lang="en-US"/>
        </a:p>
      </dgm:t>
    </dgm:pt>
    <dgm:pt modelId="{51D0C2B3-A6C4-47B0-B420-8CEE85F3791F}" type="sibTrans" cxnId="{04AB6553-23FA-4ECE-9866-16572056A6A9}">
      <dgm:prSet/>
      <dgm:spPr/>
      <dgm:t>
        <a:bodyPr/>
        <a:lstStyle/>
        <a:p>
          <a:endParaRPr lang="en-US"/>
        </a:p>
      </dgm:t>
    </dgm:pt>
    <dgm:pt modelId="{6CB55AE7-A1FF-401B-857C-0F0027B3606C}">
      <dgm:prSet/>
      <dgm:spPr/>
      <dgm:t>
        <a:bodyPr/>
        <a:lstStyle/>
        <a:p>
          <a:r>
            <a:rPr lang="en-US" b="1" dirty="0"/>
            <a:t>Handle Missing Values:</a:t>
          </a:r>
          <a:r>
            <a:rPr lang="en-US" dirty="0"/>
            <a:t> Impute missing values using strategies like mean/median imputation, forward/backward fill, or removing the records/columns with excessive missing values.</a:t>
          </a:r>
        </a:p>
      </dgm:t>
    </dgm:pt>
    <dgm:pt modelId="{8F66CC7E-D1F2-4594-BD38-BF9DC5BBD0D2}" type="parTrans" cxnId="{6F7C004C-D8AE-4DAE-902B-F27BBDC965B3}">
      <dgm:prSet/>
      <dgm:spPr/>
      <dgm:t>
        <a:bodyPr/>
        <a:lstStyle/>
        <a:p>
          <a:endParaRPr lang="en-US"/>
        </a:p>
      </dgm:t>
    </dgm:pt>
    <dgm:pt modelId="{6C5F22BD-601C-400D-A61D-1DB54200245F}" type="sibTrans" cxnId="{6F7C004C-D8AE-4DAE-902B-F27BBDC965B3}">
      <dgm:prSet/>
      <dgm:spPr/>
      <dgm:t>
        <a:bodyPr/>
        <a:lstStyle/>
        <a:p>
          <a:endParaRPr lang="en-US"/>
        </a:p>
      </dgm:t>
    </dgm:pt>
    <dgm:pt modelId="{0FBDD888-EB6A-4836-ABF0-F1772D44A6FE}">
      <dgm:prSet/>
      <dgm:spPr/>
      <dgm:t>
        <a:bodyPr/>
        <a:lstStyle/>
        <a:p>
          <a:r>
            <a:rPr lang="en-US" b="1"/>
            <a:t>Correct Errors:</a:t>
          </a:r>
          <a:r>
            <a:rPr lang="en-US"/>
            <a:t> Fix any errors in the data such as incorrect labels, out-of-range values, etc.</a:t>
          </a:r>
        </a:p>
      </dgm:t>
    </dgm:pt>
    <dgm:pt modelId="{027AE659-271C-4A98-9652-48E889EF3F0B}" type="parTrans" cxnId="{EA4BA6A5-17C8-45E2-821C-88944FD6DB73}">
      <dgm:prSet/>
      <dgm:spPr/>
      <dgm:t>
        <a:bodyPr/>
        <a:lstStyle/>
        <a:p>
          <a:endParaRPr lang="en-US"/>
        </a:p>
      </dgm:t>
    </dgm:pt>
    <dgm:pt modelId="{F4F64F15-F82E-4F11-A17F-7D5840BC7706}" type="sibTrans" cxnId="{EA4BA6A5-17C8-45E2-821C-88944FD6DB73}">
      <dgm:prSet/>
      <dgm:spPr/>
      <dgm:t>
        <a:bodyPr/>
        <a:lstStyle/>
        <a:p>
          <a:endParaRPr lang="en-US"/>
        </a:p>
      </dgm:t>
    </dgm:pt>
    <dgm:pt modelId="{58AA8A88-B71C-42D0-A243-EC5FD43DFC25}" type="pres">
      <dgm:prSet presAssocID="{9D6304B8-16E4-4D96-B184-0539ABA9694F}" presName="linear" presStyleCnt="0">
        <dgm:presLayoutVars>
          <dgm:animLvl val="lvl"/>
          <dgm:resizeHandles val="exact"/>
        </dgm:presLayoutVars>
      </dgm:prSet>
      <dgm:spPr/>
    </dgm:pt>
    <dgm:pt modelId="{A18817C7-3900-4554-BEF5-1F750CFECA1C}" type="pres">
      <dgm:prSet presAssocID="{1C257E73-C06F-40D0-AD6D-2430017D32BD}" presName="parentText" presStyleLbl="node1" presStyleIdx="0" presStyleCnt="3">
        <dgm:presLayoutVars>
          <dgm:chMax val="0"/>
          <dgm:bulletEnabled val="1"/>
        </dgm:presLayoutVars>
      </dgm:prSet>
      <dgm:spPr/>
    </dgm:pt>
    <dgm:pt modelId="{2D2AE58D-70AB-49A9-A84D-EAA1D0FBB468}" type="pres">
      <dgm:prSet presAssocID="{51D0C2B3-A6C4-47B0-B420-8CEE85F3791F}" presName="spacer" presStyleCnt="0"/>
      <dgm:spPr/>
    </dgm:pt>
    <dgm:pt modelId="{78A61727-6B58-484A-98E9-B2D32AE645CD}" type="pres">
      <dgm:prSet presAssocID="{6CB55AE7-A1FF-401B-857C-0F0027B3606C}" presName="parentText" presStyleLbl="node1" presStyleIdx="1" presStyleCnt="3">
        <dgm:presLayoutVars>
          <dgm:chMax val="0"/>
          <dgm:bulletEnabled val="1"/>
        </dgm:presLayoutVars>
      </dgm:prSet>
      <dgm:spPr/>
    </dgm:pt>
    <dgm:pt modelId="{B247768E-970C-404F-89C6-1C72A3A3B08F}" type="pres">
      <dgm:prSet presAssocID="{6C5F22BD-601C-400D-A61D-1DB54200245F}" presName="spacer" presStyleCnt="0"/>
      <dgm:spPr/>
    </dgm:pt>
    <dgm:pt modelId="{6DE7F79C-082A-432E-B104-3239F7EBCC2E}" type="pres">
      <dgm:prSet presAssocID="{0FBDD888-EB6A-4836-ABF0-F1772D44A6FE}" presName="parentText" presStyleLbl="node1" presStyleIdx="2" presStyleCnt="3">
        <dgm:presLayoutVars>
          <dgm:chMax val="0"/>
          <dgm:bulletEnabled val="1"/>
        </dgm:presLayoutVars>
      </dgm:prSet>
      <dgm:spPr/>
    </dgm:pt>
  </dgm:ptLst>
  <dgm:cxnLst>
    <dgm:cxn modelId="{693F2D21-8FB6-4240-B26C-19DB0C0A8009}" type="presOf" srcId="{0FBDD888-EB6A-4836-ABF0-F1772D44A6FE}" destId="{6DE7F79C-082A-432E-B104-3239F7EBCC2E}" srcOrd="0" destOrd="0" presId="urn:microsoft.com/office/officeart/2005/8/layout/vList2"/>
    <dgm:cxn modelId="{6F7C004C-D8AE-4DAE-902B-F27BBDC965B3}" srcId="{9D6304B8-16E4-4D96-B184-0539ABA9694F}" destId="{6CB55AE7-A1FF-401B-857C-0F0027B3606C}" srcOrd="1" destOrd="0" parTransId="{8F66CC7E-D1F2-4594-BD38-BF9DC5BBD0D2}" sibTransId="{6C5F22BD-601C-400D-A61D-1DB54200245F}"/>
    <dgm:cxn modelId="{04AB6553-23FA-4ECE-9866-16572056A6A9}" srcId="{9D6304B8-16E4-4D96-B184-0539ABA9694F}" destId="{1C257E73-C06F-40D0-AD6D-2430017D32BD}" srcOrd="0" destOrd="0" parTransId="{923D3E1C-1D0D-41CC-9C0A-B2532932B66A}" sibTransId="{51D0C2B3-A6C4-47B0-B420-8CEE85F3791F}"/>
    <dgm:cxn modelId="{50A91F82-50E9-4DF9-A8B3-D7EDD6B62CFD}" type="presOf" srcId="{9D6304B8-16E4-4D96-B184-0539ABA9694F}" destId="{58AA8A88-B71C-42D0-A243-EC5FD43DFC25}" srcOrd="0" destOrd="0" presId="urn:microsoft.com/office/officeart/2005/8/layout/vList2"/>
    <dgm:cxn modelId="{EA4BA6A5-17C8-45E2-821C-88944FD6DB73}" srcId="{9D6304B8-16E4-4D96-B184-0539ABA9694F}" destId="{0FBDD888-EB6A-4836-ABF0-F1772D44A6FE}" srcOrd="2" destOrd="0" parTransId="{027AE659-271C-4A98-9652-48E889EF3F0B}" sibTransId="{F4F64F15-F82E-4F11-A17F-7D5840BC7706}"/>
    <dgm:cxn modelId="{4FFF7EB5-BA2E-4071-8549-000AD31A6689}" type="presOf" srcId="{1C257E73-C06F-40D0-AD6D-2430017D32BD}" destId="{A18817C7-3900-4554-BEF5-1F750CFECA1C}" srcOrd="0" destOrd="0" presId="urn:microsoft.com/office/officeart/2005/8/layout/vList2"/>
    <dgm:cxn modelId="{C6ACA6F7-E4C0-41C4-AF22-66F016461269}" type="presOf" srcId="{6CB55AE7-A1FF-401B-857C-0F0027B3606C}" destId="{78A61727-6B58-484A-98E9-B2D32AE645CD}" srcOrd="0" destOrd="0" presId="urn:microsoft.com/office/officeart/2005/8/layout/vList2"/>
    <dgm:cxn modelId="{FFA69472-1B17-4A50-916D-CF4F43C0F7B0}" type="presParOf" srcId="{58AA8A88-B71C-42D0-A243-EC5FD43DFC25}" destId="{A18817C7-3900-4554-BEF5-1F750CFECA1C}" srcOrd="0" destOrd="0" presId="urn:microsoft.com/office/officeart/2005/8/layout/vList2"/>
    <dgm:cxn modelId="{03FBA4BB-DA61-4224-83B9-6D8828974F50}" type="presParOf" srcId="{58AA8A88-B71C-42D0-A243-EC5FD43DFC25}" destId="{2D2AE58D-70AB-49A9-A84D-EAA1D0FBB468}" srcOrd="1" destOrd="0" presId="urn:microsoft.com/office/officeart/2005/8/layout/vList2"/>
    <dgm:cxn modelId="{86C5C7CA-7357-42E4-9127-48DCEB962655}" type="presParOf" srcId="{58AA8A88-B71C-42D0-A243-EC5FD43DFC25}" destId="{78A61727-6B58-484A-98E9-B2D32AE645CD}" srcOrd="2" destOrd="0" presId="urn:microsoft.com/office/officeart/2005/8/layout/vList2"/>
    <dgm:cxn modelId="{59E3236B-B1B7-4253-B40F-8DEE8A361625}" type="presParOf" srcId="{58AA8A88-B71C-42D0-A243-EC5FD43DFC25}" destId="{B247768E-970C-404F-89C6-1C72A3A3B08F}" srcOrd="3" destOrd="0" presId="urn:microsoft.com/office/officeart/2005/8/layout/vList2"/>
    <dgm:cxn modelId="{9B77920F-4399-4C3A-B045-D7B6806B2661}" type="presParOf" srcId="{58AA8A88-B71C-42D0-A243-EC5FD43DFC25}" destId="{6DE7F79C-082A-432E-B104-3239F7EBCC2E}"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D2DE9-A2E0-401D-8BD6-48DF8CC2A6AE}"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E5AD4509-80B4-4BCB-91CC-AF393A994B58}">
      <dgm:prSet/>
      <dgm:spPr/>
      <dgm:t>
        <a:bodyPr/>
        <a:lstStyle/>
        <a:p>
          <a:r>
            <a:rPr lang="en-US"/>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dgm:t>
    </dgm:pt>
    <dgm:pt modelId="{ABC95424-BD43-4785-9236-691213F7E9F0}" type="parTrans" cxnId="{B8DBF93B-D4F7-42E2-963A-2B4F625AA96E}">
      <dgm:prSet/>
      <dgm:spPr/>
      <dgm:t>
        <a:bodyPr/>
        <a:lstStyle/>
        <a:p>
          <a:endParaRPr lang="en-US"/>
        </a:p>
      </dgm:t>
    </dgm:pt>
    <dgm:pt modelId="{B83D4CD8-C827-4690-82B1-CF0BE18D804E}" type="sibTrans" cxnId="{B8DBF93B-D4F7-42E2-963A-2B4F625AA96E}">
      <dgm:prSet/>
      <dgm:spPr/>
      <dgm:t>
        <a:bodyPr/>
        <a:lstStyle/>
        <a:p>
          <a:endParaRPr lang="en-US"/>
        </a:p>
      </dgm:t>
    </dgm:pt>
    <dgm:pt modelId="{73B05F2F-A94B-4AE8-9018-54033C70703C}">
      <dgm:prSet/>
      <dgm:spPr/>
      <dgm:t>
        <a:bodyPr/>
        <a:lstStyle/>
        <a:p>
          <a:r>
            <a:rPr lang="en-US" b="1"/>
            <a:t>Normalization:</a:t>
          </a:r>
          <a:r>
            <a:rPr lang="en-US"/>
            <a:t> Scale features to a range, typically [0, 1].</a:t>
          </a:r>
        </a:p>
      </dgm:t>
    </dgm:pt>
    <dgm:pt modelId="{42F38B51-91DA-416B-AC2F-A1DFF11C69D1}" type="parTrans" cxnId="{9DB72129-0559-4D6B-A676-D64C99D829BD}">
      <dgm:prSet/>
      <dgm:spPr/>
      <dgm:t>
        <a:bodyPr/>
        <a:lstStyle/>
        <a:p>
          <a:endParaRPr lang="en-US"/>
        </a:p>
      </dgm:t>
    </dgm:pt>
    <dgm:pt modelId="{2FC7E748-3075-47D7-9D86-255537DD91E0}" type="sibTrans" cxnId="{9DB72129-0559-4D6B-A676-D64C99D829BD}">
      <dgm:prSet/>
      <dgm:spPr/>
      <dgm:t>
        <a:bodyPr/>
        <a:lstStyle/>
        <a:p>
          <a:endParaRPr lang="en-US"/>
        </a:p>
      </dgm:t>
    </dgm:pt>
    <dgm:pt modelId="{55949342-3F42-4F08-AE9B-8C14587E36EF}">
      <dgm:prSet/>
      <dgm:spPr/>
      <dgm:t>
        <a:bodyPr/>
        <a:lstStyle/>
        <a:p>
          <a:r>
            <a:rPr lang="en-US" b="1" dirty="0"/>
            <a:t>Standardization:</a:t>
          </a:r>
          <a:r>
            <a:rPr lang="en-US" dirty="0"/>
            <a:t> Transform features to have zero mean and unit variance.</a:t>
          </a:r>
        </a:p>
      </dgm:t>
    </dgm:pt>
    <dgm:pt modelId="{1B9352F5-475D-46AD-8BCB-BA0CA82FCF4E}" type="parTrans" cxnId="{FB779D7A-364B-4C5B-843C-E07953692041}">
      <dgm:prSet/>
      <dgm:spPr/>
      <dgm:t>
        <a:bodyPr/>
        <a:lstStyle/>
        <a:p>
          <a:endParaRPr lang="en-US"/>
        </a:p>
      </dgm:t>
    </dgm:pt>
    <dgm:pt modelId="{0ED36683-2635-4AEE-B040-707ABF08B25E}" type="sibTrans" cxnId="{FB779D7A-364B-4C5B-843C-E07953692041}">
      <dgm:prSet/>
      <dgm:spPr/>
      <dgm:t>
        <a:bodyPr/>
        <a:lstStyle/>
        <a:p>
          <a:endParaRPr lang="en-US"/>
        </a:p>
      </dgm:t>
    </dgm:pt>
    <dgm:pt modelId="{83FEB6F9-F3A2-448A-94B3-D73DEA38C54E}" type="pres">
      <dgm:prSet presAssocID="{5D2D2DE9-A2E0-401D-8BD6-48DF8CC2A6AE}" presName="Name0" presStyleCnt="0">
        <dgm:presLayoutVars>
          <dgm:dir/>
          <dgm:animLvl val="lvl"/>
          <dgm:resizeHandles val="exact"/>
        </dgm:presLayoutVars>
      </dgm:prSet>
      <dgm:spPr/>
    </dgm:pt>
    <dgm:pt modelId="{C2944D0A-000B-4033-B6D6-C1CCF18341B0}" type="pres">
      <dgm:prSet presAssocID="{E5AD4509-80B4-4BCB-91CC-AF393A994B58}" presName="boxAndChildren" presStyleCnt="0"/>
      <dgm:spPr/>
    </dgm:pt>
    <dgm:pt modelId="{A589FB2E-E1BD-4FBE-AE2B-2CE0B92B65CD}" type="pres">
      <dgm:prSet presAssocID="{E5AD4509-80B4-4BCB-91CC-AF393A994B58}" presName="parentTextBox" presStyleLbl="node1" presStyleIdx="0" presStyleCnt="1"/>
      <dgm:spPr/>
    </dgm:pt>
    <dgm:pt modelId="{CC3AB5B2-909C-4BCB-90C9-1098E408585D}" type="pres">
      <dgm:prSet presAssocID="{E5AD4509-80B4-4BCB-91CC-AF393A994B58}" presName="entireBox" presStyleLbl="node1" presStyleIdx="0" presStyleCnt="1"/>
      <dgm:spPr/>
    </dgm:pt>
    <dgm:pt modelId="{F078FDE5-A6B7-44C2-B6E5-1116653FA22F}" type="pres">
      <dgm:prSet presAssocID="{E5AD4509-80B4-4BCB-91CC-AF393A994B58}" presName="descendantBox" presStyleCnt="0"/>
      <dgm:spPr/>
    </dgm:pt>
    <dgm:pt modelId="{BFCAF21C-3299-422F-9097-944777430552}" type="pres">
      <dgm:prSet presAssocID="{73B05F2F-A94B-4AE8-9018-54033C70703C}" presName="childTextBox" presStyleLbl="fgAccFollowNode1" presStyleIdx="0" presStyleCnt="2">
        <dgm:presLayoutVars>
          <dgm:bulletEnabled val="1"/>
        </dgm:presLayoutVars>
      </dgm:prSet>
      <dgm:spPr/>
    </dgm:pt>
    <dgm:pt modelId="{9954FDBC-D81F-4320-9175-D1395EE0D128}" type="pres">
      <dgm:prSet presAssocID="{55949342-3F42-4F08-AE9B-8C14587E36EF}" presName="childTextBox" presStyleLbl="fgAccFollowNode1" presStyleIdx="1" presStyleCnt="2">
        <dgm:presLayoutVars>
          <dgm:bulletEnabled val="1"/>
        </dgm:presLayoutVars>
      </dgm:prSet>
      <dgm:spPr/>
    </dgm:pt>
  </dgm:ptLst>
  <dgm:cxnLst>
    <dgm:cxn modelId="{65BD371D-AB95-4CCA-95E5-502B944458D3}" type="presOf" srcId="{55949342-3F42-4F08-AE9B-8C14587E36EF}" destId="{9954FDBC-D81F-4320-9175-D1395EE0D128}" srcOrd="0" destOrd="0" presId="urn:microsoft.com/office/officeart/2005/8/layout/process4"/>
    <dgm:cxn modelId="{9DB72129-0559-4D6B-A676-D64C99D829BD}" srcId="{E5AD4509-80B4-4BCB-91CC-AF393A994B58}" destId="{73B05F2F-A94B-4AE8-9018-54033C70703C}" srcOrd="0" destOrd="0" parTransId="{42F38B51-91DA-416B-AC2F-A1DFF11C69D1}" sibTransId="{2FC7E748-3075-47D7-9D86-255537DD91E0}"/>
    <dgm:cxn modelId="{16482429-1E39-4BAE-BC89-6C8A5E8BC0D1}" type="presOf" srcId="{5D2D2DE9-A2E0-401D-8BD6-48DF8CC2A6AE}" destId="{83FEB6F9-F3A2-448A-94B3-D73DEA38C54E}" srcOrd="0" destOrd="0" presId="urn:microsoft.com/office/officeart/2005/8/layout/process4"/>
    <dgm:cxn modelId="{B8DBF93B-D4F7-42E2-963A-2B4F625AA96E}" srcId="{5D2D2DE9-A2E0-401D-8BD6-48DF8CC2A6AE}" destId="{E5AD4509-80B4-4BCB-91CC-AF393A994B58}" srcOrd="0" destOrd="0" parTransId="{ABC95424-BD43-4785-9236-691213F7E9F0}" sibTransId="{B83D4CD8-C827-4690-82B1-CF0BE18D804E}"/>
    <dgm:cxn modelId="{FB779D7A-364B-4C5B-843C-E07953692041}" srcId="{E5AD4509-80B4-4BCB-91CC-AF393A994B58}" destId="{55949342-3F42-4F08-AE9B-8C14587E36EF}" srcOrd="1" destOrd="0" parTransId="{1B9352F5-475D-46AD-8BCB-BA0CA82FCF4E}" sibTransId="{0ED36683-2635-4AEE-B040-707ABF08B25E}"/>
    <dgm:cxn modelId="{C4470E84-F647-4C85-871C-B1E4438575B2}" type="presOf" srcId="{E5AD4509-80B4-4BCB-91CC-AF393A994B58}" destId="{CC3AB5B2-909C-4BCB-90C9-1098E408585D}" srcOrd="1" destOrd="0" presId="urn:microsoft.com/office/officeart/2005/8/layout/process4"/>
    <dgm:cxn modelId="{751F929B-1E54-4551-ABD5-E558DCA60737}" type="presOf" srcId="{E5AD4509-80B4-4BCB-91CC-AF393A994B58}" destId="{A589FB2E-E1BD-4FBE-AE2B-2CE0B92B65CD}" srcOrd="0" destOrd="0" presId="urn:microsoft.com/office/officeart/2005/8/layout/process4"/>
    <dgm:cxn modelId="{65DAA6D8-DFB0-47D7-B8C4-80CAA872BD2F}" type="presOf" srcId="{73B05F2F-A94B-4AE8-9018-54033C70703C}" destId="{BFCAF21C-3299-422F-9097-944777430552}" srcOrd="0" destOrd="0" presId="urn:microsoft.com/office/officeart/2005/8/layout/process4"/>
    <dgm:cxn modelId="{C7BC54D7-7FAB-4C23-BF5F-7862F7D433CC}" type="presParOf" srcId="{83FEB6F9-F3A2-448A-94B3-D73DEA38C54E}" destId="{C2944D0A-000B-4033-B6D6-C1CCF18341B0}" srcOrd="0" destOrd="0" presId="urn:microsoft.com/office/officeart/2005/8/layout/process4"/>
    <dgm:cxn modelId="{BBF719AA-F091-4AFC-98D4-DA723B85BE06}" type="presParOf" srcId="{C2944D0A-000B-4033-B6D6-C1CCF18341B0}" destId="{A589FB2E-E1BD-4FBE-AE2B-2CE0B92B65CD}" srcOrd="0" destOrd="0" presId="urn:microsoft.com/office/officeart/2005/8/layout/process4"/>
    <dgm:cxn modelId="{0D8AB18B-8946-4C60-8AB6-637F0DDC5C32}" type="presParOf" srcId="{C2944D0A-000B-4033-B6D6-C1CCF18341B0}" destId="{CC3AB5B2-909C-4BCB-90C9-1098E408585D}" srcOrd="1" destOrd="0" presId="urn:microsoft.com/office/officeart/2005/8/layout/process4"/>
    <dgm:cxn modelId="{288A4526-6FB1-4FF6-8259-381CCFE0ADF9}" type="presParOf" srcId="{C2944D0A-000B-4033-B6D6-C1CCF18341B0}" destId="{F078FDE5-A6B7-44C2-B6E5-1116653FA22F}" srcOrd="2" destOrd="0" presId="urn:microsoft.com/office/officeart/2005/8/layout/process4"/>
    <dgm:cxn modelId="{B890C360-21A6-4976-89AF-394FBD5AC31D}" type="presParOf" srcId="{F078FDE5-A6B7-44C2-B6E5-1116653FA22F}" destId="{BFCAF21C-3299-422F-9097-944777430552}" srcOrd="0" destOrd="0" presId="urn:microsoft.com/office/officeart/2005/8/layout/process4"/>
    <dgm:cxn modelId="{8AD317B1-6EFB-4D10-9006-257BEE932428}" type="presParOf" srcId="{F078FDE5-A6B7-44C2-B6E5-1116653FA22F}" destId="{9954FDBC-D81F-4320-9175-D1395EE0D12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2D2DE9-A2E0-401D-8BD6-48DF8CC2A6AE}"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E5AD4509-80B4-4BCB-91CC-AF393A994B58}">
      <dgm:prSet/>
      <dgm:spPr/>
      <dgm:t>
        <a:bodyPr/>
        <a:lstStyle/>
        <a:p>
          <a:r>
            <a:rPr lang="en-US" b="1" dirty="0"/>
            <a:t>Feature engineering</a:t>
          </a:r>
          <a:r>
            <a:rPr lang="en-US" dirty="0"/>
            <a:t> is the process of creating new features or modifying existing ones to better capture the underlying patterns in the data. It involves transforming raw data into a more suitable format for the model. Feature engineering aims to improve the model’s ability to learn from the data and capture complex relationships.</a:t>
          </a:r>
        </a:p>
      </dgm:t>
    </dgm:pt>
    <dgm:pt modelId="{ABC95424-BD43-4785-9236-691213F7E9F0}" type="parTrans" cxnId="{B8DBF93B-D4F7-42E2-963A-2B4F625AA96E}">
      <dgm:prSet/>
      <dgm:spPr/>
      <dgm:t>
        <a:bodyPr/>
        <a:lstStyle/>
        <a:p>
          <a:endParaRPr lang="en-US"/>
        </a:p>
      </dgm:t>
    </dgm:pt>
    <dgm:pt modelId="{B83D4CD8-C827-4690-82B1-CF0BE18D804E}" type="sibTrans" cxnId="{B8DBF93B-D4F7-42E2-963A-2B4F625AA96E}">
      <dgm:prSet/>
      <dgm:spPr/>
      <dgm:t>
        <a:bodyPr/>
        <a:lstStyle/>
        <a:p>
          <a:endParaRPr lang="en-US"/>
        </a:p>
      </dgm:t>
    </dgm:pt>
    <dgm:pt modelId="{55949342-3F42-4F08-AE9B-8C14587E36EF}">
      <dgm:prSet custT="1"/>
      <dgm:spPr/>
      <dgm:t>
        <a:bodyPr/>
        <a:lstStyle/>
        <a:p>
          <a:pPr algn="l"/>
          <a:r>
            <a:rPr lang="en-US" sz="1600" b="1" dirty="0"/>
            <a:t>		     Common Techniques for Feature Engineering</a:t>
          </a:r>
          <a:endParaRPr lang="en-US" sz="1600" dirty="0"/>
        </a:p>
        <a:p>
          <a:pPr algn="l">
            <a:buFont typeface="Arial" panose="020B0604020202020204" pitchFamily="34" charset="0"/>
            <a:buChar char="•"/>
          </a:pPr>
          <a:r>
            <a:rPr lang="en-US" sz="1100" b="1" dirty="0"/>
            <a:t>Creating Interaction Features</a:t>
          </a:r>
          <a:r>
            <a:rPr lang="en-US" sz="1100" dirty="0"/>
            <a:t>: Generating new features based on the interaction between existing features (e.g., product of two features).</a:t>
          </a:r>
        </a:p>
        <a:p>
          <a:pPr algn="l">
            <a:buFont typeface="Arial" panose="020B0604020202020204" pitchFamily="34" charset="0"/>
            <a:buChar char="•"/>
          </a:pPr>
          <a:r>
            <a:rPr lang="en-US" sz="1100" b="1" dirty="0"/>
            <a:t>Binning</a:t>
          </a:r>
          <a:r>
            <a:rPr lang="en-US" sz="1100" dirty="0"/>
            <a:t>: Converting continuous features into categorical bins (e.g., age ranges).</a:t>
          </a:r>
        </a:p>
        <a:p>
          <a:pPr algn="l">
            <a:buFont typeface="Arial" panose="020B0604020202020204" pitchFamily="34" charset="0"/>
            <a:buChar char="•"/>
          </a:pPr>
          <a:r>
            <a:rPr lang="en-US" sz="1100" b="1" dirty="0"/>
            <a:t>Polynomial Features</a:t>
          </a:r>
          <a:r>
            <a:rPr lang="en-US" sz="1100" dirty="0"/>
            <a:t>: Adding polynomial terms to capture non-linear relationships.</a:t>
          </a:r>
        </a:p>
        <a:p>
          <a:pPr algn="l">
            <a:buFont typeface="Arial" panose="020B0604020202020204" pitchFamily="34" charset="0"/>
            <a:buChar char="•"/>
          </a:pPr>
          <a:r>
            <a:rPr lang="en-US" sz="1100" b="1" dirty="0"/>
            <a:t>Aggregation</a:t>
          </a:r>
          <a:r>
            <a:rPr lang="en-US" sz="1100" dirty="0"/>
            <a:t>: Combining features to create new ones, often used in time series or grouped data.</a:t>
          </a:r>
        </a:p>
        <a:p>
          <a:pPr algn="l">
            <a:buFont typeface="Arial" panose="020B0604020202020204" pitchFamily="34" charset="0"/>
            <a:buChar char="•"/>
          </a:pPr>
          <a:r>
            <a:rPr lang="en-US" sz="1100" b="1" dirty="0"/>
            <a:t>Domain-Specific Features</a:t>
          </a:r>
          <a:r>
            <a:rPr lang="en-US" sz="1100" dirty="0"/>
            <a:t>: Creating features based on domain knowledge or context</a:t>
          </a:r>
        </a:p>
      </dgm:t>
    </dgm:pt>
    <dgm:pt modelId="{1B9352F5-475D-46AD-8BCB-BA0CA82FCF4E}" type="parTrans" cxnId="{FB779D7A-364B-4C5B-843C-E07953692041}">
      <dgm:prSet/>
      <dgm:spPr/>
      <dgm:t>
        <a:bodyPr/>
        <a:lstStyle/>
        <a:p>
          <a:endParaRPr lang="en-US"/>
        </a:p>
      </dgm:t>
    </dgm:pt>
    <dgm:pt modelId="{0ED36683-2635-4AEE-B040-707ABF08B25E}" type="sibTrans" cxnId="{FB779D7A-364B-4C5B-843C-E07953692041}">
      <dgm:prSet/>
      <dgm:spPr/>
      <dgm:t>
        <a:bodyPr/>
        <a:lstStyle/>
        <a:p>
          <a:endParaRPr lang="en-US"/>
        </a:p>
      </dgm:t>
    </dgm:pt>
    <dgm:pt modelId="{D617C4C9-0436-4480-9A9F-426CD0BF1D04}">
      <dgm:prSet/>
      <dgm:spPr/>
      <dgm:t>
        <a:bodyPr/>
        <a:lstStyle/>
        <a:p>
          <a:pPr algn="l">
            <a:buFont typeface="Arial" panose="020B0604020202020204" pitchFamily="34" charset="0"/>
            <a:buNone/>
          </a:pPr>
          <a:r>
            <a:rPr lang="en-US" sz="900" dirty="0"/>
            <a:t>					(e.g., creating a feature indicating whether a transaction amount is high or low).</a:t>
          </a:r>
        </a:p>
      </dgm:t>
    </dgm:pt>
    <dgm:pt modelId="{247727DE-C502-4CFD-A825-9DBC3DB3C1A5}" type="parTrans" cxnId="{1C7F0A9F-18A5-42BD-8DBF-C1F1DE334F7B}">
      <dgm:prSet/>
      <dgm:spPr/>
      <dgm:t>
        <a:bodyPr/>
        <a:lstStyle/>
        <a:p>
          <a:endParaRPr lang="en-US"/>
        </a:p>
      </dgm:t>
    </dgm:pt>
    <dgm:pt modelId="{B0D7BAD0-03B0-4E3D-ACBD-1E96FF20E4BE}" type="sibTrans" cxnId="{1C7F0A9F-18A5-42BD-8DBF-C1F1DE334F7B}">
      <dgm:prSet/>
      <dgm:spPr/>
      <dgm:t>
        <a:bodyPr/>
        <a:lstStyle/>
        <a:p>
          <a:endParaRPr lang="en-US"/>
        </a:p>
      </dgm:t>
    </dgm:pt>
    <dgm:pt modelId="{83FEB6F9-F3A2-448A-94B3-D73DEA38C54E}" type="pres">
      <dgm:prSet presAssocID="{5D2D2DE9-A2E0-401D-8BD6-48DF8CC2A6AE}" presName="Name0" presStyleCnt="0">
        <dgm:presLayoutVars>
          <dgm:dir/>
          <dgm:animLvl val="lvl"/>
          <dgm:resizeHandles val="exact"/>
        </dgm:presLayoutVars>
      </dgm:prSet>
      <dgm:spPr/>
    </dgm:pt>
    <dgm:pt modelId="{C2944D0A-000B-4033-B6D6-C1CCF18341B0}" type="pres">
      <dgm:prSet presAssocID="{E5AD4509-80B4-4BCB-91CC-AF393A994B58}" presName="boxAndChildren" presStyleCnt="0"/>
      <dgm:spPr/>
    </dgm:pt>
    <dgm:pt modelId="{A589FB2E-E1BD-4FBE-AE2B-2CE0B92B65CD}" type="pres">
      <dgm:prSet presAssocID="{E5AD4509-80B4-4BCB-91CC-AF393A994B58}" presName="parentTextBox" presStyleLbl="node1" presStyleIdx="0" presStyleCnt="1"/>
      <dgm:spPr/>
    </dgm:pt>
    <dgm:pt modelId="{CC3AB5B2-909C-4BCB-90C9-1098E408585D}" type="pres">
      <dgm:prSet presAssocID="{E5AD4509-80B4-4BCB-91CC-AF393A994B58}" presName="entireBox" presStyleLbl="node1" presStyleIdx="0" presStyleCnt="1"/>
      <dgm:spPr/>
    </dgm:pt>
    <dgm:pt modelId="{F078FDE5-A6B7-44C2-B6E5-1116653FA22F}" type="pres">
      <dgm:prSet presAssocID="{E5AD4509-80B4-4BCB-91CC-AF393A994B58}" presName="descendantBox" presStyleCnt="0"/>
      <dgm:spPr/>
    </dgm:pt>
    <dgm:pt modelId="{9954FDBC-D81F-4320-9175-D1395EE0D128}" type="pres">
      <dgm:prSet presAssocID="{55949342-3F42-4F08-AE9B-8C14587E36EF}" presName="childTextBox" presStyleLbl="fgAccFollowNode1" presStyleIdx="0" presStyleCnt="1">
        <dgm:presLayoutVars>
          <dgm:bulletEnabled val="1"/>
        </dgm:presLayoutVars>
      </dgm:prSet>
      <dgm:spPr/>
    </dgm:pt>
  </dgm:ptLst>
  <dgm:cxnLst>
    <dgm:cxn modelId="{65BD371D-AB95-4CCA-95E5-502B944458D3}" type="presOf" srcId="{55949342-3F42-4F08-AE9B-8C14587E36EF}" destId="{9954FDBC-D81F-4320-9175-D1395EE0D128}" srcOrd="0" destOrd="0" presId="urn:microsoft.com/office/officeart/2005/8/layout/process4"/>
    <dgm:cxn modelId="{16482429-1E39-4BAE-BC89-6C8A5E8BC0D1}" type="presOf" srcId="{5D2D2DE9-A2E0-401D-8BD6-48DF8CC2A6AE}" destId="{83FEB6F9-F3A2-448A-94B3-D73DEA38C54E}" srcOrd="0" destOrd="0" presId="urn:microsoft.com/office/officeart/2005/8/layout/process4"/>
    <dgm:cxn modelId="{B8DBF93B-D4F7-42E2-963A-2B4F625AA96E}" srcId="{5D2D2DE9-A2E0-401D-8BD6-48DF8CC2A6AE}" destId="{E5AD4509-80B4-4BCB-91CC-AF393A994B58}" srcOrd="0" destOrd="0" parTransId="{ABC95424-BD43-4785-9236-691213F7E9F0}" sibTransId="{B83D4CD8-C827-4690-82B1-CF0BE18D804E}"/>
    <dgm:cxn modelId="{FB779D7A-364B-4C5B-843C-E07953692041}" srcId="{E5AD4509-80B4-4BCB-91CC-AF393A994B58}" destId="{55949342-3F42-4F08-AE9B-8C14587E36EF}" srcOrd="0" destOrd="0" parTransId="{1B9352F5-475D-46AD-8BCB-BA0CA82FCF4E}" sibTransId="{0ED36683-2635-4AEE-B040-707ABF08B25E}"/>
    <dgm:cxn modelId="{C4470E84-F647-4C85-871C-B1E4438575B2}" type="presOf" srcId="{E5AD4509-80B4-4BCB-91CC-AF393A994B58}" destId="{CC3AB5B2-909C-4BCB-90C9-1098E408585D}" srcOrd="1" destOrd="0" presId="urn:microsoft.com/office/officeart/2005/8/layout/process4"/>
    <dgm:cxn modelId="{751F929B-1E54-4551-ABD5-E558DCA60737}" type="presOf" srcId="{E5AD4509-80B4-4BCB-91CC-AF393A994B58}" destId="{A589FB2E-E1BD-4FBE-AE2B-2CE0B92B65CD}" srcOrd="0" destOrd="0" presId="urn:microsoft.com/office/officeart/2005/8/layout/process4"/>
    <dgm:cxn modelId="{1C7F0A9F-18A5-42BD-8DBF-C1F1DE334F7B}" srcId="{55949342-3F42-4F08-AE9B-8C14587E36EF}" destId="{D617C4C9-0436-4480-9A9F-426CD0BF1D04}" srcOrd="0" destOrd="0" parTransId="{247727DE-C502-4CFD-A825-9DBC3DB3C1A5}" sibTransId="{B0D7BAD0-03B0-4E3D-ACBD-1E96FF20E4BE}"/>
    <dgm:cxn modelId="{3E6607AF-3AB7-4A40-8572-AA7EAA9AC809}" type="presOf" srcId="{D617C4C9-0436-4480-9A9F-426CD0BF1D04}" destId="{9954FDBC-D81F-4320-9175-D1395EE0D128}" srcOrd="0" destOrd="1" presId="urn:microsoft.com/office/officeart/2005/8/layout/process4"/>
    <dgm:cxn modelId="{C7BC54D7-7FAB-4C23-BF5F-7862F7D433CC}" type="presParOf" srcId="{83FEB6F9-F3A2-448A-94B3-D73DEA38C54E}" destId="{C2944D0A-000B-4033-B6D6-C1CCF18341B0}" srcOrd="0" destOrd="0" presId="urn:microsoft.com/office/officeart/2005/8/layout/process4"/>
    <dgm:cxn modelId="{BBF719AA-F091-4AFC-98D4-DA723B85BE06}" type="presParOf" srcId="{C2944D0A-000B-4033-B6D6-C1CCF18341B0}" destId="{A589FB2E-E1BD-4FBE-AE2B-2CE0B92B65CD}" srcOrd="0" destOrd="0" presId="urn:microsoft.com/office/officeart/2005/8/layout/process4"/>
    <dgm:cxn modelId="{0D8AB18B-8946-4C60-8AB6-637F0DDC5C32}" type="presParOf" srcId="{C2944D0A-000B-4033-B6D6-C1CCF18341B0}" destId="{CC3AB5B2-909C-4BCB-90C9-1098E408585D}" srcOrd="1" destOrd="0" presId="urn:microsoft.com/office/officeart/2005/8/layout/process4"/>
    <dgm:cxn modelId="{288A4526-6FB1-4FF6-8259-381CCFE0ADF9}" type="presParOf" srcId="{C2944D0A-000B-4033-B6D6-C1CCF18341B0}" destId="{F078FDE5-A6B7-44C2-B6E5-1116653FA22F}" srcOrd="2" destOrd="0" presId="urn:microsoft.com/office/officeart/2005/8/layout/process4"/>
    <dgm:cxn modelId="{8AD317B1-6EFB-4D10-9006-257BEE932428}" type="presParOf" srcId="{F078FDE5-A6B7-44C2-B6E5-1116653FA22F}" destId="{9954FDBC-D81F-4320-9175-D1395EE0D12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CB98C4-F874-47C2-A884-2972E4C0A45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6479828-D644-4E1A-9AF0-73534913FDC1}">
      <dgm:prSet/>
      <dgm:spPr/>
      <dgm:t>
        <a:bodyPr/>
        <a:lstStyle/>
        <a:p>
          <a:r>
            <a:rPr lang="en-US" b="1" dirty="0"/>
            <a:t>Train-Test Split:</a:t>
          </a:r>
          <a:r>
            <a:rPr lang="en-US" dirty="0"/>
            <a:t> Split the data into training and testing sets to evaluate the model's performance on unseen data.</a:t>
          </a:r>
        </a:p>
      </dgm:t>
    </dgm:pt>
    <dgm:pt modelId="{053281F6-F083-4243-A4B2-049B337A92D2}" type="parTrans" cxnId="{67609F59-3B69-413E-8F07-462CC75EA1B6}">
      <dgm:prSet/>
      <dgm:spPr/>
      <dgm:t>
        <a:bodyPr/>
        <a:lstStyle/>
        <a:p>
          <a:endParaRPr lang="en-US"/>
        </a:p>
      </dgm:t>
    </dgm:pt>
    <dgm:pt modelId="{4C984C12-35E3-471C-921F-F1B331173A1E}" type="sibTrans" cxnId="{67609F59-3B69-413E-8F07-462CC75EA1B6}">
      <dgm:prSet/>
      <dgm:spPr/>
      <dgm:t>
        <a:bodyPr/>
        <a:lstStyle/>
        <a:p>
          <a:endParaRPr lang="en-US"/>
        </a:p>
      </dgm:t>
    </dgm:pt>
    <dgm:pt modelId="{A82465E0-B3CA-4A52-A3B7-EE4037593259}">
      <dgm:prSet/>
      <dgm:spPr/>
      <dgm:t>
        <a:bodyPr/>
        <a:lstStyle/>
        <a:p>
          <a:r>
            <a:rPr lang="en-US" b="1"/>
            <a:t>Validation Set:</a:t>
          </a:r>
          <a:r>
            <a:rPr lang="en-US"/>
            <a:t> Further split the training data into a training set and a validation set to tune hyperparameters and avoid overfitting.</a:t>
          </a:r>
        </a:p>
      </dgm:t>
    </dgm:pt>
    <dgm:pt modelId="{7945415B-53A3-484D-80A4-6181BF08F12F}" type="parTrans" cxnId="{517350FC-A065-4E1A-A36E-71F88EE74572}">
      <dgm:prSet/>
      <dgm:spPr/>
      <dgm:t>
        <a:bodyPr/>
        <a:lstStyle/>
        <a:p>
          <a:endParaRPr lang="en-US"/>
        </a:p>
      </dgm:t>
    </dgm:pt>
    <dgm:pt modelId="{C1228CC4-8FCF-43C4-8F1D-E3018494B9DE}" type="sibTrans" cxnId="{517350FC-A065-4E1A-A36E-71F88EE74572}">
      <dgm:prSet/>
      <dgm:spPr/>
      <dgm:t>
        <a:bodyPr/>
        <a:lstStyle/>
        <a:p>
          <a:endParaRPr lang="en-US"/>
        </a:p>
      </dgm:t>
    </dgm:pt>
    <dgm:pt modelId="{79CF4FDC-0BFF-4E67-8363-7099D8EC3D35}">
      <dgm:prSet/>
      <dgm:spPr/>
      <dgm:t>
        <a:bodyPr/>
        <a:lstStyle/>
        <a:p>
          <a:r>
            <a:rPr lang="en-US" b="1" dirty="0"/>
            <a:t>Cross-Validation:</a:t>
          </a:r>
          <a:r>
            <a:rPr lang="en-US" dirty="0"/>
            <a:t> Use k-fold cross-validation to make the best use of the data, especially when you have limited data.</a:t>
          </a:r>
        </a:p>
      </dgm:t>
    </dgm:pt>
    <dgm:pt modelId="{3D14B6F9-2D9B-483A-8EF9-A845CE518DEE}" type="parTrans" cxnId="{496ABE3E-A4B0-4E27-93F7-3A090FB398E1}">
      <dgm:prSet/>
      <dgm:spPr/>
      <dgm:t>
        <a:bodyPr/>
        <a:lstStyle/>
        <a:p>
          <a:endParaRPr lang="en-US"/>
        </a:p>
      </dgm:t>
    </dgm:pt>
    <dgm:pt modelId="{48B2C054-C962-46C1-AB6C-DA2E49D07F53}" type="sibTrans" cxnId="{496ABE3E-A4B0-4E27-93F7-3A090FB398E1}">
      <dgm:prSet/>
      <dgm:spPr/>
      <dgm:t>
        <a:bodyPr/>
        <a:lstStyle/>
        <a:p>
          <a:endParaRPr lang="en-US"/>
        </a:p>
      </dgm:t>
    </dgm:pt>
    <dgm:pt modelId="{361D803A-3AA5-469D-8DA2-05D9C922AD4B}" type="pres">
      <dgm:prSet presAssocID="{80CB98C4-F874-47C2-A884-2972E4C0A450}" presName="linear" presStyleCnt="0">
        <dgm:presLayoutVars>
          <dgm:animLvl val="lvl"/>
          <dgm:resizeHandles val="exact"/>
        </dgm:presLayoutVars>
      </dgm:prSet>
      <dgm:spPr/>
    </dgm:pt>
    <dgm:pt modelId="{8BCD3C82-D8D8-40F5-96C9-24E7BDE19BDB}" type="pres">
      <dgm:prSet presAssocID="{96479828-D644-4E1A-9AF0-73534913FDC1}" presName="parentText" presStyleLbl="node1" presStyleIdx="0" presStyleCnt="3">
        <dgm:presLayoutVars>
          <dgm:chMax val="0"/>
          <dgm:bulletEnabled val="1"/>
        </dgm:presLayoutVars>
      </dgm:prSet>
      <dgm:spPr/>
    </dgm:pt>
    <dgm:pt modelId="{7851F6CB-DC27-4E4F-AC52-2713220F9697}" type="pres">
      <dgm:prSet presAssocID="{4C984C12-35E3-471C-921F-F1B331173A1E}" presName="spacer" presStyleCnt="0"/>
      <dgm:spPr/>
    </dgm:pt>
    <dgm:pt modelId="{97157AD8-5DBD-4ACB-9AB5-DE10FB865E67}" type="pres">
      <dgm:prSet presAssocID="{A82465E0-B3CA-4A52-A3B7-EE4037593259}" presName="parentText" presStyleLbl="node1" presStyleIdx="1" presStyleCnt="3">
        <dgm:presLayoutVars>
          <dgm:chMax val="0"/>
          <dgm:bulletEnabled val="1"/>
        </dgm:presLayoutVars>
      </dgm:prSet>
      <dgm:spPr/>
    </dgm:pt>
    <dgm:pt modelId="{20AF2F90-464B-4EAA-8A1A-D6E596C6494B}" type="pres">
      <dgm:prSet presAssocID="{C1228CC4-8FCF-43C4-8F1D-E3018494B9DE}" presName="spacer" presStyleCnt="0"/>
      <dgm:spPr/>
    </dgm:pt>
    <dgm:pt modelId="{D0F393CF-DC92-491D-ADDE-0FF18CDEFA79}" type="pres">
      <dgm:prSet presAssocID="{79CF4FDC-0BFF-4E67-8363-7099D8EC3D35}" presName="parentText" presStyleLbl="node1" presStyleIdx="2" presStyleCnt="3">
        <dgm:presLayoutVars>
          <dgm:chMax val="0"/>
          <dgm:bulletEnabled val="1"/>
        </dgm:presLayoutVars>
      </dgm:prSet>
      <dgm:spPr/>
    </dgm:pt>
  </dgm:ptLst>
  <dgm:cxnLst>
    <dgm:cxn modelId="{496ABE3E-A4B0-4E27-93F7-3A090FB398E1}" srcId="{80CB98C4-F874-47C2-A884-2972E4C0A450}" destId="{79CF4FDC-0BFF-4E67-8363-7099D8EC3D35}" srcOrd="2" destOrd="0" parTransId="{3D14B6F9-2D9B-483A-8EF9-A845CE518DEE}" sibTransId="{48B2C054-C962-46C1-AB6C-DA2E49D07F53}"/>
    <dgm:cxn modelId="{4D95D240-22B5-47EA-922D-B7D09E734676}" type="presOf" srcId="{96479828-D644-4E1A-9AF0-73534913FDC1}" destId="{8BCD3C82-D8D8-40F5-96C9-24E7BDE19BDB}" srcOrd="0" destOrd="0" presId="urn:microsoft.com/office/officeart/2005/8/layout/vList2"/>
    <dgm:cxn modelId="{4AC5F25B-6883-4534-9157-64B8A3C2CC72}" type="presOf" srcId="{79CF4FDC-0BFF-4E67-8363-7099D8EC3D35}" destId="{D0F393CF-DC92-491D-ADDE-0FF18CDEFA79}" srcOrd="0" destOrd="0" presId="urn:microsoft.com/office/officeart/2005/8/layout/vList2"/>
    <dgm:cxn modelId="{67609F59-3B69-413E-8F07-462CC75EA1B6}" srcId="{80CB98C4-F874-47C2-A884-2972E4C0A450}" destId="{96479828-D644-4E1A-9AF0-73534913FDC1}" srcOrd="0" destOrd="0" parTransId="{053281F6-F083-4243-A4B2-049B337A92D2}" sibTransId="{4C984C12-35E3-471C-921F-F1B331173A1E}"/>
    <dgm:cxn modelId="{92261AB9-223C-4D16-957C-808E760BDDB1}" type="presOf" srcId="{A82465E0-B3CA-4A52-A3B7-EE4037593259}" destId="{97157AD8-5DBD-4ACB-9AB5-DE10FB865E67}" srcOrd="0" destOrd="0" presId="urn:microsoft.com/office/officeart/2005/8/layout/vList2"/>
    <dgm:cxn modelId="{01D57ECB-9AD6-46E5-9CFF-2B092EF5BB64}" type="presOf" srcId="{80CB98C4-F874-47C2-A884-2972E4C0A450}" destId="{361D803A-3AA5-469D-8DA2-05D9C922AD4B}" srcOrd="0" destOrd="0" presId="urn:microsoft.com/office/officeart/2005/8/layout/vList2"/>
    <dgm:cxn modelId="{517350FC-A065-4E1A-A36E-71F88EE74572}" srcId="{80CB98C4-F874-47C2-A884-2972E4C0A450}" destId="{A82465E0-B3CA-4A52-A3B7-EE4037593259}" srcOrd="1" destOrd="0" parTransId="{7945415B-53A3-484D-80A4-6181BF08F12F}" sibTransId="{C1228CC4-8FCF-43C4-8F1D-E3018494B9DE}"/>
    <dgm:cxn modelId="{4F682E9F-727C-4803-A1E9-DB3B843CB034}" type="presParOf" srcId="{361D803A-3AA5-469D-8DA2-05D9C922AD4B}" destId="{8BCD3C82-D8D8-40F5-96C9-24E7BDE19BDB}" srcOrd="0" destOrd="0" presId="urn:microsoft.com/office/officeart/2005/8/layout/vList2"/>
    <dgm:cxn modelId="{CA99DB7C-4087-4CA7-AD49-6B30BC8FA940}" type="presParOf" srcId="{361D803A-3AA5-469D-8DA2-05D9C922AD4B}" destId="{7851F6CB-DC27-4E4F-AC52-2713220F9697}" srcOrd="1" destOrd="0" presId="urn:microsoft.com/office/officeart/2005/8/layout/vList2"/>
    <dgm:cxn modelId="{50831086-B85A-4E93-BDFA-C418DCA9BB7A}" type="presParOf" srcId="{361D803A-3AA5-469D-8DA2-05D9C922AD4B}" destId="{97157AD8-5DBD-4ACB-9AB5-DE10FB865E67}" srcOrd="2" destOrd="0" presId="urn:microsoft.com/office/officeart/2005/8/layout/vList2"/>
    <dgm:cxn modelId="{CBE8A31B-F5A4-43DD-A83A-E8D6FF96B46C}" type="presParOf" srcId="{361D803A-3AA5-469D-8DA2-05D9C922AD4B}" destId="{20AF2F90-464B-4EAA-8A1A-D6E596C6494B}" srcOrd="3" destOrd="0" presId="urn:microsoft.com/office/officeart/2005/8/layout/vList2"/>
    <dgm:cxn modelId="{972D6596-79D5-46B4-B859-72B9A09B3EA8}" type="presParOf" srcId="{361D803A-3AA5-469D-8DA2-05D9C922AD4B}" destId="{D0F393CF-DC92-491D-ADDE-0FF18CDEFA79}" srcOrd="4"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F2AB44-7576-4CC7-8727-952DB533B8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E56720-1B6F-402D-BB26-162706FFCC08}">
      <dgm:prSet/>
      <dgm:spPr/>
      <dgm:t>
        <a:bodyPr/>
        <a:lstStyle/>
        <a:p>
          <a:r>
            <a:rPr lang="en-US" b="1" dirty="0"/>
            <a:t>Cross-Validation</a:t>
          </a:r>
          <a:r>
            <a:rPr lang="en-US" dirty="0"/>
            <a:t> </a:t>
          </a:r>
        </a:p>
      </dgm:t>
    </dgm:pt>
    <dgm:pt modelId="{9345D921-E6DB-494A-8269-FEEE0442FA6E}" type="parTrans" cxnId="{A6C48CAF-490E-4147-914B-BF2737719F1F}">
      <dgm:prSet/>
      <dgm:spPr/>
      <dgm:t>
        <a:bodyPr/>
        <a:lstStyle/>
        <a:p>
          <a:endParaRPr lang="en-US"/>
        </a:p>
      </dgm:t>
    </dgm:pt>
    <dgm:pt modelId="{0FCE54A0-BAB9-4018-907B-E4AA749E4EEA}" type="sibTrans" cxnId="{A6C48CAF-490E-4147-914B-BF2737719F1F}">
      <dgm:prSet/>
      <dgm:spPr/>
      <dgm:t>
        <a:bodyPr/>
        <a:lstStyle/>
        <a:p>
          <a:endParaRPr lang="en-US"/>
        </a:p>
      </dgm:t>
    </dgm:pt>
    <dgm:pt modelId="{2CD76646-8959-48F9-9C47-0FD73A90C0DB}" type="pres">
      <dgm:prSet presAssocID="{65F2AB44-7576-4CC7-8727-952DB533B8E0}" presName="linear" presStyleCnt="0">
        <dgm:presLayoutVars>
          <dgm:animLvl val="lvl"/>
          <dgm:resizeHandles val="exact"/>
        </dgm:presLayoutVars>
      </dgm:prSet>
      <dgm:spPr/>
    </dgm:pt>
    <dgm:pt modelId="{C9026AB0-BC56-4FD8-A83F-7108A2BFC892}" type="pres">
      <dgm:prSet presAssocID="{94E56720-1B6F-402D-BB26-162706FFCC08}" presName="parentText" presStyleLbl="node1" presStyleIdx="0" presStyleCnt="1" custScaleX="54365" custScaleY="46205" custLinFactY="-202574" custLinFactNeighborY="-300000">
        <dgm:presLayoutVars>
          <dgm:chMax val="0"/>
          <dgm:bulletEnabled val="1"/>
        </dgm:presLayoutVars>
      </dgm:prSet>
      <dgm:spPr/>
    </dgm:pt>
  </dgm:ptLst>
  <dgm:cxnLst>
    <dgm:cxn modelId="{904D0B28-0F28-4E3C-BC3D-7709C76E7865}" type="presOf" srcId="{94E56720-1B6F-402D-BB26-162706FFCC08}" destId="{C9026AB0-BC56-4FD8-A83F-7108A2BFC892}" srcOrd="0" destOrd="0" presId="urn:microsoft.com/office/officeart/2005/8/layout/vList2"/>
    <dgm:cxn modelId="{8D17F25A-8582-4089-B301-69A28CBCFF5F}" type="presOf" srcId="{65F2AB44-7576-4CC7-8727-952DB533B8E0}" destId="{2CD76646-8959-48F9-9C47-0FD73A90C0DB}" srcOrd="0" destOrd="0" presId="urn:microsoft.com/office/officeart/2005/8/layout/vList2"/>
    <dgm:cxn modelId="{A6C48CAF-490E-4147-914B-BF2737719F1F}" srcId="{65F2AB44-7576-4CC7-8727-952DB533B8E0}" destId="{94E56720-1B6F-402D-BB26-162706FFCC08}" srcOrd="0" destOrd="0" parTransId="{9345D921-E6DB-494A-8269-FEEE0442FA6E}" sibTransId="{0FCE54A0-BAB9-4018-907B-E4AA749E4EEA}"/>
    <dgm:cxn modelId="{676E0B81-5E37-4873-A836-EE8D4E70BB63}" type="presParOf" srcId="{2CD76646-8959-48F9-9C47-0FD73A90C0DB}" destId="{C9026AB0-BC56-4FD8-A83F-7108A2BFC8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F2AB44-7576-4CC7-8727-952DB533B8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4E56720-1B6F-402D-BB26-162706FFCC08}">
      <dgm:prSet/>
      <dgm:spPr/>
      <dgm:t>
        <a:bodyPr/>
        <a:lstStyle/>
        <a:p>
          <a:r>
            <a:rPr lang="en-US" b="1" dirty="0"/>
            <a:t>K-Fold Cross-Validation</a:t>
          </a:r>
          <a:r>
            <a:rPr lang="en-US" dirty="0"/>
            <a:t> </a:t>
          </a:r>
        </a:p>
      </dgm:t>
    </dgm:pt>
    <dgm:pt modelId="{9345D921-E6DB-494A-8269-FEEE0442FA6E}" type="parTrans" cxnId="{A6C48CAF-490E-4147-914B-BF2737719F1F}">
      <dgm:prSet/>
      <dgm:spPr/>
      <dgm:t>
        <a:bodyPr/>
        <a:lstStyle/>
        <a:p>
          <a:endParaRPr lang="en-US"/>
        </a:p>
      </dgm:t>
    </dgm:pt>
    <dgm:pt modelId="{0FCE54A0-BAB9-4018-907B-E4AA749E4EEA}" type="sibTrans" cxnId="{A6C48CAF-490E-4147-914B-BF2737719F1F}">
      <dgm:prSet/>
      <dgm:spPr/>
      <dgm:t>
        <a:bodyPr/>
        <a:lstStyle/>
        <a:p>
          <a:endParaRPr lang="en-US"/>
        </a:p>
      </dgm:t>
    </dgm:pt>
    <dgm:pt modelId="{2CD76646-8959-48F9-9C47-0FD73A90C0DB}" type="pres">
      <dgm:prSet presAssocID="{65F2AB44-7576-4CC7-8727-952DB533B8E0}" presName="linear" presStyleCnt="0">
        <dgm:presLayoutVars>
          <dgm:animLvl val="lvl"/>
          <dgm:resizeHandles val="exact"/>
        </dgm:presLayoutVars>
      </dgm:prSet>
      <dgm:spPr/>
    </dgm:pt>
    <dgm:pt modelId="{C9026AB0-BC56-4FD8-A83F-7108A2BFC892}" type="pres">
      <dgm:prSet presAssocID="{94E56720-1B6F-402D-BB26-162706FFCC08}" presName="parentText" presStyleLbl="node1" presStyleIdx="0" presStyleCnt="1" custScaleX="92231" custScaleY="46205" custLinFactY="-202574" custLinFactNeighborY="-300000">
        <dgm:presLayoutVars>
          <dgm:chMax val="0"/>
          <dgm:bulletEnabled val="1"/>
        </dgm:presLayoutVars>
      </dgm:prSet>
      <dgm:spPr/>
    </dgm:pt>
  </dgm:ptLst>
  <dgm:cxnLst>
    <dgm:cxn modelId="{904D0B28-0F28-4E3C-BC3D-7709C76E7865}" type="presOf" srcId="{94E56720-1B6F-402D-BB26-162706FFCC08}" destId="{C9026AB0-BC56-4FD8-A83F-7108A2BFC892}" srcOrd="0" destOrd="0" presId="urn:microsoft.com/office/officeart/2005/8/layout/vList2"/>
    <dgm:cxn modelId="{8D17F25A-8582-4089-B301-69A28CBCFF5F}" type="presOf" srcId="{65F2AB44-7576-4CC7-8727-952DB533B8E0}" destId="{2CD76646-8959-48F9-9C47-0FD73A90C0DB}" srcOrd="0" destOrd="0" presId="urn:microsoft.com/office/officeart/2005/8/layout/vList2"/>
    <dgm:cxn modelId="{A6C48CAF-490E-4147-914B-BF2737719F1F}" srcId="{65F2AB44-7576-4CC7-8727-952DB533B8E0}" destId="{94E56720-1B6F-402D-BB26-162706FFCC08}" srcOrd="0" destOrd="0" parTransId="{9345D921-E6DB-494A-8269-FEEE0442FA6E}" sibTransId="{0FCE54A0-BAB9-4018-907B-E4AA749E4EEA}"/>
    <dgm:cxn modelId="{676E0B81-5E37-4873-A836-EE8D4E70BB63}" type="presParOf" srcId="{2CD76646-8959-48F9-9C47-0FD73A90C0DB}" destId="{C9026AB0-BC56-4FD8-A83F-7108A2BFC89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0B9374-A23D-4A3E-BD1D-6CAFF9B466F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1010943-4F30-440E-B27B-906BD9DB574D}">
      <dgm:prSet/>
      <dgm:spPr/>
      <dgm:t>
        <a:bodyPr/>
        <a:lstStyle/>
        <a:p>
          <a:r>
            <a:rPr lang="en-US" b="1"/>
            <a:t>Consequences of Class Imbalance:</a:t>
          </a:r>
          <a:endParaRPr lang="en-US"/>
        </a:p>
      </dgm:t>
    </dgm:pt>
    <dgm:pt modelId="{2277B522-86F7-4BF6-9C4A-CDA209ACB6E1}" type="parTrans" cxnId="{44510B12-190E-4DA2-91A9-DE76284CD4ED}">
      <dgm:prSet/>
      <dgm:spPr/>
      <dgm:t>
        <a:bodyPr/>
        <a:lstStyle/>
        <a:p>
          <a:endParaRPr lang="en-US"/>
        </a:p>
      </dgm:t>
    </dgm:pt>
    <dgm:pt modelId="{8FD04861-BB19-40B7-9CA2-7EBB38A036E7}" type="sibTrans" cxnId="{44510B12-190E-4DA2-91A9-DE76284CD4ED}">
      <dgm:prSet/>
      <dgm:spPr/>
      <dgm:t>
        <a:bodyPr/>
        <a:lstStyle/>
        <a:p>
          <a:endParaRPr lang="en-US"/>
        </a:p>
      </dgm:t>
    </dgm:pt>
    <dgm:pt modelId="{60CFFE84-29F4-47DA-8FC0-44CC62C248C1}">
      <dgm:prSet/>
      <dgm:spPr/>
      <dgm:t>
        <a:bodyPr/>
        <a:lstStyle/>
        <a:p>
          <a:r>
            <a:rPr lang="en-US" b="1"/>
            <a:t>Poor Model Performance</a:t>
          </a:r>
          <a:r>
            <a:rPr lang="en-US"/>
            <a:t>: Models may become biased towards the majority class, resulting in poor prediction performance for the minority class.</a:t>
          </a:r>
        </a:p>
      </dgm:t>
    </dgm:pt>
    <dgm:pt modelId="{DBC75DAF-0A6E-4541-9CAF-65F6831D1E09}" type="parTrans" cxnId="{84F27AE6-5E0F-4774-8234-0D8BAC28EDD4}">
      <dgm:prSet/>
      <dgm:spPr/>
      <dgm:t>
        <a:bodyPr/>
        <a:lstStyle/>
        <a:p>
          <a:endParaRPr lang="en-US"/>
        </a:p>
      </dgm:t>
    </dgm:pt>
    <dgm:pt modelId="{16C76C78-474A-40F3-A9A4-C25ED1111A4C}" type="sibTrans" cxnId="{84F27AE6-5E0F-4774-8234-0D8BAC28EDD4}">
      <dgm:prSet/>
      <dgm:spPr/>
      <dgm:t>
        <a:bodyPr/>
        <a:lstStyle/>
        <a:p>
          <a:endParaRPr lang="en-US"/>
        </a:p>
      </dgm:t>
    </dgm:pt>
    <dgm:pt modelId="{551A7313-DA8F-4BE4-88F6-46EDE129565C}">
      <dgm:prSet/>
      <dgm:spPr/>
      <dgm:t>
        <a:bodyPr/>
        <a:lstStyle/>
        <a:p>
          <a:r>
            <a:rPr lang="en-US" b="1"/>
            <a:t>Misleading Accuracy</a:t>
          </a:r>
          <a:r>
            <a:rPr lang="en-US"/>
            <a:t>: High accuracy can be misleading if the majority class is overrepresented. For instance, a model might achieve 95% accuracy by simply predicting the majority class all the time.</a:t>
          </a:r>
        </a:p>
      </dgm:t>
    </dgm:pt>
    <dgm:pt modelId="{64BFE108-BAEE-41B0-932E-4B8307E7D74E}" type="parTrans" cxnId="{7442A0CE-5C0D-45EB-AAC5-1A8FB8ED20E0}">
      <dgm:prSet/>
      <dgm:spPr/>
      <dgm:t>
        <a:bodyPr/>
        <a:lstStyle/>
        <a:p>
          <a:endParaRPr lang="en-US"/>
        </a:p>
      </dgm:t>
    </dgm:pt>
    <dgm:pt modelId="{A8803FA6-8C10-4582-B704-BEEB20EAC60C}" type="sibTrans" cxnId="{7442A0CE-5C0D-45EB-AAC5-1A8FB8ED20E0}">
      <dgm:prSet/>
      <dgm:spPr/>
      <dgm:t>
        <a:bodyPr/>
        <a:lstStyle/>
        <a:p>
          <a:endParaRPr lang="en-US"/>
        </a:p>
      </dgm:t>
    </dgm:pt>
    <dgm:pt modelId="{36A10EE4-6A27-4494-A03E-C8B70ED2B4C1}">
      <dgm:prSet/>
      <dgm:spPr/>
      <dgm:t>
        <a:bodyPr/>
        <a:lstStyle/>
        <a:p>
          <a:r>
            <a:rPr lang="en-US" b="1" dirty="0"/>
            <a:t>Inadequate Learning</a:t>
          </a:r>
          <a:r>
            <a:rPr lang="en-US" dirty="0"/>
            <a:t>: The model might not learn to recognize the minority class well enough, leading to high false negatives for the minority class.</a:t>
          </a:r>
        </a:p>
      </dgm:t>
    </dgm:pt>
    <dgm:pt modelId="{5E9CE8F7-55A6-49A6-AEF5-35C8F7D13EE5}" type="parTrans" cxnId="{7E9F593B-E55E-47AE-879B-AC5BB7D0457E}">
      <dgm:prSet/>
      <dgm:spPr/>
      <dgm:t>
        <a:bodyPr/>
        <a:lstStyle/>
        <a:p>
          <a:endParaRPr lang="en-US"/>
        </a:p>
      </dgm:t>
    </dgm:pt>
    <dgm:pt modelId="{DDA0F19B-6F29-41DA-993C-D101EF1FF668}" type="sibTrans" cxnId="{7E9F593B-E55E-47AE-879B-AC5BB7D0457E}">
      <dgm:prSet/>
      <dgm:spPr/>
      <dgm:t>
        <a:bodyPr/>
        <a:lstStyle/>
        <a:p>
          <a:endParaRPr lang="en-US"/>
        </a:p>
      </dgm:t>
    </dgm:pt>
    <dgm:pt modelId="{BF6A0C2B-3FDC-4DD1-A729-0A5D275FA019}" type="pres">
      <dgm:prSet presAssocID="{CF0B9374-A23D-4A3E-BD1D-6CAFF9B466FE}" presName="linear" presStyleCnt="0">
        <dgm:presLayoutVars>
          <dgm:animLvl val="lvl"/>
          <dgm:resizeHandles val="exact"/>
        </dgm:presLayoutVars>
      </dgm:prSet>
      <dgm:spPr/>
    </dgm:pt>
    <dgm:pt modelId="{C9F4A3DC-DE77-4A8D-8D28-691399E07C2B}" type="pres">
      <dgm:prSet presAssocID="{41010943-4F30-440E-B27B-906BD9DB574D}" presName="parentText" presStyleLbl="node1" presStyleIdx="0" presStyleCnt="4">
        <dgm:presLayoutVars>
          <dgm:chMax val="0"/>
          <dgm:bulletEnabled val="1"/>
        </dgm:presLayoutVars>
      </dgm:prSet>
      <dgm:spPr/>
    </dgm:pt>
    <dgm:pt modelId="{57B5DE3F-9B5E-4073-B09D-340F18B41421}" type="pres">
      <dgm:prSet presAssocID="{8FD04861-BB19-40B7-9CA2-7EBB38A036E7}" presName="spacer" presStyleCnt="0"/>
      <dgm:spPr/>
    </dgm:pt>
    <dgm:pt modelId="{8245A4C5-7215-4D36-8748-8265A027E37D}" type="pres">
      <dgm:prSet presAssocID="{60CFFE84-29F4-47DA-8FC0-44CC62C248C1}" presName="parentText" presStyleLbl="node1" presStyleIdx="1" presStyleCnt="4">
        <dgm:presLayoutVars>
          <dgm:chMax val="0"/>
          <dgm:bulletEnabled val="1"/>
        </dgm:presLayoutVars>
      </dgm:prSet>
      <dgm:spPr/>
    </dgm:pt>
    <dgm:pt modelId="{768873B2-14FC-4F4E-A7AA-D5A208D9DC93}" type="pres">
      <dgm:prSet presAssocID="{16C76C78-474A-40F3-A9A4-C25ED1111A4C}" presName="spacer" presStyleCnt="0"/>
      <dgm:spPr/>
    </dgm:pt>
    <dgm:pt modelId="{4BC60A46-C85A-4B97-B3DD-45C901CE7E3F}" type="pres">
      <dgm:prSet presAssocID="{551A7313-DA8F-4BE4-88F6-46EDE129565C}" presName="parentText" presStyleLbl="node1" presStyleIdx="2" presStyleCnt="4">
        <dgm:presLayoutVars>
          <dgm:chMax val="0"/>
          <dgm:bulletEnabled val="1"/>
        </dgm:presLayoutVars>
      </dgm:prSet>
      <dgm:spPr/>
    </dgm:pt>
    <dgm:pt modelId="{1D263FF0-57B3-420D-AB35-1FBCCE6DFE76}" type="pres">
      <dgm:prSet presAssocID="{A8803FA6-8C10-4582-B704-BEEB20EAC60C}" presName="spacer" presStyleCnt="0"/>
      <dgm:spPr/>
    </dgm:pt>
    <dgm:pt modelId="{D4D69D39-8D36-4B98-ADD2-703CBC88479B}" type="pres">
      <dgm:prSet presAssocID="{36A10EE4-6A27-4494-A03E-C8B70ED2B4C1}" presName="parentText" presStyleLbl="node1" presStyleIdx="3" presStyleCnt="4">
        <dgm:presLayoutVars>
          <dgm:chMax val="0"/>
          <dgm:bulletEnabled val="1"/>
        </dgm:presLayoutVars>
      </dgm:prSet>
      <dgm:spPr/>
    </dgm:pt>
  </dgm:ptLst>
  <dgm:cxnLst>
    <dgm:cxn modelId="{44510B12-190E-4DA2-91A9-DE76284CD4ED}" srcId="{CF0B9374-A23D-4A3E-BD1D-6CAFF9B466FE}" destId="{41010943-4F30-440E-B27B-906BD9DB574D}" srcOrd="0" destOrd="0" parTransId="{2277B522-86F7-4BF6-9C4A-CDA209ACB6E1}" sibTransId="{8FD04861-BB19-40B7-9CA2-7EBB38A036E7}"/>
    <dgm:cxn modelId="{6994512F-B6AE-49A6-B128-8FEB0E43B9E7}" type="presOf" srcId="{CF0B9374-A23D-4A3E-BD1D-6CAFF9B466FE}" destId="{BF6A0C2B-3FDC-4DD1-A729-0A5D275FA019}" srcOrd="0" destOrd="0" presId="urn:microsoft.com/office/officeart/2005/8/layout/vList2"/>
    <dgm:cxn modelId="{7E9F593B-E55E-47AE-879B-AC5BB7D0457E}" srcId="{CF0B9374-A23D-4A3E-BD1D-6CAFF9B466FE}" destId="{36A10EE4-6A27-4494-A03E-C8B70ED2B4C1}" srcOrd="3" destOrd="0" parTransId="{5E9CE8F7-55A6-49A6-AEF5-35C8F7D13EE5}" sibTransId="{DDA0F19B-6F29-41DA-993C-D101EF1FF668}"/>
    <dgm:cxn modelId="{F5321648-E907-467D-BAE6-5F9E6B80AD1F}" type="presOf" srcId="{36A10EE4-6A27-4494-A03E-C8B70ED2B4C1}" destId="{D4D69D39-8D36-4B98-ADD2-703CBC88479B}" srcOrd="0" destOrd="0" presId="urn:microsoft.com/office/officeart/2005/8/layout/vList2"/>
    <dgm:cxn modelId="{14EF6C57-1225-48B2-9D56-FFBC14E2035D}" type="presOf" srcId="{41010943-4F30-440E-B27B-906BD9DB574D}" destId="{C9F4A3DC-DE77-4A8D-8D28-691399E07C2B}" srcOrd="0" destOrd="0" presId="urn:microsoft.com/office/officeart/2005/8/layout/vList2"/>
    <dgm:cxn modelId="{E9769082-9BD3-4798-87D8-3420169403B3}" type="presOf" srcId="{551A7313-DA8F-4BE4-88F6-46EDE129565C}" destId="{4BC60A46-C85A-4B97-B3DD-45C901CE7E3F}" srcOrd="0" destOrd="0" presId="urn:microsoft.com/office/officeart/2005/8/layout/vList2"/>
    <dgm:cxn modelId="{1B2C9095-7A85-43AD-B09B-87D6093FB048}" type="presOf" srcId="{60CFFE84-29F4-47DA-8FC0-44CC62C248C1}" destId="{8245A4C5-7215-4D36-8748-8265A027E37D}" srcOrd="0" destOrd="0" presId="urn:microsoft.com/office/officeart/2005/8/layout/vList2"/>
    <dgm:cxn modelId="{7442A0CE-5C0D-45EB-AAC5-1A8FB8ED20E0}" srcId="{CF0B9374-A23D-4A3E-BD1D-6CAFF9B466FE}" destId="{551A7313-DA8F-4BE4-88F6-46EDE129565C}" srcOrd="2" destOrd="0" parTransId="{64BFE108-BAEE-41B0-932E-4B8307E7D74E}" sibTransId="{A8803FA6-8C10-4582-B704-BEEB20EAC60C}"/>
    <dgm:cxn modelId="{84F27AE6-5E0F-4774-8234-0D8BAC28EDD4}" srcId="{CF0B9374-A23D-4A3E-BD1D-6CAFF9B466FE}" destId="{60CFFE84-29F4-47DA-8FC0-44CC62C248C1}" srcOrd="1" destOrd="0" parTransId="{DBC75DAF-0A6E-4541-9CAF-65F6831D1E09}" sibTransId="{16C76C78-474A-40F3-A9A4-C25ED1111A4C}"/>
    <dgm:cxn modelId="{4654888E-D453-4047-B2E7-1907FFF8CE5D}" type="presParOf" srcId="{BF6A0C2B-3FDC-4DD1-A729-0A5D275FA019}" destId="{C9F4A3DC-DE77-4A8D-8D28-691399E07C2B}" srcOrd="0" destOrd="0" presId="urn:microsoft.com/office/officeart/2005/8/layout/vList2"/>
    <dgm:cxn modelId="{B60AF552-98A3-4CBE-BE2B-95FBDA4845FC}" type="presParOf" srcId="{BF6A0C2B-3FDC-4DD1-A729-0A5D275FA019}" destId="{57B5DE3F-9B5E-4073-B09D-340F18B41421}" srcOrd="1" destOrd="0" presId="urn:microsoft.com/office/officeart/2005/8/layout/vList2"/>
    <dgm:cxn modelId="{22BFC315-CEC2-496F-9D94-E5B49DFE0EA0}" type="presParOf" srcId="{BF6A0C2B-3FDC-4DD1-A729-0A5D275FA019}" destId="{8245A4C5-7215-4D36-8748-8265A027E37D}" srcOrd="2" destOrd="0" presId="urn:microsoft.com/office/officeart/2005/8/layout/vList2"/>
    <dgm:cxn modelId="{311A8DFE-2BA5-4B36-89A5-D0EC265B48E7}" type="presParOf" srcId="{BF6A0C2B-3FDC-4DD1-A729-0A5D275FA019}" destId="{768873B2-14FC-4F4E-A7AA-D5A208D9DC93}" srcOrd="3" destOrd="0" presId="urn:microsoft.com/office/officeart/2005/8/layout/vList2"/>
    <dgm:cxn modelId="{FD2D4757-FDF7-40E2-9075-CDD56D2F6B90}" type="presParOf" srcId="{BF6A0C2B-3FDC-4DD1-A729-0A5D275FA019}" destId="{4BC60A46-C85A-4B97-B3DD-45C901CE7E3F}" srcOrd="4" destOrd="0" presId="urn:microsoft.com/office/officeart/2005/8/layout/vList2"/>
    <dgm:cxn modelId="{9C279F36-7EB8-4E00-AD70-A2797FD9BE87}" type="presParOf" srcId="{BF6A0C2B-3FDC-4DD1-A729-0A5D275FA019}" destId="{1D263FF0-57B3-420D-AB35-1FBCCE6DFE76}" srcOrd="5" destOrd="0" presId="urn:microsoft.com/office/officeart/2005/8/layout/vList2"/>
    <dgm:cxn modelId="{A2F3A74E-FACD-48A8-A797-4342F05A837B}" type="presParOf" srcId="{BF6A0C2B-3FDC-4DD1-A729-0A5D275FA019}" destId="{D4D69D39-8D36-4B98-ADD2-703CBC88479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CEE966-B7BB-4EF3-B75E-6C7D799FB2D4}">
      <dsp:nvSpPr>
        <dsp:cNvPr id="0" name=""/>
        <dsp:cNvSpPr/>
      </dsp:nvSpPr>
      <dsp:spPr>
        <a:xfrm>
          <a:off x="0" y="1913"/>
          <a:ext cx="2863882" cy="39160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endParaRPr lang="en-US" sz="2400" kern="1200" dirty="0"/>
        </a:p>
        <a:p>
          <a:pPr marL="171450" lvl="1" indent="-171450" algn="l" defTabSz="844550">
            <a:lnSpc>
              <a:spcPct val="90000"/>
            </a:lnSpc>
            <a:spcBef>
              <a:spcPct val="0"/>
            </a:spcBef>
            <a:spcAft>
              <a:spcPct val="15000"/>
            </a:spcAft>
            <a:buChar char="•"/>
          </a:pPr>
          <a:r>
            <a:rPr lang="en-US" sz="1900" b="1" kern="1200" dirty="0"/>
            <a:t>Identify Data Sources:</a:t>
          </a:r>
          <a:r>
            <a:rPr lang="en-US" sz="1900" kern="1200" dirty="0"/>
            <a:t> Determine the sources from where the data will be collected (databases, APIs, web scraping, sensors, etc.).</a:t>
          </a:r>
        </a:p>
        <a:p>
          <a:pPr marL="171450" lvl="1" indent="-171450" algn="l" defTabSz="844550">
            <a:lnSpc>
              <a:spcPct val="90000"/>
            </a:lnSpc>
            <a:spcBef>
              <a:spcPct val="0"/>
            </a:spcBef>
            <a:spcAft>
              <a:spcPct val="15000"/>
            </a:spcAft>
            <a:buChar char="•"/>
          </a:pPr>
          <a:r>
            <a:rPr lang="en-US" sz="1900" b="1" kern="1200"/>
            <a:t>Gather Data:</a:t>
          </a:r>
          <a:r>
            <a:rPr lang="en-US" sz="1900" kern="1200"/>
            <a:t> Collect the data ensuring you have enough examples to train a robust model.</a:t>
          </a:r>
        </a:p>
      </dsp:txBody>
      <dsp:txXfrm>
        <a:off x="83880" y="85793"/>
        <a:ext cx="2696122" cy="3748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817C7-3900-4554-BEF5-1F750CFECA1C}">
      <dsp:nvSpPr>
        <dsp:cNvPr id="0" name=""/>
        <dsp:cNvSpPr/>
      </dsp:nvSpPr>
      <dsp:spPr>
        <a:xfrm>
          <a:off x="0" y="49837"/>
          <a:ext cx="3600778" cy="8502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Remove Duplicates:</a:t>
          </a:r>
          <a:r>
            <a:rPr lang="en-US" sz="1200" kern="1200" dirty="0"/>
            <a:t> Eliminate duplicate records to avoid redundancy.</a:t>
          </a:r>
        </a:p>
      </dsp:txBody>
      <dsp:txXfrm>
        <a:off x="41508" y="91345"/>
        <a:ext cx="3517762" cy="767281"/>
      </dsp:txXfrm>
    </dsp:sp>
    <dsp:sp modelId="{78A61727-6B58-484A-98E9-B2D32AE645CD}">
      <dsp:nvSpPr>
        <dsp:cNvPr id="0" name=""/>
        <dsp:cNvSpPr/>
      </dsp:nvSpPr>
      <dsp:spPr>
        <a:xfrm>
          <a:off x="0" y="934694"/>
          <a:ext cx="3600778" cy="8502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dirty="0"/>
            <a:t>Handle Missing Values:</a:t>
          </a:r>
          <a:r>
            <a:rPr lang="en-US" sz="1200" kern="1200" dirty="0"/>
            <a:t> Impute missing values using strategies like mean/median imputation, forward/backward fill, or removing the records/columns with excessive missing values.</a:t>
          </a:r>
        </a:p>
      </dsp:txBody>
      <dsp:txXfrm>
        <a:off x="41508" y="976202"/>
        <a:ext cx="3517762" cy="767281"/>
      </dsp:txXfrm>
    </dsp:sp>
    <dsp:sp modelId="{6DE7F79C-082A-432E-B104-3239F7EBCC2E}">
      <dsp:nvSpPr>
        <dsp:cNvPr id="0" name=""/>
        <dsp:cNvSpPr/>
      </dsp:nvSpPr>
      <dsp:spPr>
        <a:xfrm>
          <a:off x="0" y="1819552"/>
          <a:ext cx="3600778" cy="8502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Correct Errors:</a:t>
          </a:r>
          <a:r>
            <a:rPr lang="en-US" sz="1200" kern="1200"/>
            <a:t> Fix any errors in the data such as incorrect labels, out-of-range values, etc.</a:t>
          </a:r>
        </a:p>
      </dsp:txBody>
      <dsp:txXfrm>
        <a:off x="41508" y="1861060"/>
        <a:ext cx="3517762" cy="767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B5B2-909C-4BCB-90C9-1098E408585D}">
      <dsp:nvSpPr>
        <dsp:cNvPr id="0" name=""/>
        <dsp:cNvSpPr/>
      </dsp:nvSpPr>
      <dsp:spPr>
        <a:xfrm>
          <a:off x="0" y="0"/>
          <a:ext cx="8265546" cy="32666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Feature Scaling is a technique to standardize the independent features present in the data in a fixed range. It is performed during the data pre-processing to handle highly varying magnitudes or values or units. If feature scaling is not done, then a machine learning algorithm tends to weigh greater values, higher and consider smaller values as the lower values, regardless of the unit of the values.</a:t>
          </a:r>
        </a:p>
      </dsp:txBody>
      <dsp:txXfrm>
        <a:off x="0" y="0"/>
        <a:ext cx="8265546" cy="1763996"/>
      </dsp:txXfrm>
    </dsp:sp>
    <dsp:sp modelId="{BFCAF21C-3299-422F-9097-944777430552}">
      <dsp:nvSpPr>
        <dsp:cNvPr id="0" name=""/>
        <dsp:cNvSpPr/>
      </dsp:nvSpPr>
      <dsp:spPr>
        <a:xfrm>
          <a:off x="0" y="1698663"/>
          <a:ext cx="4132772" cy="150266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b="1" kern="1200"/>
            <a:t>Normalization:</a:t>
          </a:r>
          <a:r>
            <a:rPr lang="en-US" sz="2600" kern="1200"/>
            <a:t> Scale features to a range, typically [0, 1].</a:t>
          </a:r>
        </a:p>
      </dsp:txBody>
      <dsp:txXfrm>
        <a:off x="0" y="1698663"/>
        <a:ext cx="4132772" cy="1502664"/>
      </dsp:txXfrm>
    </dsp:sp>
    <dsp:sp modelId="{9954FDBC-D81F-4320-9175-D1395EE0D128}">
      <dsp:nvSpPr>
        <dsp:cNvPr id="0" name=""/>
        <dsp:cNvSpPr/>
      </dsp:nvSpPr>
      <dsp:spPr>
        <a:xfrm>
          <a:off x="4132773" y="1698663"/>
          <a:ext cx="4132772" cy="150266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33020" rIns="184912" bIns="33020" numCol="1" spcCol="1270" anchor="ctr" anchorCtr="0">
          <a:noAutofit/>
        </a:bodyPr>
        <a:lstStyle/>
        <a:p>
          <a:pPr marL="0" lvl="0" indent="0" algn="ctr" defTabSz="1155700">
            <a:lnSpc>
              <a:spcPct val="90000"/>
            </a:lnSpc>
            <a:spcBef>
              <a:spcPct val="0"/>
            </a:spcBef>
            <a:spcAft>
              <a:spcPct val="35000"/>
            </a:spcAft>
            <a:buNone/>
          </a:pPr>
          <a:r>
            <a:rPr lang="en-US" sz="2600" b="1" kern="1200" dirty="0"/>
            <a:t>Standardization:</a:t>
          </a:r>
          <a:r>
            <a:rPr lang="en-US" sz="2600" kern="1200" dirty="0"/>
            <a:t> Transform features to have zero mean and unit variance.</a:t>
          </a:r>
        </a:p>
      </dsp:txBody>
      <dsp:txXfrm>
        <a:off x="4132773" y="1698663"/>
        <a:ext cx="4132772" cy="1502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B5B2-909C-4BCB-90C9-1098E408585D}">
      <dsp:nvSpPr>
        <dsp:cNvPr id="0" name=""/>
        <dsp:cNvSpPr/>
      </dsp:nvSpPr>
      <dsp:spPr>
        <a:xfrm>
          <a:off x="0" y="1595"/>
          <a:ext cx="8265546" cy="32634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t>Feature engineering</a:t>
          </a:r>
          <a:r>
            <a:rPr lang="en-US" sz="2000" kern="1200" dirty="0"/>
            <a:t> is the process of creating new features or modifying existing ones to better capture the underlying patterns in the data. It involves transforming raw data into a more suitable format for the model. Feature engineering aims to improve the model’s ability to learn from the data and capture complex relationships.</a:t>
          </a:r>
        </a:p>
      </dsp:txBody>
      <dsp:txXfrm>
        <a:off x="0" y="1595"/>
        <a:ext cx="8265546" cy="1762274"/>
      </dsp:txXfrm>
    </dsp:sp>
    <dsp:sp modelId="{9954FDBC-D81F-4320-9175-D1395EE0D128}">
      <dsp:nvSpPr>
        <dsp:cNvPr id="0" name=""/>
        <dsp:cNvSpPr/>
      </dsp:nvSpPr>
      <dsp:spPr>
        <a:xfrm>
          <a:off x="0" y="1698599"/>
          <a:ext cx="8265546" cy="15011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t" anchorCtr="0">
          <a:noAutofit/>
        </a:bodyPr>
        <a:lstStyle/>
        <a:p>
          <a:pPr marL="0" lvl="0" indent="0" algn="l" defTabSz="711200">
            <a:lnSpc>
              <a:spcPct val="90000"/>
            </a:lnSpc>
            <a:spcBef>
              <a:spcPct val="0"/>
            </a:spcBef>
            <a:spcAft>
              <a:spcPct val="35000"/>
            </a:spcAft>
            <a:buNone/>
          </a:pPr>
          <a:r>
            <a:rPr lang="en-US" sz="1600" b="1" kern="1200" dirty="0"/>
            <a:t>		     Common Techniques for Feature Engineering</a:t>
          </a:r>
          <a:endParaRPr lang="en-US" sz="1600" kern="1200" dirty="0"/>
        </a:p>
        <a:p>
          <a:pPr marL="0" lvl="0" indent="0" algn="l" defTabSz="711200">
            <a:lnSpc>
              <a:spcPct val="90000"/>
            </a:lnSpc>
            <a:spcBef>
              <a:spcPct val="0"/>
            </a:spcBef>
            <a:spcAft>
              <a:spcPct val="35000"/>
            </a:spcAft>
            <a:buFont typeface="Arial" panose="020B0604020202020204" pitchFamily="34" charset="0"/>
            <a:buNone/>
          </a:pPr>
          <a:r>
            <a:rPr lang="en-US" sz="1100" b="1" kern="1200" dirty="0"/>
            <a:t>Creating Interaction Features</a:t>
          </a:r>
          <a:r>
            <a:rPr lang="en-US" sz="1100" kern="1200" dirty="0"/>
            <a:t>: Generating new features based on the interaction between existing features (e.g., product of two features).</a:t>
          </a:r>
        </a:p>
        <a:p>
          <a:pPr marL="0" lvl="0" indent="0" algn="l" defTabSz="711200">
            <a:lnSpc>
              <a:spcPct val="90000"/>
            </a:lnSpc>
            <a:spcBef>
              <a:spcPct val="0"/>
            </a:spcBef>
            <a:spcAft>
              <a:spcPct val="35000"/>
            </a:spcAft>
            <a:buFont typeface="Arial" panose="020B0604020202020204" pitchFamily="34" charset="0"/>
            <a:buNone/>
          </a:pPr>
          <a:r>
            <a:rPr lang="en-US" sz="1100" b="1" kern="1200" dirty="0"/>
            <a:t>Binning</a:t>
          </a:r>
          <a:r>
            <a:rPr lang="en-US" sz="1100" kern="1200" dirty="0"/>
            <a:t>: Converting continuous features into categorical bins (e.g., age ranges).</a:t>
          </a:r>
        </a:p>
        <a:p>
          <a:pPr marL="0" lvl="0" indent="0" algn="l" defTabSz="711200">
            <a:lnSpc>
              <a:spcPct val="90000"/>
            </a:lnSpc>
            <a:spcBef>
              <a:spcPct val="0"/>
            </a:spcBef>
            <a:spcAft>
              <a:spcPct val="35000"/>
            </a:spcAft>
            <a:buFont typeface="Arial" panose="020B0604020202020204" pitchFamily="34" charset="0"/>
            <a:buNone/>
          </a:pPr>
          <a:r>
            <a:rPr lang="en-US" sz="1100" b="1" kern="1200" dirty="0"/>
            <a:t>Polynomial Features</a:t>
          </a:r>
          <a:r>
            <a:rPr lang="en-US" sz="1100" kern="1200" dirty="0"/>
            <a:t>: Adding polynomial terms to capture non-linear relationships.</a:t>
          </a:r>
        </a:p>
        <a:p>
          <a:pPr marL="0" lvl="0" indent="0" algn="l" defTabSz="711200">
            <a:lnSpc>
              <a:spcPct val="90000"/>
            </a:lnSpc>
            <a:spcBef>
              <a:spcPct val="0"/>
            </a:spcBef>
            <a:spcAft>
              <a:spcPct val="35000"/>
            </a:spcAft>
            <a:buFont typeface="Arial" panose="020B0604020202020204" pitchFamily="34" charset="0"/>
            <a:buNone/>
          </a:pPr>
          <a:r>
            <a:rPr lang="en-US" sz="1100" b="1" kern="1200" dirty="0"/>
            <a:t>Aggregation</a:t>
          </a:r>
          <a:r>
            <a:rPr lang="en-US" sz="1100" kern="1200" dirty="0"/>
            <a:t>: Combining features to create new ones, often used in time series or grouped data.</a:t>
          </a:r>
        </a:p>
        <a:p>
          <a:pPr marL="0" lvl="0" indent="0" algn="l" defTabSz="711200">
            <a:lnSpc>
              <a:spcPct val="90000"/>
            </a:lnSpc>
            <a:spcBef>
              <a:spcPct val="0"/>
            </a:spcBef>
            <a:spcAft>
              <a:spcPct val="35000"/>
            </a:spcAft>
            <a:buFont typeface="Arial" panose="020B0604020202020204" pitchFamily="34" charset="0"/>
            <a:buNone/>
          </a:pPr>
          <a:r>
            <a:rPr lang="en-US" sz="1100" b="1" kern="1200" dirty="0"/>
            <a:t>Domain-Specific Features</a:t>
          </a:r>
          <a:r>
            <a:rPr lang="en-US" sz="1100" kern="1200" dirty="0"/>
            <a:t>: Creating features based on domain knowledge or context</a:t>
          </a:r>
        </a:p>
        <a:p>
          <a:pPr marL="57150" lvl="1" indent="-57150" algn="l" defTabSz="400050">
            <a:lnSpc>
              <a:spcPct val="90000"/>
            </a:lnSpc>
            <a:spcBef>
              <a:spcPct val="0"/>
            </a:spcBef>
            <a:spcAft>
              <a:spcPct val="15000"/>
            </a:spcAft>
            <a:buFont typeface="Arial" panose="020B0604020202020204" pitchFamily="34" charset="0"/>
            <a:buNone/>
          </a:pPr>
          <a:r>
            <a:rPr lang="en-US" sz="900" kern="1200" dirty="0"/>
            <a:t>					(e.g., creating a feature indicating whether a transaction amount is high or low).</a:t>
          </a:r>
        </a:p>
      </dsp:txBody>
      <dsp:txXfrm>
        <a:off x="0" y="1698599"/>
        <a:ext cx="8265546" cy="15011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D3C82-D8D8-40F5-96C9-24E7BDE19BDB}">
      <dsp:nvSpPr>
        <dsp:cNvPr id="0" name=""/>
        <dsp:cNvSpPr/>
      </dsp:nvSpPr>
      <dsp:spPr>
        <a:xfrm>
          <a:off x="0" y="111857"/>
          <a:ext cx="3234690" cy="98638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Train-Test Split:</a:t>
          </a:r>
          <a:r>
            <a:rPr lang="en-US" sz="1400" kern="1200" dirty="0"/>
            <a:t> Split the data into training and testing sets to evaluate the model's performance on unseen data.</a:t>
          </a:r>
        </a:p>
      </dsp:txBody>
      <dsp:txXfrm>
        <a:off x="48151" y="160008"/>
        <a:ext cx="3138388" cy="890081"/>
      </dsp:txXfrm>
    </dsp:sp>
    <dsp:sp modelId="{97157AD8-5DBD-4ACB-9AB5-DE10FB865E67}">
      <dsp:nvSpPr>
        <dsp:cNvPr id="0" name=""/>
        <dsp:cNvSpPr/>
      </dsp:nvSpPr>
      <dsp:spPr>
        <a:xfrm>
          <a:off x="0" y="1138560"/>
          <a:ext cx="3234690" cy="986383"/>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Validation Set:</a:t>
          </a:r>
          <a:r>
            <a:rPr lang="en-US" sz="1400" kern="1200"/>
            <a:t> Further split the training data into a training set and a validation set to tune hyperparameters and avoid overfitting.</a:t>
          </a:r>
        </a:p>
      </dsp:txBody>
      <dsp:txXfrm>
        <a:off x="48151" y="1186711"/>
        <a:ext cx="3138388" cy="890081"/>
      </dsp:txXfrm>
    </dsp:sp>
    <dsp:sp modelId="{D0F393CF-DC92-491D-ADDE-0FF18CDEFA79}">
      <dsp:nvSpPr>
        <dsp:cNvPr id="0" name=""/>
        <dsp:cNvSpPr/>
      </dsp:nvSpPr>
      <dsp:spPr>
        <a:xfrm>
          <a:off x="0" y="2165263"/>
          <a:ext cx="3234690" cy="986383"/>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Cross-Validation:</a:t>
          </a:r>
          <a:r>
            <a:rPr lang="en-US" sz="1400" kern="1200" dirty="0"/>
            <a:t> Use k-fold cross-validation to make the best use of the data, especially when you have limited data.</a:t>
          </a:r>
        </a:p>
      </dsp:txBody>
      <dsp:txXfrm>
        <a:off x="48151" y="2213414"/>
        <a:ext cx="3138388" cy="8900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6AB0-BC56-4FD8-A83F-7108A2BFC892}">
      <dsp:nvSpPr>
        <dsp:cNvPr id="0" name=""/>
        <dsp:cNvSpPr/>
      </dsp:nvSpPr>
      <dsp:spPr>
        <a:xfrm>
          <a:off x="973040" y="0"/>
          <a:ext cx="2318368" cy="4876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Cross-Validation</a:t>
          </a:r>
          <a:r>
            <a:rPr lang="en-US" sz="2000" kern="1200" dirty="0"/>
            <a:t> </a:t>
          </a:r>
        </a:p>
      </dsp:txBody>
      <dsp:txXfrm>
        <a:off x="996844" y="23804"/>
        <a:ext cx="2270760" cy="4400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26AB0-BC56-4FD8-A83F-7108A2BFC892}">
      <dsp:nvSpPr>
        <dsp:cNvPr id="0" name=""/>
        <dsp:cNvSpPr/>
      </dsp:nvSpPr>
      <dsp:spPr>
        <a:xfrm>
          <a:off x="151088" y="0"/>
          <a:ext cx="3587336" cy="5697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K-Fold Cross-Validation</a:t>
          </a:r>
          <a:r>
            <a:rPr lang="en-US" sz="2300" kern="1200" dirty="0"/>
            <a:t> </a:t>
          </a:r>
        </a:p>
      </dsp:txBody>
      <dsp:txXfrm>
        <a:off x="178903" y="27815"/>
        <a:ext cx="3531706" cy="514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4A3DC-DE77-4A8D-8D28-691399E07C2B}">
      <dsp:nvSpPr>
        <dsp:cNvPr id="0" name=""/>
        <dsp:cNvSpPr/>
      </dsp:nvSpPr>
      <dsp:spPr>
        <a:xfrm>
          <a:off x="0" y="109696"/>
          <a:ext cx="7348663" cy="8938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Consequences of Class Imbalance:</a:t>
          </a:r>
          <a:endParaRPr lang="en-US" sz="1600" kern="1200"/>
        </a:p>
      </dsp:txBody>
      <dsp:txXfrm>
        <a:off x="43633" y="153329"/>
        <a:ext cx="7261397" cy="806550"/>
      </dsp:txXfrm>
    </dsp:sp>
    <dsp:sp modelId="{8245A4C5-7215-4D36-8748-8265A027E37D}">
      <dsp:nvSpPr>
        <dsp:cNvPr id="0" name=""/>
        <dsp:cNvSpPr/>
      </dsp:nvSpPr>
      <dsp:spPr>
        <a:xfrm>
          <a:off x="0" y="1049592"/>
          <a:ext cx="7348663" cy="8938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Poor Model Performance</a:t>
          </a:r>
          <a:r>
            <a:rPr lang="en-US" sz="1600" kern="1200"/>
            <a:t>: Models may become biased towards the majority class, resulting in poor prediction performance for the minority class.</a:t>
          </a:r>
        </a:p>
      </dsp:txBody>
      <dsp:txXfrm>
        <a:off x="43633" y="1093225"/>
        <a:ext cx="7261397" cy="806550"/>
      </dsp:txXfrm>
    </dsp:sp>
    <dsp:sp modelId="{4BC60A46-C85A-4B97-B3DD-45C901CE7E3F}">
      <dsp:nvSpPr>
        <dsp:cNvPr id="0" name=""/>
        <dsp:cNvSpPr/>
      </dsp:nvSpPr>
      <dsp:spPr>
        <a:xfrm>
          <a:off x="0" y="1989489"/>
          <a:ext cx="7348663" cy="8938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Misleading Accuracy</a:t>
          </a:r>
          <a:r>
            <a:rPr lang="en-US" sz="1600" kern="1200"/>
            <a:t>: High accuracy can be misleading if the majority class is overrepresented. For instance, a model might achieve 95% accuracy by simply predicting the majority class all the time.</a:t>
          </a:r>
        </a:p>
      </dsp:txBody>
      <dsp:txXfrm>
        <a:off x="43633" y="2033122"/>
        <a:ext cx="7261397" cy="806550"/>
      </dsp:txXfrm>
    </dsp:sp>
    <dsp:sp modelId="{D4D69D39-8D36-4B98-ADD2-703CBC88479B}">
      <dsp:nvSpPr>
        <dsp:cNvPr id="0" name=""/>
        <dsp:cNvSpPr/>
      </dsp:nvSpPr>
      <dsp:spPr>
        <a:xfrm>
          <a:off x="0" y="2929385"/>
          <a:ext cx="7348663" cy="8938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Inadequate Learning</a:t>
          </a:r>
          <a:r>
            <a:rPr lang="en-US" sz="1600" kern="1200" dirty="0"/>
            <a:t>: The model might not learn to recognize the minority class well enough, leading to high false negatives for the minority class.</a:t>
          </a:r>
        </a:p>
      </dsp:txBody>
      <dsp:txXfrm>
        <a:off x="43633" y="2973018"/>
        <a:ext cx="7261397" cy="806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B6D51-9FCC-45E1-81A1-25152FC9E362}"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F99B7-5F6A-4846-B249-58E686AC5B26}" type="slidenum">
              <a:rPr lang="en-US" smtClean="0"/>
              <a:t>‹#›</a:t>
            </a:fld>
            <a:endParaRPr lang="en-US"/>
          </a:p>
        </p:txBody>
      </p:sp>
    </p:spTree>
    <p:extLst>
      <p:ext uri="{BB962C8B-B14F-4D97-AF65-F5344CB8AC3E}">
        <p14:creationId xmlns:p14="http://schemas.microsoft.com/office/powerpoint/2010/main" val="67254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Random oversampling </a:t>
            </a:r>
            <a:r>
              <a:rPr lang="en-US" b="0" dirty="0"/>
              <a:t>just </a:t>
            </a:r>
          </a:p>
          <a:p>
            <a:pPr marL="628650" lvl="1" indent="-171450">
              <a:buFont typeface="Arial" panose="020B0604020202020204" pitchFamily="34" charset="0"/>
              <a:buChar char="•"/>
            </a:pPr>
            <a:r>
              <a:rPr lang="en-US" b="0" u="sng" dirty="0"/>
              <a:t>Increases the size of the training data </a:t>
            </a:r>
            <a:r>
              <a:rPr lang="en-US" b="0" dirty="0"/>
              <a:t>set through repetition of the original examples. </a:t>
            </a:r>
          </a:p>
          <a:p>
            <a:pPr marL="628650" lvl="1" indent="-171450">
              <a:buFont typeface="Arial" panose="020B0604020202020204" pitchFamily="34" charset="0"/>
              <a:buChar char="•"/>
            </a:pPr>
            <a:r>
              <a:rPr lang="en-US" b="0" dirty="0"/>
              <a:t>It does not cause any increase in the variety of training examples.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SMOTE not only increases the size of the training data set, it also </a:t>
            </a:r>
            <a:r>
              <a:rPr lang="en-US" b="1" dirty="0"/>
              <a:t>increases the variety</a:t>
            </a:r>
            <a:r>
              <a:rPr lang="en-US" b="0" dirty="0"/>
              <a:t>.</a:t>
            </a:r>
          </a:p>
          <a:p>
            <a:pPr marL="171450" indent="-171450">
              <a:buFont typeface="Arial" panose="020B0604020202020204" pitchFamily="34" charset="0"/>
              <a:buChar char="•"/>
            </a:pPr>
            <a:r>
              <a:rPr lang="en-US" b="0" dirty="0"/>
              <a:t>SMOTE </a:t>
            </a:r>
            <a:r>
              <a:rPr lang="en-US" b="1" dirty="0"/>
              <a:t>creates new </a:t>
            </a:r>
            <a:r>
              <a:rPr lang="en-US" b="0" dirty="0"/>
              <a:t>(artificial) training </a:t>
            </a:r>
            <a:r>
              <a:rPr lang="en-US" b="1" dirty="0"/>
              <a:t>examples</a:t>
            </a:r>
            <a:r>
              <a:rPr lang="en-US" b="0" dirty="0"/>
              <a:t> </a:t>
            </a:r>
            <a:r>
              <a:rPr lang="en-US" b="0" u="sng" dirty="0"/>
              <a:t>based on the original training examples</a:t>
            </a:r>
            <a:r>
              <a:rPr lang="en-US" b="0" dirty="0"/>
              <a:t>. </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Tomek Links</a:t>
            </a:r>
            <a:r>
              <a:rPr lang="en-US" dirty="0"/>
              <a:t> is an </a:t>
            </a:r>
            <a:r>
              <a:rPr lang="en-US" dirty="0" err="1"/>
              <a:t>undersampling</a:t>
            </a:r>
            <a:r>
              <a:rPr lang="en-US" dirty="0"/>
              <a:t> technique</a:t>
            </a:r>
          </a:p>
          <a:p>
            <a:pPr marL="171450" indent="-171450">
              <a:buFont typeface="Arial" panose="020B0604020202020204" pitchFamily="34" charset="0"/>
              <a:buChar char="•"/>
            </a:pPr>
            <a:r>
              <a:rPr lang="en-US" dirty="0"/>
              <a:t>Some techniques combine SMOTE and Tomek Links to create a </a:t>
            </a:r>
            <a:r>
              <a:rPr lang="en-US" b="1" dirty="0"/>
              <a:t>hybrid technique</a:t>
            </a:r>
            <a:r>
              <a:rPr lang="en-US" dirty="0"/>
              <a:t> that uses both Oversampling and </a:t>
            </a:r>
            <a:r>
              <a:rPr lang="en-US" dirty="0" err="1"/>
              <a:t>Undersampling</a:t>
            </a:r>
            <a:endParaRPr lang="en-US" dirty="0"/>
          </a:p>
          <a:p>
            <a:pPr marL="171450" indent="-171450">
              <a:buFont typeface="Arial" panose="020B0604020202020204" pitchFamily="34" charset="0"/>
              <a:buChar char="•"/>
            </a:pPr>
            <a:r>
              <a:rPr lang="en-US" dirty="0"/>
              <a:t>For an imbalanced dataset, first SMOTE is applied to create new synthetic minority samples to get a balanced distribution.</a:t>
            </a:r>
          </a:p>
          <a:p>
            <a:r>
              <a:rPr lang="en-US" dirty="0"/>
              <a:t>SMOTE yields excellent results for many problems</a:t>
            </a:r>
          </a:p>
        </p:txBody>
      </p:sp>
      <p:sp>
        <p:nvSpPr>
          <p:cNvPr id="4" name="Slide Number Placeholder 3"/>
          <p:cNvSpPr>
            <a:spLocks noGrp="1"/>
          </p:cNvSpPr>
          <p:nvPr>
            <p:ph type="sldNum" sz="quarter" idx="5"/>
          </p:nvPr>
        </p:nvSpPr>
        <p:spPr/>
        <p:txBody>
          <a:bodyPr/>
          <a:lstStyle/>
          <a:p>
            <a:pPr>
              <a:defRPr>
                <a:uFillTx/>
              </a:defRPr>
            </a:pPr>
            <a:fld id="{670E17A5-503D-AF40-9446-B33EB8126F24}" type="slidenum">
              <a:rPr lang="en-US" smtClean="0">
                <a:uFillTx/>
              </a:rPr>
              <a:pPr>
                <a:defRPr>
                  <a:uFillTx/>
                </a:defRPr>
              </a:pPr>
              <a:t>19</a:t>
            </a:fld>
            <a:endParaRPr lang="en-US">
              <a:uFillTx/>
            </a:endParaRPr>
          </a:p>
        </p:txBody>
      </p:sp>
    </p:spTree>
    <p:extLst>
      <p:ext uri="{BB962C8B-B14F-4D97-AF65-F5344CB8AC3E}">
        <p14:creationId xmlns:p14="http://schemas.microsoft.com/office/powerpoint/2010/main" val="3998882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64</a:t>
            </a:fld>
            <a:endParaRPr lang="en-US"/>
          </a:p>
        </p:txBody>
      </p:sp>
    </p:spTree>
    <p:extLst>
      <p:ext uri="{BB962C8B-B14F-4D97-AF65-F5344CB8AC3E}">
        <p14:creationId xmlns:p14="http://schemas.microsoft.com/office/powerpoint/2010/main" val="78352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https://www.analyticsvidhya.com/blog/2020/10/overcoming-class-imbalance-using-smote-techniques/</a:t>
            </a:r>
          </a:p>
        </p:txBody>
      </p:sp>
      <p:sp>
        <p:nvSpPr>
          <p:cNvPr id="4" name="Slide Number Placeholder 3"/>
          <p:cNvSpPr>
            <a:spLocks noGrp="1"/>
          </p:cNvSpPr>
          <p:nvPr>
            <p:ph type="sldNum" sz="quarter" idx="5"/>
          </p:nvPr>
        </p:nvSpPr>
        <p:spPr/>
        <p:txBody>
          <a:bodyPr/>
          <a:lstStyle/>
          <a:p>
            <a:pPr>
              <a:defRPr>
                <a:uFillTx/>
              </a:defRPr>
            </a:pPr>
            <a:fld id="{670E17A5-503D-AF40-9446-B33EB8126F24}" type="slidenum">
              <a:rPr lang="en-US" smtClean="0">
                <a:uFillTx/>
              </a:rPr>
              <a:pPr>
                <a:defRPr>
                  <a:uFillTx/>
                </a:defRPr>
              </a:pPr>
              <a:t>20</a:t>
            </a:fld>
            <a:endParaRPr lang="en-US">
              <a:uFillTx/>
            </a:endParaRPr>
          </a:p>
        </p:txBody>
      </p:sp>
    </p:spTree>
    <p:extLst>
      <p:ext uri="{BB962C8B-B14F-4D97-AF65-F5344CB8AC3E}">
        <p14:creationId xmlns:p14="http://schemas.microsoft.com/office/powerpoint/2010/main" val="8518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Find its k-nearest minority neighbors</a:t>
            </a:r>
          </a:p>
          <a:p>
            <a:pPr marL="171450" indent="-171450">
              <a:buFont typeface="Arial" panose="020B0604020202020204" pitchFamily="34" charset="0"/>
              <a:buChar char="•"/>
            </a:pPr>
            <a:r>
              <a:rPr lang="en-US" dirty="0"/>
              <a:t>Randomly select j of these neighbors</a:t>
            </a:r>
          </a:p>
          <a:p>
            <a:pPr marL="171450" indent="-171450">
              <a:buFont typeface="Arial" panose="020B0604020202020204" pitchFamily="34" charset="0"/>
              <a:buChar char="•"/>
            </a:pPr>
            <a:r>
              <a:rPr lang="en-US" dirty="0"/>
              <a:t>The newly generated sample resembles and </a:t>
            </a:r>
            <a:r>
              <a:rPr lang="en-US" b="1" dirty="0"/>
              <a:t>inherits characteristics of its neighbors</a:t>
            </a:r>
          </a:p>
          <a:p>
            <a:endParaRPr lang="en-US" dirty="0"/>
          </a:p>
        </p:txBody>
      </p:sp>
      <p:sp>
        <p:nvSpPr>
          <p:cNvPr id="4" name="Slide Number Placeholder 3"/>
          <p:cNvSpPr>
            <a:spLocks noGrp="1"/>
          </p:cNvSpPr>
          <p:nvPr>
            <p:ph type="sldNum" sz="quarter" idx="5"/>
          </p:nvPr>
        </p:nvSpPr>
        <p:spPr/>
        <p:txBody>
          <a:bodyPr/>
          <a:lstStyle/>
          <a:p>
            <a:pPr>
              <a:defRPr>
                <a:uFillTx/>
              </a:defRPr>
            </a:pPr>
            <a:fld id="{670E17A5-503D-AF40-9446-B33EB8126F24}" type="slidenum">
              <a:rPr lang="en-US" smtClean="0">
                <a:uFillTx/>
              </a:rPr>
              <a:pPr>
                <a:defRPr>
                  <a:uFillTx/>
                </a:defRPr>
              </a:pPr>
              <a:t>21</a:t>
            </a:fld>
            <a:endParaRPr lang="en-US">
              <a:uFillTx/>
            </a:endParaRPr>
          </a:p>
        </p:txBody>
      </p:sp>
    </p:spTree>
    <p:extLst>
      <p:ext uri="{BB962C8B-B14F-4D97-AF65-F5344CB8AC3E}">
        <p14:creationId xmlns:p14="http://schemas.microsoft.com/office/powerpoint/2010/main" val="163949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Find its k-nearest minority neighbors</a:t>
            </a:r>
          </a:p>
          <a:p>
            <a:pPr marL="171450" indent="-171450">
              <a:buFont typeface="Arial" panose="020B0604020202020204" pitchFamily="34" charset="0"/>
              <a:buChar char="•"/>
            </a:pPr>
            <a:r>
              <a:rPr lang="en-US" dirty="0"/>
              <a:t>Randomly select j of these neighbors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uFillTx/>
              </a:defRPr>
            </a:pPr>
            <a:fld id="{670E17A5-503D-AF40-9446-B33EB8126F24}" type="slidenum">
              <a:rPr kumimoji="0" lang="en-US"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uFillTx/>
                </a:defRPr>
              </a:pPr>
              <a:t>22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15718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While generating synthetic examples, </a:t>
            </a:r>
          </a:p>
          <a:p>
            <a:pPr marL="628650" lvl="1" indent="-171450">
              <a:buFont typeface="Arial" panose="020B0604020202020204" pitchFamily="34" charset="0"/>
              <a:buChar char="•"/>
            </a:pPr>
            <a:r>
              <a:rPr lang="en-US" dirty="0"/>
              <a:t>SMOTE does not take into consideration </a:t>
            </a:r>
            <a:r>
              <a:rPr lang="en-US" b="1" dirty="0"/>
              <a:t>neighboring examples can be from other classes</a:t>
            </a:r>
            <a:r>
              <a:rPr lang="en-US" dirty="0"/>
              <a:t>.</a:t>
            </a:r>
          </a:p>
          <a:p>
            <a:pPr marL="628650" lvl="1" indent="-171450">
              <a:buFont typeface="Arial" panose="020B0604020202020204" pitchFamily="34" charset="0"/>
              <a:buChar char="•"/>
            </a:pPr>
            <a:r>
              <a:rPr lang="en-US" dirty="0"/>
              <a:t>This can increase the overlapping of classes and can introduce additional noise.</a:t>
            </a:r>
          </a:p>
          <a:p>
            <a:pPr marL="171450" lvl="0" indent="-171450">
              <a:buFont typeface="Arial" panose="020B0604020202020204" pitchFamily="34" charset="0"/>
              <a:buChar char="•"/>
            </a:pPr>
            <a:r>
              <a:rPr lang="en-US" dirty="0"/>
              <a:t>SMOTE is a static procedure and that is why is lacks flexibility</a:t>
            </a:r>
          </a:p>
        </p:txBody>
      </p:sp>
      <p:sp>
        <p:nvSpPr>
          <p:cNvPr id="4" name="Slide Number Placeholder 3"/>
          <p:cNvSpPr>
            <a:spLocks noGrp="1"/>
          </p:cNvSpPr>
          <p:nvPr>
            <p:ph type="sldNum" sz="quarter" idx="5"/>
          </p:nvPr>
        </p:nvSpPr>
        <p:spPr/>
        <p:txBody>
          <a:bodyPr/>
          <a:lstStyle/>
          <a:p>
            <a:pPr>
              <a:defRPr>
                <a:uFillTx/>
              </a:defRPr>
            </a:pPr>
            <a:fld id="{670E17A5-503D-AF40-9446-B33EB8126F24}" type="slidenum">
              <a:rPr lang="en-US" smtClean="0">
                <a:uFillTx/>
              </a:rPr>
              <a:pPr>
                <a:defRPr>
                  <a:uFillTx/>
                </a:defRPr>
              </a:pPr>
              <a:t>23</a:t>
            </a:fld>
            <a:endParaRPr lang="en-US">
              <a:uFillTx/>
            </a:endParaRPr>
          </a:p>
        </p:txBody>
      </p:sp>
    </p:spTree>
    <p:extLst>
      <p:ext uri="{BB962C8B-B14F-4D97-AF65-F5344CB8AC3E}">
        <p14:creationId xmlns:p14="http://schemas.microsoft.com/office/powerpoint/2010/main" val="312629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F99B7-5F6A-4846-B249-58E686AC5B26}" type="slidenum">
              <a:rPr lang="en-US" smtClean="0"/>
              <a:t>27</a:t>
            </a:fld>
            <a:endParaRPr lang="en-US"/>
          </a:p>
        </p:txBody>
      </p:sp>
    </p:spTree>
    <p:extLst>
      <p:ext uri="{BB962C8B-B14F-4D97-AF65-F5344CB8AC3E}">
        <p14:creationId xmlns:p14="http://schemas.microsoft.com/office/powerpoint/2010/main" val="2895287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7F99B7-5F6A-4846-B249-58E686AC5B26}" type="slidenum">
              <a:rPr lang="en-US" smtClean="0"/>
              <a:t>36</a:t>
            </a:fld>
            <a:endParaRPr lang="en-US"/>
          </a:p>
        </p:txBody>
      </p:sp>
    </p:spTree>
    <p:extLst>
      <p:ext uri="{BB962C8B-B14F-4D97-AF65-F5344CB8AC3E}">
        <p14:creationId xmlns:p14="http://schemas.microsoft.com/office/powerpoint/2010/main" val="1981420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47589A4-2E46-CD6B-39FC-47CE4EDE255B}"/>
              </a:ext>
            </a:extLst>
          </p:cNvPr>
          <p:cNvSpPr>
            <a:spLocks noGrp="1" noChangeArrowheads="1"/>
          </p:cNvSpPr>
          <p:nvPr>
            <p:ph type="hdr" sz="quarter"/>
          </p:nvPr>
        </p:nvSpPr>
        <p:spPr>
          <a:noFill/>
        </p:spPr>
        <p:txBody>
          <a:bodyPr/>
          <a:lstStyle>
            <a:lvl1pPr defTabSz="990600">
              <a:defRPr sz="1400">
                <a:solidFill>
                  <a:schemeClr val="tx1"/>
                </a:solidFill>
                <a:latin typeface="Arial" panose="020B0604020202020204" pitchFamily="34" charset="0"/>
              </a:defRPr>
            </a:lvl1pPr>
            <a:lvl2pPr marL="742950" indent="-285750" defTabSz="990600">
              <a:defRPr sz="1400">
                <a:solidFill>
                  <a:schemeClr val="tx1"/>
                </a:solidFill>
                <a:latin typeface="Arial" panose="020B0604020202020204" pitchFamily="34" charset="0"/>
              </a:defRPr>
            </a:lvl2pPr>
            <a:lvl3pPr marL="1143000" indent="-228600" defTabSz="990600">
              <a:defRPr sz="1400">
                <a:solidFill>
                  <a:schemeClr val="tx1"/>
                </a:solidFill>
                <a:latin typeface="Arial" panose="020B0604020202020204" pitchFamily="34" charset="0"/>
              </a:defRPr>
            </a:lvl3pPr>
            <a:lvl4pPr marL="1600200" indent="-228600" defTabSz="990600">
              <a:defRPr sz="1400">
                <a:solidFill>
                  <a:schemeClr val="tx1"/>
                </a:solidFill>
                <a:latin typeface="Arial" panose="020B0604020202020204" pitchFamily="34" charset="0"/>
              </a:defRPr>
            </a:lvl4pPr>
            <a:lvl5pPr marL="2057400" indent="-228600" defTabSz="990600">
              <a:defRPr sz="14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400">
                <a:solidFill>
                  <a:schemeClr val="tx1"/>
                </a:solidFill>
                <a:latin typeface="Arial" panose="020B0604020202020204" pitchFamily="34" charset="0"/>
              </a:defRPr>
            </a:lvl9pPr>
          </a:lstStyle>
          <a:p>
            <a:r>
              <a:rPr lang="en-US" altLang="hu-HU" sz="1300">
                <a:latin typeface="Times New Roman" panose="02020603050405020304" pitchFamily="18" charset="0"/>
              </a:rPr>
              <a:t>ICS320-Foundations of Adaptive and Learning Systems</a:t>
            </a:r>
          </a:p>
        </p:txBody>
      </p:sp>
      <p:sp>
        <p:nvSpPr>
          <p:cNvPr id="57347" name="Rectangle 6">
            <a:extLst>
              <a:ext uri="{FF2B5EF4-FFF2-40B4-BE49-F238E27FC236}">
                <a16:creationId xmlns:a16="http://schemas.microsoft.com/office/drawing/2014/main" id="{1243C0A9-E85E-3648-DC0A-BA5F93A7D564}"/>
              </a:ext>
            </a:extLst>
          </p:cNvPr>
          <p:cNvSpPr>
            <a:spLocks noGrp="1" noChangeArrowheads="1"/>
          </p:cNvSpPr>
          <p:nvPr>
            <p:ph type="ftr" sz="quarter" idx="4"/>
          </p:nvPr>
        </p:nvSpPr>
        <p:spPr>
          <a:noFill/>
        </p:spPr>
        <p:txBody>
          <a:bodyPr/>
          <a:lstStyle>
            <a:lvl1pPr defTabSz="990600">
              <a:defRPr sz="1400">
                <a:solidFill>
                  <a:schemeClr val="tx1"/>
                </a:solidFill>
                <a:latin typeface="Arial" panose="020B0604020202020204" pitchFamily="34" charset="0"/>
              </a:defRPr>
            </a:lvl1pPr>
            <a:lvl2pPr marL="742950" indent="-285750" defTabSz="990600">
              <a:defRPr sz="1400">
                <a:solidFill>
                  <a:schemeClr val="tx1"/>
                </a:solidFill>
                <a:latin typeface="Arial" panose="020B0604020202020204" pitchFamily="34" charset="0"/>
              </a:defRPr>
            </a:lvl2pPr>
            <a:lvl3pPr marL="1143000" indent="-228600" defTabSz="990600">
              <a:defRPr sz="1400">
                <a:solidFill>
                  <a:schemeClr val="tx1"/>
                </a:solidFill>
                <a:latin typeface="Arial" panose="020B0604020202020204" pitchFamily="34" charset="0"/>
              </a:defRPr>
            </a:lvl3pPr>
            <a:lvl4pPr marL="1600200" indent="-228600" defTabSz="990600">
              <a:defRPr sz="1400">
                <a:solidFill>
                  <a:schemeClr val="tx1"/>
                </a:solidFill>
                <a:latin typeface="Arial" panose="020B0604020202020204" pitchFamily="34" charset="0"/>
              </a:defRPr>
            </a:lvl4pPr>
            <a:lvl5pPr marL="2057400" indent="-228600" defTabSz="990600">
              <a:defRPr sz="14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400">
                <a:solidFill>
                  <a:schemeClr val="tx1"/>
                </a:solidFill>
                <a:latin typeface="Arial" panose="020B0604020202020204" pitchFamily="34" charset="0"/>
              </a:defRPr>
            </a:lvl9pPr>
          </a:lstStyle>
          <a:p>
            <a:r>
              <a:rPr lang="en-US" altLang="hu-HU" sz="1300">
                <a:latin typeface="Times New Roman" panose="02020603050405020304" pitchFamily="18" charset="0"/>
              </a:rPr>
              <a:t>Part3 Decision Tree Learning</a:t>
            </a:r>
          </a:p>
        </p:txBody>
      </p:sp>
      <p:sp>
        <p:nvSpPr>
          <p:cNvPr id="57348" name="Rectangle 7">
            <a:extLst>
              <a:ext uri="{FF2B5EF4-FFF2-40B4-BE49-F238E27FC236}">
                <a16:creationId xmlns:a16="http://schemas.microsoft.com/office/drawing/2014/main" id="{0A47C737-0EB4-B8C5-E693-B24497C38102}"/>
              </a:ext>
            </a:extLst>
          </p:cNvPr>
          <p:cNvSpPr>
            <a:spLocks noGrp="1" noChangeArrowheads="1"/>
          </p:cNvSpPr>
          <p:nvPr>
            <p:ph type="sldNum" sz="quarter" idx="5"/>
          </p:nvPr>
        </p:nvSpPr>
        <p:spPr>
          <a:noFill/>
        </p:spPr>
        <p:txBody>
          <a:bodyPr/>
          <a:lstStyle>
            <a:lvl1pPr defTabSz="990600">
              <a:defRPr sz="1400">
                <a:solidFill>
                  <a:schemeClr val="tx1"/>
                </a:solidFill>
                <a:latin typeface="Arial" panose="020B0604020202020204" pitchFamily="34" charset="0"/>
              </a:defRPr>
            </a:lvl1pPr>
            <a:lvl2pPr marL="742950" indent="-285750" defTabSz="990600">
              <a:defRPr sz="1400">
                <a:solidFill>
                  <a:schemeClr val="tx1"/>
                </a:solidFill>
                <a:latin typeface="Arial" panose="020B0604020202020204" pitchFamily="34" charset="0"/>
              </a:defRPr>
            </a:lvl2pPr>
            <a:lvl3pPr marL="1143000" indent="-228600" defTabSz="990600">
              <a:defRPr sz="1400">
                <a:solidFill>
                  <a:schemeClr val="tx1"/>
                </a:solidFill>
                <a:latin typeface="Arial" panose="020B0604020202020204" pitchFamily="34" charset="0"/>
              </a:defRPr>
            </a:lvl3pPr>
            <a:lvl4pPr marL="1600200" indent="-228600" defTabSz="990600">
              <a:defRPr sz="1400">
                <a:solidFill>
                  <a:schemeClr val="tx1"/>
                </a:solidFill>
                <a:latin typeface="Arial" panose="020B0604020202020204" pitchFamily="34" charset="0"/>
              </a:defRPr>
            </a:lvl4pPr>
            <a:lvl5pPr marL="2057400" indent="-228600" defTabSz="990600">
              <a:defRPr sz="1400">
                <a:solidFill>
                  <a:schemeClr val="tx1"/>
                </a:solidFill>
                <a:latin typeface="Arial" panose="020B0604020202020204" pitchFamily="34" charset="0"/>
              </a:defRPr>
            </a:lvl5pPr>
            <a:lvl6pPr marL="2514600" indent="-228600" defTabSz="990600" eaLnBrk="0" fontAlgn="base" hangingPunct="0">
              <a:spcBef>
                <a:spcPct val="0"/>
              </a:spcBef>
              <a:spcAft>
                <a:spcPct val="0"/>
              </a:spcAft>
              <a:defRPr sz="1400">
                <a:solidFill>
                  <a:schemeClr val="tx1"/>
                </a:solidFill>
                <a:latin typeface="Arial" panose="020B0604020202020204" pitchFamily="34" charset="0"/>
              </a:defRPr>
            </a:lvl6pPr>
            <a:lvl7pPr marL="2971800" indent="-228600" defTabSz="990600" eaLnBrk="0" fontAlgn="base" hangingPunct="0">
              <a:spcBef>
                <a:spcPct val="0"/>
              </a:spcBef>
              <a:spcAft>
                <a:spcPct val="0"/>
              </a:spcAft>
              <a:defRPr sz="1400">
                <a:solidFill>
                  <a:schemeClr val="tx1"/>
                </a:solidFill>
                <a:latin typeface="Arial" panose="020B0604020202020204" pitchFamily="34" charset="0"/>
              </a:defRPr>
            </a:lvl7pPr>
            <a:lvl8pPr marL="3429000" indent="-228600" defTabSz="990600" eaLnBrk="0" fontAlgn="base" hangingPunct="0">
              <a:spcBef>
                <a:spcPct val="0"/>
              </a:spcBef>
              <a:spcAft>
                <a:spcPct val="0"/>
              </a:spcAft>
              <a:defRPr sz="1400">
                <a:solidFill>
                  <a:schemeClr val="tx1"/>
                </a:solidFill>
                <a:latin typeface="Arial" panose="020B0604020202020204" pitchFamily="34" charset="0"/>
              </a:defRPr>
            </a:lvl8pPr>
            <a:lvl9pPr marL="3886200" indent="-228600" defTabSz="990600" eaLnBrk="0" fontAlgn="base" hangingPunct="0">
              <a:spcBef>
                <a:spcPct val="0"/>
              </a:spcBef>
              <a:spcAft>
                <a:spcPct val="0"/>
              </a:spcAft>
              <a:defRPr sz="1400">
                <a:solidFill>
                  <a:schemeClr val="tx1"/>
                </a:solidFill>
                <a:latin typeface="Arial" panose="020B0604020202020204" pitchFamily="34" charset="0"/>
              </a:defRPr>
            </a:lvl9pPr>
          </a:lstStyle>
          <a:p>
            <a:fld id="{DCB6FD6A-0419-4516-91B9-2A05B5C623A3}" type="slidenum">
              <a:rPr lang="en-US" altLang="hu-HU" sz="1300">
                <a:latin typeface="Times New Roman" panose="02020603050405020304" pitchFamily="18" charset="0"/>
              </a:rPr>
              <a:pPr/>
              <a:t>45</a:t>
            </a:fld>
            <a:endParaRPr lang="en-US" altLang="hu-HU" sz="1300">
              <a:latin typeface="Times New Roman" panose="02020603050405020304" pitchFamily="18" charset="0"/>
            </a:endParaRPr>
          </a:p>
        </p:txBody>
      </p:sp>
      <p:sp>
        <p:nvSpPr>
          <p:cNvPr id="57349" name="Rectangle 2">
            <a:extLst>
              <a:ext uri="{FF2B5EF4-FFF2-40B4-BE49-F238E27FC236}">
                <a16:creationId xmlns:a16="http://schemas.microsoft.com/office/drawing/2014/main" id="{EDB658C9-2839-62F4-F5DE-91887BA97C90}"/>
              </a:ext>
            </a:extLst>
          </p:cNvPr>
          <p:cNvSpPr>
            <a:spLocks noGrp="1" noRot="1" noChangeAspect="1" noChangeArrowheads="1" noTextEdit="1"/>
          </p:cNvSpPr>
          <p:nvPr>
            <p:ph type="sldImg"/>
          </p:nvPr>
        </p:nvSpPr>
        <p:spPr>
          <a:xfrm>
            <a:off x="3390900" y="552450"/>
            <a:ext cx="3540125" cy="2654300"/>
          </a:xfrm>
          <a:ln/>
        </p:spPr>
      </p:sp>
      <p:sp>
        <p:nvSpPr>
          <p:cNvPr id="57350" name="Rectangle 3">
            <a:extLst>
              <a:ext uri="{FF2B5EF4-FFF2-40B4-BE49-F238E27FC236}">
                <a16:creationId xmlns:a16="http://schemas.microsoft.com/office/drawing/2014/main" id="{8803147B-67F5-C599-2519-9C7961E2793C}"/>
              </a:ext>
            </a:extLst>
          </p:cNvPr>
          <p:cNvSpPr>
            <a:spLocks noGrp="1" noChangeArrowheads="1"/>
          </p:cNvSpPr>
          <p:nvPr>
            <p:ph type="body" idx="1"/>
          </p:nvPr>
        </p:nvSpPr>
        <p:spPr>
          <a:noFill/>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63</a:t>
            </a:fld>
            <a:endParaRPr lang="en-US"/>
          </a:p>
        </p:txBody>
      </p:sp>
    </p:spTree>
    <p:extLst>
      <p:ext uri="{BB962C8B-B14F-4D97-AF65-F5344CB8AC3E}">
        <p14:creationId xmlns:p14="http://schemas.microsoft.com/office/powerpoint/2010/main" val="114563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81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0.png"/><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7.png"/><Relationship Id="rId5" Type="http://schemas.openxmlformats.org/officeDocument/2006/relationships/image" Target="../media/image26.png"/><Relationship Id="rId9"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www.isanasystems.com/machine-learning-handling-dataset-having-multiple-features/" TargetMode="External"/><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hyperlink" Target="https://www.geeksforgeeks.org/what-is-dataset/" TargetMode="External"/><Relationship Id="rId4" Type="http://schemas.openxmlformats.org/officeDocument/2006/relationships/hyperlink" Target="https://www.altexsoft.com/blog/preparing-your-dataset-for-machine-learning-8-basic-techniques-that-make-your-data-better/"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B4410-D620-1332-D9C1-31F8EC48CF78}"/>
              </a:ext>
            </a:extLst>
          </p:cNvPr>
          <p:cNvSpPr>
            <a:spLocks noGrp="1"/>
          </p:cNvSpPr>
          <p:nvPr>
            <p:ph type="ctrTitle"/>
          </p:nvPr>
        </p:nvSpPr>
        <p:spPr>
          <a:xfrm>
            <a:off x="997324" y="859809"/>
            <a:ext cx="6760761" cy="1801504"/>
          </a:xfrm>
        </p:spPr>
        <p:txBody>
          <a:bodyPr anchor="b">
            <a:normAutofit/>
          </a:bodyPr>
          <a:lstStyle/>
          <a:p>
            <a:pPr algn="l"/>
            <a:r>
              <a:rPr lang="en-US" sz="3600"/>
              <a:t>All About Data Handling </a:t>
            </a:r>
            <a:br>
              <a:rPr lang="en-US" sz="3600"/>
            </a:br>
            <a:r>
              <a:rPr lang="en-US" sz="3600"/>
              <a:t>From ML Perspective</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3280915"/>
            <a:ext cx="9144005" cy="1862583"/>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105491" y="3280915"/>
            <a:ext cx="3038508" cy="1862585"/>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284571"/>
            <a:ext cx="9143988" cy="1465446"/>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3285695"/>
            <a:ext cx="9144000" cy="1514582"/>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3844F20-992C-0C22-CE1E-ECE081AEA90F}"/>
              </a:ext>
            </a:extLst>
          </p:cNvPr>
          <p:cNvSpPr>
            <a:spLocks noGrp="1"/>
          </p:cNvSpPr>
          <p:nvPr>
            <p:ph type="subTitle" idx="1"/>
          </p:nvPr>
        </p:nvSpPr>
        <p:spPr>
          <a:xfrm>
            <a:off x="997323" y="3669541"/>
            <a:ext cx="4984377" cy="808630"/>
          </a:xfrm>
        </p:spPr>
        <p:txBody>
          <a:bodyPr anchor="ctr">
            <a:normAutofit fontScale="85000" lnSpcReduction="10000"/>
          </a:bodyPr>
          <a:lstStyle/>
          <a:p>
            <a:pPr algn="l"/>
            <a:r>
              <a:rPr lang="en-US" dirty="0">
                <a:solidFill>
                  <a:srgbClr val="FFFFFF"/>
                </a:solidFill>
              </a:rPr>
              <a:t>Prof. Surender Varma, SOCS, UPES</a:t>
            </a:r>
          </a:p>
        </p:txBody>
      </p:sp>
    </p:spTree>
    <p:extLst>
      <p:ext uri="{BB962C8B-B14F-4D97-AF65-F5344CB8AC3E}">
        <p14:creationId xmlns:p14="http://schemas.microsoft.com/office/powerpoint/2010/main" val="125376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369"/>
            <a:ext cx="9143999" cy="1181966"/>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26"/>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4" y="-3980833"/>
            <a:ext cx="1182335" cy="9144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69075" y="739"/>
            <a:ext cx="3227567" cy="1181596"/>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E23ABC7-B1B3-E2DB-B4D5-B4F56D48A7A8}"/>
              </a:ext>
            </a:extLst>
          </p:cNvPr>
          <p:cNvSpPr txBox="1"/>
          <p:nvPr/>
        </p:nvSpPr>
        <p:spPr>
          <a:xfrm>
            <a:off x="524785" y="264870"/>
            <a:ext cx="5445319" cy="673935"/>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300" b="1" dirty="0">
                <a:solidFill>
                  <a:srgbClr val="FFFFFF"/>
                </a:solidFill>
                <a:latin typeface="+mj-lt"/>
                <a:ea typeface="+mj-ea"/>
                <a:cs typeface="+mj-cs"/>
              </a:rPr>
              <a:t> Data Transformation Techniques</a:t>
            </a:r>
          </a:p>
        </p:txBody>
      </p:sp>
      <p:pic>
        <p:nvPicPr>
          <p:cNvPr id="6" name="Picture 5" descr="A pencil shaped like a pencil&#10;&#10;Description automatically generated">
            <a:extLst>
              <a:ext uri="{FF2B5EF4-FFF2-40B4-BE49-F238E27FC236}">
                <a16:creationId xmlns:a16="http://schemas.microsoft.com/office/drawing/2014/main" id="{782C1C91-62D4-B243-1D8F-83EBDFED7581}"/>
              </a:ext>
            </a:extLst>
          </p:cNvPr>
          <p:cNvPicPr>
            <a:picLocks noChangeAspect="1"/>
          </p:cNvPicPr>
          <p:nvPr/>
        </p:nvPicPr>
        <p:blipFill>
          <a:blip r:embed="rId2"/>
          <a:stretch>
            <a:fillRect/>
          </a:stretch>
        </p:blipFill>
        <p:spPr>
          <a:xfrm>
            <a:off x="4537311" y="2014730"/>
            <a:ext cx="4478258" cy="1840990"/>
          </a:xfrm>
          <a:prstGeom prst="rect">
            <a:avLst/>
          </a:prstGeom>
        </p:spPr>
      </p:pic>
      <p:pic>
        <p:nvPicPr>
          <p:cNvPr id="4" name="Picture 3" descr="A diagram of data transformation techniques&#10;&#10;Description automatically generated">
            <a:extLst>
              <a:ext uri="{FF2B5EF4-FFF2-40B4-BE49-F238E27FC236}">
                <a16:creationId xmlns:a16="http://schemas.microsoft.com/office/drawing/2014/main" id="{607709CC-39A5-77A4-35F4-91DCFCCE5E5A}"/>
              </a:ext>
            </a:extLst>
          </p:cNvPr>
          <p:cNvPicPr>
            <a:picLocks noChangeAspect="1"/>
          </p:cNvPicPr>
          <p:nvPr/>
        </p:nvPicPr>
        <p:blipFill>
          <a:blip r:embed="rId3"/>
          <a:stretch>
            <a:fillRect/>
          </a:stretch>
        </p:blipFill>
        <p:spPr>
          <a:xfrm>
            <a:off x="413562" y="1821816"/>
            <a:ext cx="3848316" cy="2295633"/>
          </a:xfrm>
          <a:prstGeom prst="rect">
            <a:avLst/>
          </a:prstGeom>
        </p:spPr>
      </p:pic>
    </p:spTree>
    <p:extLst>
      <p:ext uri="{BB962C8B-B14F-4D97-AF65-F5344CB8AC3E}">
        <p14:creationId xmlns:p14="http://schemas.microsoft.com/office/powerpoint/2010/main" val="746161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1">
            <a:extLst>
              <a:ext uri="{FF2B5EF4-FFF2-40B4-BE49-F238E27FC236}">
                <a16:creationId xmlns:a16="http://schemas.microsoft.com/office/drawing/2014/main" id="{4390A668-B039-32B1-907D-C0AF787F1AFC}"/>
              </a:ext>
            </a:extLst>
          </p:cNvPr>
          <p:cNvGraphicFramePr/>
          <p:nvPr>
            <p:extLst>
              <p:ext uri="{D42A27DB-BD31-4B8C-83A1-F6EECF244321}">
                <p14:modId xmlns:p14="http://schemas.microsoft.com/office/powerpoint/2010/main" val="1603881189"/>
              </p:ext>
            </p:extLst>
          </p:nvPr>
        </p:nvGraphicFramePr>
        <p:xfrm>
          <a:off x="467637" y="1159564"/>
          <a:ext cx="8265546" cy="3266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43444CBD-E5E4-9B78-29F4-1A0D135B2081}"/>
              </a:ext>
            </a:extLst>
          </p:cNvPr>
          <p:cNvSpPr txBox="1"/>
          <p:nvPr/>
        </p:nvSpPr>
        <p:spPr>
          <a:xfrm>
            <a:off x="602974" y="207221"/>
            <a:ext cx="4572000" cy="584775"/>
          </a:xfrm>
          <a:prstGeom prst="rect">
            <a:avLst/>
          </a:prstGeom>
          <a:noFill/>
        </p:spPr>
        <p:txBody>
          <a:bodyPr wrap="square">
            <a:spAutoFit/>
          </a:bodyPr>
          <a:lstStyle/>
          <a:p>
            <a:pPr lvl="0"/>
            <a:r>
              <a:rPr lang="en-US" sz="3200" b="1" dirty="0">
                <a:solidFill>
                  <a:schemeClr val="bg1"/>
                </a:solidFill>
                <a:highlight>
                  <a:srgbClr val="0000FF"/>
                </a:highlight>
              </a:rPr>
              <a:t>4. Feature Engineering</a:t>
            </a:r>
            <a:endParaRPr lang="en-US" sz="3200" dirty="0">
              <a:solidFill>
                <a:schemeClr val="bg1"/>
              </a:solidFill>
              <a:highlight>
                <a:srgbClr val="0000FF"/>
              </a:highlight>
            </a:endParaRPr>
          </a:p>
        </p:txBody>
      </p:sp>
    </p:spTree>
    <p:extLst>
      <p:ext uri="{BB962C8B-B14F-4D97-AF65-F5344CB8AC3E}">
        <p14:creationId xmlns:p14="http://schemas.microsoft.com/office/powerpoint/2010/main" val="3778622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06B4D9-3CA0-9A0A-EE51-607D09BFD1F2}"/>
              </a:ext>
            </a:extLst>
          </p:cNvPr>
          <p:cNvSpPr>
            <a:spLocks noChangeArrowheads="1"/>
          </p:cNvSpPr>
          <p:nvPr/>
        </p:nvSpPr>
        <p:spPr bwMode="auto">
          <a:xfrm>
            <a:off x="125893" y="640421"/>
            <a:ext cx="893196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Transformation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Focuses on preparing data to be in the right format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and scale for analysis or modeling.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Focuses on creating or modifying features to enhance the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model’s performance and capture important patterns.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dirty="0"/>
              <a:t>Data transformation and feature engineering often overlap. </a:t>
            </a:r>
          </a:p>
          <a:p>
            <a:pPr lvl="1" defTabSz="914400" eaLnBrk="0" fontAlgn="base" hangingPunct="0">
              <a:spcBef>
                <a:spcPct val="0"/>
              </a:spcBef>
              <a:spcAft>
                <a:spcPct val="0"/>
              </a:spcAft>
            </a:pPr>
            <a:r>
              <a:rPr lang="en-US" dirty="0"/>
              <a:t>For instance, feature engineering might involve transforming data </a:t>
            </a:r>
          </a:p>
          <a:p>
            <a:pPr lvl="1" defTabSz="914400" eaLnBrk="0" fontAlgn="base" hangingPunct="0">
              <a:spcBef>
                <a:spcPct val="0"/>
              </a:spcBef>
              <a:spcAft>
                <a:spcPct val="0"/>
              </a:spcAft>
            </a:pPr>
            <a:r>
              <a:rPr lang="en-US" dirty="0"/>
              <a:t>as part of creating new features </a:t>
            </a:r>
          </a:p>
          <a:p>
            <a:pPr marL="0" marR="0" lvl="0" indent="0" algn="l" defTabSz="914400" rtl="0" eaLnBrk="0" fontAlgn="base" latinLnBrk="0" hangingPunct="0">
              <a:lnSpc>
                <a:spcPct val="100000"/>
              </a:lnSpc>
              <a:spcBef>
                <a:spcPct val="0"/>
              </a:spcBef>
              <a:spcAft>
                <a:spcPct val="0"/>
              </a:spcAft>
              <a:buClrTx/>
              <a:buSzTx/>
              <a:tabLst/>
            </a:pPr>
            <a:r>
              <a:rPr lang="en-US" dirty="0"/>
              <a:t>        (e.g., applying a log transformation to a feature to reduce skewness). </a:t>
            </a:r>
          </a:p>
          <a:p>
            <a:pPr marL="0" marR="0" lvl="0" indent="0" algn="l" defTabSz="914400" rtl="0" eaLnBrk="0" fontAlgn="base" latinLnBrk="0" hangingPunct="0">
              <a:lnSpc>
                <a:spcPct val="100000"/>
              </a:lnSpc>
              <a:spcBef>
                <a:spcPct val="0"/>
              </a:spcBef>
              <a:spcAft>
                <a:spcPct val="0"/>
              </a:spcAft>
              <a:buClrTx/>
              <a:buSzTx/>
              <a:tabLst/>
            </a:pPr>
            <a:endParaRPr lang="en-US" dirty="0"/>
          </a:p>
          <a:p>
            <a:pPr marL="0" marR="0" lvl="0" indent="0" algn="l" defTabSz="914400" rtl="0" eaLnBrk="0" fontAlgn="base" latinLnBrk="0" hangingPunct="0">
              <a:lnSpc>
                <a:spcPct val="100000"/>
              </a:lnSpc>
              <a:spcBef>
                <a:spcPct val="0"/>
              </a:spcBef>
              <a:spcAft>
                <a:spcPct val="0"/>
              </a:spcAft>
              <a:buClrTx/>
              <a:buSzTx/>
              <a:tabLst/>
            </a:pPr>
            <a:r>
              <a:rPr lang="en-US" dirty="0"/>
              <a:t>Both processes are crucial for preparing data for machine learning and improving model performance.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B9B9747-F2B8-0760-22C2-C4A5BF160019}"/>
              </a:ext>
            </a:extLst>
          </p:cNvPr>
          <p:cNvSpPr txBox="1"/>
          <p:nvPr/>
        </p:nvSpPr>
        <p:spPr>
          <a:xfrm>
            <a:off x="467636" y="94539"/>
            <a:ext cx="7788468" cy="400110"/>
          </a:xfrm>
          <a:prstGeom prst="rect">
            <a:avLst/>
          </a:prstGeom>
          <a:noFill/>
        </p:spPr>
        <p:txBody>
          <a:bodyPr wrap="square">
            <a:spAutoFit/>
          </a:bodyPr>
          <a:lstStyle/>
          <a:p>
            <a:r>
              <a:rPr lang="en-US" sz="2000" b="1" dirty="0">
                <a:solidFill>
                  <a:schemeClr val="bg1"/>
                </a:solidFill>
                <a:highlight>
                  <a:srgbClr val="0000FF"/>
                </a:highlight>
              </a:rPr>
              <a:t>Key Difference between Data Transformation and Feature Engineering</a:t>
            </a:r>
          </a:p>
        </p:txBody>
      </p:sp>
    </p:spTree>
    <p:extLst>
      <p:ext uri="{BB962C8B-B14F-4D97-AF65-F5344CB8AC3E}">
        <p14:creationId xmlns:p14="http://schemas.microsoft.com/office/powerpoint/2010/main" val="287887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893514-8691-7005-547F-69BC9D3976D2}"/>
              </a:ext>
            </a:extLst>
          </p:cNvPr>
          <p:cNvPicPr>
            <a:picLocks noChangeAspect="1"/>
          </p:cNvPicPr>
          <p:nvPr/>
        </p:nvPicPr>
        <p:blipFill>
          <a:blip r:embed="rId2"/>
          <a:srcRect t="17952" b="7048"/>
          <a:stretch/>
        </p:blipFill>
        <p:spPr>
          <a:xfrm>
            <a:off x="20" y="10"/>
            <a:ext cx="9143980" cy="5143490"/>
          </a:xfrm>
          <a:prstGeom prst="rect">
            <a:avLst/>
          </a:prstGeom>
        </p:spPr>
      </p:pic>
      <p:sp>
        <p:nvSpPr>
          <p:cNvPr id="15" name="Rectangle 1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51435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TextBox 1">
            <a:extLst>
              <a:ext uri="{FF2B5EF4-FFF2-40B4-BE49-F238E27FC236}">
                <a16:creationId xmlns:a16="http://schemas.microsoft.com/office/drawing/2014/main" id="{538EBDF3-0B27-BE37-054C-E53D0C5B4000}"/>
              </a:ext>
            </a:extLst>
          </p:cNvPr>
          <p:cNvGraphicFramePr/>
          <p:nvPr>
            <p:extLst>
              <p:ext uri="{D42A27DB-BD31-4B8C-83A1-F6EECF244321}">
                <p14:modId xmlns:p14="http://schemas.microsoft.com/office/powerpoint/2010/main" val="3440186997"/>
              </p:ext>
            </p:extLst>
          </p:nvPr>
        </p:nvGraphicFramePr>
        <p:xfrm>
          <a:off x="628650" y="1369218"/>
          <a:ext cx="323469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A diagram of data split&#10;&#10;Description automatically generated">
            <a:extLst>
              <a:ext uri="{FF2B5EF4-FFF2-40B4-BE49-F238E27FC236}">
                <a16:creationId xmlns:a16="http://schemas.microsoft.com/office/drawing/2014/main" id="{B5245B5A-1DBD-4CA8-64B6-E221F754FFDB}"/>
              </a:ext>
            </a:extLst>
          </p:cNvPr>
          <p:cNvPicPr>
            <a:picLocks noChangeAspect="1"/>
          </p:cNvPicPr>
          <p:nvPr/>
        </p:nvPicPr>
        <p:blipFill>
          <a:blip r:embed="rId8"/>
          <a:stretch>
            <a:fillRect/>
          </a:stretch>
        </p:blipFill>
        <p:spPr>
          <a:xfrm>
            <a:off x="4085082" y="1268016"/>
            <a:ext cx="4662678" cy="2744228"/>
          </a:xfrm>
          <a:prstGeom prst="rect">
            <a:avLst/>
          </a:prstGeom>
        </p:spPr>
      </p:pic>
      <p:sp>
        <p:nvSpPr>
          <p:cNvPr id="7" name="TextBox 6">
            <a:extLst>
              <a:ext uri="{FF2B5EF4-FFF2-40B4-BE49-F238E27FC236}">
                <a16:creationId xmlns:a16="http://schemas.microsoft.com/office/drawing/2014/main" id="{C9386354-8407-5709-AFE9-866027CAD0B3}"/>
              </a:ext>
            </a:extLst>
          </p:cNvPr>
          <p:cNvSpPr txBox="1"/>
          <p:nvPr/>
        </p:nvSpPr>
        <p:spPr>
          <a:xfrm>
            <a:off x="602974" y="207221"/>
            <a:ext cx="4572000" cy="584775"/>
          </a:xfrm>
          <a:prstGeom prst="rect">
            <a:avLst/>
          </a:prstGeom>
          <a:noFill/>
        </p:spPr>
        <p:txBody>
          <a:bodyPr wrap="square">
            <a:spAutoFit/>
          </a:bodyPr>
          <a:lstStyle/>
          <a:p>
            <a:pPr lvl="0"/>
            <a:r>
              <a:rPr lang="en-US" sz="3200" b="1" dirty="0">
                <a:solidFill>
                  <a:schemeClr val="bg1"/>
                </a:solidFill>
                <a:highlight>
                  <a:srgbClr val="0000FF"/>
                </a:highlight>
              </a:rPr>
              <a:t>5. Data Splitting</a:t>
            </a:r>
            <a:endParaRPr lang="en-US" sz="3200" dirty="0">
              <a:solidFill>
                <a:schemeClr val="bg1"/>
              </a:solidFill>
              <a:highlight>
                <a:srgbClr val="0000FF"/>
              </a:highlight>
            </a:endParaRPr>
          </a:p>
        </p:txBody>
      </p:sp>
    </p:spTree>
    <p:extLst>
      <p:ext uri="{BB962C8B-B14F-4D97-AF65-F5344CB8AC3E}">
        <p14:creationId xmlns:p14="http://schemas.microsoft.com/office/powerpoint/2010/main" val="355906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extBox 1">
            <a:extLst>
              <a:ext uri="{FF2B5EF4-FFF2-40B4-BE49-F238E27FC236}">
                <a16:creationId xmlns:a16="http://schemas.microsoft.com/office/drawing/2014/main" id="{B065C0A5-F20B-A027-A4E1-734A8A364347}"/>
              </a:ext>
            </a:extLst>
          </p:cNvPr>
          <p:cNvGraphicFramePr/>
          <p:nvPr>
            <p:extLst>
              <p:ext uri="{D42A27DB-BD31-4B8C-83A1-F6EECF244321}">
                <p14:modId xmlns:p14="http://schemas.microsoft.com/office/powerpoint/2010/main" val="1245229939"/>
              </p:ext>
            </p:extLst>
          </p:nvPr>
        </p:nvGraphicFramePr>
        <p:xfrm>
          <a:off x="678611" y="371062"/>
          <a:ext cx="4264450" cy="808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person pushing a stack of blue bars&#10;&#10;Description automatically generated">
            <a:extLst>
              <a:ext uri="{FF2B5EF4-FFF2-40B4-BE49-F238E27FC236}">
                <a16:creationId xmlns:a16="http://schemas.microsoft.com/office/drawing/2014/main" id="{8463DFAB-5433-517C-4AA9-C1032F9B5F49}"/>
              </a:ext>
            </a:extLst>
          </p:cNvPr>
          <p:cNvPicPr>
            <a:picLocks noChangeAspect="1"/>
          </p:cNvPicPr>
          <p:nvPr/>
        </p:nvPicPr>
        <p:blipFill>
          <a:blip r:embed="rId7"/>
          <a:stretch>
            <a:fillRect/>
          </a:stretch>
        </p:blipFill>
        <p:spPr>
          <a:xfrm>
            <a:off x="1706653" y="1247075"/>
            <a:ext cx="5779279" cy="3265291"/>
          </a:xfrm>
          <a:prstGeom prst="rect">
            <a:avLst/>
          </a:prstGeom>
        </p:spPr>
      </p:pic>
    </p:spTree>
    <p:extLst>
      <p:ext uri="{BB962C8B-B14F-4D97-AF65-F5344CB8AC3E}">
        <p14:creationId xmlns:p14="http://schemas.microsoft.com/office/powerpoint/2010/main" val="1463897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854775-0AD9-2ECF-7188-CA320A268411}"/>
              </a:ext>
            </a:extLst>
          </p:cNvPr>
          <p:cNvPicPr>
            <a:picLocks noChangeAspect="1"/>
          </p:cNvPicPr>
          <p:nvPr/>
        </p:nvPicPr>
        <p:blipFill>
          <a:blip r:embed="rId2"/>
          <a:stretch>
            <a:fillRect/>
          </a:stretch>
        </p:blipFill>
        <p:spPr>
          <a:xfrm>
            <a:off x="1362989" y="1073054"/>
            <a:ext cx="5779931" cy="3809048"/>
          </a:xfrm>
          <a:prstGeom prst="rect">
            <a:avLst/>
          </a:prstGeom>
        </p:spPr>
      </p:pic>
      <p:graphicFrame>
        <p:nvGraphicFramePr>
          <p:cNvPr id="5" name="TextBox 1">
            <a:extLst>
              <a:ext uri="{FF2B5EF4-FFF2-40B4-BE49-F238E27FC236}">
                <a16:creationId xmlns:a16="http://schemas.microsoft.com/office/drawing/2014/main" id="{C06B0120-B6D8-79FD-E89C-73BDFB8031E0}"/>
              </a:ext>
            </a:extLst>
          </p:cNvPr>
          <p:cNvGraphicFramePr/>
          <p:nvPr>
            <p:extLst>
              <p:ext uri="{D42A27DB-BD31-4B8C-83A1-F6EECF244321}">
                <p14:modId xmlns:p14="http://schemas.microsoft.com/office/powerpoint/2010/main" val="3731241135"/>
              </p:ext>
            </p:extLst>
          </p:nvPr>
        </p:nvGraphicFramePr>
        <p:xfrm>
          <a:off x="1053547" y="371062"/>
          <a:ext cx="3889513" cy="576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4879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034C6-4180-60EA-A3B0-05F0493DB1B2}"/>
              </a:ext>
            </a:extLst>
          </p:cNvPr>
          <p:cNvSpPr txBox="1"/>
          <p:nvPr/>
        </p:nvSpPr>
        <p:spPr>
          <a:xfrm>
            <a:off x="785060" y="440117"/>
            <a:ext cx="2670189" cy="1234440"/>
          </a:xfrm>
          <a:prstGeom prst="rect">
            <a:avLst/>
          </a:prstGeom>
        </p:spPr>
        <p:txBody>
          <a:bodyPr vert="horz" lIns="68580" tIns="34290" rIns="68580" bIns="34290" rtlCol="0" anchor="ctr">
            <a:normAutofit/>
          </a:bodyPr>
          <a:lstStyle/>
          <a:p>
            <a:pPr>
              <a:lnSpc>
                <a:spcPct val="90000"/>
              </a:lnSpc>
              <a:spcBef>
                <a:spcPct val="0"/>
              </a:spcBef>
              <a:spcAft>
                <a:spcPts val="450"/>
              </a:spcAft>
            </a:pPr>
            <a:endParaRPr lang="en-US" sz="2250" b="1" dirty="0">
              <a:latin typeface="+mj-lt"/>
              <a:ea typeface="+mj-ea"/>
              <a:cs typeface="+mj-cs"/>
            </a:endParaRPr>
          </a:p>
        </p:txBody>
      </p:sp>
      <p:sp>
        <p:nvSpPr>
          <p:cNvPr id="2" name="TextBox 1">
            <a:extLst>
              <a:ext uri="{FF2B5EF4-FFF2-40B4-BE49-F238E27FC236}">
                <a16:creationId xmlns:a16="http://schemas.microsoft.com/office/drawing/2014/main" id="{18CB952C-A526-4E20-0B17-AA2B05294DE5}"/>
              </a:ext>
            </a:extLst>
          </p:cNvPr>
          <p:cNvSpPr txBox="1"/>
          <p:nvPr/>
        </p:nvSpPr>
        <p:spPr>
          <a:xfrm>
            <a:off x="2250839" y="3633891"/>
            <a:ext cx="4236102" cy="1234440"/>
          </a:xfrm>
          <a:prstGeom prst="rect">
            <a:avLst/>
          </a:prstGeom>
        </p:spPr>
        <p:txBody>
          <a:bodyPr vert="horz" lIns="68580" tIns="34290" rIns="68580" bIns="34290" rtlCol="0" anchor="ctr">
            <a:normAutofit/>
          </a:bodyPr>
          <a:lstStyle/>
          <a:p>
            <a:pPr marL="257175" indent="-171450">
              <a:lnSpc>
                <a:spcPct val="90000"/>
              </a:lnSpc>
              <a:spcAft>
                <a:spcPts val="450"/>
              </a:spcAft>
              <a:buFont typeface="Arial" panose="020B0604020202020204" pitchFamily="34" charset="0"/>
              <a:buChar char="•"/>
            </a:pPr>
            <a:r>
              <a:rPr lang="en-US" sz="1275" b="1" dirty="0"/>
              <a:t>Resampling:</a:t>
            </a:r>
            <a:r>
              <a:rPr lang="en-US" sz="1275" dirty="0"/>
              <a:t> Use techniques like oversampling the minority class (e.g., SMOTE) or </a:t>
            </a:r>
            <a:r>
              <a:rPr lang="en-US" sz="1275" dirty="0" err="1"/>
              <a:t>undersampling</a:t>
            </a:r>
            <a:r>
              <a:rPr lang="en-US" sz="1275" dirty="0"/>
              <a:t> the majority class.</a:t>
            </a:r>
          </a:p>
          <a:p>
            <a:pPr marL="257175" indent="-171450">
              <a:lnSpc>
                <a:spcPct val="90000"/>
              </a:lnSpc>
              <a:spcAft>
                <a:spcPts val="450"/>
              </a:spcAft>
              <a:buFont typeface="Arial" panose="020B0604020202020204" pitchFamily="34" charset="0"/>
              <a:buChar char="•"/>
            </a:pPr>
            <a:r>
              <a:rPr lang="en-US" sz="1275" b="1" dirty="0"/>
              <a:t>Class Weighting:</a:t>
            </a:r>
            <a:r>
              <a:rPr lang="en-US" sz="1275" dirty="0"/>
              <a:t> Assign different weights to classes to balance the influence of each class on the model training.</a:t>
            </a:r>
          </a:p>
        </p:txBody>
      </p:sp>
      <p:pic>
        <p:nvPicPr>
          <p:cNvPr id="4" name="Picture 3" descr="A blue and orange rectangles with black text&#10;&#10;Description automatically generated">
            <a:extLst>
              <a:ext uri="{FF2B5EF4-FFF2-40B4-BE49-F238E27FC236}">
                <a16:creationId xmlns:a16="http://schemas.microsoft.com/office/drawing/2014/main" id="{C6894B33-2384-DE66-9152-525E058A7893}"/>
              </a:ext>
            </a:extLst>
          </p:cNvPr>
          <p:cNvPicPr>
            <a:picLocks noChangeAspect="1"/>
          </p:cNvPicPr>
          <p:nvPr/>
        </p:nvPicPr>
        <p:blipFill>
          <a:blip r:embed="rId2"/>
          <a:stretch>
            <a:fillRect/>
          </a:stretch>
        </p:blipFill>
        <p:spPr>
          <a:xfrm>
            <a:off x="602973" y="1240059"/>
            <a:ext cx="7387192" cy="2179220"/>
          </a:xfrm>
          <a:prstGeom prst="rect">
            <a:avLst/>
          </a:prstGeom>
        </p:spPr>
      </p:pic>
      <p:sp>
        <p:nvSpPr>
          <p:cNvPr id="5" name="TextBox 4">
            <a:extLst>
              <a:ext uri="{FF2B5EF4-FFF2-40B4-BE49-F238E27FC236}">
                <a16:creationId xmlns:a16="http://schemas.microsoft.com/office/drawing/2014/main" id="{CB5D6B87-665C-ED5E-AA7F-ED37C8908432}"/>
              </a:ext>
            </a:extLst>
          </p:cNvPr>
          <p:cNvSpPr txBox="1"/>
          <p:nvPr/>
        </p:nvSpPr>
        <p:spPr>
          <a:xfrm>
            <a:off x="602973" y="207221"/>
            <a:ext cx="5085779" cy="584775"/>
          </a:xfrm>
          <a:prstGeom prst="rect">
            <a:avLst/>
          </a:prstGeom>
          <a:noFill/>
        </p:spPr>
        <p:txBody>
          <a:bodyPr wrap="square">
            <a:spAutoFit/>
          </a:bodyPr>
          <a:lstStyle/>
          <a:p>
            <a:pPr lvl="0"/>
            <a:r>
              <a:rPr lang="en-US" sz="3200" b="1" dirty="0">
                <a:solidFill>
                  <a:schemeClr val="bg1"/>
                </a:solidFill>
                <a:highlight>
                  <a:srgbClr val="0000FF"/>
                </a:highlight>
              </a:rPr>
              <a:t>6. Handling imbalanced data</a:t>
            </a:r>
            <a:endParaRPr lang="en-US" sz="3200" dirty="0">
              <a:solidFill>
                <a:schemeClr val="bg1"/>
              </a:solidFill>
              <a:highlight>
                <a:srgbClr val="0000FF"/>
              </a:highlight>
            </a:endParaRPr>
          </a:p>
        </p:txBody>
      </p:sp>
    </p:spTree>
    <p:extLst>
      <p:ext uri="{BB962C8B-B14F-4D97-AF65-F5344CB8AC3E}">
        <p14:creationId xmlns:p14="http://schemas.microsoft.com/office/powerpoint/2010/main" val="404909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326C0019-9572-7CF2-E8E7-360519978E84}"/>
              </a:ext>
            </a:extLst>
          </p:cNvPr>
          <p:cNvGraphicFramePr/>
          <p:nvPr>
            <p:extLst>
              <p:ext uri="{D42A27DB-BD31-4B8C-83A1-F6EECF244321}">
                <p14:modId xmlns:p14="http://schemas.microsoft.com/office/powerpoint/2010/main" val="4055547988"/>
              </p:ext>
            </p:extLst>
          </p:nvPr>
        </p:nvGraphicFramePr>
        <p:xfrm>
          <a:off x="1086677" y="585762"/>
          <a:ext cx="7348663" cy="3932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24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E37B6-A223-75EA-1790-08F2779BAF40}"/>
              </a:ext>
            </a:extLst>
          </p:cNvPr>
          <p:cNvSpPr txBox="1"/>
          <p:nvPr/>
        </p:nvSpPr>
        <p:spPr>
          <a:xfrm>
            <a:off x="397564" y="385451"/>
            <a:ext cx="6659217" cy="1200329"/>
          </a:xfrm>
          <a:prstGeom prst="rect">
            <a:avLst/>
          </a:prstGeom>
          <a:noFill/>
        </p:spPr>
        <p:txBody>
          <a:bodyPr wrap="square">
            <a:spAutoFit/>
          </a:bodyPr>
          <a:lstStyle/>
          <a:p>
            <a:r>
              <a:rPr lang="en-US" b="1" dirty="0"/>
              <a:t>SMOTE Technique</a:t>
            </a:r>
          </a:p>
          <a:p>
            <a:r>
              <a:rPr lang="en-US" b="1" dirty="0"/>
              <a:t>SMOTE</a:t>
            </a:r>
            <a:r>
              <a:rPr lang="en-US" dirty="0"/>
              <a:t> (Synthetic Minority Over-sampling Technique) is a popular method used to address class imbalance by generating synthetic samples for the minority class</a:t>
            </a:r>
          </a:p>
        </p:txBody>
      </p:sp>
      <p:pic>
        <p:nvPicPr>
          <p:cNvPr id="5" name="Picture 4">
            <a:extLst>
              <a:ext uri="{FF2B5EF4-FFF2-40B4-BE49-F238E27FC236}">
                <a16:creationId xmlns:a16="http://schemas.microsoft.com/office/drawing/2014/main" id="{F98A91B2-7906-C6A2-30CD-34483965DC55}"/>
              </a:ext>
            </a:extLst>
          </p:cNvPr>
          <p:cNvPicPr>
            <a:picLocks noChangeAspect="1"/>
          </p:cNvPicPr>
          <p:nvPr/>
        </p:nvPicPr>
        <p:blipFill>
          <a:blip r:embed="rId2"/>
          <a:stretch>
            <a:fillRect/>
          </a:stretch>
        </p:blipFill>
        <p:spPr>
          <a:xfrm>
            <a:off x="1630248" y="1699161"/>
            <a:ext cx="5194622" cy="1922010"/>
          </a:xfrm>
          <a:prstGeom prst="rect">
            <a:avLst/>
          </a:prstGeom>
        </p:spPr>
      </p:pic>
      <p:pic>
        <p:nvPicPr>
          <p:cNvPr id="7" name="Picture 6">
            <a:extLst>
              <a:ext uri="{FF2B5EF4-FFF2-40B4-BE49-F238E27FC236}">
                <a16:creationId xmlns:a16="http://schemas.microsoft.com/office/drawing/2014/main" id="{C70D42D1-05E1-F39A-59E8-829350D9585A}"/>
              </a:ext>
            </a:extLst>
          </p:cNvPr>
          <p:cNvPicPr>
            <a:picLocks noChangeAspect="1"/>
          </p:cNvPicPr>
          <p:nvPr/>
        </p:nvPicPr>
        <p:blipFill>
          <a:blip r:embed="rId3"/>
          <a:stretch>
            <a:fillRect/>
          </a:stretch>
        </p:blipFill>
        <p:spPr>
          <a:xfrm>
            <a:off x="1761753" y="3621171"/>
            <a:ext cx="4931611" cy="1376400"/>
          </a:xfrm>
          <a:prstGeom prst="rect">
            <a:avLst/>
          </a:prstGeom>
        </p:spPr>
      </p:pic>
    </p:spTree>
    <p:extLst>
      <p:ext uri="{BB962C8B-B14F-4D97-AF65-F5344CB8AC3E}">
        <p14:creationId xmlns:p14="http://schemas.microsoft.com/office/powerpoint/2010/main" val="488317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DA72E8B8-65F9-4C8F-8567-C40D09050C50}"/>
              </a:ext>
            </a:extLst>
          </p:cNvPr>
          <p:cNvSpPr>
            <a:spLocks noGrp="1" noChangeArrowheads="1"/>
          </p:cNvSpPr>
          <p:nvPr>
            <p:ph idx="1"/>
          </p:nvPr>
        </p:nvSpPr>
        <p:spPr>
          <a:xfrm>
            <a:off x="1143000" y="800100"/>
            <a:ext cx="6851737" cy="4057650"/>
          </a:xfrm>
        </p:spPr>
        <p:txBody>
          <a:bodyPr>
            <a:normAutofit/>
          </a:bodyPr>
          <a:lstStyle/>
          <a:p>
            <a:pPr>
              <a:lnSpc>
                <a:spcPct val="90000"/>
              </a:lnSpc>
              <a:buFont typeface="Wingdings" panose="05000000000000000000" pitchFamily="2" charset="2"/>
              <a:buChar char="Ø"/>
            </a:pPr>
            <a:r>
              <a:rPr lang="en-US" altLang="en-US" sz="2100" b="1" dirty="0">
                <a:effectLst>
                  <a:outerShdw blurRad="38100" dist="38100" dir="2700000" algn="tl">
                    <a:srgbClr val="000000">
                      <a:alpha val="43137"/>
                    </a:srgbClr>
                  </a:outerShdw>
                </a:effectLst>
                <a:latin typeface="Comic Sans MS" panose="030F0702030302020204" pitchFamily="66" charset="0"/>
              </a:rPr>
              <a:t>SMOTE</a:t>
            </a:r>
            <a:r>
              <a:rPr lang="en-US" altLang="en-US" sz="2100" dirty="0">
                <a:solidFill>
                  <a:srgbClr val="0000FF"/>
                </a:solidFill>
                <a:latin typeface="Comic Sans MS" panose="030F0702030302020204" pitchFamily="66" charset="0"/>
              </a:rPr>
              <a:t> stands for</a:t>
            </a:r>
            <a:r>
              <a:rPr lang="en-US" altLang="en-US" sz="2100" dirty="0">
                <a:solidFill>
                  <a:srgbClr val="0000FF"/>
                </a:solidFill>
              </a:rPr>
              <a:t>:</a:t>
            </a:r>
          </a:p>
          <a:p>
            <a:pPr marL="257175" lvl="1" indent="0">
              <a:buNone/>
            </a:pPr>
            <a:r>
              <a:rPr lang="en-US" altLang="en-US" sz="1875" dirty="0">
                <a:solidFill>
                  <a:srgbClr val="0000FF"/>
                </a:solidFill>
              </a:rPr>
              <a:t>             </a:t>
            </a:r>
            <a:r>
              <a:rPr lang="en-US" altLang="en-US" sz="2100" b="1" dirty="0">
                <a:effectLst>
                  <a:outerShdw blurRad="38100" dist="38100" dir="2700000" algn="tl">
                    <a:srgbClr val="000000">
                      <a:alpha val="43137"/>
                    </a:srgbClr>
                  </a:outerShdw>
                </a:effectLst>
                <a:latin typeface="Comic Sans MS" panose="030F0702030302020204" pitchFamily="66" charset="0"/>
              </a:rPr>
              <a:t>S</a:t>
            </a:r>
            <a:r>
              <a:rPr lang="en-US" altLang="en-US" sz="2100" dirty="0">
                <a:solidFill>
                  <a:srgbClr val="0000FF"/>
                </a:solidFill>
              </a:rPr>
              <a:t>ynthetic </a:t>
            </a:r>
            <a:r>
              <a:rPr lang="en-US" altLang="en-US" sz="2100" b="1" dirty="0">
                <a:effectLst>
                  <a:outerShdw blurRad="38100" dist="38100" dir="2700000" algn="tl">
                    <a:srgbClr val="000000">
                      <a:alpha val="43137"/>
                    </a:srgbClr>
                  </a:outerShdw>
                </a:effectLst>
                <a:latin typeface="Comic Sans MS" panose="030F0702030302020204" pitchFamily="66" charset="0"/>
              </a:rPr>
              <a:t>M</a:t>
            </a:r>
            <a:r>
              <a:rPr lang="en-US" altLang="en-US" sz="2100" dirty="0">
                <a:solidFill>
                  <a:srgbClr val="0000FF"/>
                </a:solidFill>
              </a:rPr>
              <a:t>inority </a:t>
            </a:r>
            <a:r>
              <a:rPr lang="en-US" altLang="en-US" sz="2100" b="1" dirty="0">
                <a:effectLst>
                  <a:outerShdw blurRad="38100" dist="38100" dir="2700000" algn="tl">
                    <a:srgbClr val="000000">
                      <a:alpha val="43137"/>
                    </a:srgbClr>
                  </a:outerShdw>
                </a:effectLst>
                <a:latin typeface="Comic Sans MS" panose="030F0702030302020204" pitchFamily="66" charset="0"/>
              </a:rPr>
              <a:t>O</a:t>
            </a:r>
            <a:r>
              <a:rPr lang="en-US" altLang="en-US" sz="2100" dirty="0">
                <a:solidFill>
                  <a:srgbClr val="0000FF"/>
                </a:solidFill>
              </a:rPr>
              <a:t>versampling </a:t>
            </a:r>
            <a:r>
              <a:rPr lang="en-US" altLang="en-US" sz="2100" b="1" dirty="0">
                <a:effectLst>
                  <a:outerShdw blurRad="38100" dist="38100" dir="2700000" algn="tl">
                    <a:srgbClr val="000000">
                      <a:alpha val="43137"/>
                    </a:srgbClr>
                  </a:outerShdw>
                </a:effectLst>
                <a:latin typeface="Comic Sans MS" panose="030F0702030302020204" pitchFamily="66" charset="0"/>
              </a:rPr>
              <a:t>T</a:t>
            </a:r>
            <a:r>
              <a:rPr lang="en-US" altLang="en-US" sz="2100" dirty="0">
                <a:solidFill>
                  <a:srgbClr val="0000FF"/>
                </a:solidFill>
              </a:rPr>
              <a:t>echnique </a:t>
            </a:r>
          </a:p>
          <a:p>
            <a:pPr>
              <a:lnSpc>
                <a:spcPct val="90000"/>
              </a:lnSpc>
              <a:buFont typeface="Wingdings" panose="05000000000000000000" pitchFamily="2" charset="2"/>
              <a:buChar char="Ø"/>
            </a:pPr>
            <a:r>
              <a:rPr lang="en-US" altLang="en-US" sz="2100" dirty="0">
                <a:solidFill>
                  <a:srgbClr val="0000FF"/>
                </a:solidFill>
              </a:rPr>
              <a:t>It is a technique designed </a:t>
            </a:r>
            <a:r>
              <a:rPr lang="en-US" altLang="en-US" sz="2100" u="sng" dirty="0">
                <a:solidFill>
                  <a:srgbClr val="0000FF"/>
                </a:solidFill>
                <a:latin typeface="Comic Sans MS" panose="030F0702030302020204" pitchFamily="66" charset="0"/>
              </a:rPr>
              <a:t>by Hall et. al  in 2002</a:t>
            </a:r>
            <a:r>
              <a:rPr lang="en-US" altLang="en-US" sz="2100" dirty="0">
                <a:solidFill>
                  <a:srgbClr val="0000FF"/>
                </a:solidFill>
              </a:rPr>
              <a:t>.</a:t>
            </a:r>
          </a:p>
          <a:p>
            <a:pPr>
              <a:lnSpc>
                <a:spcPct val="90000"/>
              </a:lnSpc>
              <a:buFont typeface="Wingdings" panose="05000000000000000000" pitchFamily="2" charset="2"/>
              <a:buChar char="Ø"/>
            </a:pPr>
            <a:r>
              <a:rPr lang="en-US" altLang="en-US" sz="2100" dirty="0">
                <a:latin typeface="Comic Sans MS" panose="030F0702030302020204" pitchFamily="66" charset="0"/>
              </a:rPr>
              <a:t>SMOTE</a:t>
            </a:r>
            <a:r>
              <a:rPr lang="en-US" altLang="en-US" sz="2100" dirty="0">
                <a:solidFill>
                  <a:srgbClr val="0000FF"/>
                </a:solidFill>
              </a:rPr>
              <a:t> is an </a:t>
            </a:r>
            <a:r>
              <a:rPr lang="en-US" altLang="en-US" sz="2100" u="sng" dirty="0">
                <a:effectLst>
                  <a:outerShdw blurRad="38100" dist="38100" dir="2700000" algn="tl">
                    <a:srgbClr val="000000">
                      <a:alpha val="43137"/>
                    </a:srgbClr>
                  </a:outerShdw>
                </a:effectLst>
              </a:rPr>
              <a:t>oversampling</a:t>
            </a:r>
            <a:r>
              <a:rPr lang="en-US" altLang="en-US" sz="2100" dirty="0">
                <a:solidFill>
                  <a:srgbClr val="0000FF"/>
                </a:solidFill>
              </a:rPr>
              <a:t> method that synthesizes new plausible examples in the </a:t>
            </a:r>
            <a:r>
              <a:rPr lang="en-US" altLang="en-US" sz="2100" i="1" u="sng" dirty="0">
                <a:solidFill>
                  <a:srgbClr val="FF0000"/>
                </a:solidFill>
                <a:latin typeface="Comic Sans MS" panose="030F0702030302020204" pitchFamily="66" charset="0"/>
              </a:rPr>
              <a:t>minority class</a:t>
            </a:r>
            <a:r>
              <a:rPr lang="en-US" altLang="en-US" sz="2100" dirty="0">
                <a:solidFill>
                  <a:srgbClr val="0000FF"/>
                </a:solidFill>
              </a:rPr>
              <a:t>.</a:t>
            </a:r>
          </a:p>
          <a:p>
            <a:pPr marL="0" indent="0">
              <a:lnSpc>
                <a:spcPct val="90000"/>
              </a:lnSpc>
              <a:buNone/>
            </a:pPr>
            <a:endParaRPr lang="en-US" altLang="en-US" sz="2100" dirty="0">
              <a:solidFill>
                <a:srgbClr val="0000FF"/>
              </a:solidFill>
            </a:endParaRPr>
          </a:p>
          <a:p>
            <a:pPr>
              <a:lnSpc>
                <a:spcPct val="90000"/>
              </a:lnSpc>
              <a:buFont typeface="Wingdings" panose="05000000000000000000" pitchFamily="2" charset="2"/>
              <a:buChar char="Ø"/>
            </a:pPr>
            <a:r>
              <a:rPr lang="en-US" altLang="en-US" sz="2100" dirty="0">
                <a:latin typeface="Comic Sans MS" panose="030F0702030302020204" pitchFamily="66" charset="0"/>
              </a:rPr>
              <a:t>SMOTE</a:t>
            </a:r>
            <a:r>
              <a:rPr lang="en-US" altLang="en-US" sz="2100" dirty="0">
                <a:solidFill>
                  <a:srgbClr val="0000FF"/>
                </a:solidFill>
              </a:rPr>
              <a:t> not only </a:t>
            </a:r>
            <a:r>
              <a:rPr lang="en-US" altLang="en-US" sz="2100" dirty="0">
                <a:solidFill>
                  <a:srgbClr val="00B050"/>
                </a:solidFill>
                <a:latin typeface="Comic Sans MS" panose="030F0702030302020204" pitchFamily="66" charset="0"/>
              </a:rPr>
              <a:t>increases the size</a:t>
            </a:r>
            <a:r>
              <a:rPr lang="en-US" altLang="en-US" sz="2100" dirty="0">
                <a:solidFill>
                  <a:srgbClr val="0000FF"/>
                </a:solidFill>
              </a:rPr>
              <a:t> of the training set, it also </a:t>
            </a:r>
            <a:r>
              <a:rPr lang="en-US" altLang="en-US" sz="2100" dirty="0">
                <a:solidFill>
                  <a:srgbClr val="00B050"/>
                </a:solidFill>
                <a:latin typeface="Comic Sans MS" panose="030F0702030302020204" pitchFamily="66" charset="0"/>
              </a:rPr>
              <a:t>increases the variety</a:t>
            </a:r>
            <a:r>
              <a:rPr lang="en-US" altLang="en-US" sz="2100" dirty="0">
                <a:solidFill>
                  <a:srgbClr val="0000FF"/>
                </a:solidFill>
              </a:rPr>
              <a:t>!!</a:t>
            </a:r>
          </a:p>
          <a:p>
            <a:pPr marL="0" indent="0">
              <a:lnSpc>
                <a:spcPct val="90000"/>
              </a:lnSpc>
              <a:buNone/>
            </a:pPr>
            <a:endParaRPr lang="en-US" altLang="en-US" sz="2100" dirty="0">
              <a:solidFill>
                <a:srgbClr val="0000FF"/>
              </a:solidFill>
            </a:endParaRPr>
          </a:p>
          <a:p>
            <a:pPr>
              <a:lnSpc>
                <a:spcPct val="90000"/>
              </a:lnSpc>
              <a:buFont typeface="Wingdings" panose="05000000000000000000" pitchFamily="2" charset="2"/>
              <a:buChar char="Ø"/>
            </a:pPr>
            <a:r>
              <a:rPr lang="en-US" altLang="en-US" sz="2100" dirty="0">
                <a:latin typeface="Comic Sans MS" panose="030F0702030302020204" pitchFamily="66" charset="0"/>
              </a:rPr>
              <a:t>SMOTE</a:t>
            </a:r>
            <a:r>
              <a:rPr lang="en-US" altLang="en-US" sz="2100" dirty="0">
                <a:solidFill>
                  <a:srgbClr val="0000FF"/>
                </a:solidFill>
              </a:rPr>
              <a:t> currently </a:t>
            </a:r>
            <a:r>
              <a:rPr lang="en-US" altLang="en-US" sz="2100" dirty="0">
                <a:latin typeface="Comic Sans MS" panose="030F0702030302020204" pitchFamily="66" charset="0"/>
              </a:rPr>
              <a:t>yields the best results</a:t>
            </a:r>
            <a:r>
              <a:rPr lang="en-US" altLang="en-US" sz="2100" dirty="0">
                <a:solidFill>
                  <a:srgbClr val="0000FF"/>
                </a:solidFill>
                <a:latin typeface="Comic Sans MS" panose="030F0702030302020204" pitchFamily="66" charset="0"/>
              </a:rPr>
              <a:t> </a:t>
            </a:r>
            <a:r>
              <a:rPr lang="en-US" altLang="en-US" sz="2100" dirty="0">
                <a:solidFill>
                  <a:srgbClr val="0000FF"/>
                </a:solidFill>
              </a:rPr>
              <a:t>as far as re-sampling and modifying the probabilistic estimate techniques go (Chawla, 2003).</a:t>
            </a:r>
          </a:p>
          <a:p>
            <a:pPr>
              <a:lnSpc>
                <a:spcPct val="90000"/>
              </a:lnSpc>
              <a:buFont typeface="Symbol" panose="05050102010706020507" pitchFamily="18" charset="2"/>
              <a:buNone/>
            </a:pPr>
            <a:endParaRPr lang="en-US" altLang="en-US" sz="2100" dirty="0">
              <a:solidFill>
                <a:srgbClr val="0000FF"/>
              </a:solidFill>
            </a:endParaRPr>
          </a:p>
        </p:txBody>
      </p:sp>
      <p:sp>
        <p:nvSpPr>
          <p:cNvPr id="6" name="Slide Number Placeholder 5">
            <a:extLst>
              <a:ext uri="{FF2B5EF4-FFF2-40B4-BE49-F238E27FC236}">
                <a16:creationId xmlns:a16="http://schemas.microsoft.com/office/drawing/2014/main" id="{BB8D7247-F024-4EA8-8A68-1B0116D16761}"/>
              </a:ext>
            </a:extLst>
          </p:cNvPr>
          <p:cNvSpPr txBox="1">
            <a:spLocks/>
          </p:cNvSpPr>
          <p:nvPr/>
        </p:nvSpPr>
        <p:spPr bwMode="auto">
          <a:xfrm>
            <a:off x="7543800" y="4857750"/>
            <a:ext cx="457200" cy="2857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defPPr>
              <a:defRPr lang="en-US"/>
            </a:defPPr>
            <a:lvl1pPr marL="0" algn="r" defTabSz="914400" rtl="0" eaLnBrk="0" latinLnBrk="0" hangingPunct="0">
              <a:defRPr sz="2400" kern="1200">
                <a:solidFill>
                  <a:schemeClr val="tx1"/>
                </a:solidFill>
                <a:latin typeface="Tahoma" panose="020B0604030504040204" pitchFamily="34" charset="0"/>
                <a:ea typeface="+mn-ea"/>
                <a:cs typeface="+mn-cs"/>
              </a:defRPr>
            </a:lvl1pPr>
            <a:lvl2pPr marL="742950" indent="-285750" algn="l" defTabSz="914400" rtl="0" eaLnBrk="0" latinLnBrk="0" hangingPunct="0">
              <a:defRPr sz="2400" kern="1200">
                <a:solidFill>
                  <a:schemeClr val="tx1"/>
                </a:solidFill>
                <a:latin typeface="Tahoma" panose="020B0604030504040204" pitchFamily="34" charset="0"/>
                <a:ea typeface="+mn-ea"/>
                <a:cs typeface="+mn-cs"/>
              </a:defRPr>
            </a:lvl2pPr>
            <a:lvl3pPr marL="1143000" indent="-228600" algn="l" defTabSz="914400" rtl="0" eaLnBrk="0" latinLnBrk="0" hangingPunct="0">
              <a:defRPr sz="2400" kern="1200">
                <a:solidFill>
                  <a:schemeClr val="tx1"/>
                </a:solidFill>
                <a:latin typeface="Tahoma" panose="020B0604030504040204" pitchFamily="34" charset="0"/>
                <a:ea typeface="+mn-ea"/>
                <a:cs typeface="+mn-cs"/>
              </a:defRPr>
            </a:lvl3pPr>
            <a:lvl4pPr marL="1600200" indent="-228600" algn="l" defTabSz="914400" rtl="0" eaLnBrk="0" latinLnBrk="0" hangingPunct="0">
              <a:defRPr sz="2400" kern="1200">
                <a:solidFill>
                  <a:schemeClr val="tx1"/>
                </a:solidFill>
                <a:latin typeface="Tahoma" panose="020B0604030504040204" pitchFamily="34" charset="0"/>
                <a:ea typeface="+mn-ea"/>
                <a:cs typeface="+mn-cs"/>
              </a:defRPr>
            </a:lvl4pPr>
            <a:lvl5pPr marL="2057400" indent="-228600" algn="l" defTabSz="914400" rtl="0" eaLnBrk="0" latinLnBrk="0" hangingPunct="0">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defTabSz="685800" eaLnBrk="1" fontAlgn="base" hangingPunct="1">
              <a:spcBef>
                <a:spcPct val="0"/>
              </a:spcBef>
              <a:spcAft>
                <a:spcPct val="0"/>
              </a:spcAft>
              <a:defRPr/>
            </a:pPr>
            <a:fld id="{EFBE766C-7947-4CF7-8075-5AD1FFF1F9A5}" type="slidenum">
              <a:rPr lang="en-US" altLang="en-US" sz="900">
                <a:solidFill>
                  <a:srgbClr val="000000"/>
                </a:solidFill>
              </a:rPr>
              <a:pPr defTabSz="685800" eaLnBrk="1" fontAlgn="base" hangingPunct="1">
                <a:spcBef>
                  <a:spcPct val="0"/>
                </a:spcBef>
                <a:spcAft>
                  <a:spcPct val="0"/>
                </a:spcAft>
                <a:defRPr/>
              </a:pPr>
              <a:t>19</a:t>
            </a:fld>
            <a:endParaRPr lang="en-US" altLang="en-US" sz="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7" cy="1193055"/>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193056"/>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0"/>
            <a:ext cx="3057523" cy="1193055"/>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0"/>
            <a:ext cx="8799485" cy="1198074"/>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6C4C25-80DC-4B63-43A9-691EE5414550}"/>
              </a:ext>
            </a:extLst>
          </p:cNvPr>
          <p:cNvSpPr>
            <a:spLocks noGrp="1"/>
          </p:cNvSpPr>
          <p:nvPr>
            <p:ph idx="1"/>
          </p:nvPr>
        </p:nvSpPr>
        <p:spPr>
          <a:xfrm>
            <a:off x="563217" y="1350027"/>
            <a:ext cx="4101549" cy="3854433"/>
          </a:xfrm>
        </p:spPr>
        <p:txBody>
          <a:bodyPr anchor="ctr">
            <a:normAutofit/>
          </a:bodyPr>
          <a:lstStyle/>
          <a:p>
            <a:pPr marL="0" indent="0">
              <a:lnSpc>
                <a:spcPct val="90000"/>
              </a:lnSpc>
              <a:buNone/>
            </a:pPr>
            <a:r>
              <a:rPr lang="en-US" sz="1400" b="1" dirty="0"/>
              <a:t>1. </a:t>
            </a:r>
            <a:r>
              <a:rPr lang="en-US" sz="1400" dirty="0"/>
              <a:t>Data Collection</a:t>
            </a:r>
          </a:p>
          <a:p>
            <a:pPr marL="0" indent="0">
              <a:lnSpc>
                <a:spcPct val="90000"/>
              </a:lnSpc>
              <a:buNone/>
            </a:pPr>
            <a:r>
              <a:rPr lang="en-US" sz="1400" dirty="0"/>
              <a:t>2. Data Cleaning</a:t>
            </a:r>
          </a:p>
          <a:p>
            <a:pPr marL="0" indent="0">
              <a:lnSpc>
                <a:spcPct val="90000"/>
              </a:lnSpc>
              <a:buNone/>
            </a:pPr>
            <a:r>
              <a:rPr lang="en-US" sz="1400" dirty="0"/>
              <a:t>	   Handling Missing Data</a:t>
            </a:r>
          </a:p>
          <a:p>
            <a:pPr marL="0" indent="0">
              <a:lnSpc>
                <a:spcPct val="90000"/>
              </a:lnSpc>
              <a:buNone/>
            </a:pPr>
            <a:r>
              <a:rPr lang="en-US" sz="1400" dirty="0"/>
              <a:t>	   Handling Outlier Data</a:t>
            </a:r>
          </a:p>
          <a:p>
            <a:pPr marL="0" indent="0">
              <a:lnSpc>
                <a:spcPct val="90000"/>
              </a:lnSpc>
              <a:buNone/>
            </a:pPr>
            <a:r>
              <a:rPr lang="en-US" sz="1400" dirty="0"/>
              <a:t>	   Data Normalization</a:t>
            </a:r>
          </a:p>
          <a:p>
            <a:pPr marL="0" indent="0">
              <a:lnSpc>
                <a:spcPct val="90000"/>
              </a:lnSpc>
              <a:buNone/>
            </a:pPr>
            <a:r>
              <a:rPr lang="en-US" sz="1400" dirty="0"/>
              <a:t>               Statistical Interpolation of Data  </a:t>
            </a:r>
          </a:p>
          <a:p>
            <a:pPr marL="0" indent="0">
              <a:lnSpc>
                <a:spcPct val="90000"/>
              </a:lnSpc>
              <a:buNone/>
            </a:pPr>
            <a:r>
              <a:rPr lang="en-US" sz="1400" dirty="0"/>
              <a:t>3. Data Transformation</a:t>
            </a:r>
          </a:p>
          <a:p>
            <a:pPr marL="0" indent="0">
              <a:lnSpc>
                <a:spcPct val="90000"/>
              </a:lnSpc>
              <a:buNone/>
            </a:pPr>
            <a:r>
              <a:rPr lang="en-US" sz="1400" dirty="0"/>
              <a:t>              Feature Scaling </a:t>
            </a:r>
          </a:p>
          <a:p>
            <a:pPr marL="0" indent="0">
              <a:lnSpc>
                <a:spcPct val="90000"/>
              </a:lnSpc>
              <a:buNone/>
            </a:pPr>
            <a:r>
              <a:rPr lang="en-US" sz="1400" dirty="0"/>
              <a:t>		[</a:t>
            </a:r>
            <a:r>
              <a:rPr lang="en-US" sz="1400" dirty="0" err="1"/>
              <a:t>Normalisation</a:t>
            </a:r>
            <a:r>
              <a:rPr lang="en-US" sz="1400" dirty="0"/>
              <a:t>, </a:t>
            </a:r>
            <a:r>
              <a:rPr lang="en-US" sz="1400" dirty="0" err="1"/>
              <a:t>Standadization</a:t>
            </a:r>
            <a:r>
              <a:rPr lang="en-US" sz="1400" dirty="0"/>
              <a:t>]</a:t>
            </a:r>
          </a:p>
          <a:p>
            <a:pPr marL="0" indent="0">
              <a:lnSpc>
                <a:spcPct val="90000"/>
              </a:lnSpc>
              <a:buNone/>
            </a:pPr>
            <a:r>
              <a:rPr lang="en-US" sz="1400" dirty="0"/>
              <a:t>              Feature Encoding</a:t>
            </a:r>
          </a:p>
          <a:p>
            <a:pPr marL="0" indent="0">
              <a:lnSpc>
                <a:spcPct val="90000"/>
              </a:lnSpc>
              <a:buNone/>
            </a:pPr>
            <a:r>
              <a:rPr lang="en-US" sz="1400" dirty="0"/>
              <a:t>	  Log Transform</a:t>
            </a:r>
          </a:p>
          <a:p>
            <a:pPr marL="0" indent="0">
              <a:lnSpc>
                <a:spcPct val="90000"/>
              </a:lnSpc>
              <a:buNone/>
            </a:pPr>
            <a:r>
              <a:rPr lang="en-US" sz="1400" dirty="0"/>
              <a:t>	  Power Transform</a:t>
            </a:r>
          </a:p>
          <a:p>
            <a:pPr marL="0" indent="0">
              <a:lnSpc>
                <a:spcPct val="90000"/>
              </a:lnSpc>
              <a:buNone/>
            </a:pPr>
            <a:r>
              <a:rPr lang="en-US" sz="1400" dirty="0"/>
              <a:t>4. Feature Engineering</a:t>
            </a:r>
          </a:p>
          <a:p>
            <a:pPr marL="0" indent="0">
              <a:lnSpc>
                <a:spcPct val="90000"/>
              </a:lnSpc>
              <a:buNone/>
            </a:pPr>
            <a:r>
              <a:rPr lang="en-US" sz="1400" dirty="0"/>
              <a:t>5. Data Splitting</a:t>
            </a:r>
          </a:p>
          <a:p>
            <a:pPr marL="0" indent="0">
              <a:lnSpc>
                <a:spcPct val="90000"/>
              </a:lnSpc>
              <a:buNone/>
            </a:pPr>
            <a:endParaRPr lang="en-US" sz="1400" dirty="0"/>
          </a:p>
        </p:txBody>
      </p:sp>
      <p:sp>
        <p:nvSpPr>
          <p:cNvPr id="2" name="Subtitle 2">
            <a:extLst>
              <a:ext uri="{FF2B5EF4-FFF2-40B4-BE49-F238E27FC236}">
                <a16:creationId xmlns:a16="http://schemas.microsoft.com/office/drawing/2014/main" id="{A81EF375-85DF-593B-A19F-2830D13CFD3D}"/>
              </a:ext>
            </a:extLst>
          </p:cNvPr>
          <p:cNvSpPr txBox="1">
            <a:spLocks/>
          </p:cNvSpPr>
          <p:nvPr/>
        </p:nvSpPr>
        <p:spPr>
          <a:xfrm>
            <a:off x="344509" y="192212"/>
            <a:ext cx="4984377" cy="808630"/>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FFFFFF"/>
                </a:solidFill>
              </a:rPr>
              <a:t>Unit2: Data Handling</a:t>
            </a:r>
          </a:p>
        </p:txBody>
      </p:sp>
      <p:sp>
        <p:nvSpPr>
          <p:cNvPr id="5" name="TextBox 4">
            <a:extLst>
              <a:ext uri="{FF2B5EF4-FFF2-40B4-BE49-F238E27FC236}">
                <a16:creationId xmlns:a16="http://schemas.microsoft.com/office/drawing/2014/main" id="{7D99C87C-9F6A-C9AE-A1EE-F04AE6785A74}"/>
              </a:ext>
            </a:extLst>
          </p:cNvPr>
          <p:cNvSpPr txBox="1"/>
          <p:nvPr/>
        </p:nvSpPr>
        <p:spPr>
          <a:xfrm>
            <a:off x="4719640" y="1784553"/>
            <a:ext cx="3806482" cy="2182136"/>
          </a:xfrm>
          <a:prstGeom prst="rect">
            <a:avLst/>
          </a:prstGeom>
          <a:noFill/>
        </p:spPr>
        <p:txBody>
          <a:bodyPr wrap="square">
            <a:spAutoFit/>
          </a:bodyPr>
          <a:lstStyle/>
          <a:p>
            <a:pPr>
              <a:lnSpc>
                <a:spcPct val="90000"/>
              </a:lnSpc>
              <a:spcBef>
                <a:spcPct val="20000"/>
              </a:spcBef>
            </a:pPr>
            <a:r>
              <a:rPr lang="en-US" sz="1400" dirty="0"/>
              <a:t>6. Handling of Imbalanced Data </a:t>
            </a:r>
          </a:p>
          <a:p>
            <a:pPr>
              <a:lnSpc>
                <a:spcPct val="90000"/>
              </a:lnSpc>
              <a:spcBef>
                <a:spcPct val="20000"/>
              </a:spcBef>
            </a:pPr>
            <a:r>
              <a:rPr lang="en-US" sz="1400" dirty="0"/>
              <a:t>              Over Sampling and </a:t>
            </a:r>
            <a:r>
              <a:rPr lang="en-US" sz="1400" dirty="0" err="1"/>
              <a:t>Undersampling</a:t>
            </a:r>
            <a:endParaRPr lang="en-US" sz="1400" dirty="0"/>
          </a:p>
          <a:p>
            <a:pPr>
              <a:lnSpc>
                <a:spcPct val="90000"/>
              </a:lnSpc>
              <a:spcBef>
                <a:spcPct val="20000"/>
              </a:spcBef>
            </a:pPr>
            <a:r>
              <a:rPr lang="en-US" sz="1400" dirty="0"/>
              <a:t>7. Feature Selection</a:t>
            </a:r>
          </a:p>
          <a:p>
            <a:pPr>
              <a:lnSpc>
                <a:spcPct val="90000"/>
              </a:lnSpc>
              <a:spcBef>
                <a:spcPct val="20000"/>
              </a:spcBef>
            </a:pPr>
            <a:r>
              <a:rPr lang="en-US" sz="1400" dirty="0"/>
              <a:t>8. Data Reduction</a:t>
            </a:r>
          </a:p>
          <a:p>
            <a:pPr>
              <a:lnSpc>
                <a:spcPct val="90000"/>
              </a:lnSpc>
              <a:spcBef>
                <a:spcPct val="20000"/>
              </a:spcBef>
            </a:pPr>
            <a:r>
              <a:rPr lang="en-US" sz="1400" dirty="0"/>
              <a:t>               Dimensionality reduction,   </a:t>
            </a:r>
          </a:p>
          <a:p>
            <a:pPr>
              <a:lnSpc>
                <a:spcPct val="90000"/>
              </a:lnSpc>
              <a:spcBef>
                <a:spcPct val="20000"/>
              </a:spcBef>
            </a:pPr>
            <a:r>
              <a:rPr lang="en-US" sz="1400" dirty="0"/>
              <a:t>   	   feature selection</a:t>
            </a:r>
          </a:p>
          <a:p>
            <a:pPr>
              <a:lnSpc>
                <a:spcPct val="90000"/>
              </a:lnSpc>
              <a:spcBef>
                <a:spcPct val="20000"/>
              </a:spcBef>
            </a:pPr>
            <a:r>
              <a:rPr lang="en-US" sz="1400" dirty="0"/>
              <a:t>                LDA, PCA </a:t>
            </a:r>
          </a:p>
          <a:p>
            <a:pPr>
              <a:lnSpc>
                <a:spcPct val="90000"/>
              </a:lnSpc>
              <a:spcBef>
                <a:spcPct val="20000"/>
              </a:spcBef>
            </a:pPr>
            <a:r>
              <a:rPr lang="en-US" sz="1400" dirty="0"/>
              <a:t>9. Data Augmentation</a:t>
            </a:r>
          </a:p>
          <a:p>
            <a:pPr>
              <a:lnSpc>
                <a:spcPct val="90000"/>
              </a:lnSpc>
              <a:spcBef>
                <a:spcPct val="20000"/>
              </a:spcBef>
            </a:pPr>
            <a:r>
              <a:rPr lang="en-US" sz="1400" dirty="0"/>
              <a:t>10. Data Storage</a:t>
            </a:r>
          </a:p>
        </p:txBody>
      </p:sp>
    </p:spTree>
    <p:extLst>
      <p:ext uri="{BB962C8B-B14F-4D97-AF65-F5344CB8AC3E}">
        <p14:creationId xmlns:p14="http://schemas.microsoft.com/office/powerpoint/2010/main" val="221048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D934AAA-9C7E-4FE9-9BB3-EB9EC66636E0}"/>
              </a:ext>
            </a:extLst>
          </p:cNvPr>
          <p:cNvSpPr>
            <a:spLocks noGrp="1" noChangeArrowheads="1"/>
          </p:cNvSpPr>
          <p:nvPr>
            <p:ph type="title"/>
          </p:nvPr>
        </p:nvSpPr>
        <p:spPr>
          <a:xfrm>
            <a:off x="1143000" y="-8611"/>
            <a:ext cx="6858000" cy="469106"/>
          </a:xfrm>
        </p:spPr>
        <p:txBody>
          <a:bodyPr>
            <a:normAutofit fontScale="90000"/>
          </a:bodyPr>
          <a:lstStyle/>
          <a:p>
            <a:pPr algn="ctr"/>
            <a:r>
              <a:rPr lang="en-US" altLang="en-US" b="1" dirty="0">
                <a:solidFill>
                  <a:srgbClr val="0070C0"/>
                </a:solidFill>
                <a:effectLst>
                  <a:outerShdw blurRad="38100" dist="38100" dir="2700000" algn="tl">
                    <a:srgbClr val="000000">
                      <a:alpha val="43137"/>
                    </a:srgbClr>
                  </a:outerShdw>
                </a:effectLst>
                <a:latin typeface="Comic Sans MS" panose="030F0702030302020204" pitchFamily="66" charset="0"/>
              </a:rPr>
              <a:t>SMOTE’s Informed Oversampling Procedure</a:t>
            </a:r>
          </a:p>
        </p:txBody>
      </p:sp>
      <p:sp>
        <p:nvSpPr>
          <p:cNvPr id="31747" name="Rectangle 3">
            <a:extLst>
              <a:ext uri="{FF2B5EF4-FFF2-40B4-BE49-F238E27FC236}">
                <a16:creationId xmlns:a16="http://schemas.microsoft.com/office/drawing/2014/main" id="{95733F63-FE3E-4723-A078-B8B5E3DB0461}"/>
              </a:ext>
            </a:extLst>
          </p:cNvPr>
          <p:cNvSpPr>
            <a:spLocks noGrp="1" noChangeArrowheads="1"/>
          </p:cNvSpPr>
          <p:nvPr>
            <p:ph idx="1"/>
          </p:nvPr>
        </p:nvSpPr>
        <p:spPr>
          <a:xfrm>
            <a:off x="1200150" y="885825"/>
            <a:ext cx="6743700" cy="2943225"/>
          </a:xfrm>
        </p:spPr>
        <p:txBody>
          <a:bodyPr>
            <a:normAutofit/>
          </a:bodyPr>
          <a:lstStyle/>
          <a:p>
            <a:pPr marL="0" indent="0">
              <a:buNone/>
            </a:pPr>
            <a:r>
              <a:rPr lang="en-US" altLang="en-US" sz="2400" dirty="0">
                <a:solidFill>
                  <a:srgbClr val="0000FF"/>
                </a:solidFill>
              </a:rPr>
              <a:t>For each </a:t>
            </a:r>
            <a:r>
              <a:rPr lang="en-US" altLang="en-US" sz="2400" dirty="0">
                <a:solidFill>
                  <a:srgbClr val="FF0000"/>
                </a:solidFill>
                <a:latin typeface="Comic Sans MS" panose="030F0702030302020204" pitchFamily="66" charset="0"/>
              </a:rPr>
              <a:t>Minority Sample</a:t>
            </a:r>
          </a:p>
          <a:p>
            <a:pPr marL="685800" lvl="1" indent="-428625">
              <a:buFont typeface="+mj-lt"/>
              <a:buAutoNum type="romanUcPeriod"/>
            </a:pPr>
            <a:r>
              <a:rPr lang="en-US" altLang="en-US" sz="2100" dirty="0">
                <a:latin typeface="Comic Sans MS" panose="030F0702030302020204" pitchFamily="66" charset="0"/>
              </a:rPr>
              <a:t>Find</a:t>
            </a:r>
            <a:r>
              <a:rPr lang="en-US" altLang="en-US" sz="2100" dirty="0">
                <a:solidFill>
                  <a:srgbClr val="0000FF"/>
                </a:solidFill>
              </a:rPr>
              <a:t> its k-nearest </a:t>
            </a:r>
            <a:r>
              <a:rPr lang="en-US" altLang="en-US" sz="2100" i="1" u="sng" dirty="0">
                <a:latin typeface="Comic Sans MS" panose="030F0702030302020204" pitchFamily="66" charset="0"/>
              </a:rPr>
              <a:t>minority neighbors</a:t>
            </a:r>
          </a:p>
          <a:p>
            <a:pPr marL="685800" lvl="1" indent="-428625">
              <a:buFont typeface="+mj-lt"/>
              <a:buAutoNum type="romanUcPeriod"/>
            </a:pPr>
            <a:r>
              <a:rPr lang="en-US" altLang="en-US" sz="2100" u="sng" dirty="0">
                <a:latin typeface="Comic Sans MS" panose="030F0702030302020204" pitchFamily="66" charset="0"/>
              </a:rPr>
              <a:t>Randomly </a:t>
            </a:r>
            <a:r>
              <a:rPr lang="en-US" altLang="en-US" sz="2100" i="1" u="sng" dirty="0">
                <a:latin typeface="Comic Sans MS" panose="030F0702030302020204" pitchFamily="66" charset="0"/>
              </a:rPr>
              <a:t>select</a:t>
            </a:r>
            <a:r>
              <a:rPr lang="en-US" altLang="en-US" sz="2100" dirty="0">
                <a:effectLst>
                  <a:outerShdw blurRad="38100" dist="38100" dir="2700000" algn="tl">
                    <a:srgbClr val="000000">
                      <a:alpha val="43137"/>
                    </a:srgbClr>
                  </a:outerShdw>
                </a:effectLst>
                <a:latin typeface="Comic Sans MS" panose="030F0702030302020204" pitchFamily="66" charset="0"/>
              </a:rPr>
              <a:t> </a:t>
            </a:r>
            <a:r>
              <a:rPr lang="en-US" altLang="en-US" sz="2100" dirty="0">
                <a:effectLst>
                  <a:outerShdw blurRad="38100" dist="38100" dir="2700000" algn="tl">
                    <a:srgbClr val="000000">
                      <a:alpha val="43137"/>
                    </a:srgbClr>
                  </a:outerShdw>
                </a:effectLst>
              </a:rPr>
              <a:t>j</a:t>
            </a:r>
            <a:r>
              <a:rPr lang="en-US" altLang="en-US" sz="2100" dirty="0">
                <a:solidFill>
                  <a:srgbClr val="0000FF"/>
                </a:solidFill>
              </a:rPr>
              <a:t> of these neighbors</a:t>
            </a:r>
          </a:p>
          <a:p>
            <a:pPr marL="685800" lvl="1" indent="-428625">
              <a:buFont typeface="+mj-lt"/>
              <a:buAutoNum type="romanUcPeriod"/>
            </a:pPr>
            <a:r>
              <a:rPr lang="en-US" altLang="en-US" sz="2100" dirty="0">
                <a:latin typeface="Comic Sans MS" panose="030F0702030302020204" pitchFamily="66" charset="0"/>
              </a:rPr>
              <a:t>Randomly</a:t>
            </a:r>
            <a:r>
              <a:rPr lang="en-US" altLang="en-US" sz="2100" dirty="0">
                <a:solidFill>
                  <a:srgbClr val="0000FF"/>
                </a:solidFill>
              </a:rPr>
              <a:t> </a:t>
            </a:r>
            <a:r>
              <a:rPr lang="en-US" altLang="en-US" sz="2100" i="1" u="sng" dirty="0">
                <a:latin typeface="Comic Sans MS" panose="030F0702030302020204" pitchFamily="66" charset="0"/>
              </a:rPr>
              <a:t>generate synthetic samples</a:t>
            </a:r>
            <a:r>
              <a:rPr lang="en-US" altLang="en-US" sz="2100" i="1" dirty="0">
                <a:solidFill>
                  <a:srgbClr val="0000FF"/>
                </a:solidFill>
                <a:latin typeface="Comic Sans MS" panose="030F0702030302020204" pitchFamily="66" charset="0"/>
              </a:rPr>
              <a:t> </a:t>
            </a:r>
            <a:r>
              <a:rPr lang="en-US" altLang="en-US" sz="2100" dirty="0">
                <a:solidFill>
                  <a:srgbClr val="0000FF"/>
                </a:solidFill>
              </a:rPr>
              <a:t>along the lines joining the </a:t>
            </a:r>
            <a:r>
              <a:rPr lang="en-US" altLang="en-US" sz="2100" dirty="0">
                <a:solidFill>
                  <a:srgbClr val="FF0000"/>
                </a:solidFill>
                <a:latin typeface="Comic Sans MS" panose="030F0702030302020204" pitchFamily="66" charset="0"/>
              </a:rPr>
              <a:t>minority sample</a:t>
            </a:r>
            <a:r>
              <a:rPr lang="en-US" altLang="en-US" sz="2100" dirty="0">
                <a:solidFill>
                  <a:srgbClr val="FF0000"/>
                </a:solidFill>
              </a:rPr>
              <a:t> </a:t>
            </a:r>
            <a:r>
              <a:rPr lang="en-US" altLang="en-US" sz="2100" dirty="0">
                <a:solidFill>
                  <a:srgbClr val="0000FF"/>
                </a:solidFill>
              </a:rPr>
              <a:t>and its j selected neighbors</a:t>
            </a:r>
          </a:p>
          <a:p>
            <a:pPr marL="257175" lvl="1" indent="0">
              <a:buNone/>
            </a:pPr>
            <a:r>
              <a:rPr lang="en-US" altLang="en-US" sz="2250" dirty="0">
                <a:solidFill>
                  <a:srgbClr val="0000FF"/>
                </a:solidFill>
              </a:rPr>
              <a:t>(j depends on the amount of oversampling desired) </a:t>
            </a:r>
          </a:p>
        </p:txBody>
      </p:sp>
      <p:sp>
        <p:nvSpPr>
          <p:cNvPr id="6" name="Slide Number Placeholder 5">
            <a:extLst>
              <a:ext uri="{FF2B5EF4-FFF2-40B4-BE49-F238E27FC236}">
                <a16:creationId xmlns:a16="http://schemas.microsoft.com/office/drawing/2014/main" id="{B56DCF97-BE20-4969-89B8-F24C8C0E8E22}"/>
              </a:ext>
            </a:extLst>
          </p:cNvPr>
          <p:cNvSpPr txBox="1">
            <a:spLocks/>
          </p:cNvSpPr>
          <p:nvPr/>
        </p:nvSpPr>
        <p:spPr bwMode="auto">
          <a:xfrm>
            <a:off x="7543800" y="4857750"/>
            <a:ext cx="457200" cy="2857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defPPr>
              <a:defRPr lang="en-US"/>
            </a:defPPr>
            <a:lvl1pPr marL="0" algn="r" defTabSz="914400" rtl="0" eaLnBrk="0" latinLnBrk="0" hangingPunct="0">
              <a:defRPr sz="2400" kern="1200">
                <a:solidFill>
                  <a:schemeClr val="tx1"/>
                </a:solidFill>
                <a:latin typeface="Tahoma" panose="020B0604030504040204" pitchFamily="34" charset="0"/>
                <a:ea typeface="+mn-ea"/>
                <a:cs typeface="+mn-cs"/>
              </a:defRPr>
            </a:lvl1pPr>
            <a:lvl2pPr marL="742950" indent="-285750" algn="l" defTabSz="914400" rtl="0" eaLnBrk="0" latinLnBrk="0" hangingPunct="0">
              <a:defRPr sz="2400" kern="1200">
                <a:solidFill>
                  <a:schemeClr val="tx1"/>
                </a:solidFill>
                <a:latin typeface="Tahoma" panose="020B0604030504040204" pitchFamily="34" charset="0"/>
                <a:ea typeface="+mn-ea"/>
                <a:cs typeface="+mn-cs"/>
              </a:defRPr>
            </a:lvl2pPr>
            <a:lvl3pPr marL="1143000" indent="-228600" algn="l" defTabSz="914400" rtl="0" eaLnBrk="0" latinLnBrk="0" hangingPunct="0">
              <a:defRPr sz="2400" kern="1200">
                <a:solidFill>
                  <a:schemeClr val="tx1"/>
                </a:solidFill>
                <a:latin typeface="Tahoma" panose="020B0604030504040204" pitchFamily="34" charset="0"/>
                <a:ea typeface="+mn-ea"/>
                <a:cs typeface="+mn-cs"/>
              </a:defRPr>
            </a:lvl3pPr>
            <a:lvl4pPr marL="1600200" indent="-228600" algn="l" defTabSz="914400" rtl="0" eaLnBrk="0" latinLnBrk="0" hangingPunct="0">
              <a:defRPr sz="2400" kern="1200">
                <a:solidFill>
                  <a:schemeClr val="tx1"/>
                </a:solidFill>
                <a:latin typeface="Tahoma" panose="020B0604030504040204" pitchFamily="34" charset="0"/>
                <a:ea typeface="+mn-ea"/>
                <a:cs typeface="+mn-cs"/>
              </a:defRPr>
            </a:lvl4pPr>
            <a:lvl5pPr marL="2057400" indent="-228600" algn="l" defTabSz="914400" rtl="0" eaLnBrk="0" latinLnBrk="0" hangingPunct="0">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defTabSz="685800" eaLnBrk="1" fontAlgn="base" hangingPunct="1">
              <a:spcBef>
                <a:spcPct val="0"/>
              </a:spcBef>
              <a:spcAft>
                <a:spcPct val="0"/>
              </a:spcAft>
              <a:defRPr/>
            </a:pPr>
            <a:fld id="{EFBE766C-7947-4CF7-8075-5AD1FFF1F9A5}" type="slidenum">
              <a:rPr lang="en-US" altLang="en-US" sz="900">
                <a:solidFill>
                  <a:srgbClr val="000000"/>
                </a:solidFill>
              </a:rPr>
              <a:pPr defTabSz="685800" eaLnBrk="1" fontAlgn="base" hangingPunct="1">
                <a:spcBef>
                  <a:spcPct val="0"/>
                </a:spcBef>
                <a:spcAft>
                  <a:spcPct val="0"/>
                </a:spcAft>
                <a:defRPr/>
              </a:pPr>
              <a:t>20</a:t>
            </a:fld>
            <a:endParaRPr lang="en-US" altLang="en-US" sz="900">
              <a:solidFill>
                <a:srgbClr val="000000"/>
              </a:solidFill>
            </a:endParaRPr>
          </a:p>
        </p:txBody>
      </p:sp>
      <p:sp>
        <p:nvSpPr>
          <p:cNvPr id="3" name="TextBox 2">
            <a:extLst>
              <a:ext uri="{FF2B5EF4-FFF2-40B4-BE49-F238E27FC236}">
                <a16:creationId xmlns:a16="http://schemas.microsoft.com/office/drawing/2014/main" id="{CF0B9389-875B-EC94-4F48-69CD4B178A99}"/>
              </a:ext>
            </a:extLst>
          </p:cNvPr>
          <p:cNvSpPr txBox="1"/>
          <p:nvPr/>
        </p:nvSpPr>
        <p:spPr>
          <a:xfrm>
            <a:off x="1262549" y="3872977"/>
            <a:ext cx="6618903" cy="923330"/>
          </a:xfrm>
          <a:prstGeom prst="rect">
            <a:avLst/>
          </a:prstGeom>
          <a:solidFill>
            <a:srgbClr val="FFFFCC"/>
          </a:solidFill>
          <a:ln w="19050">
            <a:solidFill>
              <a:schemeClr val="tx1"/>
            </a:solidFill>
          </a:ln>
        </p:spPr>
        <p:txBody>
          <a:bodyPr wrap="square">
            <a:spAutoFit/>
          </a:bodyPr>
          <a:lstStyle/>
          <a:p>
            <a:pPr algn="ctr"/>
            <a:r>
              <a:rPr lang="en-US" dirty="0">
                <a:latin typeface="Comic Sans MS" panose="030F0702030302020204" pitchFamily="66" charset="0"/>
              </a:rPr>
              <a:t>For instance, if it sees two examples (of the same class) near each other, it creates a third artificial one, in the middle of the original two.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a:extLst>
              <a:ext uri="{FF2B5EF4-FFF2-40B4-BE49-F238E27FC236}">
                <a16:creationId xmlns:a16="http://schemas.microsoft.com/office/drawing/2014/main" id="{B67FD0C2-D1DA-48BF-893B-AE3959E226A1}"/>
              </a:ext>
            </a:extLst>
          </p:cNvPr>
          <p:cNvSpPr>
            <a:spLocks noGrp="1"/>
          </p:cNvSpPr>
          <p:nvPr>
            <p:ph sz="half" idx="1"/>
          </p:nvPr>
        </p:nvSpPr>
        <p:spPr>
          <a:xfrm>
            <a:off x="1257301" y="964853"/>
            <a:ext cx="6286499" cy="463898"/>
          </a:xfrm>
        </p:spPr>
        <p:txBody>
          <a:bodyPr>
            <a:noAutofit/>
          </a:bodyPr>
          <a:lstStyle/>
          <a:p>
            <a:pPr marL="0" indent="0" algn="ctr">
              <a:buNone/>
            </a:pPr>
            <a:r>
              <a:rPr lang="en-US" altLang="en-US" sz="2100" u="sng" dirty="0">
                <a:solidFill>
                  <a:srgbClr val="0000FF"/>
                </a:solidFill>
                <a:latin typeface="Comic Sans MS" panose="030F0702030302020204" pitchFamily="66" charset="0"/>
              </a:rPr>
              <a:t>S</a:t>
            </a:r>
            <a:r>
              <a:rPr lang="en-US" altLang="en-US" sz="2100" dirty="0">
                <a:solidFill>
                  <a:srgbClr val="0000FF"/>
                </a:solidFill>
              </a:rPr>
              <a:t>ynthetic </a:t>
            </a:r>
            <a:r>
              <a:rPr lang="en-US" altLang="en-US" sz="2100" u="sng" dirty="0">
                <a:solidFill>
                  <a:srgbClr val="FF0000"/>
                </a:solidFill>
                <a:latin typeface="Comic Sans MS" panose="030F0702030302020204" pitchFamily="66" charset="0"/>
              </a:rPr>
              <a:t>M</a:t>
            </a:r>
            <a:r>
              <a:rPr lang="en-US" altLang="en-US" sz="2100" dirty="0">
                <a:solidFill>
                  <a:srgbClr val="FF0000"/>
                </a:solidFill>
              </a:rPr>
              <a:t>inority</a:t>
            </a:r>
            <a:r>
              <a:rPr lang="en-US" altLang="en-US" sz="2100" dirty="0">
                <a:solidFill>
                  <a:srgbClr val="0000FF"/>
                </a:solidFill>
              </a:rPr>
              <a:t> </a:t>
            </a:r>
            <a:r>
              <a:rPr lang="en-US" altLang="en-US" sz="2100" u="sng" dirty="0">
                <a:effectLst>
                  <a:outerShdw blurRad="38100" dist="38100" dir="2700000" algn="tl">
                    <a:srgbClr val="000000">
                      <a:alpha val="43137"/>
                    </a:srgbClr>
                  </a:outerShdw>
                </a:effectLst>
                <a:latin typeface="Comic Sans MS" panose="030F0702030302020204" pitchFamily="66" charset="0"/>
              </a:rPr>
              <a:t>O</a:t>
            </a:r>
            <a:r>
              <a:rPr lang="en-US" altLang="en-US" sz="2100" dirty="0">
                <a:effectLst>
                  <a:outerShdw blurRad="38100" dist="38100" dir="2700000" algn="tl">
                    <a:srgbClr val="000000">
                      <a:alpha val="43137"/>
                    </a:srgbClr>
                  </a:outerShdw>
                </a:effectLst>
              </a:rPr>
              <a:t>versampling</a:t>
            </a:r>
            <a:r>
              <a:rPr lang="en-US" altLang="en-US" sz="2100" dirty="0">
                <a:solidFill>
                  <a:srgbClr val="0000FF"/>
                </a:solidFill>
              </a:rPr>
              <a:t> </a:t>
            </a:r>
            <a:r>
              <a:rPr lang="en-US" altLang="en-US" sz="2100" u="sng" dirty="0">
                <a:solidFill>
                  <a:srgbClr val="0000FF"/>
                </a:solidFill>
                <a:latin typeface="Comic Sans MS" panose="030F0702030302020204" pitchFamily="66" charset="0"/>
              </a:rPr>
              <a:t>T</a:t>
            </a:r>
            <a:r>
              <a:rPr lang="en-US" altLang="en-US" sz="2100" dirty="0">
                <a:solidFill>
                  <a:srgbClr val="0000FF"/>
                </a:solidFill>
              </a:rPr>
              <a:t>echnique (</a:t>
            </a:r>
            <a:r>
              <a:rPr lang="en-US" altLang="en-US" sz="2100" dirty="0">
                <a:solidFill>
                  <a:srgbClr val="0000FF"/>
                </a:solidFill>
                <a:latin typeface="Comic Sans MS" panose="030F0702030302020204" pitchFamily="66" charset="0"/>
              </a:rPr>
              <a:t>S</a:t>
            </a:r>
            <a:r>
              <a:rPr lang="en-US" altLang="en-US" sz="2100" dirty="0">
                <a:solidFill>
                  <a:srgbClr val="FF0000"/>
                </a:solidFill>
                <a:latin typeface="Comic Sans MS" panose="030F0702030302020204" pitchFamily="66" charset="0"/>
              </a:rPr>
              <a:t>M</a:t>
            </a:r>
            <a:r>
              <a:rPr lang="en-US" altLang="en-US" sz="2100" dirty="0">
                <a:latin typeface="Comic Sans MS" panose="030F0702030302020204" pitchFamily="66" charset="0"/>
              </a:rPr>
              <a:t>O</a:t>
            </a:r>
            <a:r>
              <a:rPr lang="en-US" altLang="en-US" sz="2100" dirty="0">
                <a:solidFill>
                  <a:srgbClr val="0000FF"/>
                </a:solidFill>
                <a:latin typeface="Comic Sans MS" panose="030F0702030302020204" pitchFamily="66" charset="0"/>
              </a:rPr>
              <a:t>TE</a:t>
            </a:r>
            <a:r>
              <a:rPr lang="en-US" altLang="en-US" sz="2100" dirty="0">
                <a:solidFill>
                  <a:srgbClr val="0000FF"/>
                </a:solidFill>
              </a:rPr>
              <a:t>)</a:t>
            </a:r>
          </a:p>
        </p:txBody>
      </p:sp>
      <p:pic>
        <p:nvPicPr>
          <p:cNvPr id="11" name="Picture 10">
            <a:extLst>
              <a:ext uri="{FF2B5EF4-FFF2-40B4-BE49-F238E27FC236}">
                <a16:creationId xmlns:a16="http://schemas.microsoft.com/office/drawing/2014/main" id="{0868A235-95C6-405B-8A59-12AE61E52250}"/>
              </a:ext>
            </a:extLst>
          </p:cNvPr>
          <p:cNvPicPr>
            <a:picLocks noChangeAspect="1"/>
          </p:cNvPicPr>
          <p:nvPr/>
        </p:nvPicPr>
        <p:blipFill rotWithShape="1">
          <a:blip r:embed="rId3">
            <a:lum bright="-20000" contrast="40000"/>
            <a:extLst>
              <a:ext uri="{28A0092B-C50C-407E-A947-70E740481C1C}">
                <a14:useLocalDpi xmlns:a14="http://schemas.microsoft.com/office/drawing/2010/main" val="0"/>
              </a:ext>
            </a:extLst>
          </a:blip>
          <a:srcRect r="50000" b="15636"/>
          <a:stretch/>
        </p:blipFill>
        <p:spPr bwMode="auto">
          <a:xfrm>
            <a:off x="1543051" y="1699615"/>
            <a:ext cx="2561630" cy="2458535"/>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10C1B520-7718-400D-A910-F3430C479769}"/>
              </a:ext>
            </a:extLst>
          </p:cNvPr>
          <p:cNvSpPr txBox="1">
            <a:spLocks noChangeArrowheads="1"/>
          </p:cNvSpPr>
          <p:nvPr/>
        </p:nvSpPr>
        <p:spPr bwMode="auto">
          <a:xfrm>
            <a:off x="1143000" y="1492"/>
            <a:ext cx="685800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685800">
              <a:defRPr/>
            </a:pPr>
            <a:r>
              <a:rPr lang="en-US" altLang="en-US" sz="4050" b="1" dirty="0">
                <a:solidFill>
                  <a:srgbClr val="0070C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SMOTE</a:t>
            </a:r>
          </a:p>
        </p:txBody>
      </p:sp>
      <p:sp>
        <p:nvSpPr>
          <p:cNvPr id="13" name="Slide Number Placeholder 5">
            <a:extLst>
              <a:ext uri="{FF2B5EF4-FFF2-40B4-BE49-F238E27FC236}">
                <a16:creationId xmlns:a16="http://schemas.microsoft.com/office/drawing/2014/main" id="{B014A601-6686-47D2-8C45-540DC49267C3}"/>
              </a:ext>
            </a:extLst>
          </p:cNvPr>
          <p:cNvSpPr txBox="1">
            <a:spLocks/>
          </p:cNvSpPr>
          <p:nvPr/>
        </p:nvSpPr>
        <p:spPr bwMode="auto">
          <a:xfrm>
            <a:off x="7543800" y="4857750"/>
            <a:ext cx="457200" cy="2857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defPPr>
              <a:defRPr lang="en-US"/>
            </a:defPPr>
            <a:lvl1pPr marL="0" algn="r" defTabSz="914400" rtl="0" eaLnBrk="0" latinLnBrk="0" hangingPunct="0">
              <a:defRPr sz="2400" kern="1200">
                <a:solidFill>
                  <a:schemeClr val="tx1"/>
                </a:solidFill>
                <a:latin typeface="Tahoma" panose="020B0604030504040204" pitchFamily="34" charset="0"/>
                <a:ea typeface="+mn-ea"/>
                <a:cs typeface="+mn-cs"/>
              </a:defRPr>
            </a:lvl1pPr>
            <a:lvl2pPr marL="742950" indent="-285750" algn="l" defTabSz="914400" rtl="0" eaLnBrk="0" latinLnBrk="0" hangingPunct="0">
              <a:defRPr sz="2400" kern="1200">
                <a:solidFill>
                  <a:schemeClr val="tx1"/>
                </a:solidFill>
                <a:latin typeface="Tahoma" panose="020B0604030504040204" pitchFamily="34" charset="0"/>
                <a:ea typeface="+mn-ea"/>
                <a:cs typeface="+mn-cs"/>
              </a:defRPr>
            </a:lvl2pPr>
            <a:lvl3pPr marL="1143000" indent="-228600" algn="l" defTabSz="914400" rtl="0" eaLnBrk="0" latinLnBrk="0" hangingPunct="0">
              <a:defRPr sz="2400" kern="1200">
                <a:solidFill>
                  <a:schemeClr val="tx1"/>
                </a:solidFill>
                <a:latin typeface="Tahoma" panose="020B0604030504040204" pitchFamily="34" charset="0"/>
                <a:ea typeface="+mn-ea"/>
                <a:cs typeface="+mn-cs"/>
              </a:defRPr>
            </a:lvl3pPr>
            <a:lvl4pPr marL="1600200" indent="-228600" algn="l" defTabSz="914400" rtl="0" eaLnBrk="0" latinLnBrk="0" hangingPunct="0">
              <a:defRPr sz="2400" kern="1200">
                <a:solidFill>
                  <a:schemeClr val="tx1"/>
                </a:solidFill>
                <a:latin typeface="Tahoma" panose="020B0604030504040204" pitchFamily="34" charset="0"/>
                <a:ea typeface="+mn-ea"/>
                <a:cs typeface="+mn-cs"/>
              </a:defRPr>
            </a:lvl4pPr>
            <a:lvl5pPr marL="2057400" indent="-228600" algn="l" defTabSz="914400" rtl="0" eaLnBrk="0" latinLnBrk="0" hangingPunct="0">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defTabSz="685800" eaLnBrk="1" fontAlgn="base" hangingPunct="1">
              <a:spcBef>
                <a:spcPct val="0"/>
              </a:spcBef>
              <a:spcAft>
                <a:spcPct val="0"/>
              </a:spcAft>
              <a:defRPr/>
            </a:pPr>
            <a:fld id="{EFBE766C-7947-4CF7-8075-5AD1FFF1F9A5}" type="slidenum">
              <a:rPr lang="en-US" altLang="en-US" sz="900">
                <a:solidFill>
                  <a:srgbClr val="000000"/>
                </a:solidFill>
              </a:rPr>
              <a:pPr defTabSz="685800" eaLnBrk="1" fontAlgn="base" hangingPunct="1">
                <a:spcBef>
                  <a:spcPct val="0"/>
                </a:spcBef>
                <a:spcAft>
                  <a:spcPct val="0"/>
                </a:spcAft>
                <a:defRPr/>
              </a:pPr>
              <a:t>21</a:t>
            </a:fld>
            <a:endParaRPr lang="en-US" altLang="en-US" sz="900">
              <a:solidFill>
                <a:srgbClr val="000000"/>
              </a:solidFill>
            </a:endParaRPr>
          </a:p>
        </p:txBody>
      </p:sp>
      <p:pic>
        <p:nvPicPr>
          <p:cNvPr id="6" name="Picture 5">
            <a:extLst>
              <a:ext uri="{FF2B5EF4-FFF2-40B4-BE49-F238E27FC236}">
                <a16:creationId xmlns:a16="http://schemas.microsoft.com/office/drawing/2014/main" id="{6BDA4889-AF81-F46D-F3B8-5C90E14B0756}"/>
              </a:ext>
            </a:extLst>
          </p:cNvPr>
          <p:cNvPicPr>
            <a:picLocks noChangeAspect="1"/>
          </p:cNvPicPr>
          <p:nvPr/>
        </p:nvPicPr>
        <p:blipFill rotWithShape="1">
          <a:blip r:embed="rId3">
            <a:lum bright="-20000" contrast="40000"/>
            <a:extLst>
              <a:ext uri="{28A0092B-C50C-407E-A947-70E740481C1C}">
                <a14:useLocalDpi xmlns:a14="http://schemas.microsoft.com/office/drawing/2010/main" val="0"/>
              </a:ext>
            </a:extLst>
          </a:blip>
          <a:srcRect l="47423" r="2576" b="15636"/>
          <a:stretch/>
        </p:blipFill>
        <p:spPr bwMode="auto">
          <a:xfrm>
            <a:off x="5024314" y="1643957"/>
            <a:ext cx="2582987" cy="2479032"/>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DE1C02D-E458-48D6-66FE-E56AB92AB580}"/>
              </a:ext>
            </a:extLst>
          </p:cNvPr>
          <p:cNvSpPr txBox="1"/>
          <p:nvPr/>
        </p:nvSpPr>
        <p:spPr>
          <a:xfrm>
            <a:off x="1526117" y="4373002"/>
            <a:ext cx="3429000" cy="507831"/>
          </a:xfrm>
          <a:prstGeom prst="rect">
            <a:avLst/>
          </a:prstGeom>
          <a:noFill/>
        </p:spPr>
        <p:txBody>
          <a:bodyPr wrap="square">
            <a:spAutoFit/>
          </a:bodyPr>
          <a:lstStyle/>
          <a:p>
            <a:pPr marL="214313" indent="-214313">
              <a:buFont typeface="Arial" panose="020B0604020202020204" pitchFamily="34" charset="0"/>
              <a:buChar char="•"/>
            </a:pPr>
            <a:r>
              <a:rPr lang="en-US" sz="1350" b="1" dirty="0"/>
              <a:t>Find</a:t>
            </a:r>
            <a:r>
              <a:rPr lang="en-US" sz="1350" dirty="0">
                <a:solidFill>
                  <a:srgbClr val="0000FF"/>
                </a:solidFill>
              </a:rPr>
              <a:t> its k-nearest minority neighbors</a:t>
            </a:r>
          </a:p>
          <a:p>
            <a:pPr marL="214313" indent="-214313">
              <a:buFont typeface="Arial" panose="020B0604020202020204" pitchFamily="34" charset="0"/>
              <a:buChar char="•"/>
            </a:pPr>
            <a:r>
              <a:rPr lang="en-US" sz="1350" dirty="0"/>
              <a:t>Randomly select</a:t>
            </a:r>
            <a:r>
              <a:rPr lang="en-US" sz="1350" b="1" dirty="0">
                <a:solidFill>
                  <a:srgbClr val="FF0000"/>
                </a:solidFill>
              </a:rPr>
              <a:t> j </a:t>
            </a:r>
            <a:r>
              <a:rPr lang="en-US" sz="1350" dirty="0">
                <a:solidFill>
                  <a:srgbClr val="0000FF"/>
                </a:solidFill>
              </a:rPr>
              <a:t>of these neighbors</a:t>
            </a:r>
          </a:p>
        </p:txBody>
      </p:sp>
      <p:sp>
        <p:nvSpPr>
          <p:cNvPr id="10" name="TextBox 9">
            <a:extLst>
              <a:ext uri="{FF2B5EF4-FFF2-40B4-BE49-F238E27FC236}">
                <a16:creationId xmlns:a16="http://schemas.microsoft.com/office/drawing/2014/main" id="{099E8926-BD24-F1E6-C6C3-387D2104854A}"/>
              </a:ext>
            </a:extLst>
          </p:cNvPr>
          <p:cNvSpPr txBox="1"/>
          <p:nvPr/>
        </p:nvSpPr>
        <p:spPr>
          <a:xfrm>
            <a:off x="4626707" y="4380105"/>
            <a:ext cx="3113943" cy="715581"/>
          </a:xfrm>
          <a:prstGeom prst="rect">
            <a:avLst/>
          </a:prstGeom>
          <a:noFill/>
        </p:spPr>
        <p:txBody>
          <a:bodyPr wrap="square">
            <a:spAutoFit/>
          </a:bodyPr>
          <a:lstStyle/>
          <a:p>
            <a:pPr marL="214313" indent="-214313">
              <a:buFont typeface="Arial" panose="020B0604020202020204" pitchFamily="34" charset="0"/>
              <a:buChar char="•"/>
            </a:pPr>
            <a:r>
              <a:rPr lang="en-US" sz="1350" dirty="0">
                <a:solidFill>
                  <a:srgbClr val="0000FF"/>
                </a:solidFill>
              </a:rPr>
              <a:t>Randomly </a:t>
            </a:r>
            <a:r>
              <a:rPr lang="en-US" sz="1350" dirty="0">
                <a:effectLst>
                  <a:outerShdw blurRad="38100" dist="38100" dir="2700000" algn="tl">
                    <a:srgbClr val="000000">
                      <a:alpha val="43137"/>
                    </a:srgbClr>
                  </a:outerShdw>
                </a:effectLst>
              </a:rPr>
              <a:t>generate synthetic samples </a:t>
            </a:r>
          </a:p>
          <a:p>
            <a:r>
              <a:rPr lang="en-US" sz="1350" dirty="0">
                <a:solidFill>
                  <a:srgbClr val="0000FF"/>
                </a:solidFill>
              </a:rPr>
              <a:t>     along the lines joining the minority </a:t>
            </a:r>
          </a:p>
          <a:p>
            <a:r>
              <a:rPr lang="en-US" sz="1350" dirty="0">
                <a:solidFill>
                  <a:srgbClr val="0000FF"/>
                </a:solidFill>
              </a:rPr>
              <a:t>     sample and its j selected neighbors</a:t>
            </a:r>
          </a:p>
        </p:txBody>
      </p:sp>
      <p:sp>
        <p:nvSpPr>
          <p:cNvPr id="2" name="Multiplication Sign 1">
            <a:extLst>
              <a:ext uri="{FF2B5EF4-FFF2-40B4-BE49-F238E27FC236}">
                <a16:creationId xmlns:a16="http://schemas.microsoft.com/office/drawing/2014/main" id="{D819D319-E926-6C56-79A2-30B8EC5A3BE7}"/>
              </a:ext>
            </a:extLst>
          </p:cNvPr>
          <p:cNvSpPr/>
          <p:nvPr/>
        </p:nvSpPr>
        <p:spPr>
          <a:xfrm>
            <a:off x="3200400" y="2497787"/>
            <a:ext cx="345343" cy="285750"/>
          </a:xfrm>
          <a:prstGeom prst="mathMultiply">
            <a:avLst/>
          </a:prstGeom>
          <a:solidFill>
            <a:srgbClr val="FF0000"/>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Multiplication Sign 2">
            <a:extLst>
              <a:ext uri="{FF2B5EF4-FFF2-40B4-BE49-F238E27FC236}">
                <a16:creationId xmlns:a16="http://schemas.microsoft.com/office/drawing/2014/main" id="{D53FC9A7-692C-5018-F583-F74D9FE12B97}"/>
              </a:ext>
            </a:extLst>
          </p:cNvPr>
          <p:cNvSpPr/>
          <p:nvPr/>
        </p:nvSpPr>
        <p:spPr>
          <a:xfrm>
            <a:off x="3373071" y="3058259"/>
            <a:ext cx="345343" cy="285750"/>
          </a:xfrm>
          <a:prstGeom prst="mathMultiply">
            <a:avLst/>
          </a:prstGeom>
          <a:solidFill>
            <a:srgbClr val="FF0000"/>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Content Placeholder 2">
            <a:extLst>
              <a:ext uri="{FF2B5EF4-FFF2-40B4-BE49-F238E27FC236}">
                <a16:creationId xmlns:a16="http://schemas.microsoft.com/office/drawing/2014/main" id="{B67FD0C2-D1DA-48BF-893B-AE3959E226A1}"/>
              </a:ext>
            </a:extLst>
          </p:cNvPr>
          <p:cNvSpPr>
            <a:spLocks noGrp="1"/>
          </p:cNvSpPr>
          <p:nvPr>
            <p:ph sz="half" idx="1"/>
          </p:nvPr>
        </p:nvSpPr>
        <p:spPr>
          <a:xfrm>
            <a:off x="1422063" y="732904"/>
            <a:ext cx="6140527" cy="463898"/>
          </a:xfrm>
        </p:spPr>
        <p:txBody>
          <a:bodyPr>
            <a:noAutofit/>
          </a:bodyPr>
          <a:lstStyle/>
          <a:p>
            <a:pPr marL="0" indent="0" algn="ctr">
              <a:buNone/>
            </a:pPr>
            <a:r>
              <a:rPr lang="en-US" altLang="en-US" sz="2100" dirty="0">
                <a:solidFill>
                  <a:srgbClr val="0000FF"/>
                </a:solidFill>
              </a:rPr>
              <a:t>Synthetic </a:t>
            </a:r>
            <a:r>
              <a:rPr lang="en-US" altLang="en-US" sz="2100" dirty="0">
                <a:solidFill>
                  <a:srgbClr val="FF0000"/>
                </a:solidFill>
              </a:rPr>
              <a:t>minority</a:t>
            </a:r>
            <a:r>
              <a:rPr lang="en-US" altLang="en-US" sz="2100" dirty="0">
                <a:solidFill>
                  <a:srgbClr val="0000FF"/>
                </a:solidFill>
              </a:rPr>
              <a:t> </a:t>
            </a:r>
            <a:r>
              <a:rPr lang="en-US" altLang="en-US" sz="2100" u="sng" dirty="0">
                <a:effectLst>
                  <a:outerShdw blurRad="38100" dist="38100" dir="2700000" algn="tl">
                    <a:srgbClr val="000000">
                      <a:alpha val="43137"/>
                    </a:srgbClr>
                  </a:outerShdw>
                </a:effectLst>
              </a:rPr>
              <a:t>oversampling</a:t>
            </a:r>
            <a:r>
              <a:rPr lang="en-US" altLang="en-US" sz="2100" dirty="0">
                <a:solidFill>
                  <a:srgbClr val="0000FF"/>
                </a:solidFill>
              </a:rPr>
              <a:t> technique (SMOTE)</a:t>
            </a:r>
          </a:p>
        </p:txBody>
      </p:sp>
      <p:sp>
        <p:nvSpPr>
          <p:cNvPr id="12" name="TextBox 9">
            <a:extLst>
              <a:ext uri="{FF2B5EF4-FFF2-40B4-BE49-F238E27FC236}">
                <a16:creationId xmlns:a16="http://schemas.microsoft.com/office/drawing/2014/main" id="{10C1B520-7718-400D-A910-F3430C479769}"/>
              </a:ext>
            </a:extLst>
          </p:cNvPr>
          <p:cNvSpPr txBox="1">
            <a:spLocks noChangeArrowheads="1"/>
          </p:cNvSpPr>
          <p:nvPr/>
        </p:nvSpPr>
        <p:spPr bwMode="auto">
          <a:xfrm>
            <a:off x="1143000" y="1492"/>
            <a:ext cx="685800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alibri" panose="020F0502020204030204" pitchFamily="34" charset="0"/>
                <a:ea typeface="MS PGothic" panose="020B0600070205080204" pitchFamily="34" charset="-128"/>
              </a:defRPr>
            </a:lvl1pPr>
            <a:lvl2pPr marL="742950" indent="-285750">
              <a:defRPr sz="2400">
                <a:solidFill>
                  <a:schemeClr val="tx1"/>
                </a:solidFill>
                <a:latin typeface="Calibri" panose="020F0502020204030204" pitchFamily="34" charset="0"/>
                <a:ea typeface="MS PGothic" panose="020B0600070205080204" pitchFamily="34" charset="-128"/>
              </a:defRPr>
            </a:lvl2pPr>
            <a:lvl3pPr marL="1143000" indent="-228600">
              <a:defRPr sz="2400">
                <a:solidFill>
                  <a:schemeClr val="tx1"/>
                </a:solidFill>
                <a:latin typeface="Calibri" panose="020F0502020204030204" pitchFamily="34" charset="0"/>
                <a:ea typeface="MS PGothic" panose="020B0600070205080204" pitchFamily="34" charset="-128"/>
              </a:defRPr>
            </a:lvl3pPr>
            <a:lvl4pPr marL="1600200" indent="-228600">
              <a:defRPr sz="2400">
                <a:solidFill>
                  <a:schemeClr val="tx1"/>
                </a:solidFill>
                <a:latin typeface="Calibri" panose="020F0502020204030204" pitchFamily="34" charset="0"/>
                <a:ea typeface="MS PGothic" panose="020B0600070205080204" pitchFamily="34" charset="-128"/>
              </a:defRPr>
            </a:lvl4pPr>
            <a:lvl5pPr marL="2057400" indent="-228600">
              <a:defRPr sz="24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defTabSz="685800">
              <a:defRPr/>
            </a:pPr>
            <a:r>
              <a:rPr lang="en-US" altLang="en-US" sz="4050" b="1" dirty="0">
                <a:solidFill>
                  <a:srgbClr val="0070C0"/>
                </a:solidFill>
                <a:effectLst>
                  <a:outerShdw blurRad="38100" dist="38100" dir="2700000" algn="tl">
                    <a:srgbClr val="000000">
                      <a:alpha val="43137"/>
                    </a:srgbClr>
                  </a:outerShdw>
                </a:effectLst>
                <a:latin typeface="Comic Sans MS" panose="030F0702030302020204" pitchFamily="66" charset="0"/>
                <a:cs typeface="Times New Roman" panose="02020603050405020304" pitchFamily="18" charset="0"/>
              </a:rPr>
              <a:t>SMOTE</a:t>
            </a:r>
          </a:p>
        </p:txBody>
      </p:sp>
      <p:sp>
        <p:nvSpPr>
          <p:cNvPr id="13" name="Slide Number Placeholder 5">
            <a:extLst>
              <a:ext uri="{FF2B5EF4-FFF2-40B4-BE49-F238E27FC236}">
                <a16:creationId xmlns:a16="http://schemas.microsoft.com/office/drawing/2014/main" id="{B014A601-6686-47D2-8C45-540DC49267C3}"/>
              </a:ext>
            </a:extLst>
          </p:cNvPr>
          <p:cNvSpPr txBox="1">
            <a:spLocks/>
          </p:cNvSpPr>
          <p:nvPr/>
        </p:nvSpPr>
        <p:spPr bwMode="auto">
          <a:xfrm>
            <a:off x="7543800" y="4857750"/>
            <a:ext cx="457200" cy="2857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defPPr>
              <a:defRPr lang="en-US"/>
            </a:defPPr>
            <a:lvl1pPr marL="0" algn="r" defTabSz="914400" rtl="0" eaLnBrk="0" latinLnBrk="0" hangingPunct="0">
              <a:defRPr sz="2400" kern="1200">
                <a:solidFill>
                  <a:schemeClr val="tx1"/>
                </a:solidFill>
                <a:latin typeface="Tahoma" panose="020B0604030504040204" pitchFamily="34" charset="0"/>
                <a:ea typeface="+mn-ea"/>
                <a:cs typeface="+mn-cs"/>
              </a:defRPr>
            </a:lvl1pPr>
            <a:lvl2pPr marL="742950" indent="-285750" algn="l" defTabSz="914400" rtl="0" eaLnBrk="0" latinLnBrk="0" hangingPunct="0">
              <a:defRPr sz="2400" kern="1200">
                <a:solidFill>
                  <a:schemeClr val="tx1"/>
                </a:solidFill>
                <a:latin typeface="Tahoma" panose="020B0604030504040204" pitchFamily="34" charset="0"/>
                <a:ea typeface="+mn-ea"/>
                <a:cs typeface="+mn-cs"/>
              </a:defRPr>
            </a:lvl2pPr>
            <a:lvl3pPr marL="1143000" indent="-228600" algn="l" defTabSz="914400" rtl="0" eaLnBrk="0" latinLnBrk="0" hangingPunct="0">
              <a:defRPr sz="2400" kern="1200">
                <a:solidFill>
                  <a:schemeClr val="tx1"/>
                </a:solidFill>
                <a:latin typeface="Tahoma" panose="020B0604030504040204" pitchFamily="34" charset="0"/>
                <a:ea typeface="+mn-ea"/>
                <a:cs typeface="+mn-cs"/>
              </a:defRPr>
            </a:lvl3pPr>
            <a:lvl4pPr marL="1600200" indent="-228600" algn="l" defTabSz="914400" rtl="0" eaLnBrk="0" latinLnBrk="0" hangingPunct="0">
              <a:defRPr sz="2400" kern="1200">
                <a:solidFill>
                  <a:schemeClr val="tx1"/>
                </a:solidFill>
                <a:latin typeface="Tahoma" panose="020B0604030504040204" pitchFamily="34" charset="0"/>
                <a:ea typeface="+mn-ea"/>
                <a:cs typeface="+mn-cs"/>
              </a:defRPr>
            </a:lvl4pPr>
            <a:lvl5pPr marL="2057400" indent="-228600" algn="l" defTabSz="914400" rtl="0" eaLnBrk="0" latinLnBrk="0" hangingPunct="0">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defTabSz="685800" eaLnBrk="1" fontAlgn="base" hangingPunct="1">
              <a:spcBef>
                <a:spcPct val="0"/>
              </a:spcBef>
              <a:spcAft>
                <a:spcPct val="0"/>
              </a:spcAft>
              <a:defRPr/>
            </a:pPr>
            <a:fld id="{EFBE766C-7947-4CF7-8075-5AD1FFF1F9A5}" type="slidenum">
              <a:rPr lang="en-US" altLang="en-US" sz="900">
                <a:solidFill>
                  <a:srgbClr val="000000"/>
                </a:solidFill>
              </a:rPr>
              <a:pPr defTabSz="685800" eaLnBrk="1" fontAlgn="base" hangingPunct="1">
                <a:spcBef>
                  <a:spcPct val="0"/>
                </a:spcBef>
                <a:spcAft>
                  <a:spcPct val="0"/>
                </a:spcAft>
                <a:defRPr/>
              </a:pPr>
              <a:t>22</a:t>
            </a:fld>
            <a:endParaRPr lang="en-US" altLang="en-US" sz="900">
              <a:solidFill>
                <a:srgbClr val="000000"/>
              </a:solidFill>
            </a:endParaRPr>
          </a:p>
        </p:txBody>
      </p:sp>
      <p:sp>
        <p:nvSpPr>
          <p:cNvPr id="10" name="TextBox 9">
            <a:extLst>
              <a:ext uri="{FF2B5EF4-FFF2-40B4-BE49-F238E27FC236}">
                <a16:creationId xmlns:a16="http://schemas.microsoft.com/office/drawing/2014/main" id="{099E8926-BD24-F1E6-C6C3-387D2104854A}"/>
              </a:ext>
            </a:extLst>
          </p:cNvPr>
          <p:cNvSpPr txBox="1"/>
          <p:nvPr/>
        </p:nvSpPr>
        <p:spPr>
          <a:xfrm>
            <a:off x="1285875" y="4353918"/>
            <a:ext cx="6572250" cy="646331"/>
          </a:xfrm>
          <a:prstGeom prst="rect">
            <a:avLst/>
          </a:prstGeom>
          <a:noFill/>
        </p:spPr>
        <p:txBody>
          <a:bodyPr wrap="square">
            <a:spAutoFit/>
          </a:bodyPr>
          <a:lstStyle/>
          <a:p>
            <a:pPr marL="214313" indent="-214313" defTabSz="685800">
              <a:buFont typeface="Arial" panose="020B0604020202020204" pitchFamily="34" charset="0"/>
              <a:buChar char="•"/>
              <a:defRPr/>
            </a:pPr>
            <a:r>
              <a:rPr lang="en-US" dirty="0">
                <a:solidFill>
                  <a:srgbClr val="0000FF"/>
                </a:solidFill>
                <a:latin typeface="Calibri" panose="020F0502020204030204"/>
              </a:rPr>
              <a:t>Randomly </a:t>
            </a:r>
            <a:r>
              <a:rPr lang="en-US" dirty="0">
                <a:solidFill>
                  <a:prstClr val="black"/>
                </a:solidFill>
                <a:effectLst>
                  <a:outerShdw blurRad="38100" dist="38100" dir="2700000" algn="tl">
                    <a:srgbClr val="000000">
                      <a:alpha val="43137"/>
                    </a:srgbClr>
                  </a:outerShdw>
                </a:effectLst>
                <a:latin typeface="Calibri" panose="020F0502020204030204"/>
              </a:rPr>
              <a:t>generate synthetic samples</a:t>
            </a:r>
            <a:r>
              <a:rPr lang="en-US" dirty="0">
                <a:solidFill>
                  <a:srgbClr val="0000FF"/>
                </a:solidFill>
                <a:latin typeface="Calibri" panose="020F0502020204030204"/>
              </a:rPr>
              <a:t> along the lines joining the minority sample and its j selected neighbors</a:t>
            </a:r>
          </a:p>
        </p:txBody>
      </p:sp>
      <p:pic>
        <p:nvPicPr>
          <p:cNvPr id="3" name="Picture 2" descr="Chart, scatter chart&#10;&#10;Description automatically generated">
            <a:extLst>
              <a:ext uri="{FF2B5EF4-FFF2-40B4-BE49-F238E27FC236}">
                <a16:creationId xmlns:a16="http://schemas.microsoft.com/office/drawing/2014/main" id="{F8C4174F-7B67-AAF6-3EB6-0ED0E8B284B0}"/>
              </a:ext>
            </a:extLst>
          </p:cNvPr>
          <p:cNvPicPr>
            <a:picLocks noChangeAspect="1"/>
          </p:cNvPicPr>
          <p:nvPr/>
        </p:nvPicPr>
        <p:blipFill rotWithShape="1">
          <a:blip r:embed="rId3"/>
          <a:srcRect l="4167" t="9471" r="48333" b="12289"/>
          <a:stretch/>
        </p:blipFill>
        <p:spPr>
          <a:xfrm>
            <a:off x="1428750" y="1196803"/>
            <a:ext cx="3257551" cy="2654302"/>
          </a:xfrm>
          <a:prstGeom prst="rect">
            <a:avLst/>
          </a:prstGeom>
        </p:spPr>
      </p:pic>
      <p:pic>
        <p:nvPicPr>
          <p:cNvPr id="14" name="Picture 13" descr="Chart, scatter chart&#10;&#10;Description automatically generated">
            <a:extLst>
              <a:ext uri="{FF2B5EF4-FFF2-40B4-BE49-F238E27FC236}">
                <a16:creationId xmlns:a16="http://schemas.microsoft.com/office/drawing/2014/main" id="{48F76994-72E1-85FC-13C4-F88A4ED37D67}"/>
              </a:ext>
            </a:extLst>
          </p:cNvPr>
          <p:cNvPicPr>
            <a:picLocks noChangeAspect="1"/>
          </p:cNvPicPr>
          <p:nvPr/>
        </p:nvPicPr>
        <p:blipFill rotWithShape="1">
          <a:blip r:embed="rId3"/>
          <a:srcRect l="50000" t="9471" r="2084" b="12289"/>
          <a:stretch/>
        </p:blipFill>
        <p:spPr>
          <a:xfrm>
            <a:off x="4572000" y="1196803"/>
            <a:ext cx="3286126" cy="2654303"/>
          </a:xfrm>
          <a:prstGeom prst="rect">
            <a:avLst/>
          </a:prstGeom>
        </p:spPr>
      </p:pic>
    </p:spTree>
    <p:extLst>
      <p:ext uri="{BB962C8B-B14F-4D97-AF65-F5344CB8AC3E}">
        <p14:creationId xmlns:p14="http://schemas.microsoft.com/office/powerpoint/2010/main" val="184153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C48551CA-3571-48BD-8AC5-1A81EDFCC874}"/>
              </a:ext>
            </a:extLst>
          </p:cNvPr>
          <p:cNvSpPr>
            <a:spLocks noGrp="1" noChangeArrowheads="1"/>
          </p:cNvSpPr>
          <p:nvPr>
            <p:ph type="title"/>
          </p:nvPr>
        </p:nvSpPr>
        <p:spPr>
          <a:xfrm>
            <a:off x="1143000" y="0"/>
            <a:ext cx="6858000" cy="640556"/>
          </a:xfrm>
        </p:spPr>
        <p:txBody>
          <a:bodyPr>
            <a:normAutofit fontScale="90000"/>
          </a:bodyPr>
          <a:lstStyle/>
          <a:p>
            <a:pPr algn="ctr" eaLnBrk="1" hangingPunct="1"/>
            <a:r>
              <a:rPr lang="en-US" altLang="en-US" sz="4050" b="1" dirty="0">
                <a:solidFill>
                  <a:srgbClr val="0070C0"/>
                </a:solidFill>
                <a:effectLst>
                  <a:outerShdw blurRad="38100" dist="38100" dir="2700000" algn="tl">
                    <a:srgbClr val="000000">
                      <a:alpha val="43137"/>
                    </a:srgbClr>
                  </a:outerShdw>
                </a:effectLst>
                <a:latin typeface="Comic Sans MS" panose="030F0702030302020204" pitchFamily="66" charset="0"/>
              </a:rPr>
              <a:t>SMOTE’s Shortcomings</a:t>
            </a:r>
          </a:p>
        </p:txBody>
      </p:sp>
      <p:sp>
        <p:nvSpPr>
          <p:cNvPr id="13316" name="Rectangle 3">
            <a:extLst>
              <a:ext uri="{FF2B5EF4-FFF2-40B4-BE49-F238E27FC236}">
                <a16:creationId xmlns:a16="http://schemas.microsoft.com/office/drawing/2014/main" id="{4C03BAE3-158E-4EFD-A45F-23479EAB17D1}"/>
              </a:ext>
            </a:extLst>
          </p:cNvPr>
          <p:cNvSpPr>
            <a:spLocks noGrp="1" noChangeArrowheads="1"/>
          </p:cNvSpPr>
          <p:nvPr>
            <p:ph type="body" idx="1"/>
          </p:nvPr>
        </p:nvSpPr>
        <p:spPr>
          <a:xfrm>
            <a:off x="1371600" y="1028700"/>
            <a:ext cx="6400800" cy="3829050"/>
          </a:xfrm>
        </p:spPr>
        <p:txBody>
          <a:bodyPr>
            <a:normAutofit/>
          </a:bodyPr>
          <a:lstStyle/>
          <a:p>
            <a:pPr eaLnBrk="1" hangingPunct="1">
              <a:lnSpc>
                <a:spcPct val="90000"/>
              </a:lnSpc>
            </a:pPr>
            <a:r>
              <a:rPr lang="en-US" altLang="en-US" sz="2100" i="1" u="sng" dirty="0">
                <a:solidFill>
                  <a:srgbClr val="0000FF"/>
                </a:solidFill>
                <a:latin typeface="Comic Sans MS" panose="030F0702030302020204" pitchFamily="66" charset="0"/>
              </a:rPr>
              <a:t>Overgeneralization</a:t>
            </a:r>
          </a:p>
          <a:p>
            <a:pPr marL="600075" lvl="1" indent="-342900">
              <a:lnSpc>
                <a:spcPct val="90000"/>
              </a:lnSpc>
              <a:buFont typeface="+mj-lt"/>
              <a:buAutoNum type="alphaLcParenR"/>
            </a:pPr>
            <a:r>
              <a:rPr lang="en-US" altLang="en-US" sz="1800" dirty="0">
                <a:solidFill>
                  <a:srgbClr val="0000FF"/>
                </a:solidFill>
              </a:rPr>
              <a:t>SMOTE’s procedure may </a:t>
            </a:r>
            <a:r>
              <a:rPr lang="en-US" altLang="en-US" sz="1800" dirty="0">
                <a:latin typeface="Comic Sans MS" panose="030F0702030302020204" pitchFamily="66" charset="0"/>
              </a:rPr>
              <a:t>blindly generalizes</a:t>
            </a:r>
            <a:r>
              <a:rPr lang="en-US" altLang="en-US" sz="1800" dirty="0">
                <a:solidFill>
                  <a:srgbClr val="FF0000"/>
                </a:solidFill>
              </a:rPr>
              <a:t> </a:t>
            </a:r>
            <a:r>
              <a:rPr lang="en-US" altLang="en-US" sz="1800" dirty="0">
                <a:solidFill>
                  <a:srgbClr val="0000FF"/>
                </a:solidFill>
              </a:rPr>
              <a:t>the minority area </a:t>
            </a:r>
            <a:r>
              <a:rPr lang="en-US" altLang="en-US" sz="1800" i="1" dirty="0">
                <a:solidFill>
                  <a:srgbClr val="FF0000"/>
                </a:solidFill>
                <a:latin typeface="Comic Sans MS" panose="030F0702030302020204" pitchFamily="66" charset="0"/>
              </a:rPr>
              <a:t>without regard</a:t>
            </a:r>
            <a:r>
              <a:rPr lang="en-US" altLang="en-US" sz="1800" dirty="0">
                <a:solidFill>
                  <a:srgbClr val="0000FF"/>
                </a:solidFill>
              </a:rPr>
              <a:t> to the majority class.</a:t>
            </a:r>
          </a:p>
          <a:p>
            <a:pPr marL="600075" lvl="1" indent="-342900">
              <a:lnSpc>
                <a:spcPct val="90000"/>
              </a:lnSpc>
              <a:buFont typeface="+mj-lt"/>
              <a:buAutoNum type="alphaLcParenR"/>
            </a:pPr>
            <a:r>
              <a:rPr lang="en-US" altLang="en-US" sz="1800" dirty="0">
                <a:solidFill>
                  <a:srgbClr val="0000FF"/>
                </a:solidFill>
              </a:rPr>
              <a:t>It may </a:t>
            </a:r>
            <a:r>
              <a:rPr lang="en-US" altLang="en-US" sz="1800" i="1" u="sng" dirty="0">
                <a:latin typeface="Comic Sans MS" panose="030F0702030302020204" pitchFamily="66" charset="0"/>
              </a:rPr>
              <a:t>oversample</a:t>
            </a:r>
            <a:r>
              <a:rPr lang="en-US" altLang="en-US" sz="1800" dirty="0">
                <a:solidFill>
                  <a:srgbClr val="FF0000"/>
                </a:solidFill>
              </a:rPr>
              <a:t> noisy samples</a:t>
            </a:r>
          </a:p>
          <a:p>
            <a:pPr marL="600075" lvl="1" indent="-342900">
              <a:lnSpc>
                <a:spcPct val="90000"/>
              </a:lnSpc>
              <a:buFont typeface="+mj-lt"/>
              <a:buAutoNum type="alphaLcParenR"/>
            </a:pPr>
            <a:r>
              <a:rPr lang="en-US" altLang="en-US" sz="1800" dirty="0">
                <a:solidFill>
                  <a:srgbClr val="0000FF"/>
                </a:solidFill>
              </a:rPr>
              <a:t>It may </a:t>
            </a:r>
            <a:r>
              <a:rPr lang="en-US" altLang="en-US" sz="1800" i="1" u="sng" dirty="0">
                <a:latin typeface="Comic Sans MS" panose="030F0702030302020204" pitchFamily="66" charset="0"/>
              </a:rPr>
              <a:t>oversample</a:t>
            </a:r>
            <a:r>
              <a:rPr lang="en-US" altLang="en-US" sz="1800" dirty="0">
                <a:solidFill>
                  <a:srgbClr val="FF0000"/>
                </a:solidFill>
              </a:rPr>
              <a:t> uninformative samples</a:t>
            </a:r>
          </a:p>
          <a:p>
            <a:pPr marL="257175" lvl="1" indent="0">
              <a:lnSpc>
                <a:spcPct val="90000"/>
              </a:lnSpc>
              <a:buNone/>
            </a:pPr>
            <a:endParaRPr lang="en-US" altLang="en-US" sz="1800" dirty="0">
              <a:solidFill>
                <a:srgbClr val="0000FF"/>
              </a:solidFill>
            </a:endParaRPr>
          </a:p>
          <a:p>
            <a:pPr eaLnBrk="1" hangingPunct="1">
              <a:lnSpc>
                <a:spcPct val="90000"/>
              </a:lnSpc>
            </a:pPr>
            <a:r>
              <a:rPr lang="en-US" altLang="en-US" sz="2100" i="1" u="sng" dirty="0">
                <a:solidFill>
                  <a:srgbClr val="0000FF"/>
                </a:solidFill>
                <a:latin typeface="Comic Sans MS" panose="030F0702030302020204" pitchFamily="66" charset="0"/>
              </a:rPr>
              <a:t>Lack of Flexibility</a:t>
            </a:r>
            <a:r>
              <a:rPr lang="en-US" altLang="en-US" sz="2100" i="1" dirty="0">
                <a:solidFill>
                  <a:srgbClr val="0000FF"/>
                </a:solidFill>
                <a:latin typeface="Comic Sans MS" panose="030F0702030302020204" pitchFamily="66" charset="0"/>
              </a:rPr>
              <a:t> </a:t>
            </a:r>
          </a:p>
          <a:p>
            <a:pPr marL="600075" lvl="1" indent="-342900">
              <a:lnSpc>
                <a:spcPct val="90000"/>
              </a:lnSpc>
              <a:buFont typeface="+mj-lt"/>
              <a:buAutoNum type="alphaLcParenR"/>
            </a:pPr>
            <a:r>
              <a:rPr lang="en-US" altLang="en-US" sz="1800" u="sng" dirty="0">
                <a:latin typeface="Comic Sans MS" panose="030F0702030302020204" pitchFamily="66" charset="0"/>
              </a:rPr>
              <a:t>The number</a:t>
            </a:r>
            <a:r>
              <a:rPr lang="en-US" altLang="en-US" sz="1800" dirty="0">
                <a:solidFill>
                  <a:srgbClr val="0000FF"/>
                </a:solidFill>
              </a:rPr>
              <a:t> of synthetic samples generated by SMOTE</a:t>
            </a:r>
            <a:r>
              <a:rPr lang="en-US" altLang="en-US" sz="1800" dirty="0">
                <a:solidFill>
                  <a:srgbClr val="FF0000"/>
                </a:solidFill>
                <a:latin typeface="Comic Sans MS" panose="030F0702030302020204" pitchFamily="66" charset="0"/>
              </a:rPr>
              <a:t> is </a:t>
            </a:r>
            <a:r>
              <a:rPr lang="en-US" altLang="en-US" sz="1800" u="sng" dirty="0">
                <a:solidFill>
                  <a:srgbClr val="FF0000"/>
                </a:solidFill>
                <a:latin typeface="Comic Sans MS" panose="030F0702030302020204" pitchFamily="66" charset="0"/>
              </a:rPr>
              <a:t>fixed in advance</a:t>
            </a:r>
            <a:r>
              <a:rPr lang="en-US" altLang="en-US" sz="1800" dirty="0">
                <a:solidFill>
                  <a:srgbClr val="0000FF"/>
                </a:solidFill>
              </a:rPr>
              <a:t>, thus not allowing for any flexibility in the re-balancing rate.</a:t>
            </a:r>
          </a:p>
          <a:p>
            <a:pPr marL="600075" lvl="1" indent="-342900">
              <a:lnSpc>
                <a:spcPct val="90000"/>
              </a:lnSpc>
              <a:buFont typeface="+mj-lt"/>
              <a:buAutoNum type="alphaLcParenR"/>
            </a:pPr>
            <a:r>
              <a:rPr lang="en-US" altLang="en-US" sz="1800" dirty="0">
                <a:solidFill>
                  <a:srgbClr val="0000FF"/>
                </a:solidFill>
              </a:rPr>
              <a:t>It </a:t>
            </a:r>
            <a:r>
              <a:rPr lang="en-US" altLang="en-US" sz="1800" u="sng" dirty="0">
                <a:solidFill>
                  <a:srgbClr val="00B050"/>
                </a:solidFill>
                <a:latin typeface="Comic Sans MS" panose="030F0702030302020204" pitchFamily="66" charset="0"/>
              </a:rPr>
              <a:t>would be nice</a:t>
            </a:r>
            <a:r>
              <a:rPr lang="en-US" altLang="en-US" sz="1800" dirty="0">
                <a:solidFill>
                  <a:srgbClr val="00B050"/>
                </a:solidFill>
                <a:latin typeface="Comic Sans MS" panose="030F0702030302020204" pitchFamily="66" charset="0"/>
              </a:rPr>
              <a:t> </a:t>
            </a:r>
            <a:r>
              <a:rPr lang="en-US" altLang="en-US" sz="1800" dirty="0">
                <a:solidFill>
                  <a:srgbClr val="0000FF"/>
                </a:solidFill>
              </a:rPr>
              <a:t>to </a:t>
            </a:r>
            <a:r>
              <a:rPr lang="en-US" altLang="en-US" sz="1800" dirty="0">
                <a:latin typeface="Comic Sans MS" panose="030F0702030302020204" pitchFamily="66" charset="0"/>
              </a:rPr>
              <a:t>increase the minority class just to the right value</a:t>
            </a:r>
            <a:r>
              <a:rPr lang="en-US" altLang="en-US" sz="1800" dirty="0">
                <a:solidFill>
                  <a:srgbClr val="0000FF"/>
                </a:solidFill>
              </a:rPr>
              <a:t> (i.e., </a:t>
            </a:r>
            <a:r>
              <a:rPr lang="en-US" altLang="en-US" sz="1800" dirty="0">
                <a:solidFill>
                  <a:srgbClr val="FF0000"/>
                </a:solidFill>
                <a:latin typeface="Comic Sans MS" panose="030F0702030302020204" pitchFamily="66" charset="0"/>
              </a:rPr>
              <a:t>not excessive</a:t>
            </a:r>
            <a:r>
              <a:rPr lang="en-US" altLang="en-US" sz="1800" dirty="0">
                <a:solidFill>
                  <a:srgbClr val="0000FF"/>
                </a:solidFill>
              </a:rPr>
              <a:t>) to avoid the side affects of unbalanced datasets</a:t>
            </a:r>
          </a:p>
        </p:txBody>
      </p:sp>
      <p:sp>
        <p:nvSpPr>
          <p:cNvPr id="5" name="Slide Number Placeholder 5">
            <a:extLst>
              <a:ext uri="{FF2B5EF4-FFF2-40B4-BE49-F238E27FC236}">
                <a16:creationId xmlns:a16="http://schemas.microsoft.com/office/drawing/2014/main" id="{25402C09-9067-4FDA-936D-0A2068BF8F31}"/>
              </a:ext>
            </a:extLst>
          </p:cNvPr>
          <p:cNvSpPr txBox="1">
            <a:spLocks/>
          </p:cNvSpPr>
          <p:nvPr/>
        </p:nvSpPr>
        <p:spPr bwMode="auto">
          <a:xfrm>
            <a:off x="7543800" y="4857750"/>
            <a:ext cx="457200" cy="2857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b" anchorCtr="0" compatLnSpc="1">
            <a:prstTxWarp prst="textNoShape">
              <a:avLst/>
            </a:prstTxWarp>
          </a:bodyPr>
          <a:lstStyle>
            <a:defPPr>
              <a:defRPr lang="en-US"/>
            </a:defPPr>
            <a:lvl1pPr marL="0" algn="r" defTabSz="914400" rtl="0" eaLnBrk="0" latinLnBrk="0" hangingPunct="0">
              <a:defRPr sz="2400" kern="1200">
                <a:solidFill>
                  <a:schemeClr val="tx1"/>
                </a:solidFill>
                <a:latin typeface="Tahoma" panose="020B0604030504040204" pitchFamily="34" charset="0"/>
                <a:ea typeface="+mn-ea"/>
                <a:cs typeface="+mn-cs"/>
              </a:defRPr>
            </a:lvl1pPr>
            <a:lvl2pPr marL="742950" indent="-285750" algn="l" defTabSz="914400" rtl="0" eaLnBrk="0" latinLnBrk="0" hangingPunct="0">
              <a:defRPr sz="2400" kern="1200">
                <a:solidFill>
                  <a:schemeClr val="tx1"/>
                </a:solidFill>
                <a:latin typeface="Tahoma" panose="020B0604030504040204" pitchFamily="34" charset="0"/>
                <a:ea typeface="+mn-ea"/>
                <a:cs typeface="+mn-cs"/>
              </a:defRPr>
            </a:lvl2pPr>
            <a:lvl3pPr marL="1143000" indent="-228600" algn="l" defTabSz="914400" rtl="0" eaLnBrk="0" latinLnBrk="0" hangingPunct="0">
              <a:defRPr sz="2400" kern="1200">
                <a:solidFill>
                  <a:schemeClr val="tx1"/>
                </a:solidFill>
                <a:latin typeface="Tahoma" panose="020B0604030504040204" pitchFamily="34" charset="0"/>
                <a:ea typeface="+mn-ea"/>
                <a:cs typeface="+mn-cs"/>
              </a:defRPr>
            </a:lvl3pPr>
            <a:lvl4pPr marL="1600200" indent="-228600" algn="l" defTabSz="914400" rtl="0" eaLnBrk="0" latinLnBrk="0" hangingPunct="0">
              <a:defRPr sz="2400" kern="1200">
                <a:solidFill>
                  <a:schemeClr val="tx1"/>
                </a:solidFill>
                <a:latin typeface="Tahoma" panose="020B0604030504040204" pitchFamily="34" charset="0"/>
                <a:ea typeface="+mn-ea"/>
                <a:cs typeface="+mn-cs"/>
              </a:defRPr>
            </a:lvl4pPr>
            <a:lvl5pPr marL="2057400" indent="-228600" algn="l" defTabSz="914400" rtl="0" eaLnBrk="0" latinLnBrk="0" hangingPunct="0">
              <a:defRPr sz="2400" kern="1200">
                <a:solidFill>
                  <a:schemeClr val="tx1"/>
                </a:solidFill>
                <a:latin typeface="Tahoma" panose="020B0604030504040204" pitchFamily="34" charset="0"/>
                <a:ea typeface="+mn-ea"/>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Tahoma" panose="020B0604030504040204" pitchFamily="34" charset="0"/>
                <a:ea typeface="+mn-ea"/>
                <a:cs typeface="+mn-cs"/>
              </a:defRPr>
            </a:lvl9pPr>
          </a:lstStyle>
          <a:p>
            <a:pPr defTabSz="685800" eaLnBrk="1" fontAlgn="base" hangingPunct="1">
              <a:spcBef>
                <a:spcPct val="0"/>
              </a:spcBef>
              <a:spcAft>
                <a:spcPct val="0"/>
              </a:spcAft>
              <a:defRPr/>
            </a:pPr>
            <a:fld id="{EFBE766C-7947-4CF7-8075-5AD1FFF1F9A5}" type="slidenum">
              <a:rPr lang="en-US" altLang="en-US" sz="900">
                <a:solidFill>
                  <a:srgbClr val="000000"/>
                </a:solidFill>
              </a:rPr>
              <a:pPr defTabSz="685800" eaLnBrk="1" fontAlgn="base" hangingPunct="1">
                <a:spcBef>
                  <a:spcPct val="0"/>
                </a:spcBef>
                <a:spcAft>
                  <a:spcPct val="0"/>
                </a:spcAft>
                <a:defRPr/>
              </a:pPr>
              <a:t>23</a:t>
            </a:fld>
            <a:endParaRPr lang="en-US" altLang="en-US" sz="9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952C-A526-4E20-0B17-AA2B05294DE5}"/>
              </a:ext>
            </a:extLst>
          </p:cNvPr>
          <p:cNvSpPr txBox="1"/>
          <p:nvPr/>
        </p:nvSpPr>
        <p:spPr>
          <a:xfrm>
            <a:off x="401373" y="324681"/>
            <a:ext cx="7921292" cy="3970318"/>
          </a:xfrm>
          <a:prstGeom prst="rect">
            <a:avLst/>
          </a:prstGeom>
          <a:noFill/>
        </p:spPr>
        <p:txBody>
          <a:bodyPr wrap="square" rtlCol="0">
            <a:spAutoFit/>
          </a:bodyPr>
          <a:lstStyle/>
          <a:p>
            <a:r>
              <a:rPr lang="en-US" b="1" dirty="0"/>
              <a:t>6. Handling Imbalanced Data</a:t>
            </a:r>
          </a:p>
          <a:p>
            <a:pPr marL="257175" indent="-257175">
              <a:buFont typeface="Wingdings" panose="05000000000000000000" pitchFamily="2" charset="2"/>
              <a:buChar char="v"/>
            </a:pPr>
            <a:r>
              <a:rPr lang="en-US" b="1" dirty="0"/>
              <a:t>Resampling:</a:t>
            </a:r>
            <a:r>
              <a:rPr lang="en-US" dirty="0"/>
              <a:t> Use techniques like oversampling the minority class (e.g., SMOTE) or </a:t>
            </a:r>
            <a:r>
              <a:rPr lang="en-US" dirty="0" err="1"/>
              <a:t>undersampling</a:t>
            </a:r>
            <a:r>
              <a:rPr lang="en-US" dirty="0"/>
              <a:t> the majority class.</a:t>
            </a:r>
          </a:p>
          <a:p>
            <a:pPr marL="257175" indent="-257175">
              <a:buFont typeface="Wingdings" panose="05000000000000000000" pitchFamily="2" charset="2"/>
              <a:buChar char="v"/>
            </a:pPr>
            <a:r>
              <a:rPr lang="en-US" b="1" dirty="0"/>
              <a:t>Class Weighting:</a:t>
            </a:r>
            <a:r>
              <a:rPr lang="en-US" dirty="0"/>
              <a:t> Assign different weights to classes to balance the influence of each class on the model training.</a:t>
            </a:r>
          </a:p>
          <a:p>
            <a:pPr>
              <a:buFont typeface="Arial" panose="020B0604020202020204" pitchFamily="34" charset="0"/>
              <a:buChar char="•"/>
            </a:pPr>
            <a:endParaRPr lang="en-US" dirty="0"/>
          </a:p>
          <a:p>
            <a:r>
              <a:rPr lang="en-US" b="1" dirty="0"/>
              <a:t>7. Feature Selection</a:t>
            </a:r>
          </a:p>
          <a:p>
            <a:pPr marL="257175" indent="-257175">
              <a:buFont typeface="Wingdings" panose="05000000000000000000" pitchFamily="2" charset="2"/>
              <a:buChar char="v"/>
            </a:pPr>
            <a:r>
              <a:rPr lang="en-US" b="1" dirty="0"/>
              <a:t>Remove Unnecessary Features:</a:t>
            </a:r>
            <a:r>
              <a:rPr lang="en-US" dirty="0"/>
              <a:t> Drop features that do not contribute to the model performance.</a:t>
            </a:r>
          </a:p>
          <a:p>
            <a:pPr marL="257175" indent="-257175">
              <a:buFont typeface="Wingdings" panose="05000000000000000000" pitchFamily="2" charset="2"/>
              <a:buChar char="v"/>
            </a:pPr>
            <a:r>
              <a:rPr lang="en-US" b="1" dirty="0"/>
              <a:t>Use Algorithms:</a:t>
            </a:r>
            <a:r>
              <a:rPr lang="en-US" dirty="0"/>
              <a:t> Employ algorithms (like LASSO, Decision Trees) that help in selecting important features.</a:t>
            </a:r>
          </a:p>
          <a:p>
            <a:pPr marL="257175" indent="-257175">
              <a:buFont typeface="Wingdings" panose="05000000000000000000" pitchFamily="2" charset="2"/>
              <a:buChar char="v"/>
            </a:pPr>
            <a:r>
              <a:rPr lang="en-US" b="1" dirty="0"/>
              <a:t>Correlation Analysis:</a:t>
            </a:r>
            <a:r>
              <a:rPr lang="en-US" dirty="0"/>
              <a:t> Remove highly correlated features to reduce multicollinearity.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940500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952C-A526-4E20-0B17-AA2B05294DE5}"/>
              </a:ext>
            </a:extLst>
          </p:cNvPr>
          <p:cNvSpPr txBox="1"/>
          <p:nvPr/>
        </p:nvSpPr>
        <p:spPr>
          <a:xfrm>
            <a:off x="473202" y="1634956"/>
            <a:ext cx="2571750" cy="2558034"/>
          </a:xfrm>
          <a:prstGeom prst="rect">
            <a:avLst/>
          </a:prstGeom>
        </p:spPr>
        <p:txBody>
          <a:bodyPr vert="horz" lIns="68580" tIns="34290" rIns="68580" bIns="34290" rtlCol="0" anchor="t">
            <a:normAutofit/>
          </a:bodyPr>
          <a:lstStyle/>
          <a:p>
            <a:pPr marL="257175" indent="-171450">
              <a:lnSpc>
                <a:spcPct val="90000"/>
              </a:lnSpc>
              <a:spcAft>
                <a:spcPts val="450"/>
              </a:spcAft>
              <a:buFont typeface="Arial" panose="020B0604020202020204" pitchFamily="34" charset="0"/>
              <a:buChar char="•"/>
            </a:pPr>
            <a:r>
              <a:rPr lang="en-US" sz="1275" b="1" dirty="0"/>
              <a:t>Remove Unnecessary Features:</a:t>
            </a:r>
            <a:r>
              <a:rPr lang="en-US" sz="1275" dirty="0"/>
              <a:t> Drop features that do not contribute to the model performance.</a:t>
            </a:r>
          </a:p>
          <a:p>
            <a:pPr marL="257175" indent="-171450">
              <a:lnSpc>
                <a:spcPct val="90000"/>
              </a:lnSpc>
              <a:spcAft>
                <a:spcPts val="450"/>
              </a:spcAft>
              <a:buFont typeface="Arial" panose="020B0604020202020204" pitchFamily="34" charset="0"/>
              <a:buChar char="•"/>
            </a:pPr>
            <a:r>
              <a:rPr lang="en-US" sz="1275" b="1" dirty="0"/>
              <a:t>Use Algorithms:</a:t>
            </a:r>
            <a:r>
              <a:rPr lang="en-US" sz="1275" dirty="0"/>
              <a:t> Employ algorithms (like LASSO, Decision Trees) that help in selecting important features.</a:t>
            </a:r>
          </a:p>
          <a:p>
            <a:pPr marL="257175" indent="-171450">
              <a:lnSpc>
                <a:spcPct val="90000"/>
              </a:lnSpc>
              <a:spcAft>
                <a:spcPts val="450"/>
              </a:spcAft>
              <a:buFont typeface="Arial" panose="020B0604020202020204" pitchFamily="34" charset="0"/>
              <a:buChar char="•"/>
            </a:pPr>
            <a:r>
              <a:rPr lang="en-US" sz="1275" b="1" dirty="0"/>
              <a:t>Correlation Analysis:</a:t>
            </a:r>
            <a:r>
              <a:rPr lang="en-US" sz="1275" dirty="0"/>
              <a:t> Remove highly correlated features to reduce multicollinearity.</a:t>
            </a:r>
          </a:p>
        </p:txBody>
      </p:sp>
      <p:pic>
        <p:nvPicPr>
          <p:cNvPr id="4" name="Picture 3" descr="A diagram of a feature selection&#10;&#10;Description automatically generated">
            <a:extLst>
              <a:ext uri="{FF2B5EF4-FFF2-40B4-BE49-F238E27FC236}">
                <a16:creationId xmlns:a16="http://schemas.microsoft.com/office/drawing/2014/main" id="{E204014F-B3D5-92CA-671E-DE6003EE7BA1}"/>
              </a:ext>
            </a:extLst>
          </p:cNvPr>
          <p:cNvPicPr>
            <a:picLocks noChangeAspect="1"/>
          </p:cNvPicPr>
          <p:nvPr/>
        </p:nvPicPr>
        <p:blipFill>
          <a:blip r:embed="rId2"/>
          <a:stretch>
            <a:fillRect/>
          </a:stretch>
        </p:blipFill>
        <p:spPr>
          <a:xfrm>
            <a:off x="3490722" y="1102553"/>
            <a:ext cx="5177790" cy="2938395"/>
          </a:xfrm>
          <a:prstGeom prst="rect">
            <a:avLst/>
          </a:prstGeom>
        </p:spPr>
      </p:pic>
      <p:sp>
        <p:nvSpPr>
          <p:cNvPr id="3" name="TextBox 2">
            <a:extLst>
              <a:ext uri="{FF2B5EF4-FFF2-40B4-BE49-F238E27FC236}">
                <a16:creationId xmlns:a16="http://schemas.microsoft.com/office/drawing/2014/main" id="{D0F4EB9B-704F-1F2B-52D4-627ACF03DCF9}"/>
              </a:ext>
            </a:extLst>
          </p:cNvPr>
          <p:cNvSpPr txBox="1"/>
          <p:nvPr/>
        </p:nvSpPr>
        <p:spPr>
          <a:xfrm>
            <a:off x="4572000" y="4663440"/>
            <a:ext cx="2084225" cy="300082"/>
          </a:xfrm>
          <a:prstGeom prst="rect">
            <a:avLst/>
          </a:prstGeom>
          <a:noFill/>
        </p:spPr>
        <p:txBody>
          <a:bodyPr wrap="none" rtlCol="0">
            <a:spAutoFit/>
          </a:bodyPr>
          <a:lstStyle/>
          <a:p>
            <a:r>
              <a:rPr lang="en-US" sz="1350" b="1" dirty="0"/>
              <a:t>Figure 8: Feature Selection</a:t>
            </a:r>
          </a:p>
        </p:txBody>
      </p:sp>
      <p:sp>
        <p:nvSpPr>
          <p:cNvPr id="5" name="TextBox 4">
            <a:extLst>
              <a:ext uri="{FF2B5EF4-FFF2-40B4-BE49-F238E27FC236}">
                <a16:creationId xmlns:a16="http://schemas.microsoft.com/office/drawing/2014/main" id="{3AB3D61D-1CA1-5819-777F-A973B50C0FB4}"/>
              </a:ext>
            </a:extLst>
          </p:cNvPr>
          <p:cNvSpPr txBox="1"/>
          <p:nvPr/>
        </p:nvSpPr>
        <p:spPr>
          <a:xfrm>
            <a:off x="602973" y="207221"/>
            <a:ext cx="5085779" cy="584775"/>
          </a:xfrm>
          <a:prstGeom prst="rect">
            <a:avLst/>
          </a:prstGeom>
          <a:noFill/>
        </p:spPr>
        <p:txBody>
          <a:bodyPr wrap="square">
            <a:spAutoFit/>
          </a:bodyPr>
          <a:lstStyle/>
          <a:p>
            <a:pPr lvl="0"/>
            <a:r>
              <a:rPr lang="en-US" sz="3200" b="1" dirty="0">
                <a:solidFill>
                  <a:schemeClr val="bg1"/>
                </a:solidFill>
                <a:highlight>
                  <a:srgbClr val="0000FF"/>
                </a:highlight>
              </a:rPr>
              <a:t>7. Feature Selection</a:t>
            </a:r>
            <a:endParaRPr lang="en-US" sz="3200" dirty="0">
              <a:solidFill>
                <a:schemeClr val="bg1"/>
              </a:solidFill>
              <a:highlight>
                <a:srgbClr val="0000FF"/>
              </a:highlight>
            </a:endParaRPr>
          </a:p>
        </p:txBody>
      </p:sp>
    </p:spTree>
    <p:extLst>
      <p:ext uri="{BB962C8B-B14F-4D97-AF65-F5344CB8AC3E}">
        <p14:creationId xmlns:p14="http://schemas.microsoft.com/office/powerpoint/2010/main" val="1955803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034C6-4180-60EA-A3B0-05F0493DB1B2}"/>
              </a:ext>
            </a:extLst>
          </p:cNvPr>
          <p:cNvSpPr txBox="1"/>
          <p:nvPr/>
        </p:nvSpPr>
        <p:spPr>
          <a:xfrm>
            <a:off x="628650" y="138604"/>
            <a:ext cx="7886700" cy="1129412"/>
          </a:xfrm>
          <a:prstGeom prst="rect">
            <a:avLst/>
          </a:prstGeom>
        </p:spPr>
        <p:txBody>
          <a:bodyPr vert="horz" lIns="68580" tIns="34290" rIns="68580" bIns="34290" rtlCol="0" anchor="ctr">
            <a:normAutofit/>
          </a:bodyPr>
          <a:lstStyle/>
          <a:p>
            <a:pPr>
              <a:lnSpc>
                <a:spcPct val="90000"/>
              </a:lnSpc>
              <a:spcBef>
                <a:spcPct val="0"/>
              </a:spcBef>
              <a:spcAft>
                <a:spcPts val="450"/>
              </a:spcAft>
            </a:pPr>
            <a:r>
              <a:rPr lang="en-US" sz="3600" b="1" dirty="0"/>
              <a:t>Benefit of Feature Selection</a:t>
            </a:r>
            <a:endParaRPr lang="en-US" sz="3600" b="1" dirty="0">
              <a:latin typeface="+mj-lt"/>
              <a:ea typeface="+mj-ea"/>
              <a:cs typeface="+mj-cs"/>
            </a:endParaRPr>
          </a:p>
        </p:txBody>
      </p:sp>
      <p:pic>
        <p:nvPicPr>
          <p:cNvPr id="5" name="Picture 4" descr="A diagram of benefits of feature selection&#10;&#10;Description automatically generated">
            <a:extLst>
              <a:ext uri="{FF2B5EF4-FFF2-40B4-BE49-F238E27FC236}">
                <a16:creationId xmlns:a16="http://schemas.microsoft.com/office/drawing/2014/main" id="{3F2B147B-8CF0-08AB-9E17-4F9C764DBE4E}"/>
              </a:ext>
            </a:extLst>
          </p:cNvPr>
          <p:cNvPicPr>
            <a:picLocks noChangeAspect="1"/>
          </p:cNvPicPr>
          <p:nvPr/>
        </p:nvPicPr>
        <p:blipFill>
          <a:blip r:embed="rId2"/>
          <a:stretch>
            <a:fillRect/>
          </a:stretch>
        </p:blipFill>
        <p:spPr>
          <a:xfrm>
            <a:off x="1407134" y="1384070"/>
            <a:ext cx="6327443" cy="3337727"/>
          </a:xfrm>
          <a:prstGeom prst="rect">
            <a:avLst/>
          </a:prstGeom>
        </p:spPr>
      </p:pic>
    </p:spTree>
    <p:extLst>
      <p:ext uri="{BB962C8B-B14F-4D97-AF65-F5344CB8AC3E}">
        <p14:creationId xmlns:p14="http://schemas.microsoft.com/office/powerpoint/2010/main" val="506862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8BA42-55D6-363B-3ECD-761A41443EAB}"/>
              </a:ext>
            </a:extLst>
          </p:cNvPr>
          <p:cNvPicPr>
            <a:picLocks noChangeAspect="1"/>
          </p:cNvPicPr>
          <p:nvPr/>
        </p:nvPicPr>
        <p:blipFill>
          <a:blip r:embed="rId3"/>
          <a:stretch>
            <a:fillRect/>
          </a:stretch>
        </p:blipFill>
        <p:spPr>
          <a:xfrm>
            <a:off x="1328282" y="704599"/>
            <a:ext cx="5486682" cy="1466925"/>
          </a:xfrm>
          <a:prstGeom prst="rect">
            <a:avLst/>
          </a:prstGeom>
        </p:spPr>
      </p:pic>
      <p:pic>
        <p:nvPicPr>
          <p:cNvPr id="5" name="Picture 4">
            <a:extLst>
              <a:ext uri="{FF2B5EF4-FFF2-40B4-BE49-F238E27FC236}">
                <a16:creationId xmlns:a16="http://schemas.microsoft.com/office/drawing/2014/main" id="{CBCA6BB2-8C42-6E92-1E5E-ABAAA6E33F74}"/>
              </a:ext>
            </a:extLst>
          </p:cNvPr>
          <p:cNvPicPr>
            <a:picLocks noChangeAspect="1"/>
          </p:cNvPicPr>
          <p:nvPr/>
        </p:nvPicPr>
        <p:blipFill>
          <a:blip r:embed="rId4"/>
          <a:stretch>
            <a:fillRect/>
          </a:stretch>
        </p:blipFill>
        <p:spPr>
          <a:xfrm>
            <a:off x="2632643" y="2056222"/>
            <a:ext cx="3887427" cy="3003083"/>
          </a:xfrm>
          <a:prstGeom prst="rect">
            <a:avLst/>
          </a:prstGeom>
        </p:spPr>
      </p:pic>
      <p:sp>
        <p:nvSpPr>
          <p:cNvPr id="2" name="TextBox 1">
            <a:extLst>
              <a:ext uri="{FF2B5EF4-FFF2-40B4-BE49-F238E27FC236}">
                <a16:creationId xmlns:a16="http://schemas.microsoft.com/office/drawing/2014/main" id="{CE7A01AC-FF59-DA61-8DE0-C6C739F326F2}"/>
              </a:ext>
            </a:extLst>
          </p:cNvPr>
          <p:cNvSpPr txBox="1"/>
          <p:nvPr/>
        </p:nvSpPr>
        <p:spPr>
          <a:xfrm>
            <a:off x="1053548" y="231913"/>
            <a:ext cx="5201478" cy="461665"/>
          </a:xfrm>
          <a:prstGeom prst="rect">
            <a:avLst/>
          </a:prstGeom>
          <a:noFill/>
        </p:spPr>
        <p:txBody>
          <a:bodyPr wrap="square" rtlCol="0">
            <a:spAutoFit/>
          </a:bodyPr>
          <a:lstStyle/>
          <a:p>
            <a:r>
              <a:rPr lang="en-US" sz="2400" b="1" dirty="0"/>
              <a:t>Feature Selection: Lasso</a:t>
            </a:r>
          </a:p>
        </p:txBody>
      </p:sp>
    </p:spTree>
    <p:extLst>
      <p:ext uri="{BB962C8B-B14F-4D97-AF65-F5344CB8AC3E}">
        <p14:creationId xmlns:p14="http://schemas.microsoft.com/office/powerpoint/2010/main" val="2642428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CA1F32-5AE2-A95E-15D7-85928CE9EAF6}"/>
              </a:ext>
            </a:extLst>
          </p:cNvPr>
          <p:cNvSpPr>
            <a:spLocks noChangeArrowheads="1"/>
          </p:cNvSpPr>
          <p:nvPr/>
        </p:nvSpPr>
        <p:spPr bwMode="auto">
          <a:xfrm>
            <a:off x="496732" y="719078"/>
            <a:ext cx="861857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Decision trees, as well as tree-based ensemble methods like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Random Forests and Gradient Boosting, provide feature importance scores after training.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These scores indicate how much each feature contributes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to the predictive power of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40E89CE-6C96-E492-FC1F-EEF109071EE1}"/>
              </a:ext>
            </a:extLst>
          </p:cNvPr>
          <p:cNvSpPr txBox="1"/>
          <p:nvPr/>
        </p:nvSpPr>
        <p:spPr>
          <a:xfrm>
            <a:off x="496732" y="2254002"/>
            <a:ext cx="3410094" cy="2308324"/>
          </a:xfrm>
          <a:prstGeom prst="rect">
            <a:avLst/>
          </a:prstGeom>
          <a:noFill/>
        </p:spPr>
        <p:txBody>
          <a:bodyPr wrap="square">
            <a:spAutoFit/>
          </a:bodyPr>
          <a:lstStyle/>
          <a:p>
            <a:pPr defTabSz="914400" eaLnBrk="0" fontAlgn="base" hangingPunct="0">
              <a:spcBef>
                <a:spcPct val="0"/>
              </a:spcBef>
              <a:spcAft>
                <a:spcPct val="0"/>
              </a:spcAft>
            </a:pPr>
            <a:r>
              <a:rPr lang="en-US" altLang="en-US" dirty="0"/>
              <a:t>Experiment with  Scikit-learn:</a:t>
            </a:r>
          </a:p>
          <a:p>
            <a:pPr defTabSz="914400" eaLnBrk="0" fontAlgn="base" hangingPunct="0">
              <a:spcBef>
                <a:spcPct val="0"/>
              </a:spcBef>
              <a:spcAft>
                <a:spcPct val="0"/>
              </a:spcAft>
            </a:pPr>
            <a:r>
              <a:rPr lang="en-US" altLang="en-US" dirty="0"/>
              <a:t>1) Train Your Decision Tree: Fit a decision tree model to your data.</a:t>
            </a:r>
          </a:p>
          <a:p>
            <a:pPr defTabSz="914400" eaLnBrk="0" fontAlgn="base" hangingPunct="0">
              <a:spcBef>
                <a:spcPct val="0"/>
              </a:spcBef>
              <a:spcAft>
                <a:spcPct val="0"/>
              </a:spcAft>
            </a:pPr>
            <a:r>
              <a:rPr lang="en-US" altLang="en-US" dirty="0"/>
              <a:t>2) Retrieve Feature Importances: Access the </a:t>
            </a:r>
            <a:r>
              <a:rPr lang="en-US" altLang="en-US" dirty="0" err="1"/>
              <a:t>feature_importances</a:t>
            </a:r>
            <a:r>
              <a:rPr lang="en-US" altLang="en-US" dirty="0"/>
              <a:t>_ attribute to get the importance scores.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26D9055-99F7-189E-B27A-B8B1AF87CB5A}"/>
              </a:ext>
            </a:extLst>
          </p:cNvPr>
          <p:cNvSpPr txBox="1"/>
          <p:nvPr/>
        </p:nvSpPr>
        <p:spPr>
          <a:xfrm>
            <a:off x="4032298" y="2012766"/>
            <a:ext cx="4561687" cy="3046988"/>
          </a:xfrm>
          <a:prstGeom prst="rect">
            <a:avLst/>
          </a:prstGeom>
          <a:noFill/>
        </p:spPr>
        <p:txBody>
          <a:bodyPr wrap="square">
            <a:spAutoFit/>
          </a:bodyPr>
          <a:lstStyle/>
          <a:p>
            <a:r>
              <a:rPr lang="en-US" sz="1200" dirty="0"/>
              <a:t>#Initialise data X and Y</a:t>
            </a:r>
          </a:p>
          <a:p>
            <a:r>
              <a:rPr lang="en-US" sz="1200" dirty="0"/>
              <a:t>X = </a:t>
            </a:r>
            <a:r>
              <a:rPr lang="en-US" sz="1200" dirty="0" err="1"/>
              <a:t>data.data</a:t>
            </a:r>
            <a:endParaRPr lang="en-US" sz="1200" dirty="0"/>
          </a:p>
          <a:p>
            <a:r>
              <a:rPr lang="en-US" sz="1200" dirty="0"/>
              <a:t>y = </a:t>
            </a:r>
            <a:r>
              <a:rPr lang="en-US" sz="1200" dirty="0" err="1"/>
              <a:t>data.target</a:t>
            </a:r>
            <a:endParaRPr lang="en-US" sz="1200" dirty="0"/>
          </a:p>
          <a:p>
            <a:r>
              <a:rPr lang="en-US" sz="1200" dirty="0"/>
              <a:t># Initialize and train the decision tree classifier</a:t>
            </a:r>
          </a:p>
          <a:p>
            <a:r>
              <a:rPr lang="en-US" sz="1200" dirty="0" err="1"/>
              <a:t>clf</a:t>
            </a:r>
            <a:r>
              <a:rPr lang="en-US" sz="1200" dirty="0"/>
              <a:t> = </a:t>
            </a:r>
            <a:r>
              <a:rPr lang="en-US" sz="1200" dirty="0" err="1"/>
              <a:t>DecisionTreeClassifier</a:t>
            </a:r>
            <a:r>
              <a:rPr lang="en-US" sz="1200" dirty="0"/>
              <a:t>()</a:t>
            </a:r>
          </a:p>
          <a:p>
            <a:r>
              <a:rPr lang="en-US" sz="1200" dirty="0" err="1"/>
              <a:t>clf.fit</a:t>
            </a:r>
            <a:r>
              <a:rPr lang="en-US" sz="1200" dirty="0"/>
              <a:t>(X, y)</a:t>
            </a:r>
          </a:p>
          <a:p>
            <a:r>
              <a:rPr lang="en-US" sz="1200" dirty="0"/>
              <a:t># Retrieve feature importances</a:t>
            </a:r>
          </a:p>
          <a:p>
            <a:r>
              <a:rPr lang="en-US" sz="1200" dirty="0"/>
              <a:t>importances = </a:t>
            </a:r>
            <a:r>
              <a:rPr lang="en-US" sz="1200" dirty="0" err="1"/>
              <a:t>clf.feature_importances</a:t>
            </a:r>
            <a:r>
              <a:rPr lang="en-US" sz="1200" dirty="0"/>
              <a:t>_</a:t>
            </a:r>
          </a:p>
          <a:p>
            <a:r>
              <a:rPr lang="en-US" sz="1200" dirty="0"/>
              <a:t># Create a </a:t>
            </a:r>
            <a:r>
              <a:rPr lang="en-US" sz="1200" dirty="0" err="1"/>
              <a:t>DataFrame</a:t>
            </a:r>
            <a:r>
              <a:rPr lang="en-US" sz="1200" dirty="0"/>
              <a:t> to display feature importance</a:t>
            </a:r>
          </a:p>
          <a:p>
            <a:r>
              <a:rPr lang="en-US" sz="1200" dirty="0" err="1"/>
              <a:t>feature_names</a:t>
            </a:r>
            <a:r>
              <a:rPr lang="en-US" sz="1200" dirty="0"/>
              <a:t> = </a:t>
            </a:r>
            <a:r>
              <a:rPr lang="en-US" sz="1200" dirty="0" err="1"/>
              <a:t>data.feature_names</a:t>
            </a:r>
            <a:endParaRPr lang="en-US" sz="1200" dirty="0"/>
          </a:p>
          <a:p>
            <a:r>
              <a:rPr lang="en-US" sz="1200" dirty="0" err="1"/>
              <a:t>importance_df</a:t>
            </a:r>
            <a:r>
              <a:rPr lang="en-US" sz="1200" dirty="0"/>
              <a:t> = </a:t>
            </a:r>
            <a:r>
              <a:rPr lang="en-US" sz="1200" dirty="0" err="1"/>
              <a:t>pd.DataFrame</a:t>
            </a:r>
            <a:r>
              <a:rPr lang="en-US" sz="1200" dirty="0"/>
              <a:t>({'Feature': </a:t>
            </a:r>
            <a:r>
              <a:rPr lang="en-US" sz="1200" dirty="0" err="1"/>
              <a:t>feature_names</a:t>
            </a:r>
            <a:r>
              <a:rPr lang="en-US" sz="1200" dirty="0"/>
              <a:t>, 'Importance': importances})</a:t>
            </a:r>
          </a:p>
          <a:p>
            <a:r>
              <a:rPr lang="en-US" sz="1200" dirty="0"/>
              <a:t># Sort and display features by importance</a:t>
            </a:r>
          </a:p>
          <a:p>
            <a:r>
              <a:rPr lang="en-US" sz="1200" dirty="0" err="1"/>
              <a:t>importance_df</a:t>
            </a:r>
            <a:r>
              <a:rPr lang="en-US" sz="1200" dirty="0"/>
              <a:t> = </a:t>
            </a:r>
            <a:r>
              <a:rPr lang="en-US" sz="1200" dirty="0" err="1"/>
              <a:t>importance_df.sort_values</a:t>
            </a:r>
            <a:r>
              <a:rPr lang="en-US" sz="1200" dirty="0"/>
              <a:t>(by='Importance', ascending=False)</a:t>
            </a:r>
          </a:p>
          <a:p>
            <a:r>
              <a:rPr lang="en-US" sz="1200" dirty="0"/>
              <a:t>print(</a:t>
            </a:r>
            <a:r>
              <a:rPr lang="en-US" sz="1200" dirty="0" err="1"/>
              <a:t>importance_df</a:t>
            </a:r>
            <a:r>
              <a:rPr lang="en-US" sz="1200" dirty="0"/>
              <a:t>)</a:t>
            </a:r>
          </a:p>
        </p:txBody>
      </p:sp>
      <p:sp>
        <p:nvSpPr>
          <p:cNvPr id="8" name="TextBox 7">
            <a:extLst>
              <a:ext uri="{FF2B5EF4-FFF2-40B4-BE49-F238E27FC236}">
                <a16:creationId xmlns:a16="http://schemas.microsoft.com/office/drawing/2014/main" id="{95FE9641-13B2-C235-0093-1B8A32D612B9}"/>
              </a:ext>
            </a:extLst>
          </p:cNvPr>
          <p:cNvSpPr txBox="1"/>
          <p:nvPr/>
        </p:nvSpPr>
        <p:spPr>
          <a:xfrm>
            <a:off x="656283" y="231913"/>
            <a:ext cx="5201478" cy="461665"/>
          </a:xfrm>
          <a:prstGeom prst="rect">
            <a:avLst/>
          </a:prstGeom>
          <a:noFill/>
        </p:spPr>
        <p:txBody>
          <a:bodyPr wrap="square" rtlCol="0">
            <a:spAutoFit/>
          </a:bodyPr>
          <a:lstStyle/>
          <a:p>
            <a:r>
              <a:rPr lang="en-US" sz="2400" b="1" dirty="0"/>
              <a:t>Feature Selection: Decision Trees</a:t>
            </a:r>
          </a:p>
        </p:txBody>
      </p:sp>
    </p:spTree>
    <p:extLst>
      <p:ext uri="{BB962C8B-B14F-4D97-AF65-F5344CB8AC3E}">
        <p14:creationId xmlns:p14="http://schemas.microsoft.com/office/powerpoint/2010/main" val="2903751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ontent Placeholder 2">
            <a:extLst>
              <a:ext uri="{FF2B5EF4-FFF2-40B4-BE49-F238E27FC236}">
                <a16:creationId xmlns:a16="http://schemas.microsoft.com/office/drawing/2014/main" id="{DB073934-0758-43B0-8270-D0FA7626EB0E}"/>
              </a:ext>
            </a:extLst>
          </p:cNvPr>
          <p:cNvSpPr>
            <a:spLocks noGrp="1"/>
          </p:cNvSpPr>
          <p:nvPr>
            <p:ph idx="1"/>
          </p:nvPr>
        </p:nvSpPr>
        <p:spPr>
          <a:xfrm>
            <a:off x="198934" y="846198"/>
            <a:ext cx="8805463" cy="4168149"/>
          </a:xfrm>
        </p:spPr>
        <p:txBody>
          <a:bodyPr>
            <a:noAutofit/>
          </a:bodyPr>
          <a:lstStyle/>
          <a:p>
            <a:pPr marL="0" indent="0">
              <a:buNone/>
            </a:pPr>
            <a:r>
              <a:rPr lang="en-IN" sz="1800" dirty="0">
                <a:latin typeface="Abadi Extra Light" panose="020B0204020104020204" pitchFamily="34" charset="0"/>
              </a:rPr>
              <a:t>A Decision Tree (DT) defines a hierarchy of rules to make a prediction</a:t>
            </a: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marL="0" indent="0">
              <a:buNone/>
            </a:pPr>
            <a:endParaRPr lang="en-GB" sz="1800" dirty="0">
              <a:latin typeface="Abadi Extra Light" panose="020B0204020104020204" pitchFamily="34" charset="0"/>
            </a:endParaRPr>
          </a:p>
          <a:p>
            <a:pPr>
              <a:buFont typeface="Wingdings" panose="05000000000000000000" pitchFamily="2" charset="2"/>
              <a:buChar char="§"/>
            </a:pPr>
            <a:r>
              <a:rPr lang="en-GB" sz="1800" dirty="0">
                <a:latin typeface="Abadi Extra Light" panose="020B0204020104020204" pitchFamily="34" charset="0"/>
              </a:rPr>
              <a:t>Root and internal nodes test rules. Leaf nodes make predictions</a:t>
            </a:r>
          </a:p>
          <a:p>
            <a:pPr marL="0" indent="0">
              <a:buNone/>
            </a:pPr>
            <a:endParaRPr lang="en-GB" sz="1800" dirty="0">
              <a:latin typeface="Abadi Extra Light" panose="020B0204020104020204" pitchFamily="34" charset="0"/>
            </a:endParaRPr>
          </a:p>
          <a:p>
            <a:pPr>
              <a:buFont typeface="Wingdings" panose="05000000000000000000" pitchFamily="2" charset="2"/>
              <a:buChar char="§"/>
            </a:pPr>
            <a:r>
              <a:rPr lang="en-GB" sz="1800" dirty="0">
                <a:latin typeface="Abadi Extra Light" panose="020B0204020104020204" pitchFamily="34" charset="0"/>
              </a:rPr>
              <a:t>Decision Tree (DT) learning is about learning such a tree from labeled data</a:t>
            </a:r>
          </a:p>
          <a:p>
            <a:pPr marL="0" indent="0">
              <a:buNone/>
            </a:pPr>
            <a:endParaRPr lang="en-GB" sz="1800" dirty="0">
              <a:latin typeface="Abadi Extra Light" panose="020B0204020104020204" pitchFamily="34" charset="0"/>
            </a:endParaRPr>
          </a:p>
          <a:p>
            <a:pPr marL="0" indent="0">
              <a:buNone/>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a:buFont typeface="Wingdings" panose="05000000000000000000" pitchFamily="2" charset="2"/>
              <a:buChar char="§"/>
            </a:pPr>
            <a:endParaRPr lang="en-GB" sz="1800" dirty="0">
              <a:latin typeface="Abadi Extra Light" panose="020B0204020104020204" pitchFamily="34" charset="0"/>
            </a:endParaRPr>
          </a:p>
          <a:p>
            <a:pPr marL="0" indent="0">
              <a:buNone/>
            </a:pPr>
            <a:endParaRPr lang="en-GB" sz="1800" dirty="0">
              <a:latin typeface="Abadi Extra Light" panose="020B0204020104020204" pitchFamily="34" charset="0"/>
            </a:endParaRPr>
          </a:p>
        </p:txBody>
      </p:sp>
      <p:sp>
        <p:nvSpPr>
          <p:cNvPr id="63" name="AutoShape 2">
            <a:extLst>
              <a:ext uri="{FF2B5EF4-FFF2-40B4-BE49-F238E27FC236}">
                <a16:creationId xmlns:a16="http://schemas.microsoft.com/office/drawing/2014/main" id="{FD6E3656-0C94-4932-B9F3-D779659CE4FA}"/>
              </a:ext>
            </a:extLst>
          </p:cNvPr>
          <p:cNvSpPr>
            <a:spLocks noChangeArrowheads="1"/>
          </p:cNvSpPr>
          <p:nvPr/>
        </p:nvSpPr>
        <p:spPr bwMode="auto">
          <a:xfrm>
            <a:off x="4285015" y="1325333"/>
            <a:ext cx="917972" cy="915772"/>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200" dirty="0"/>
              <a:t>Body </a:t>
            </a:r>
          </a:p>
          <a:p>
            <a:pPr eaLnBrk="1" hangingPunct="1"/>
            <a:r>
              <a:rPr lang="en-IN" altLang="en-US" sz="1200" dirty="0"/>
              <a:t>temp.</a:t>
            </a:r>
          </a:p>
        </p:txBody>
      </p:sp>
      <p:cxnSp>
        <p:nvCxnSpPr>
          <p:cNvPr id="65" name="AutoShape 4">
            <a:extLst>
              <a:ext uri="{FF2B5EF4-FFF2-40B4-BE49-F238E27FC236}">
                <a16:creationId xmlns:a16="http://schemas.microsoft.com/office/drawing/2014/main" id="{34B63522-6AA6-4F98-B227-2E8EF8C9D3BE}"/>
              </a:ext>
            </a:extLst>
          </p:cNvPr>
          <p:cNvCxnSpPr>
            <a:cxnSpLocks noChangeShapeType="1"/>
            <a:stCxn id="63" idx="3"/>
          </p:cNvCxnSpPr>
          <p:nvPr/>
        </p:nvCxnSpPr>
        <p:spPr bwMode="auto">
          <a:xfrm>
            <a:off x="5202987" y="1783219"/>
            <a:ext cx="1166447" cy="457886"/>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6" name="AutoShape 5">
            <a:extLst>
              <a:ext uri="{FF2B5EF4-FFF2-40B4-BE49-F238E27FC236}">
                <a16:creationId xmlns:a16="http://schemas.microsoft.com/office/drawing/2014/main" id="{115F95AC-0536-4C71-925A-EDEA86E96F52}"/>
              </a:ext>
            </a:extLst>
          </p:cNvPr>
          <p:cNvCxnSpPr>
            <a:cxnSpLocks noChangeShapeType="1"/>
          </p:cNvCxnSpPr>
          <p:nvPr/>
        </p:nvCxnSpPr>
        <p:spPr bwMode="auto">
          <a:xfrm rot="10800000" flipV="1">
            <a:off x="3017895" y="1801776"/>
            <a:ext cx="1224335" cy="846068"/>
          </a:xfrm>
          <a:prstGeom prst="bentConnector3">
            <a:avLst>
              <a:gd name="adj1" fmla="val 100269"/>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AutoShape 10">
            <a:extLst>
              <a:ext uri="{FF2B5EF4-FFF2-40B4-BE49-F238E27FC236}">
                <a16:creationId xmlns:a16="http://schemas.microsoft.com/office/drawing/2014/main" id="{7B11D1DD-9197-4412-A878-39C3D463DE59}"/>
              </a:ext>
            </a:extLst>
          </p:cNvPr>
          <p:cNvCxnSpPr>
            <a:cxnSpLocks noChangeShapeType="1"/>
          </p:cNvCxnSpPr>
          <p:nvPr/>
        </p:nvCxnSpPr>
        <p:spPr bwMode="auto">
          <a:xfrm rot="10800000" flipV="1">
            <a:off x="2154499" y="2957910"/>
            <a:ext cx="509414" cy="458317"/>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AutoShape 11">
            <a:extLst>
              <a:ext uri="{FF2B5EF4-FFF2-40B4-BE49-F238E27FC236}">
                <a16:creationId xmlns:a16="http://schemas.microsoft.com/office/drawing/2014/main" id="{D009A30A-F8B2-4810-BC5A-9BA9F251A629}"/>
              </a:ext>
            </a:extLst>
          </p:cNvPr>
          <p:cNvCxnSpPr>
            <a:cxnSpLocks noChangeShapeType="1"/>
          </p:cNvCxnSpPr>
          <p:nvPr/>
        </p:nvCxnSpPr>
        <p:spPr bwMode="auto">
          <a:xfrm>
            <a:off x="3371877" y="2957911"/>
            <a:ext cx="414835" cy="458317"/>
          </a:xfrm>
          <a:prstGeom prst="bentConnector2">
            <a:avLst/>
          </a:prstGeom>
          <a:noFill/>
          <a:ln w="381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5" name="Rectangle 14">
            <a:extLst>
              <a:ext uri="{FF2B5EF4-FFF2-40B4-BE49-F238E27FC236}">
                <a16:creationId xmlns:a16="http://schemas.microsoft.com/office/drawing/2014/main" id="{297CC1E9-3DF1-4B76-8424-6AA4BCB650D0}"/>
              </a:ext>
            </a:extLst>
          </p:cNvPr>
          <p:cNvSpPr>
            <a:spLocks noChangeArrowheads="1"/>
          </p:cNvSpPr>
          <p:nvPr/>
        </p:nvSpPr>
        <p:spPr bwMode="auto">
          <a:xfrm>
            <a:off x="4412322" y="5342427"/>
            <a:ext cx="76702" cy="65736"/>
          </a:xfrm>
          <a:prstGeom prst="rect">
            <a:avLst/>
          </a:prstGeom>
          <a:solidFill>
            <a:srgbClr val="FFFFFF"/>
          </a:solidFill>
          <a:ln w="9525">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a:p>
        </p:txBody>
      </p:sp>
      <p:sp>
        <p:nvSpPr>
          <p:cNvPr id="109" name="AutoShape 2">
            <a:extLst>
              <a:ext uri="{FF2B5EF4-FFF2-40B4-BE49-F238E27FC236}">
                <a16:creationId xmlns:a16="http://schemas.microsoft.com/office/drawing/2014/main" id="{04048551-39DF-4071-9DF0-DD5F3C210AF5}"/>
              </a:ext>
            </a:extLst>
          </p:cNvPr>
          <p:cNvSpPr>
            <a:spLocks noChangeArrowheads="1"/>
          </p:cNvSpPr>
          <p:nvPr/>
        </p:nvSpPr>
        <p:spPr bwMode="auto">
          <a:xfrm>
            <a:off x="2552298" y="2632163"/>
            <a:ext cx="917972" cy="915772"/>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200" dirty="0"/>
              <a:t>Gives </a:t>
            </a:r>
          </a:p>
          <a:p>
            <a:pPr eaLnBrk="1" hangingPunct="1"/>
            <a:r>
              <a:rPr lang="en-IN" altLang="en-US" sz="1200" dirty="0"/>
              <a:t>birth</a:t>
            </a:r>
          </a:p>
        </p:txBody>
      </p:sp>
      <p:sp>
        <p:nvSpPr>
          <p:cNvPr id="32" name="TextBox 31">
            <a:extLst>
              <a:ext uri="{FF2B5EF4-FFF2-40B4-BE49-F238E27FC236}">
                <a16:creationId xmlns:a16="http://schemas.microsoft.com/office/drawing/2014/main" id="{29F6C746-2B6F-4F18-906E-40F8451B9490}"/>
              </a:ext>
            </a:extLst>
          </p:cNvPr>
          <p:cNvSpPr txBox="1"/>
          <p:nvPr/>
        </p:nvSpPr>
        <p:spPr>
          <a:xfrm>
            <a:off x="5455138" y="1765072"/>
            <a:ext cx="500458" cy="300082"/>
          </a:xfrm>
          <a:prstGeom prst="rect">
            <a:avLst/>
          </a:prstGeom>
          <a:noFill/>
        </p:spPr>
        <p:txBody>
          <a:bodyPr wrap="none" rtlCol="0">
            <a:spAutoFit/>
          </a:bodyPr>
          <a:lstStyle/>
          <a:p>
            <a:r>
              <a:rPr lang="en-IN" sz="1350" dirty="0"/>
              <a:t>Cold</a:t>
            </a:r>
          </a:p>
        </p:txBody>
      </p:sp>
      <p:sp>
        <p:nvSpPr>
          <p:cNvPr id="157" name="AutoShape 7">
            <a:extLst>
              <a:ext uri="{FF2B5EF4-FFF2-40B4-BE49-F238E27FC236}">
                <a16:creationId xmlns:a16="http://schemas.microsoft.com/office/drawing/2014/main" id="{00365FC1-7474-4AF4-88CC-67C882F5CFED}"/>
              </a:ext>
            </a:extLst>
          </p:cNvPr>
          <p:cNvSpPr>
            <a:spLocks noChangeArrowheads="1"/>
          </p:cNvSpPr>
          <p:nvPr/>
        </p:nvSpPr>
        <p:spPr bwMode="auto">
          <a:xfrm>
            <a:off x="5681883" y="2259253"/>
            <a:ext cx="1131377"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350" dirty="0"/>
              <a:t>Non-mammal</a:t>
            </a:r>
          </a:p>
        </p:txBody>
      </p:sp>
      <p:sp>
        <p:nvSpPr>
          <p:cNvPr id="158" name="TextBox 157">
            <a:extLst>
              <a:ext uri="{FF2B5EF4-FFF2-40B4-BE49-F238E27FC236}">
                <a16:creationId xmlns:a16="http://schemas.microsoft.com/office/drawing/2014/main" id="{6D1FCE40-7965-41B1-871F-1AEF0EF04F15}"/>
              </a:ext>
            </a:extLst>
          </p:cNvPr>
          <p:cNvSpPr txBox="1"/>
          <p:nvPr/>
        </p:nvSpPr>
        <p:spPr>
          <a:xfrm>
            <a:off x="2171329" y="2935229"/>
            <a:ext cx="411075" cy="300082"/>
          </a:xfrm>
          <a:prstGeom prst="rect">
            <a:avLst/>
          </a:prstGeom>
          <a:noFill/>
        </p:spPr>
        <p:txBody>
          <a:bodyPr wrap="none" rtlCol="0">
            <a:spAutoFit/>
          </a:bodyPr>
          <a:lstStyle/>
          <a:p>
            <a:r>
              <a:rPr lang="en-IN" sz="1350" dirty="0"/>
              <a:t>Yes</a:t>
            </a:r>
          </a:p>
        </p:txBody>
      </p:sp>
      <p:sp>
        <p:nvSpPr>
          <p:cNvPr id="159" name="TextBox 158">
            <a:extLst>
              <a:ext uri="{FF2B5EF4-FFF2-40B4-BE49-F238E27FC236}">
                <a16:creationId xmlns:a16="http://schemas.microsoft.com/office/drawing/2014/main" id="{60CE3EC7-4995-4871-A92F-66637A95D4A6}"/>
              </a:ext>
            </a:extLst>
          </p:cNvPr>
          <p:cNvSpPr txBox="1"/>
          <p:nvPr/>
        </p:nvSpPr>
        <p:spPr>
          <a:xfrm>
            <a:off x="3445031" y="2919307"/>
            <a:ext cx="388248" cy="300082"/>
          </a:xfrm>
          <a:prstGeom prst="rect">
            <a:avLst/>
          </a:prstGeom>
          <a:noFill/>
        </p:spPr>
        <p:txBody>
          <a:bodyPr wrap="none" rtlCol="0">
            <a:spAutoFit/>
          </a:bodyPr>
          <a:lstStyle/>
          <a:p>
            <a:r>
              <a:rPr lang="en-IN" sz="1350" dirty="0"/>
              <a:t>No</a:t>
            </a:r>
          </a:p>
        </p:txBody>
      </p:sp>
      <p:sp>
        <p:nvSpPr>
          <p:cNvPr id="160" name="AutoShape 7">
            <a:extLst>
              <a:ext uri="{FF2B5EF4-FFF2-40B4-BE49-F238E27FC236}">
                <a16:creationId xmlns:a16="http://schemas.microsoft.com/office/drawing/2014/main" id="{0B7CFDFC-0899-412D-8115-8D8BE85CCD22}"/>
              </a:ext>
            </a:extLst>
          </p:cNvPr>
          <p:cNvSpPr>
            <a:spLocks noChangeArrowheads="1"/>
          </p:cNvSpPr>
          <p:nvPr/>
        </p:nvSpPr>
        <p:spPr bwMode="auto">
          <a:xfrm>
            <a:off x="3275179" y="3412741"/>
            <a:ext cx="1131377"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350" dirty="0"/>
              <a:t>Non-mammal</a:t>
            </a:r>
          </a:p>
        </p:txBody>
      </p:sp>
      <p:sp>
        <p:nvSpPr>
          <p:cNvPr id="161" name="AutoShape 7">
            <a:extLst>
              <a:ext uri="{FF2B5EF4-FFF2-40B4-BE49-F238E27FC236}">
                <a16:creationId xmlns:a16="http://schemas.microsoft.com/office/drawing/2014/main" id="{B988A67E-2E67-449E-A55E-4F5C9D13EA54}"/>
              </a:ext>
            </a:extLst>
          </p:cNvPr>
          <p:cNvSpPr>
            <a:spLocks noChangeArrowheads="1"/>
          </p:cNvSpPr>
          <p:nvPr/>
        </p:nvSpPr>
        <p:spPr bwMode="auto">
          <a:xfrm>
            <a:off x="1588810" y="3448156"/>
            <a:ext cx="1131377"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IN" altLang="en-US" sz="1350" dirty="0"/>
              <a:t>    Mammal</a:t>
            </a:r>
          </a:p>
        </p:txBody>
      </p:sp>
      <p:sp>
        <p:nvSpPr>
          <p:cNvPr id="33" name="TextBox 32">
            <a:extLst>
              <a:ext uri="{FF2B5EF4-FFF2-40B4-BE49-F238E27FC236}">
                <a16:creationId xmlns:a16="http://schemas.microsoft.com/office/drawing/2014/main" id="{7E8061DD-46D5-43A1-A8C0-0715CE02D39D}"/>
              </a:ext>
            </a:extLst>
          </p:cNvPr>
          <p:cNvSpPr txBox="1"/>
          <p:nvPr/>
        </p:nvSpPr>
        <p:spPr>
          <a:xfrm>
            <a:off x="3765869" y="1212688"/>
            <a:ext cx="936154" cy="300082"/>
          </a:xfrm>
          <a:prstGeom prst="rect">
            <a:avLst/>
          </a:prstGeom>
          <a:noFill/>
        </p:spPr>
        <p:txBody>
          <a:bodyPr wrap="none" rtlCol="0">
            <a:spAutoFit/>
          </a:bodyPr>
          <a:lstStyle/>
          <a:p>
            <a:r>
              <a:rPr lang="en-IN" sz="1350" dirty="0">
                <a:solidFill>
                  <a:srgbClr val="0000FF"/>
                </a:solidFill>
              </a:rPr>
              <a:t>Root Node</a:t>
            </a:r>
          </a:p>
        </p:txBody>
      </p:sp>
      <p:sp>
        <p:nvSpPr>
          <p:cNvPr id="162" name="TextBox 161">
            <a:extLst>
              <a:ext uri="{FF2B5EF4-FFF2-40B4-BE49-F238E27FC236}">
                <a16:creationId xmlns:a16="http://schemas.microsoft.com/office/drawing/2014/main" id="{890C4BE1-66DF-4707-AFBA-F263DEC7BF8F}"/>
              </a:ext>
            </a:extLst>
          </p:cNvPr>
          <p:cNvSpPr txBox="1"/>
          <p:nvPr/>
        </p:nvSpPr>
        <p:spPr>
          <a:xfrm>
            <a:off x="3017895" y="2383816"/>
            <a:ext cx="1385059" cy="300082"/>
          </a:xfrm>
          <a:prstGeom prst="rect">
            <a:avLst/>
          </a:prstGeom>
          <a:noFill/>
        </p:spPr>
        <p:txBody>
          <a:bodyPr wrap="none" rtlCol="0">
            <a:spAutoFit/>
          </a:bodyPr>
          <a:lstStyle/>
          <a:p>
            <a:r>
              <a:rPr lang="en-IN" sz="1350" dirty="0">
                <a:solidFill>
                  <a:srgbClr val="0000FF"/>
                </a:solidFill>
              </a:rPr>
              <a:t>An Internal Node</a:t>
            </a:r>
          </a:p>
        </p:txBody>
      </p:sp>
      <p:sp>
        <p:nvSpPr>
          <p:cNvPr id="163" name="TextBox 162">
            <a:extLst>
              <a:ext uri="{FF2B5EF4-FFF2-40B4-BE49-F238E27FC236}">
                <a16:creationId xmlns:a16="http://schemas.microsoft.com/office/drawing/2014/main" id="{176386BA-071D-4130-AB9F-EE8E4E52A22D}"/>
              </a:ext>
            </a:extLst>
          </p:cNvPr>
          <p:cNvSpPr txBox="1"/>
          <p:nvPr/>
        </p:nvSpPr>
        <p:spPr>
          <a:xfrm>
            <a:off x="3487694" y="1788805"/>
            <a:ext cx="614655" cy="300082"/>
          </a:xfrm>
          <a:prstGeom prst="rect">
            <a:avLst/>
          </a:prstGeom>
          <a:noFill/>
        </p:spPr>
        <p:txBody>
          <a:bodyPr wrap="none" rtlCol="0">
            <a:spAutoFit/>
          </a:bodyPr>
          <a:lstStyle/>
          <a:p>
            <a:r>
              <a:rPr lang="en-IN" sz="1350" dirty="0"/>
              <a:t>Warm</a:t>
            </a:r>
          </a:p>
        </p:txBody>
      </p:sp>
      <p:sp>
        <p:nvSpPr>
          <p:cNvPr id="168" name="TextBox 167">
            <a:extLst>
              <a:ext uri="{FF2B5EF4-FFF2-40B4-BE49-F238E27FC236}">
                <a16:creationId xmlns:a16="http://schemas.microsoft.com/office/drawing/2014/main" id="{53D11050-9A50-49CB-B340-850E09D03F48}"/>
              </a:ext>
            </a:extLst>
          </p:cNvPr>
          <p:cNvSpPr txBox="1"/>
          <p:nvPr/>
        </p:nvSpPr>
        <p:spPr>
          <a:xfrm>
            <a:off x="6813259" y="2450544"/>
            <a:ext cx="1036438" cy="300082"/>
          </a:xfrm>
          <a:prstGeom prst="rect">
            <a:avLst/>
          </a:prstGeom>
          <a:noFill/>
        </p:spPr>
        <p:txBody>
          <a:bodyPr wrap="none" rtlCol="0">
            <a:spAutoFit/>
          </a:bodyPr>
          <a:lstStyle/>
          <a:p>
            <a:r>
              <a:rPr lang="en-IN" sz="1350" dirty="0">
                <a:solidFill>
                  <a:srgbClr val="0000FF"/>
                </a:solidFill>
              </a:rPr>
              <a:t>A Leaf Node</a:t>
            </a:r>
          </a:p>
        </p:txBody>
      </p:sp>
      <p:sp>
        <p:nvSpPr>
          <p:cNvPr id="5" name="TextBox 4">
            <a:extLst>
              <a:ext uri="{FF2B5EF4-FFF2-40B4-BE49-F238E27FC236}">
                <a16:creationId xmlns:a16="http://schemas.microsoft.com/office/drawing/2014/main" id="{6C5D458D-7A6E-FEA7-8A8A-DB639896CC40}"/>
              </a:ext>
            </a:extLst>
          </p:cNvPr>
          <p:cNvSpPr txBox="1"/>
          <p:nvPr/>
        </p:nvSpPr>
        <p:spPr>
          <a:xfrm>
            <a:off x="696039" y="231913"/>
            <a:ext cx="5201478" cy="461665"/>
          </a:xfrm>
          <a:prstGeom prst="rect">
            <a:avLst/>
          </a:prstGeom>
          <a:noFill/>
        </p:spPr>
        <p:txBody>
          <a:bodyPr wrap="square" rtlCol="0">
            <a:spAutoFit/>
          </a:bodyPr>
          <a:lstStyle/>
          <a:p>
            <a:r>
              <a:rPr lang="en-US" sz="2400" b="1" dirty="0"/>
              <a:t>Feature Selection: Decision Trees</a:t>
            </a:r>
          </a:p>
        </p:txBody>
      </p:sp>
    </p:spTree>
    <p:custDataLst>
      <p:tags r:id="rId1"/>
    </p:custDataLst>
    <p:extLst>
      <p:ext uri="{BB962C8B-B14F-4D97-AF65-F5344CB8AC3E}">
        <p14:creationId xmlns:p14="http://schemas.microsoft.com/office/powerpoint/2010/main" val="1539008401"/>
      </p:ext>
    </p:extLst>
  </p:cSld>
  <p:clrMapOvr>
    <a:masterClrMapping/>
  </p:clrMapOvr>
  <mc:AlternateContent xmlns:mc="http://schemas.openxmlformats.org/markup-compatibility/2006" xmlns:p14="http://schemas.microsoft.com/office/powerpoint/2010/main">
    <mc:Choice Requires="p14">
      <p:transition spd="slow" p14:dur="2000" advTm="130119"/>
    </mc:Choice>
    <mc:Fallback xmlns="">
      <p:transition spd="slow" advTm="130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wipe(down)">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wipe(down)">
                                      <p:cBhvr>
                                        <p:cTn id="12" dur="500"/>
                                        <p:tgtEl>
                                          <p:spTgt spid="63"/>
                                        </p:tgtEl>
                                      </p:cBhvr>
                                    </p:animEffect>
                                  </p:childTnLst>
                                </p:cTn>
                              </p:par>
                              <p:par>
                                <p:cTn id="13" presetID="22" presetClass="entr" presetSubtype="4"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down)">
                                      <p:cBhvr>
                                        <p:cTn id="15" dur="500"/>
                                        <p:tgtEl>
                                          <p:spTgt spid="65"/>
                                        </p:tgtEl>
                                      </p:cBhvr>
                                    </p:animEffect>
                                  </p:childTnLst>
                                </p:cTn>
                              </p:par>
                              <p:par>
                                <p:cTn id="16" presetID="22" presetClass="entr" presetSubtype="4" fill="hold"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4"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down)">
                                      <p:cBhvr>
                                        <p:cTn id="21" dur="500"/>
                                        <p:tgtEl>
                                          <p:spTgt spid="71"/>
                                        </p:tgtEl>
                                      </p:cBhvr>
                                    </p:animEffect>
                                  </p:childTnLst>
                                </p:cTn>
                              </p:par>
                              <p:par>
                                <p:cTn id="22" presetID="22" presetClass="entr" presetSubtype="4"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down)">
                                      <p:cBhvr>
                                        <p:cTn id="24" dur="500"/>
                                        <p:tgtEl>
                                          <p:spTgt spid="7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down)">
                                      <p:cBhvr>
                                        <p:cTn id="27" dur="500"/>
                                        <p:tgtEl>
                                          <p:spTgt spid="109"/>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7"/>
                                        </p:tgtEl>
                                        <p:attrNameLst>
                                          <p:attrName>style.visibility</p:attrName>
                                        </p:attrNameLst>
                                      </p:cBhvr>
                                      <p:to>
                                        <p:strVal val="visible"/>
                                      </p:to>
                                    </p:set>
                                    <p:animEffect transition="in" filter="wipe(down)">
                                      <p:cBhvr>
                                        <p:cTn id="33" dur="500"/>
                                        <p:tgtEl>
                                          <p:spTgt spid="15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8"/>
                                        </p:tgtEl>
                                        <p:attrNameLst>
                                          <p:attrName>style.visibility</p:attrName>
                                        </p:attrNameLst>
                                      </p:cBhvr>
                                      <p:to>
                                        <p:strVal val="visible"/>
                                      </p:to>
                                    </p:set>
                                    <p:animEffect transition="in" filter="wipe(down)">
                                      <p:cBhvr>
                                        <p:cTn id="36" dur="500"/>
                                        <p:tgtEl>
                                          <p:spTgt spid="15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9"/>
                                        </p:tgtEl>
                                        <p:attrNameLst>
                                          <p:attrName>style.visibility</p:attrName>
                                        </p:attrNameLst>
                                      </p:cBhvr>
                                      <p:to>
                                        <p:strVal val="visible"/>
                                      </p:to>
                                    </p:set>
                                    <p:animEffect transition="in" filter="wipe(down)">
                                      <p:cBhvr>
                                        <p:cTn id="39" dur="500"/>
                                        <p:tgtEl>
                                          <p:spTgt spid="15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0"/>
                                        </p:tgtEl>
                                        <p:attrNameLst>
                                          <p:attrName>style.visibility</p:attrName>
                                        </p:attrNameLst>
                                      </p:cBhvr>
                                      <p:to>
                                        <p:strVal val="visible"/>
                                      </p:to>
                                    </p:set>
                                    <p:animEffect transition="in" filter="wipe(down)">
                                      <p:cBhvr>
                                        <p:cTn id="42" dur="500"/>
                                        <p:tgtEl>
                                          <p:spTgt spid="16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61"/>
                                        </p:tgtEl>
                                        <p:attrNameLst>
                                          <p:attrName>style.visibility</p:attrName>
                                        </p:attrNameLst>
                                      </p:cBhvr>
                                      <p:to>
                                        <p:strVal val="visible"/>
                                      </p:to>
                                    </p:set>
                                    <p:animEffect transition="in" filter="wipe(down)">
                                      <p:cBhvr>
                                        <p:cTn id="45" dur="500"/>
                                        <p:tgtEl>
                                          <p:spTgt spid="16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63"/>
                                        </p:tgtEl>
                                        <p:attrNameLst>
                                          <p:attrName>style.visibility</p:attrName>
                                        </p:attrNameLst>
                                      </p:cBhvr>
                                      <p:to>
                                        <p:strVal val="visible"/>
                                      </p:to>
                                    </p:set>
                                    <p:animEffect transition="in" filter="wipe(down)">
                                      <p:cBhvr>
                                        <p:cTn id="48" dur="500"/>
                                        <p:tgtEl>
                                          <p:spTgt spid="16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down)">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wipe(down)">
                                      <p:cBhvr>
                                        <p:cTn id="58" dur="500"/>
                                        <p:tgtEl>
                                          <p:spTgt spid="16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wipe(down)">
                                      <p:cBhvr>
                                        <p:cTn id="63" dur="500"/>
                                        <p:tgtEl>
                                          <p:spTgt spid="16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95">
                                            <p:txEl>
                                              <p:pRg st="9" end="9"/>
                                            </p:txEl>
                                          </p:spTgt>
                                        </p:tgtEl>
                                        <p:attrNameLst>
                                          <p:attrName>style.visibility</p:attrName>
                                        </p:attrNameLst>
                                      </p:cBhvr>
                                      <p:to>
                                        <p:strVal val="visible"/>
                                      </p:to>
                                    </p:set>
                                    <p:animEffect transition="in" filter="wipe(down)">
                                      <p:cBhvr>
                                        <p:cTn id="68" dur="500"/>
                                        <p:tgtEl>
                                          <p:spTgt spid="95">
                                            <p:txEl>
                                              <p:pRg st="9" end="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95">
                                            <p:txEl>
                                              <p:pRg st="11" end="11"/>
                                            </p:txEl>
                                          </p:spTgt>
                                        </p:tgtEl>
                                        <p:attrNameLst>
                                          <p:attrName>style.visibility</p:attrName>
                                        </p:attrNameLst>
                                      </p:cBhvr>
                                      <p:to>
                                        <p:strVal val="visible"/>
                                      </p:to>
                                    </p:set>
                                    <p:animEffect transition="in" filter="wipe(down)">
                                      <p:cBhvr>
                                        <p:cTn id="73" dur="500"/>
                                        <p:tgtEl>
                                          <p:spTgt spid="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P spid="63" grpId="0" animBg="1"/>
      <p:bldP spid="109" grpId="0" animBg="1"/>
      <p:bldP spid="32" grpId="0"/>
      <p:bldP spid="157" grpId="0" animBg="1"/>
      <p:bldP spid="158" grpId="0"/>
      <p:bldP spid="159" grpId="0"/>
      <p:bldP spid="160" grpId="0" animBg="1"/>
      <p:bldP spid="161" grpId="0" animBg="1"/>
      <p:bldP spid="33" grpId="0"/>
      <p:bldP spid="162" grpId="0"/>
      <p:bldP spid="163" grpId="0"/>
      <p:bldP spid="16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ircular diagram of data collection&#10;&#10;Description automatically generated">
            <a:extLst>
              <a:ext uri="{FF2B5EF4-FFF2-40B4-BE49-F238E27FC236}">
                <a16:creationId xmlns:a16="http://schemas.microsoft.com/office/drawing/2014/main" id="{07D35BBF-47D2-35FA-73ED-38F611011633}"/>
              </a:ext>
            </a:extLst>
          </p:cNvPr>
          <p:cNvPicPr>
            <a:picLocks noChangeAspect="1"/>
          </p:cNvPicPr>
          <p:nvPr/>
        </p:nvPicPr>
        <p:blipFill>
          <a:blip r:embed="rId2"/>
          <a:stretch>
            <a:fillRect/>
          </a:stretch>
        </p:blipFill>
        <p:spPr>
          <a:xfrm>
            <a:off x="3916680" y="796338"/>
            <a:ext cx="4711189" cy="3867101"/>
          </a:xfrm>
          <a:prstGeom prst="rect">
            <a:avLst/>
          </a:prstGeom>
        </p:spPr>
      </p:pic>
      <p:graphicFrame>
        <p:nvGraphicFramePr>
          <p:cNvPr id="6" name="TextBox 1">
            <a:extLst>
              <a:ext uri="{FF2B5EF4-FFF2-40B4-BE49-F238E27FC236}">
                <a16:creationId xmlns:a16="http://schemas.microsoft.com/office/drawing/2014/main" id="{7F6372E6-16B9-4E50-FF68-AFD71A16FC6A}"/>
              </a:ext>
            </a:extLst>
          </p:cNvPr>
          <p:cNvGraphicFramePr/>
          <p:nvPr>
            <p:extLst>
              <p:ext uri="{D42A27DB-BD31-4B8C-83A1-F6EECF244321}">
                <p14:modId xmlns:p14="http://schemas.microsoft.com/office/powerpoint/2010/main" val="2229664339"/>
              </p:ext>
            </p:extLst>
          </p:nvPr>
        </p:nvGraphicFramePr>
        <p:xfrm>
          <a:off x="516130" y="831776"/>
          <a:ext cx="2863883" cy="391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5B05B19-0C14-7CAD-39AB-BF6BA2F4639D}"/>
              </a:ext>
            </a:extLst>
          </p:cNvPr>
          <p:cNvSpPr txBox="1"/>
          <p:nvPr/>
        </p:nvSpPr>
        <p:spPr>
          <a:xfrm>
            <a:off x="602974" y="207221"/>
            <a:ext cx="4572000" cy="584775"/>
          </a:xfrm>
          <a:prstGeom prst="rect">
            <a:avLst/>
          </a:prstGeom>
          <a:noFill/>
        </p:spPr>
        <p:txBody>
          <a:bodyPr wrap="square">
            <a:spAutoFit/>
          </a:bodyPr>
          <a:lstStyle/>
          <a:p>
            <a:pPr lvl="0"/>
            <a:r>
              <a:rPr lang="en-US" sz="3200" b="1" dirty="0">
                <a:solidFill>
                  <a:schemeClr val="bg1"/>
                </a:solidFill>
                <a:highlight>
                  <a:srgbClr val="0000FF"/>
                </a:highlight>
              </a:rPr>
              <a:t>1. Data Collection</a:t>
            </a:r>
            <a:endParaRPr lang="en-US" sz="3200" dirty="0">
              <a:solidFill>
                <a:schemeClr val="bg1"/>
              </a:solidFill>
              <a:highlight>
                <a:srgbClr val="0000FF"/>
              </a:highlight>
            </a:endParaRPr>
          </a:p>
        </p:txBody>
      </p:sp>
    </p:spTree>
    <p:extLst>
      <p:ext uri="{BB962C8B-B14F-4D97-AF65-F5344CB8AC3E}">
        <p14:creationId xmlns:p14="http://schemas.microsoft.com/office/powerpoint/2010/main" val="3031606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Grp="1" noChangeAspect="1" noChangeArrowheads="1"/>
          </p:cNvPicPr>
          <p:nvPr>
            <p:ph idx="1"/>
          </p:nvPr>
        </p:nvPicPr>
        <p:blipFill>
          <a:blip r:embed="rId3" cstate="print"/>
          <a:srcRect/>
          <a:stretch>
            <a:fillRect/>
          </a:stretch>
        </p:blipFill>
        <p:spPr>
          <a:xfrm>
            <a:off x="2511287" y="1484660"/>
            <a:ext cx="4545632" cy="3146975"/>
          </a:xfrm>
        </p:spPr>
      </p:pic>
      <p:sp>
        <p:nvSpPr>
          <p:cNvPr id="6" name="TextBox 5"/>
          <p:cNvSpPr txBox="1"/>
          <p:nvPr/>
        </p:nvSpPr>
        <p:spPr>
          <a:xfrm>
            <a:off x="790833" y="995437"/>
            <a:ext cx="5597611" cy="461665"/>
          </a:xfrm>
          <a:prstGeom prst="rect">
            <a:avLst/>
          </a:prstGeom>
          <a:noFill/>
        </p:spPr>
        <p:txBody>
          <a:bodyPr wrap="square" rtlCol="0">
            <a:spAutoFit/>
          </a:bodyPr>
          <a:lstStyle/>
          <a:p>
            <a:r>
              <a:rPr lang="en-US" sz="2400" dirty="0"/>
              <a:t>Loan approval prediction</a:t>
            </a:r>
            <a:endParaRPr lang="en-GB" sz="2400" dirty="0"/>
          </a:p>
        </p:txBody>
      </p:sp>
      <p:sp>
        <p:nvSpPr>
          <p:cNvPr id="4" name="Title 3">
            <a:extLst>
              <a:ext uri="{FF2B5EF4-FFF2-40B4-BE49-F238E27FC236}">
                <a16:creationId xmlns:a16="http://schemas.microsoft.com/office/drawing/2014/main" id="{4EE2F241-299B-DF64-5CB3-5FF28923E378}"/>
              </a:ext>
            </a:extLst>
          </p:cNvPr>
          <p:cNvSpPr>
            <a:spLocks noGrp="1"/>
          </p:cNvSpPr>
          <p:nvPr>
            <p:ph type="title"/>
          </p:nvPr>
        </p:nvSpPr>
        <p:spPr>
          <a:xfrm>
            <a:off x="457200" y="274638"/>
            <a:ext cx="8229600" cy="566875"/>
          </a:xfrm>
        </p:spPr>
        <p:txBody>
          <a:bodyPr>
            <a:normAutofit fontScale="90000"/>
          </a:bodyPr>
          <a:lstStyle/>
          <a:p>
            <a:endParaRPr lang="en-US" dirty="0"/>
          </a:p>
        </p:txBody>
      </p:sp>
      <p:sp>
        <p:nvSpPr>
          <p:cNvPr id="7" name="TextBox 6">
            <a:extLst>
              <a:ext uri="{FF2B5EF4-FFF2-40B4-BE49-F238E27FC236}">
                <a16:creationId xmlns:a16="http://schemas.microsoft.com/office/drawing/2014/main" id="{3BDBFD3B-23ED-AD53-54BA-BFAC7C1B0B1B}"/>
              </a:ext>
            </a:extLst>
          </p:cNvPr>
          <p:cNvSpPr txBox="1"/>
          <p:nvPr/>
        </p:nvSpPr>
        <p:spPr>
          <a:xfrm>
            <a:off x="696039" y="231913"/>
            <a:ext cx="5201478" cy="461665"/>
          </a:xfrm>
          <a:prstGeom prst="rect">
            <a:avLst/>
          </a:prstGeom>
          <a:noFill/>
        </p:spPr>
        <p:txBody>
          <a:bodyPr wrap="square" rtlCol="0">
            <a:spAutoFit/>
          </a:bodyPr>
          <a:lstStyle/>
          <a:p>
            <a:r>
              <a:rPr lang="en-US" sz="2400" b="1" dirty="0"/>
              <a:t>Decision Trees: Example</a:t>
            </a:r>
          </a:p>
        </p:txBody>
      </p:sp>
    </p:spTree>
    <p:custDataLst>
      <p:tags r:id="rId1"/>
    </p:custDataLst>
    <p:extLst>
      <p:ext uri="{BB962C8B-B14F-4D97-AF65-F5344CB8AC3E}">
        <p14:creationId xmlns:p14="http://schemas.microsoft.com/office/powerpoint/2010/main" val="2701675519"/>
      </p:ext>
    </p:extLst>
  </p:cSld>
  <p:clrMapOvr>
    <a:masterClrMapping/>
  </p:clrMapOvr>
  <mc:AlternateContent xmlns:mc="http://schemas.openxmlformats.org/markup-compatibility/2006" xmlns:p14="http://schemas.microsoft.com/office/powerpoint/2010/main">
    <mc:Choice Requires="p14">
      <p:transition spd="slow" p14:dur="2000" advTm="104039"/>
    </mc:Choice>
    <mc:Fallback xmlns="">
      <p:transition spd="slow" advTm="104039"/>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oup 120">
            <a:extLst>
              <a:ext uri="{FF2B5EF4-FFF2-40B4-BE49-F238E27FC236}">
                <a16:creationId xmlns:a16="http://schemas.microsoft.com/office/drawing/2014/main" id="{1B288B9E-4B30-4C22-9AEC-3A0D8126FFFA}"/>
              </a:ext>
            </a:extLst>
          </p:cNvPr>
          <p:cNvGrpSpPr/>
          <p:nvPr/>
        </p:nvGrpSpPr>
        <p:grpSpPr>
          <a:xfrm>
            <a:off x="3289570" y="1788115"/>
            <a:ext cx="3338819" cy="2766095"/>
            <a:chOff x="687413" y="3948021"/>
            <a:chExt cx="3006781" cy="2491012"/>
          </a:xfrm>
        </p:grpSpPr>
        <p:grpSp>
          <p:nvGrpSpPr>
            <p:cNvPr id="122" name="Group 121">
              <a:extLst>
                <a:ext uri="{FF2B5EF4-FFF2-40B4-BE49-F238E27FC236}">
                  <a16:creationId xmlns:a16="http://schemas.microsoft.com/office/drawing/2014/main" id="{90A9A383-ADDA-46B9-AC71-4AD5468D39E5}"/>
                </a:ext>
              </a:extLst>
            </p:cNvPr>
            <p:cNvGrpSpPr/>
            <p:nvPr/>
          </p:nvGrpSpPr>
          <p:grpSpPr>
            <a:xfrm>
              <a:off x="687413" y="3948021"/>
              <a:ext cx="3006781" cy="2491012"/>
              <a:chOff x="481137" y="3535052"/>
              <a:chExt cx="3006781" cy="2491012"/>
            </a:xfrm>
          </p:grpSpPr>
          <p:cxnSp>
            <p:nvCxnSpPr>
              <p:cNvPr id="155" name="Straight Connector 154">
                <a:extLst>
                  <a:ext uri="{FF2B5EF4-FFF2-40B4-BE49-F238E27FC236}">
                    <a16:creationId xmlns:a16="http://schemas.microsoft.com/office/drawing/2014/main" id="{A2108E22-22E4-46D8-8C1E-E480DFE8C2A0}"/>
                  </a:ext>
                </a:extLst>
              </p:cNvPr>
              <p:cNvCxnSpPr/>
              <p:nvPr/>
            </p:nvCxnSpPr>
            <p:spPr>
              <a:xfrm>
                <a:off x="678729" y="3535052"/>
                <a:ext cx="0" cy="2491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829848-8B1A-4B1A-98BB-10C0C84DAB36}"/>
                  </a:ext>
                </a:extLst>
              </p:cNvPr>
              <p:cNvCxnSpPr/>
              <p:nvPr/>
            </p:nvCxnSpPr>
            <p:spPr>
              <a:xfrm>
                <a:off x="481137" y="5854045"/>
                <a:ext cx="300678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3" name="Oval 122">
              <a:extLst>
                <a:ext uri="{FF2B5EF4-FFF2-40B4-BE49-F238E27FC236}">
                  <a16:creationId xmlns:a16="http://schemas.microsoft.com/office/drawing/2014/main" id="{EF809C50-66D2-4C6D-A707-AE29B6646F51}"/>
                </a:ext>
              </a:extLst>
            </p:cNvPr>
            <p:cNvSpPr/>
            <p:nvPr/>
          </p:nvSpPr>
          <p:spPr>
            <a:xfrm>
              <a:off x="1058239" y="400942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4" name="Oval 123">
              <a:extLst>
                <a:ext uri="{FF2B5EF4-FFF2-40B4-BE49-F238E27FC236}">
                  <a16:creationId xmlns:a16="http://schemas.microsoft.com/office/drawing/2014/main" id="{59104C0F-262A-452D-A012-B1F11FD3D179}"/>
                </a:ext>
              </a:extLst>
            </p:cNvPr>
            <p:cNvSpPr/>
            <p:nvPr/>
          </p:nvSpPr>
          <p:spPr>
            <a:xfrm>
              <a:off x="192157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Oval 124">
              <a:extLst>
                <a:ext uri="{FF2B5EF4-FFF2-40B4-BE49-F238E27FC236}">
                  <a16:creationId xmlns:a16="http://schemas.microsoft.com/office/drawing/2014/main" id="{FF94CA64-F87E-48F3-953E-916715AF4DAE}"/>
                </a:ext>
              </a:extLst>
            </p:cNvPr>
            <p:cNvSpPr/>
            <p:nvPr/>
          </p:nvSpPr>
          <p:spPr>
            <a:xfrm>
              <a:off x="1446837" y="4456201"/>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6" name="Oval 125">
              <a:extLst>
                <a:ext uri="{FF2B5EF4-FFF2-40B4-BE49-F238E27FC236}">
                  <a16:creationId xmlns:a16="http://schemas.microsoft.com/office/drawing/2014/main" id="{BF27A722-541F-4097-AA6E-A799E99F4CB5}"/>
                </a:ext>
              </a:extLst>
            </p:cNvPr>
            <p:cNvSpPr/>
            <p:nvPr/>
          </p:nvSpPr>
          <p:spPr>
            <a:xfrm>
              <a:off x="1441590" y="401613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7" name="Oval 126">
              <a:extLst>
                <a:ext uri="{FF2B5EF4-FFF2-40B4-BE49-F238E27FC236}">
                  <a16:creationId xmlns:a16="http://schemas.microsoft.com/office/drawing/2014/main" id="{5F0E4C95-96F6-4A42-80FE-CF84044BFA18}"/>
                </a:ext>
              </a:extLst>
            </p:cNvPr>
            <p:cNvSpPr/>
            <p:nvPr/>
          </p:nvSpPr>
          <p:spPr>
            <a:xfrm>
              <a:off x="2043736" y="4771861"/>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8" name="Oval 127">
              <a:extLst>
                <a:ext uri="{FF2B5EF4-FFF2-40B4-BE49-F238E27FC236}">
                  <a16:creationId xmlns:a16="http://schemas.microsoft.com/office/drawing/2014/main" id="{618E094C-52C6-4DBB-9CAE-FCE848E3F00C}"/>
                </a:ext>
              </a:extLst>
            </p:cNvPr>
            <p:cNvSpPr/>
            <p:nvPr/>
          </p:nvSpPr>
          <p:spPr>
            <a:xfrm>
              <a:off x="2043736" y="513796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9" name="Oval 128">
              <a:extLst>
                <a:ext uri="{FF2B5EF4-FFF2-40B4-BE49-F238E27FC236}">
                  <a16:creationId xmlns:a16="http://schemas.microsoft.com/office/drawing/2014/main" id="{21CD320A-B6C4-461B-B96F-A51F29019244}"/>
                </a:ext>
              </a:extLst>
            </p:cNvPr>
            <p:cNvSpPr/>
            <p:nvPr/>
          </p:nvSpPr>
          <p:spPr>
            <a:xfrm>
              <a:off x="2043736" y="5504068"/>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0" name="Oval 129">
              <a:extLst>
                <a:ext uri="{FF2B5EF4-FFF2-40B4-BE49-F238E27FC236}">
                  <a16:creationId xmlns:a16="http://schemas.microsoft.com/office/drawing/2014/main" id="{41BBF04F-3BBA-4D6B-9DE4-3EC5DBEF6604}"/>
                </a:ext>
              </a:extLst>
            </p:cNvPr>
            <p:cNvSpPr/>
            <p:nvPr/>
          </p:nvSpPr>
          <p:spPr>
            <a:xfrm>
              <a:off x="1058238" y="4810377"/>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1" name="Oval 130">
              <a:extLst>
                <a:ext uri="{FF2B5EF4-FFF2-40B4-BE49-F238E27FC236}">
                  <a16:creationId xmlns:a16="http://schemas.microsoft.com/office/drawing/2014/main" id="{C722D264-A8FB-4A2B-94FC-A14D06B3726A}"/>
                </a:ext>
              </a:extLst>
            </p:cNvPr>
            <p:cNvSpPr/>
            <p:nvPr/>
          </p:nvSpPr>
          <p:spPr>
            <a:xfrm>
              <a:off x="1446797" y="481781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2" name="Oval 131">
              <a:extLst>
                <a:ext uri="{FF2B5EF4-FFF2-40B4-BE49-F238E27FC236}">
                  <a16:creationId xmlns:a16="http://schemas.microsoft.com/office/drawing/2014/main" id="{BB4A7FFE-4852-4778-974A-074CD06E209E}"/>
                </a:ext>
              </a:extLst>
            </p:cNvPr>
            <p:cNvSpPr/>
            <p:nvPr/>
          </p:nvSpPr>
          <p:spPr>
            <a:xfrm>
              <a:off x="1439357" y="519300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3" name="Oval 132">
              <a:extLst>
                <a:ext uri="{FF2B5EF4-FFF2-40B4-BE49-F238E27FC236}">
                  <a16:creationId xmlns:a16="http://schemas.microsoft.com/office/drawing/2014/main" id="{999F112C-2335-4AC6-9DCF-D66F1757573E}"/>
                </a:ext>
              </a:extLst>
            </p:cNvPr>
            <p:cNvSpPr/>
            <p:nvPr/>
          </p:nvSpPr>
          <p:spPr>
            <a:xfrm>
              <a:off x="1050981" y="553638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4" name="Oval 133">
              <a:extLst>
                <a:ext uri="{FF2B5EF4-FFF2-40B4-BE49-F238E27FC236}">
                  <a16:creationId xmlns:a16="http://schemas.microsoft.com/office/drawing/2014/main" id="{EAAEAADC-A54F-4F89-88CD-0E3BFCCBE8E4}"/>
                </a:ext>
              </a:extLst>
            </p:cNvPr>
            <p:cNvSpPr/>
            <p:nvPr/>
          </p:nvSpPr>
          <p:spPr>
            <a:xfrm>
              <a:off x="1439357" y="5930069"/>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Oval 134">
              <a:extLst>
                <a:ext uri="{FF2B5EF4-FFF2-40B4-BE49-F238E27FC236}">
                  <a16:creationId xmlns:a16="http://schemas.microsoft.com/office/drawing/2014/main" id="{A4A28538-E578-4FFF-8D1C-5A8EB7A628B6}"/>
                </a:ext>
              </a:extLst>
            </p:cNvPr>
            <p:cNvSpPr/>
            <p:nvPr/>
          </p:nvSpPr>
          <p:spPr>
            <a:xfrm>
              <a:off x="2337231" y="4016132"/>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6" name="Oval 135">
              <a:extLst>
                <a:ext uri="{FF2B5EF4-FFF2-40B4-BE49-F238E27FC236}">
                  <a16:creationId xmlns:a16="http://schemas.microsoft.com/office/drawing/2014/main" id="{F82DC4B9-092E-443E-9AE3-35E1EC03E5E8}"/>
                </a:ext>
              </a:extLst>
            </p:cNvPr>
            <p:cNvSpPr/>
            <p:nvPr/>
          </p:nvSpPr>
          <p:spPr>
            <a:xfrm>
              <a:off x="2337231"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7" name="Oval 136">
              <a:extLst>
                <a:ext uri="{FF2B5EF4-FFF2-40B4-BE49-F238E27FC236}">
                  <a16:creationId xmlns:a16="http://schemas.microsoft.com/office/drawing/2014/main" id="{7E7B2060-C4D7-49A6-BADA-3E8028ABC750}"/>
                </a:ext>
              </a:extLst>
            </p:cNvPr>
            <p:cNvSpPr/>
            <p:nvPr/>
          </p:nvSpPr>
          <p:spPr>
            <a:xfrm>
              <a:off x="2686930" y="4407241"/>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8" name="Oval 137">
              <a:extLst>
                <a:ext uri="{FF2B5EF4-FFF2-40B4-BE49-F238E27FC236}">
                  <a16:creationId xmlns:a16="http://schemas.microsoft.com/office/drawing/2014/main" id="{62F45286-1A77-48AD-B55A-3A048CAB479B}"/>
                </a:ext>
              </a:extLst>
            </p:cNvPr>
            <p:cNvSpPr/>
            <p:nvPr/>
          </p:nvSpPr>
          <p:spPr>
            <a:xfrm>
              <a:off x="2528066"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9" name="Oval 138">
              <a:extLst>
                <a:ext uri="{FF2B5EF4-FFF2-40B4-BE49-F238E27FC236}">
                  <a16:creationId xmlns:a16="http://schemas.microsoft.com/office/drawing/2014/main" id="{DF7AB144-EFE1-454A-BB9C-8B5E39A3053A}"/>
                </a:ext>
              </a:extLst>
            </p:cNvPr>
            <p:cNvSpPr/>
            <p:nvPr/>
          </p:nvSpPr>
          <p:spPr>
            <a:xfrm>
              <a:off x="2976491"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Oval 139">
              <a:extLst>
                <a:ext uri="{FF2B5EF4-FFF2-40B4-BE49-F238E27FC236}">
                  <a16:creationId xmlns:a16="http://schemas.microsoft.com/office/drawing/2014/main" id="{24462DEB-F47F-4FB8-93DA-DF6A8239789F}"/>
                </a:ext>
              </a:extLst>
            </p:cNvPr>
            <p:cNvSpPr/>
            <p:nvPr/>
          </p:nvSpPr>
          <p:spPr>
            <a:xfrm>
              <a:off x="3414805" y="4754613"/>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1" name="Oval 140">
              <a:extLst>
                <a:ext uri="{FF2B5EF4-FFF2-40B4-BE49-F238E27FC236}">
                  <a16:creationId xmlns:a16="http://schemas.microsoft.com/office/drawing/2014/main" id="{E41DF84E-3E16-41C7-8268-4D25E68EE615}"/>
                </a:ext>
              </a:extLst>
            </p:cNvPr>
            <p:cNvSpPr/>
            <p:nvPr/>
          </p:nvSpPr>
          <p:spPr>
            <a:xfrm>
              <a:off x="3211577" y="504276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2" name="Oval 141">
              <a:extLst>
                <a:ext uri="{FF2B5EF4-FFF2-40B4-BE49-F238E27FC236}">
                  <a16:creationId xmlns:a16="http://schemas.microsoft.com/office/drawing/2014/main" id="{7B153CDB-B978-414B-A11D-DFE0D50F196E}"/>
                </a:ext>
              </a:extLst>
            </p:cNvPr>
            <p:cNvSpPr/>
            <p:nvPr/>
          </p:nvSpPr>
          <p:spPr>
            <a:xfrm>
              <a:off x="2743440" y="5053580"/>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Oval 142">
              <a:extLst>
                <a:ext uri="{FF2B5EF4-FFF2-40B4-BE49-F238E27FC236}">
                  <a16:creationId xmlns:a16="http://schemas.microsoft.com/office/drawing/2014/main" id="{F0EFCAE3-15BA-4DC1-9A38-3058BD29B36F}"/>
                </a:ext>
              </a:extLst>
            </p:cNvPr>
            <p:cNvSpPr/>
            <p:nvPr/>
          </p:nvSpPr>
          <p:spPr>
            <a:xfrm>
              <a:off x="2528066" y="5407482"/>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4" name="Oval 143">
              <a:extLst>
                <a:ext uri="{FF2B5EF4-FFF2-40B4-BE49-F238E27FC236}">
                  <a16:creationId xmlns:a16="http://schemas.microsoft.com/office/drawing/2014/main" id="{D16C2B23-AAFF-4031-B295-1E25503E27CD}"/>
                </a:ext>
              </a:extLst>
            </p:cNvPr>
            <p:cNvSpPr/>
            <p:nvPr/>
          </p:nvSpPr>
          <p:spPr>
            <a:xfrm>
              <a:off x="2528066" y="572237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Oval 144">
              <a:extLst>
                <a:ext uri="{FF2B5EF4-FFF2-40B4-BE49-F238E27FC236}">
                  <a16:creationId xmlns:a16="http://schemas.microsoft.com/office/drawing/2014/main" id="{4C3394FE-62B3-4F5B-8824-B0A6D465447B}"/>
                </a:ext>
              </a:extLst>
            </p:cNvPr>
            <p:cNvSpPr/>
            <p:nvPr/>
          </p:nvSpPr>
          <p:spPr>
            <a:xfrm>
              <a:off x="2528066"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6" name="Oval 145">
              <a:extLst>
                <a:ext uri="{FF2B5EF4-FFF2-40B4-BE49-F238E27FC236}">
                  <a16:creationId xmlns:a16="http://schemas.microsoft.com/office/drawing/2014/main" id="{CC72F701-C3FB-4F7B-AFDF-F39CBB4A4191}"/>
                </a:ext>
              </a:extLst>
            </p:cNvPr>
            <p:cNvSpPr/>
            <p:nvPr/>
          </p:nvSpPr>
          <p:spPr>
            <a:xfrm>
              <a:off x="2864021" y="6025486"/>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Oval 146">
              <a:extLst>
                <a:ext uri="{FF2B5EF4-FFF2-40B4-BE49-F238E27FC236}">
                  <a16:creationId xmlns:a16="http://schemas.microsoft.com/office/drawing/2014/main" id="{59691CBB-AD84-4BAF-A01A-047C955EC63E}"/>
                </a:ext>
              </a:extLst>
            </p:cNvPr>
            <p:cNvSpPr/>
            <p:nvPr/>
          </p:nvSpPr>
          <p:spPr>
            <a:xfrm>
              <a:off x="2864022" y="5725177"/>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8" name="Oval 147">
              <a:extLst>
                <a:ext uri="{FF2B5EF4-FFF2-40B4-BE49-F238E27FC236}">
                  <a16:creationId xmlns:a16="http://schemas.microsoft.com/office/drawing/2014/main" id="{1A53F011-823E-4C31-8C9B-9A0AB5D8B051}"/>
                </a:ext>
              </a:extLst>
            </p:cNvPr>
            <p:cNvSpPr/>
            <p:nvPr/>
          </p:nvSpPr>
          <p:spPr>
            <a:xfrm>
              <a:off x="2864023" y="5403735"/>
              <a:ext cx="190835" cy="190835"/>
            </a:xfrm>
            <a:prstGeom prst="ellipse">
              <a:avLst/>
            </a:prstGeom>
            <a:solidFill>
              <a:srgbClr val="FF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Oval 148">
              <a:extLst>
                <a:ext uri="{FF2B5EF4-FFF2-40B4-BE49-F238E27FC236}">
                  <a16:creationId xmlns:a16="http://schemas.microsoft.com/office/drawing/2014/main" id="{670AB02F-1498-43FC-BD7C-CA3CD23D0A24}"/>
                </a:ext>
              </a:extLst>
            </p:cNvPr>
            <p:cNvSpPr/>
            <p:nvPr/>
          </p:nvSpPr>
          <p:spPr>
            <a:xfrm>
              <a:off x="2042118" y="5930069"/>
              <a:ext cx="190835" cy="190835"/>
            </a:xfrm>
            <a:prstGeom prst="ellipse">
              <a:avLst/>
            </a:prstGeom>
            <a:solidFill>
              <a:srgbClr val="2ECC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0" name="Oval 149">
              <a:extLst>
                <a:ext uri="{FF2B5EF4-FFF2-40B4-BE49-F238E27FC236}">
                  <a16:creationId xmlns:a16="http://schemas.microsoft.com/office/drawing/2014/main" id="{15D70DA7-86C2-482F-909A-9695D4BD1733}"/>
                </a:ext>
              </a:extLst>
            </p:cNvPr>
            <p:cNvSpPr/>
            <p:nvPr/>
          </p:nvSpPr>
          <p:spPr>
            <a:xfrm>
              <a:off x="3064743" y="4024623"/>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Oval 150">
              <a:extLst>
                <a:ext uri="{FF2B5EF4-FFF2-40B4-BE49-F238E27FC236}">
                  <a16:creationId xmlns:a16="http://schemas.microsoft.com/office/drawing/2014/main" id="{5157D29D-6FD8-48B6-AE0F-4638E502418C}"/>
                </a:ext>
              </a:extLst>
            </p:cNvPr>
            <p:cNvSpPr/>
            <p:nvPr/>
          </p:nvSpPr>
          <p:spPr>
            <a:xfrm>
              <a:off x="3384372" y="4388342"/>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2" name="Oval 151">
              <a:extLst>
                <a:ext uri="{FF2B5EF4-FFF2-40B4-BE49-F238E27FC236}">
                  <a16:creationId xmlns:a16="http://schemas.microsoft.com/office/drawing/2014/main" id="{84F0C637-566C-4C53-860C-18C1E63A6DD9}"/>
                </a:ext>
              </a:extLst>
            </p:cNvPr>
            <p:cNvSpPr/>
            <p:nvPr/>
          </p:nvSpPr>
          <p:spPr>
            <a:xfrm>
              <a:off x="3334949" y="5391750"/>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3" name="Oval 152">
              <a:extLst>
                <a:ext uri="{FF2B5EF4-FFF2-40B4-BE49-F238E27FC236}">
                  <a16:creationId xmlns:a16="http://schemas.microsoft.com/office/drawing/2014/main" id="{ABF3252D-74C2-431F-9671-3C205C61760B}"/>
                </a:ext>
              </a:extLst>
            </p:cNvPr>
            <p:cNvSpPr/>
            <p:nvPr/>
          </p:nvSpPr>
          <p:spPr>
            <a:xfrm>
              <a:off x="3334949" y="6021304"/>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Oval 153">
              <a:extLst>
                <a:ext uri="{FF2B5EF4-FFF2-40B4-BE49-F238E27FC236}">
                  <a16:creationId xmlns:a16="http://schemas.microsoft.com/office/drawing/2014/main" id="{C2DE93E5-C657-4B02-B8E2-3647F687D277}"/>
                </a:ext>
              </a:extLst>
            </p:cNvPr>
            <p:cNvSpPr/>
            <p:nvPr/>
          </p:nvSpPr>
          <p:spPr>
            <a:xfrm>
              <a:off x="1050981" y="5925886"/>
              <a:ext cx="190835" cy="190835"/>
            </a:xfrm>
            <a:prstGeom prst="ellipse">
              <a:avLst/>
            </a:prstGeom>
            <a:solidFill>
              <a:srgbClr val="00B0F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5" name="Content Placeholder 2">
            <a:extLst>
              <a:ext uri="{FF2B5EF4-FFF2-40B4-BE49-F238E27FC236}">
                <a16:creationId xmlns:a16="http://schemas.microsoft.com/office/drawing/2014/main" id="{DB073934-0758-43B0-8270-D0FA7626EB0E}"/>
              </a:ext>
            </a:extLst>
          </p:cNvPr>
          <p:cNvSpPr>
            <a:spLocks noGrp="1"/>
          </p:cNvSpPr>
          <p:nvPr>
            <p:ph idx="1"/>
          </p:nvPr>
        </p:nvSpPr>
        <p:spPr>
          <a:xfrm>
            <a:off x="198935" y="0"/>
            <a:ext cx="8467988" cy="4055461"/>
          </a:xfrm>
        </p:spPr>
        <p:txBody>
          <a:bodyPr>
            <a:noAutofit/>
          </a:bodyPr>
          <a:lstStyle/>
          <a:p>
            <a:pPr>
              <a:buFont typeface="Wingdings" panose="05000000000000000000" pitchFamily="2" charset="2"/>
              <a:buChar char="§"/>
            </a:pPr>
            <a:r>
              <a:rPr lang="en-IN" dirty="0">
                <a:latin typeface="Abadi Extra Light" panose="020B0204020104020204" pitchFamily="34" charset="0"/>
              </a:rPr>
              <a:t>The basic idea is very simple</a:t>
            </a:r>
          </a:p>
          <a:p>
            <a:pPr marL="0" indent="0">
              <a:buNone/>
            </a:pPr>
            <a:endParaRPr lang="en-IN" sz="675"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Recursively partition the training data into homogeneous regions</a:t>
            </a: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Within each group, fit a simple supervised learner (e.g., predict the majority label)</a:t>
            </a:r>
            <a:endParaRPr lang="en-GB" dirty="0">
              <a:solidFill>
                <a:srgbClr val="0000FF"/>
              </a:solidFill>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25" dirty="0">
              <a:latin typeface="Abadi Extra Light" panose="020B0204020104020204" pitchFamily="34" charset="0"/>
            </a:endParaRPr>
          </a:p>
          <a:p>
            <a:pPr marL="0" indent="0">
              <a:buNone/>
            </a:pPr>
            <a:endParaRPr lang="en-GB" sz="825" dirty="0">
              <a:latin typeface="Abadi Extra Light" panose="020B0204020104020204" pitchFamily="34" charset="0"/>
            </a:endParaRPr>
          </a:p>
        </p:txBody>
      </p:sp>
      <p:sp>
        <p:nvSpPr>
          <p:cNvPr id="96" name="Rectangle 95">
            <a:extLst>
              <a:ext uri="{FF2B5EF4-FFF2-40B4-BE49-F238E27FC236}">
                <a16:creationId xmlns:a16="http://schemas.microsoft.com/office/drawing/2014/main" id="{5A24D53E-ACBE-4A2F-AB45-AC8CC41C5629}"/>
              </a:ext>
            </a:extLst>
          </p:cNvPr>
          <p:cNvSpPr/>
          <p:nvPr/>
        </p:nvSpPr>
        <p:spPr>
          <a:xfrm>
            <a:off x="5202824" y="3312548"/>
            <a:ext cx="856476" cy="105560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Rectangle 96">
            <a:extLst>
              <a:ext uri="{FF2B5EF4-FFF2-40B4-BE49-F238E27FC236}">
                <a16:creationId xmlns:a16="http://schemas.microsoft.com/office/drawing/2014/main" id="{E94027C3-595C-4B58-89C0-642F7CA60F50}"/>
              </a:ext>
            </a:extLst>
          </p:cNvPr>
          <p:cNvSpPr/>
          <p:nvPr/>
        </p:nvSpPr>
        <p:spPr>
          <a:xfrm>
            <a:off x="4559287" y="1797592"/>
            <a:ext cx="1272143" cy="769472"/>
          </a:xfrm>
          <a:prstGeom prst="rect">
            <a:avLst/>
          </a:prstGeom>
          <a:solidFill>
            <a:srgbClr val="2ECC7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Rectangle 97">
            <a:extLst>
              <a:ext uri="{FF2B5EF4-FFF2-40B4-BE49-F238E27FC236}">
                <a16:creationId xmlns:a16="http://schemas.microsoft.com/office/drawing/2014/main" id="{42F35FE4-8E4B-43E0-91C0-189AA33C117C}"/>
              </a:ext>
            </a:extLst>
          </p:cNvPr>
          <p:cNvSpPr/>
          <p:nvPr/>
        </p:nvSpPr>
        <p:spPr>
          <a:xfrm>
            <a:off x="3510343" y="2175231"/>
            <a:ext cx="1071290" cy="2183010"/>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Rectangle 99">
            <a:extLst>
              <a:ext uri="{FF2B5EF4-FFF2-40B4-BE49-F238E27FC236}">
                <a16:creationId xmlns:a16="http://schemas.microsoft.com/office/drawing/2014/main" id="{B4E8F283-298C-475D-9CD3-0FA997D7BB17}"/>
              </a:ext>
            </a:extLst>
          </p:cNvPr>
          <p:cNvSpPr/>
          <p:nvPr/>
        </p:nvSpPr>
        <p:spPr>
          <a:xfrm>
            <a:off x="3521020" y="1786827"/>
            <a:ext cx="1049369" cy="38246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a:extLst>
              <a:ext uri="{FF2B5EF4-FFF2-40B4-BE49-F238E27FC236}">
                <a16:creationId xmlns:a16="http://schemas.microsoft.com/office/drawing/2014/main" id="{344C106F-BE5A-42E4-878D-9DCD0C9961FA}"/>
              </a:ext>
            </a:extLst>
          </p:cNvPr>
          <p:cNvSpPr/>
          <p:nvPr/>
        </p:nvSpPr>
        <p:spPr>
          <a:xfrm>
            <a:off x="4582202" y="2564323"/>
            <a:ext cx="610432" cy="133655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3" name="Straight Connector 102">
            <a:extLst>
              <a:ext uri="{FF2B5EF4-FFF2-40B4-BE49-F238E27FC236}">
                <a16:creationId xmlns:a16="http://schemas.microsoft.com/office/drawing/2014/main" id="{B10E0B3A-71E7-4F8F-A3D0-859796CD02DA}"/>
              </a:ext>
            </a:extLst>
          </p:cNvPr>
          <p:cNvCxnSpPr>
            <a:cxnSpLocks/>
          </p:cNvCxnSpPr>
          <p:nvPr/>
        </p:nvCxnSpPr>
        <p:spPr>
          <a:xfrm>
            <a:off x="4570389" y="1788116"/>
            <a:ext cx="1" cy="25750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82568F-6831-4CBE-B52E-8FD9F1263301}"/>
              </a:ext>
            </a:extLst>
          </p:cNvPr>
          <p:cNvCxnSpPr>
            <a:cxnSpLocks/>
          </p:cNvCxnSpPr>
          <p:nvPr/>
        </p:nvCxnSpPr>
        <p:spPr>
          <a:xfrm flipV="1">
            <a:off x="4570389" y="2562347"/>
            <a:ext cx="2040855" cy="31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5EB72EC9-D9D2-4405-9F88-A6CEB2588A5F}"/>
              </a:ext>
            </a:extLst>
          </p:cNvPr>
          <p:cNvCxnSpPr>
            <a:cxnSpLocks/>
          </p:cNvCxnSpPr>
          <p:nvPr/>
        </p:nvCxnSpPr>
        <p:spPr>
          <a:xfrm>
            <a:off x="5199961" y="2557392"/>
            <a:ext cx="1" cy="18008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DA6A126-A325-4F3B-8B36-5086248648A1}"/>
              </a:ext>
            </a:extLst>
          </p:cNvPr>
          <p:cNvCxnSpPr>
            <a:cxnSpLocks/>
          </p:cNvCxnSpPr>
          <p:nvPr/>
        </p:nvCxnSpPr>
        <p:spPr>
          <a:xfrm>
            <a:off x="5189237" y="3307831"/>
            <a:ext cx="142609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8C617C2-0444-4DE1-ADCC-9AFDD25D612E}"/>
              </a:ext>
            </a:extLst>
          </p:cNvPr>
          <p:cNvCxnSpPr>
            <a:cxnSpLocks/>
          </p:cNvCxnSpPr>
          <p:nvPr/>
        </p:nvCxnSpPr>
        <p:spPr>
          <a:xfrm flipV="1">
            <a:off x="3500577" y="2175231"/>
            <a:ext cx="10698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0CB69E9-193E-4A65-9833-CD317D508EBB}"/>
              </a:ext>
            </a:extLst>
          </p:cNvPr>
          <p:cNvCxnSpPr>
            <a:cxnSpLocks/>
          </p:cNvCxnSpPr>
          <p:nvPr/>
        </p:nvCxnSpPr>
        <p:spPr>
          <a:xfrm>
            <a:off x="5831430" y="1797592"/>
            <a:ext cx="569" cy="764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4D4EDC92-AEA4-4CDF-A643-F31BE34FE3CB}"/>
              </a:ext>
            </a:extLst>
          </p:cNvPr>
          <p:cNvCxnSpPr>
            <a:cxnSpLocks/>
          </p:cNvCxnSpPr>
          <p:nvPr/>
        </p:nvCxnSpPr>
        <p:spPr>
          <a:xfrm>
            <a:off x="4570389" y="3898884"/>
            <a:ext cx="6295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9C40B2F-2C39-4773-84D5-A793D95E62C8}"/>
              </a:ext>
            </a:extLst>
          </p:cNvPr>
          <p:cNvCxnSpPr>
            <a:cxnSpLocks/>
          </p:cNvCxnSpPr>
          <p:nvPr/>
        </p:nvCxnSpPr>
        <p:spPr>
          <a:xfrm>
            <a:off x="6059301" y="3304684"/>
            <a:ext cx="0" cy="1063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961FC68A-E640-4577-B68C-0B3DF94DFC98}"/>
              </a:ext>
            </a:extLst>
          </p:cNvPr>
          <p:cNvSpPr/>
          <p:nvPr/>
        </p:nvSpPr>
        <p:spPr>
          <a:xfrm>
            <a:off x="5831430" y="1801476"/>
            <a:ext cx="779815" cy="765587"/>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8" name="Rectangle 117">
            <a:extLst>
              <a:ext uri="{FF2B5EF4-FFF2-40B4-BE49-F238E27FC236}">
                <a16:creationId xmlns:a16="http://schemas.microsoft.com/office/drawing/2014/main" id="{8446D747-84E4-4FDC-B7C6-66B10021DC6F}"/>
              </a:ext>
            </a:extLst>
          </p:cNvPr>
          <p:cNvSpPr/>
          <p:nvPr/>
        </p:nvSpPr>
        <p:spPr>
          <a:xfrm>
            <a:off x="4570388" y="3900871"/>
            <a:ext cx="629571" cy="472337"/>
          </a:xfrm>
          <a:prstGeom prst="rect">
            <a:avLst/>
          </a:prstGeom>
          <a:solidFill>
            <a:srgbClr val="2ECC7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9" name="Rectangle 118">
            <a:extLst>
              <a:ext uri="{FF2B5EF4-FFF2-40B4-BE49-F238E27FC236}">
                <a16:creationId xmlns:a16="http://schemas.microsoft.com/office/drawing/2014/main" id="{4AA85403-A956-4744-BD71-3EF33DE4C73D}"/>
              </a:ext>
            </a:extLst>
          </p:cNvPr>
          <p:cNvSpPr/>
          <p:nvPr/>
        </p:nvSpPr>
        <p:spPr>
          <a:xfrm>
            <a:off x="6059300" y="3313399"/>
            <a:ext cx="551945" cy="1037468"/>
          </a:xfrm>
          <a:prstGeom prst="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0" name="Rectangle 119">
            <a:extLst>
              <a:ext uri="{FF2B5EF4-FFF2-40B4-BE49-F238E27FC236}">
                <a16:creationId xmlns:a16="http://schemas.microsoft.com/office/drawing/2014/main" id="{97BAEF57-C8BB-4F7F-85F4-F030491C774E}"/>
              </a:ext>
            </a:extLst>
          </p:cNvPr>
          <p:cNvSpPr/>
          <p:nvPr/>
        </p:nvSpPr>
        <p:spPr>
          <a:xfrm>
            <a:off x="5199961" y="2565493"/>
            <a:ext cx="1411284" cy="73919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4" name="Picture 2">
            <a:extLst>
              <a:ext uri="{FF2B5EF4-FFF2-40B4-BE49-F238E27FC236}">
                <a16:creationId xmlns:a16="http://schemas.microsoft.com/office/drawing/2014/main" id="{68F579DC-66D1-42D3-A3A3-47847E0658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3452" y="2017068"/>
            <a:ext cx="885825" cy="928688"/>
          </a:xfrm>
          <a:prstGeom prst="rect">
            <a:avLst/>
          </a:prstGeom>
          <a:noFill/>
          <a:extLst>
            <a:ext uri="{909E8E84-426E-40DD-AFC4-6F175D3DCCD1}">
              <a14:hiddenFill xmlns:a14="http://schemas.microsoft.com/office/drawing/2010/main">
                <a:solidFill>
                  <a:srgbClr val="FFFFFF"/>
                </a:solidFill>
              </a14:hiddenFill>
            </a:ext>
          </a:extLst>
        </p:spPr>
      </p:pic>
      <p:sp>
        <p:nvSpPr>
          <p:cNvPr id="165" name="Speech Bubble: Rectangle 164">
            <a:extLst>
              <a:ext uri="{FF2B5EF4-FFF2-40B4-BE49-F238E27FC236}">
                <a16:creationId xmlns:a16="http://schemas.microsoft.com/office/drawing/2014/main" id="{AFB6820F-88BB-45E3-87F2-21FFCB202AB2}"/>
              </a:ext>
            </a:extLst>
          </p:cNvPr>
          <p:cNvSpPr/>
          <p:nvPr/>
        </p:nvSpPr>
        <p:spPr>
          <a:xfrm>
            <a:off x="477077" y="1801477"/>
            <a:ext cx="1656027" cy="923756"/>
          </a:xfrm>
          <a:prstGeom prst="wedgeRectCallout">
            <a:avLst>
              <a:gd name="adj1" fmla="val 72019"/>
              <a:gd name="adj2" fmla="val 2134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What do you mean by “homogeneous” regions?</a:t>
            </a:r>
          </a:p>
        </p:txBody>
      </p:sp>
      <p:pic>
        <p:nvPicPr>
          <p:cNvPr id="166" name="Picture 165">
            <a:extLst>
              <a:ext uri="{FF2B5EF4-FFF2-40B4-BE49-F238E27FC236}">
                <a16:creationId xmlns:a16="http://schemas.microsoft.com/office/drawing/2014/main" id="{0ABD9AE8-31E1-4DDE-9113-09881F3E1B10}"/>
              </a:ext>
            </a:extLst>
          </p:cNvPr>
          <p:cNvPicPr>
            <a:picLocks noChangeAspect="1"/>
          </p:cNvPicPr>
          <p:nvPr/>
        </p:nvPicPr>
        <p:blipFill>
          <a:blip r:embed="rId4" cstate="print"/>
          <a:stretch>
            <a:fillRect/>
          </a:stretch>
        </p:blipFill>
        <p:spPr>
          <a:xfrm>
            <a:off x="2471278" y="3266737"/>
            <a:ext cx="758015" cy="723917"/>
          </a:xfrm>
          <a:prstGeom prst="rect">
            <a:avLst/>
          </a:prstGeom>
        </p:spPr>
      </p:pic>
      <p:sp>
        <p:nvSpPr>
          <p:cNvPr id="167" name="Speech Bubble: Rectangle 166">
            <a:extLst>
              <a:ext uri="{FF2B5EF4-FFF2-40B4-BE49-F238E27FC236}">
                <a16:creationId xmlns:a16="http://schemas.microsoft.com/office/drawing/2014/main" id="{4C35C510-5118-4B8C-97DF-01DB46EE9867}"/>
              </a:ext>
            </a:extLst>
          </p:cNvPr>
          <p:cNvSpPr/>
          <p:nvPr/>
        </p:nvSpPr>
        <p:spPr>
          <a:xfrm>
            <a:off x="369006" y="2895688"/>
            <a:ext cx="2098186" cy="1078541"/>
          </a:xfrm>
          <a:prstGeom prst="wedgeRectCallout">
            <a:avLst>
              <a:gd name="adj1" fmla="val 64304"/>
              <a:gd name="adj2" fmla="val 578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A homogeneous region will have all (or a majority of) training inputs with the same/similar outputs</a:t>
            </a:r>
          </a:p>
        </p:txBody>
      </p:sp>
      <p:sp>
        <p:nvSpPr>
          <p:cNvPr id="18" name="Oval 17">
            <a:extLst>
              <a:ext uri="{FF2B5EF4-FFF2-40B4-BE49-F238E27FC236}">
                <a16:creationId xmlns:a16="http://schemas.microsoft.com/office/drawing/2014/main" id="{B3DA9406-D917-489A-85E2-87F83154C685}"/>
              </a:ext>
            </a:extLst>
          </p:cNvPr>
          <p:cNvSpPr/>
          <p:nvPr/>
        </p:nvSpPr>
        <p:spPr>
          <a:xfrm>
            <a:off x="3755102" y="3187258"/>
            <a:ext cx="189000" cy="189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9" name="Oval 168">
            <a:extLst>
              <a:ext uri="{FF2B5EF4-FFF2-40B4-BE49-F238E27FC236}">
                <a16:creationId xmlns:a16="http://schemas.microsoft.com/office/drawing/2014/main" id="{A1EA26B7-E776-4199-8602-E207CD28B701}"/>
              </a:ext>
            </a:extLst>
          </p:cNvPr>
          <p:cNvSpPr/>
          <p:nvPr/>
        </p:nvSpPr>
        <p:spPr>
          <a:xfrm>
            <a:off x="5531407" y="3643133"/>
            <a:ext cx="189000" cy="189000"/>
          </a:xfrm>
          <a:prstGeom prst="ellipse">
            <a:avLst/>
          </a:prstGeom>
          <a:solidFill>
            <a:srgbClr val="33CC3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170" name="Picture 169">
            <a:extLst>
              <a:ext uri="{FF2B5EF4-FFF2-40B4-BE49-F238E27FC236}">
                <a16:creationId xmlns:a16="http://schemas.microsoft.com/office/drawing/2014/main" id="{FD42F1F1-2266-4241-A0BC-A983487308F1}"/>
              </a:ext>
            </a:extLst>
          </p:cNvPr>
          <p:cNvPicPr>
            <a:picLocks noChangeAspect="1"/>
          </p:cNvPicPr>
          <p:nvPr/>
        </p:nvPicPr>
        <p:blipFill>
          <a:blip r:embed="rId4" cstate="print"/>
          <a:stretch>
            <a:fillRect/>
          </a:stretch>
        </p:blipFill>
        <p:spPr>
          <a:xfrm>
            <a:off x="8385985" y="1344289"/>
            <a:ext cx="758015" cy="723917"/>
          </a:xfrm>
          <a:prstGeom prst="rect">
            <a:avLst/>
          </a:prstGeom>
        </p:spPr>
      </p:pic>
      <p:sp>
        <p:nvSpPr>
          <p:cNvPr id="171" name="Speech Bubble: Rectangle 170">
            <a:extLst>
              <a:ext uri="{FF2B5EF4-FFF2-40B4-BE49-F238E27FC236}">
                <a16:creationId xmlns:a16="http://schemas.microsoft.com/office/drawing/2014/main" id="{67750570-3F83-4572-9AD6-DCBCD7DD5CBE}"/>
              </a:ext>
            </a:extLst>
          </p:cNvPr>
          <p:cNvSpPr/>
          <p:nvPr/>
        </p:nvSpPr>
        <p:spPr>
          <a:xfrm>
            <a:off x="6835353" y="2214666"/>
            <a:ext cx="2057395" cy="2158542"/>
          </a:xfrm>
          <a:prstGeom prst="wedgeRectCallout">
            <a:avLst>
              <a:gd name="adj1" fmla="val 37381"/>
              <a:gd name="adj2" fmla="val -6630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350" dirty="0">
                <a:solidFill>
                  <a:schemeClr val="tx1"/>
                </a:solidFill>
                <a:latin typeface="Abadi Extra Light" panose="020B0204020104020204" pitchFamily="34" charset="0"/>
              </a:rPr>
              <a:t>Even though the rule within each group is simple, we are able to learn a fairly sophisticated model overall (note in this example, each rule is a simple horizontal/vertical classifier but the overall decision boundary is rather sophisticated</a:t>
            </a:r>
            <a:r>
              <a:rPr lang="en-IN" sz="1500" dirty="0">
                <a:solidFill>
                  <a:schemeClr val="tx1"/>
                </a:solidFill>
                <a:latin typeface="Abadi Extra Light" panose="020B0204020104020204" pitchFamily="34" charset="0"/>
              </a:rPr>
              <a:t>)</a:t>
            </a:r>
          </a:p>
        </p:txBody>
      </p:sp>
    </p:spTree>
    <p:custDataLst>
      <p:tags r:id="rId1"/>
    </p:custDataLst>
    <p:extLst>
      <p:ext uri="{BB962C8B-B14F-4D97-AF65-F5344CB8AC3E}">
        <p14:creationId xmlns:p14="http://schemas.microsoft.com/office/powerpoint/2010/main" val="2782649546"/>
      </p:ext>
    </p:extLst>
  </p:cSld>
  <p:clrMapOvr>
    <a:masterClrMapping/>
  </p:clrMapOvr>
  <mc:AlternateContent xmlns:mc="http://schemas.openxmlformats.org/markup-compatibility/2006" xmlns:p14="http://schemas.microsoft.com/office/powerpoint/2010/main">
    <mc:Choice Requires="p14">
      <p:transition spd="slow" p14:dur="2000" advTm="478777"/>
    </mc:Choice>
    <mc:Fallback xmlns="">
      <p:transition spd="slow" advTm="4787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wipe(down)">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5">
                                            <p:txEl>
                                              <p:pRg st="2" end="2"/>
                                            </p:txEl>
                                          </p:spTgt>
                                        </p:tgtEl>
                                        <p:attrNameLst>
                                          <p:attrName>style.visibility</p:attrName>
                                        </p:attrNameLst>
                                      </p:cBhvr>
                                      <p:to>
                                        <p:strVal val="visible"/>
                                      </p:to>
                                    </p:set>
                                    <p:animEffect transition="in" filter="wipe(down)">
                                      <p:cBhvr>
                                        <p:cTn id="12" dur="500"/>
                                        <p:tgtEl>
                                          <p:spTgt spid="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animEffect transition="in" filter="wipe(up)">
                                      <p:cBhvr>
                                        <p:cTn id="21" dur="500"/>
                                        <p:tgtEl>
                                          <p:spTgt spid="10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wipe(left)">
                                      <p:cBhvr>
                                        <p:cTn id="26" dur="500"/>
                                        <p:tgtEl>
                                          <p:spTgt spid="110"/>
                                        </p:tgtEl>
                                      </p:cBhvr>
                                    </p:animEffect>
                                  </p:childTnLst>
                                </p:cTn>
                              </p:par>
                              <p:par>
                                <p:cTn id="27" presetID="22" presetClass="entr" presetSubtype="2"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animEffect transition="in" filter="wipe(right)">
                                      <p:cBhvr>
                                        <p:cTn id="29" dur="500"/>
                                        <p:tgtEl>
                                          <p:spTgt spid="1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11"/>
                                        </p:tgtEl>
                                        <p:attrNameLst>
                                          <p:attrName>style.visibility</p:attrName>
                                        </p:attrNameLst>
                                      </p:cBhvr>
                                      <p:to>
                                        <p:strVal val="visible"/>
                                      </p:to>
                                    </p:set>
                                    <p:animEffect transition="in" filter="wipe(up)">
                                      <p:cBhvr>
                                        <p:cTn id="34" dur="500"/>
                                        <p:tgtEl>
                                          <p:spTgt spid="111"/>
                                        </p:tgtEl>
                                      </p:cBhvr>
                                    </p:animEffect>
                                  </p:childTnLst>
                                </p:cTn>
                              </p:par>
                              <p:par>
                                <p:cTn id="35" presetID="22" presetClass="entr" presetSubtype="4" fill="hold"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down)">
                                      <p:cBhvr>
                                        <p:cTn id="37" dur="500"/>
                                        <p:tgtEl>
                                          <p:spTgt spid="1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
                                        </p:tgtEl>
                                        <p:attrNameLst>
                                          <p:attrName>style.visibility</p:attrName>
                                        </p:attrNameLst>
                                      </p:cBhvr>
                                      <p:to>
                                        <p:strVal val="visible"/>
                                      </p:to>
                                    </p:set>
                                    <p:animEffect transition="in" filter="wipe(left)">
                                      <p:cBhvr>
                                        <p:cTn id="42" dur="500"/>
                                        <p:tgtEl>
                                          <p:spTgt spid="112"/>
                                        </p:tgtEl>
                                      </p:cBhvr>
                                    </p:animEffect>
                                  </p:childTnLst>
                                </p:cTn>
                              </p:par>
                              <p:par>
                                <p:cTn id="43" presetID="22" presetClass="entr" presetSubtype="2" fill="hold"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wipe(right)">
                                      <p:cBhvr>
                                        <p:cTn id="45" dur="500"/>
                                        <p:tgtEl>
                                          <p:spTgt spid="1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16"/>
                                        </p:tgtEl>
                                        <p:attrNameLst>
                                          <p:attrName>style.visibility</p:attrName>
                                        </p:attrNameLst>
                                      </p:cBhvr>
                                      <p:to>
                                        <p:strVal val="visible"/>
                                      </p:to>
                                    </p:set>
                                    <p:animEffect transition="in" filter="wipe(up)">
                                      <p:cBhvr>
                                        <p:cTn id="50" dur="500"/>
                                        <p:tgtEl>
                                          <p:spTgt spid="11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500"/>
                                        <p:tgtEl>
                                          <p:spTgt spid="10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animEffect transition="in" filter="fade">
                                      <p:cBhvr>
                                        <p:cTn id="61" dur="500"/>
                                        <p:tgtEl>
                                          <p:spTgt spid="9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fade">
                                      <p:cBhvr>
                                        <p:cTn id="67" dur="500"/>
                                        <p:tgtEl>
                                          <p:spTgt spid="11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fade">
                                      <p:cBhvr>
                                        <p:cTn id="70" dur="500"/>
                                        <p:tgtEl>
                                          <p:spTgt spid="9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fade">
                                      <p:cBhvr>
                                        <p:cTn id="73" dur="500"/>
                                        <p:tgtEl>
                                          <p:spTgt spid="1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fade">
                                      <p:cBhvr>
                                        <p:cTn id="76" dur="500"/>
                                        <p:tgtEl>
                                          <p:spTgt spid="11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19"/>
                                        </p:tgtEl>
                                        <p:attrNameLst>
                                          <p:attrName>style.visibility</p:attrName>
                                        </p:attrNameLst>
                                      </p:cBhvr>
                                      <p:to>
                                        <p:strVal val="visible"/>
                                      </p:to>
                                    </p:set>
                                    <p:animEffect transition="in" filter="fade">
                                      <p:cBhvr>
                                        <p:cTn id="79" dur="500"/>
                                        <p:tgtEl>
                                          <p:spTgt spid="11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64"/>
                                        </p:tgtEl>
                                        <p:attrNameLst>
                                          <p:attrName>style.visibility</p:attrName>
                                        </p:attrNameLst>
                                      </p:cBhvr>
                                      <p:to>
                                        <p:strVal val="visible"/>
                                      </p:to>
                                    </p:set>
                                    <p:animEffect transition="in" filter="wipe(down)">
                                      <p:cBhvr>
                                        <p:cTn id="84" dur="500"/>
                                        <p:tgtEl>
                                          <p:spTgt spid="164"/>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wipe(down)">
                                      <p:cBhvr>
                                        <p:cTn id="87" dur="500"/>
                                        <p:tgtEl>
                                          <p:spTgt spid="16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66"/>
                                        </p:tgtEl>
                                        <p:attrNameLst>
                                          <p:attrName>style.visibility</p:attrName>
                                        </p:attrNameLst>
                                      </p:cBhvr>
                                      <p:to>
                                        <p:strVal val="visible"/>
                                      </p:to>
                                    </p:set>
                                    <p:animEffect transition="in" filter="wipe(down)">
                                      <p:cBhvr>
                                        <p:cTn id="92" dur="500"/>
                                        <p:tgtEl>
                                          <p:spTgt spid="16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67"/>
                                        </p:tgtEl>
                                        <p:attrNameLst>
                                          <p:attrName>style.visibility</p:attrName>
                                        </p:attrNameLst>
                                      </p:cBhvr>
                                      <p:to>
                                        <p:strVal val="visible"/>
                                      </p:to>
                                    </p:set>
                                    <p:animEffect transition="in" filter="wipe(down)">
                                      <p:cBhvr>
                                        <p:cTn id="97" dur="500"/>
                                        <p:tgtEl>
                                          <p:spTgt spid="16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wipe(down)">
                                      <p:cBhvr>
                                        <p:cTn id="102" dur="500"/>
                                        <p:tgtEl>
                                          <p:spTgt spid="18"/>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169"/>
                                        </p:tgtEl>
                                        <p:attrNameLst>
                                          <p:attrName>style.visibility</p:attrName>
                                        </p:attrNameLst>
                                      </p:cBhvr>
                                      <p:to>
                                        <p:strVal val="visible"/>
                                      </p:to>
                                    </p:set>
                                    <p:animEffect transition="in" filter="wipe(down)">
                                      <p:cBhvr>
                                        <p:cTn id="105" dur="500"/>
                                        <p:tgtEl>
                                          <p:spTgt spid="1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95">
                                            <p:txEl>
                                              <p:pRg st="10" end="10"/>
                                            </p:txEl>
                                          </p:spTgt>
                                        </p:tgtEl>
                                        <p:attrNameLst>
                                          <p:attrName>style.visibility</p:attrName>
                                        </p:attrNameLst>
                                      </p:cBhvr>
                                      <p:to>
                                        <p:strVal val="visible"/>
                                      </p:to>
                                    </p:set>
                                    <p:animEffect transition="in" filter="wipe(down)">
                                      <p:cBhvr>
                                        <p:cTn id="110" dur="500"/>
                                        <p:tgtEl>
                                          <p:spTgt spid="9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170"/>
                                        </p:tgtEl>
                                        <p:attrNameLst>
                                          <p:attrName>style.visibility</p:attrName>
                                        </p:attrNameLst>
                                      </p:cBhvr>
                                      <p:to>
                                        <p:strVal val="visible"/>
                                      </p:to>
                                    </p:set>
                                    <p:animEffect transition="in" filter="wipe(down)">
                                      <p:cBhvr>
                                        <p:cTn id="115" dur="500"/>
                                        <p:tgtEl>
                                          <p:spTgt spid="170"/>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71"/>
                                        </p:tgtEl>
                                        <p:attrNameLst>
                                          <p:attrName>style.visibility</p:attrName>
                                        </p:attrNameLst>
                                      </p:cBhvr>
                                      <p:to>
                                        <p:strVal val="visible"/>
                                      </p:to>
                                    </p:set>
                                    <p:animEffect transition="in" filter="wipe(down)">
                                      <p:cBhvr>
                                        <p:cTn id="118"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uiExpand="1" build="p"/>
      <p:bldP spid="96" grpId="0" animBg="1"/>
      <p:bldP spid="97" grpId="0" animBg="1"/>
      <p:bldP spid="98" grpId="0" animBg="1"/>
      <p:bldP spid="100" grpId="0" animBg="1"/>
      <p:bldP spid="102" grpId="0" animBg="1"/>
      <p:bldP spid="117" grpId="0" animBg="1"/>
      <p:bldP spid="118" grpId="0" animBg="1"/>
      <p:bldP spid="119" grpId="0" animBg="1"/>
      <p:bldP spid="120" grpId="0" animBg="1"/>
      <p:bldP spid="165" grpId="0" animBg="1"/>
      <p:bldP spid="167" grpId="0" animBg="1"/>
      <p:bldP spid="18" grpId="0" animBg="1"/>
      <p:bldP spid="169" grpId="0" animBg="1"/>
      <p:bldP spid="1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D893F13-D3F0-4CFC-927C-717BF6AB10CA}"/>
              </a:ext>
            </a:extLst>
          </p:cNvPr>
          <p:cNvSpPr/>
          <p:nvPr/>
        </p:nvSpPr>
        <p:spPr>
          <a:xfrm>
            <a:off x="2395328" y="921101"/>
            <a:ext cx="1578515" cy="1039498"/>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5" name="Rectangle 4">
            <a:extLst>
              <a:ext uri="{FF2B5EF4-FFF2-40B4-BE49-F238E27FC236}">
                <a16:creationId xmlns:a16="http://schemas.microsoft.com/office/drawing/2014/main" id="{38F6DD28-3C78-4045-9FA4-37C5785A1CF0}"/>
              </a:ext>
            </a:extLst>
          </p:cNvPr>
          <p:cNvSpPr/>
          <p:nvPr/>
        </p:nvSpPr>
        <p:spPr>
          <a:xfrm>
            <a:off x="571019" y="914407"/>
            <a:ext cx="3402824" cy="2491915"/>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98934" y="127262"/>
            <a:ext cx="8805463" cy="616125"/>
          </a:xfrm>
        </p:spPr>
        <p:txBody>
          <a:bodyPr>
            <a:normAutofit fontScale="90000"/>
          </a:bodyPr>
          <a:lstStyle/>
          <a:p>
            <a:r>
              <a:rPr lang="en-IN" dirty="0">
                <a:solidFill>
                  <a:schemeClr val="accent2">
                    <a:lumMod val="75000"/>
                  </a:schemeClr>
                </a:solidFill>
              </a:rPr>
              <a:t>Decision Trees for Classification</a:t>
            </a:r>
          </a:p>
        </p:txBody>
      </p:sp>
      <p:sp>
        <p:nvSpPr>
          <p:cNvPr id="233" name="Oval 9">
            <a:extLst>
              <a:ext uri="{FF2B5EF4-FFF2-40B4-BE49-F238E27FC236}">
                <a16:creationId xmlns:a16="http://schemas.microsoft.com/office/drawing/2014/main" id="{BDE0799D-4664-4043-B2B9-A92DD6DC2321}"/>
              </a:ext>
            </a:extLst>
          </p:cNvPr>
          <p:cNvSpPr>
            <a:spLocks noChangeArrowheads="1"/>
          </p:cNvSpPr>
          <p:nvPr/>
        </p:nvSpPr>
        <p:spPr bwMode="auto">
          <a:xfrm>
            <a:off x="3039908" y="1218427"/>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35" name="Oval 9">
            <a:extLst>
              <a:ext uri="{FF2B5EF4-FFF2-40B4-BE49-F238E27FC236}">
                <a16:creationId xmlns:a16="http://schemas.microsoft.com/office/drawing/2014/main" id="{482A9334-C703-4B18-BF68-6BC65D7A494C}"/>
              </a:ext>
            </a:extLst>
          </p:cNvPr>
          <p:cNvSpPr>
            <a:spLocks noChangeArrowheads="1"/>
          </p:cNvSpPr>
          <p:nvPr/>
        </p:nvSpPr>
        <p:spPr bwMode="auto">
          <a:xfrm>
            <a:off x="2659068" y="1335462"/>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36" name="Oval 9">
            <a:extLst>
              <a:ext uri="{FF2B5EF4-FFF2-40B4-BE49-F238E27FC236}">
                <a16:creationId xmlns:a16="http://schemas.microsoft.com/office/drawing/2014/main" id="{78B0C695-00FD-416E-8BF7-A8DBDEF52CBC}"/>
              </a:ext>
            </a:extLst>
          </p:cNvPr>
          <p:cNvSpPr>
            <a:spLocks noChangeArrowheads="1"/>
          </p:cNvSpPr>
          <p:nvPr/>
        </p:nvSpPr>
        <p:spPr bwMode="auto">
          <a:xfrm>
            <a:off x="2726538" y="946417"/>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37" name="Oval 9">
            <a:extLst>
              <a:ext uri="{FF2B5EF4-FFF2-40B4-BE49-F238E27FC236}">
                <a16:creationId xmlns:a16="http://schemas.microsoft.com/office/drawing/2014/main" id="{2BCD588C-B793-4832-B443-244D94234F20}"/>
              </a:ext>
            </a:extLst>
          </p:cNvPr>
          <p:cNvSpPr>
            <a:spLocks noChangeArrowheads="1"/>
          </p:cNvSpPr>
          <p:nvPr/>
        </p:nvSpPr>
        <p:spPr bwMode="auto">
          <a:xfrm>
            <a:off x="3174796" y="1733352"/>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38" name="Oval 9">
            <a:extLst>
              <a:ext uri="{FF2B5EF4-FFF2-40B4-BE49-F238E27FC236}">
                <a16:creationId xmlns:a16="http://schemas.microsoft.com/office/drawing/2014/main" id="{CDD8CE60-F8AC-4B99-9F9B-31C366BDB761}"/>
              </a:ext>
            </a:extLst>
          </p:cNvPr>
          <p:cNvSpPr>
            <a:spLocks noChangeArrowheads="1"/>
          </p:cNvSpPr>
          <p:nvPr/>
        </p:nvSpPr>
        <p:spPr bwMode="auto">
          <a:xfrm>
            <a:off x="3694380" y="988282"/>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39" name="Oval 9">
            <a:extLst>
              <a:ext uri="{FF2B5EF4-FFF2-40B4-BE49-F238E27FC236}">
                <a16:creationId xmlns:a16="http://schemas.microsoft.com/office/drawing/2014/main" id="{696CB172-5C71-4329-909F-1429F9DF650A}"/>
              </a:ext>
            </a:extLst>
          </p:cNvPr>
          <p:cNvSpPr>
            <a:spLocks noChangeArrowheads="1"/>
          </p:cNvSpPr>
          <p:nvPr/>
        </p:nvSpPr>
        <p:spPr bwMode="auto">
          <a:xfrm>
            <a:off x="3325461" y="1374049"/>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0" name="Oval 9">
            <a:extLst>
              <a:ext uri="{FF2B5EF4-FFF2-40B4-BE49-F238E27FC236}">
                <a16:creationId xmlns:a16="http://schemas.microsoft.com/office/drawing/2014/main" id="{02679E8F-9B36-46D6-AB82-85B5ECC6840E}"/>
              </a:ext>
            </a:extLst>
          </p:cNvPr>
          <p:cNvSpPr>
            <a:spLocks noChangeArrowheads="1"/>
          </p:cNvSpPr>
          <p:nvPr/>
        </p:nvSpPr>
        <p:spPr bwMode="auto">
          <a:xfrm>
            <a:off x="3750376" y="1366855"/>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1" name="Oval 9">
            <a:extLst>
              <a:ext uri="{FF2B5EF4-FFF2-40B4-BE49-F238E27FC236}">
                <a16:creationId xmlns:a16="http://schemas.microsoft.com/office/drawing/2014/main" id="{F7BAD65C-1D32-49FE-BE08-8B4597797F9A}"/>
              </a:ext>
            </a:extLst>
          </p:cNvPr>
          <p:cNvSpPr>
            <a:spLocks noChangeArrowheads="1"/>
          </p:cNvSpPr>
          <p:nvPr/>
        </p:nvSpPr>
        <p:spPr bwMode="auto">
          <a:xfrm>
            <a:off x="2495257" y="1723099"/>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2" name="Oval 9">
            <a:extLst>
              <a:ext uri="{FF2B5EF4-FFF2-40B4-BE49-F238E27FC236}">
                <a16:creationId xmlns:a16="http://schemas.microsoft.com/office/drawing/2014/main" id="{98226EF2-8981-4751-9285-CA34D59DE815}"/>
              </a:ext>
            </a:extLst>
          </p:cNvPr>
          <p:cNvSpPr>
            <a:spLocks noChangeArrowheads="1"/>
          </p:cNvSpPr>
          <p:nvPr/>
        </p:nvSpPr>
        <p:spPr bwMode="auto">
          <a:xfrm>
            <a:off x="2397857" y="1124550"/>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3" name="Oval 9">
            <a:extLst>
              <a:ext uri="{FF2B5EF4-FFF2-40B4-BE49-F238E27FC236}">
                <a16:creationId xmlns:a16="http://schemas.microsoft.com/office/drawing/2014/main" id="{DBA84320-E17A-4091-83A6-7CCEAF9D09DE}"/>
              </a:ext>
            </a:extLst>
          </p:cNvPr>
          <p:cNvSpPr>
            <a:spLocks noChangeArrowheads="1"/>
          </p:cNvSpPr>
          <p:nvPr/>
        </p:nvSpPr>
        <p:spPr bwMode="auto">
          <a:xfrm>
            <a:off x="2868403" y="1524864"/>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4" name="Oval 9">
            <a:extLst>
              <a:ext uri="{FF2B5EF4-FFF2-40B4-BE49-F238E27FC236}">
                <a16:creationId xmlns:a16="http://schemas.microsoft.com/office/drawing/2014/main" id="{431CEA02-B414-447E-9A00-7E453BB219D0}"/>
              </a:ext>
            </a:extLst>
          </p:cNvPr>
          <p:cNvSpPr>
            <a:spLocks noChangeArrowheads="1"/>
          </p:cNvSpPr>
          <p:nvPr/>
        </p:nvSpPr>
        <p:spPr bwMode="auto">
          <a:xfrm>
            <a:off x="3251482" y="933611"/>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5" name="Oval 9">
            <a:extLst>
              <a:ext uri="{FF2B5EF4-FFF2-40B4-BE49-F238E27FC236}">
                <a16:creationId xmlns:a16="http://schemas.microsoft.com/office/drawing/2014/main" id="{C9735E16-34E7-489B-AC5A-48A3AD44DA57}"/>
              </a:ext>
            </a:extLst>
          </p:cNvPr>
          <p:cNvSpPr>
            <a:spLocks noChangeArrowheads="1"/>
          </p:cNvSpPr>
          <p:nvPr/>
        </p:nvSpPr>
        <p:spPr bwMode="auto">
          <a:xfrm>
            <a:off x="3610189" y="1695193"/>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46" name="Oval 9">
            <a:extLst>
              <a:ext uri="{FF2B5EF4-FFF2-40B4-BE49-F238E27FC236}">
                <a16:creationId xmlns:a16="http://schemas.microsoft.com/office/drawing/2014/main" id="{4486431F-5F3D-4340-8DE6-57E32ED46037}"/>
              </a:ext>
            </a:extLst>
          </p:cNvPr>
          <p:cNvSpPr>
            <a:spLocks noChangeArrowheads="1"/>
          </p:cNvSpPr>
          <p:nvPr/>
        </p:nvSpPr>
        <p:spPr bwMode="auto">
          <a:xfrm>
            <a:off x="1287683" y="946417"/>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47" name="Oval 9">
            <a:extLst>
              <a:ext uri="{FF2B5EF4-FFF2-40B4-BE49-F238E27FC236}">
                <a16:creationId xmlns:a16="http://schemas.microsoft.com/office/drawing/2014/main" id="{E2BB83B0-5CAC-42B5-8E48-C757DF2F01B0}"/>
              </a:ext>
            </a:extLst>
          </p:cNvPr>
          <p:cNvSpPr>
            <a:spLocks noChangeArrowheads="1"/>
          </p:cNvSpPr>
          <p:nvPr/>
        </p:nvSpPr>
        <p:spPr bwMode="auto">
          <a:xfrm>
            <a:off x="580840" y="1399522"/>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48" name="Oval 9">
            <a:extLst>
              <a:ext uri="{FF2B5EF4-FFF2-40B4-BE49-F238E27FC236}">
                <a16:creationId xmlns:a16="http://schemas.microsoft.com/office/drawing/2014/main" id="{80679F1B-3054-499B-B9DD-D43CAAE5C707}"/>
              </a:ext>
            </a:extLst>
          </p:cNvPr>
          <p:cNvSpPr>
            <a:spLocks noChangeArrowheads="1"/>
          </p:cNvSpPr>
          <p:nvPr/>
        </p:nvSpPr>
        <p:spPr bwMode="auto">
          <a:xfrm>
            <a:off x="1017094" y="1291037"/>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49" name="Oval 9">
            <a:extLst>
              <a:ext uri="{FF2B5EF4-FFF2-40B4-BE49-F238E27FC236}">
                <a16:creationId xmlns:a16="http://schemas.microsoft.com/office/drawing/2014/main" id="{8DC4D318-40D3-4F27-9AC4-508F53DAC18D}"/>
              </a:ext>
            </a:extLst>
          </p:cNvPr>
          <p:cNvSpPr>
            <a:spLocks noChangeArrowheads="1"/>
          </p:cNvSpPr>
          <p:nvPr/>
        </p:nvSpPr>
        <p:spPr bwMode="auto">
          <a:xfrm>
            <a:off x="1566404" y="1775068"/>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0" name="Oval 9">
            <a:extLst>
              <a:ext uri="{FF2B5EF4-FFF2-40B4-BE49-F238E27FC236}">
                <a16:creationId xmlns:a16="http://schemas.microsoft.com/office/drawing/2014/main" id="{AD1C0420-72E4-4C44-984E-04E37FB46EB9}"/>
              </a:ext>
            </a:extLst>
          </p:cNvPr>
          <p:cNvSpPr>
            <a:spLocks noChangeArrowheads="1"/>
          </p:cNvSpPr>
          <p:nvPr/>
        </p:nvSpPr>
        <p:spPr bwMode="auto">
          <a:xfrm>
            <a:off x="1515104" y="1400516"/>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1" name="Oval 9">
            <a:extLst>
              <a:ext uri="{FF2B5EF4-FFF2-40B4-BE49-F238E27FC236}">
                <a16:creationId xmlns:a16="http://schemas.microsoft.com/office/drawing/2014/main" id="{F1171659-45CE-4A15-BAEE-2322C4E59EE1}"/>
              </a:ext>
            </a:extLst>
          </p:cNvPr>
          <p:cNvSpPr>
            <a:spLocks noChangeArrowheads="1"/>
          </p:cNvSpPr>
          <p:nvPr/>
        </p:nvSpPr>
        <p:spPr bwMode="auto">
          <a:xfrm>
            <a:off x="2032536" y="1650611"/>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2" name="Oval 9">
            <a:extLst>
              <a:ext uri="{FF2B5EF4-FFF2-40B4-BE49-F238E27FC236}">
                <a16:creationId xmlns:a16="http://schemas.microsoft.com/office/drawing/2014/main" id="{16769378-A137-4D55-979C-20508440DC83}"/>
              </a:ext>
            </a:extLst>
          </p:cNvPr>
          <p:cNvSpPr>
            <a:spLocks noChangeArrowheads="1"/>
          </p:cNvSpPr>
          <p:nvPr/>
        </p:nvSpPr>
        <p:spPr bwMode="auto">
          <a:xfrm>
            <a:off x="1735475" y="946417"/>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3" name="Oval 9">
            <a:extLst>
              <a:ext uri="{FF2B5EF4-FFF2-40B4-BE49-F238E27FC236}">
                <a16:creationId xmlns:a16="http://schemas.microsoft.com/office/drawing/2014/main" id="{6C2BBF82-C9B1-4299-9255-1BAAA05A2A5F}"/>
              </a:ext>
            </a:extLst>
          </p:cNvPr>
          <p:cNvSpPr>
            <a:spLocks noChangeArrowheads="1"/>
          </p:cNvSpPr>
          <p:nvPr/>
        </p:nvSpPr>
        <p:spPr bwMode="auto">
          <a:xfrm>
            <a:off x="836793" y="1646427"/>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4" name="Oval 9">
            <a:extLst>
              <a:ext uri="{FF2B5EF4-FFF2-40B4-BE49-F238E27FC236}">
                <a16:creationId xmlns:a16="http://schemas.microsoft.com/office/drawing/2014/main" id="{9B4C367D-15F1-46E9-84C3-8E6DDC864274}"/>
              </a:ext>
            </a:extLst>
          </p:cNvPr>
          <p:cNvSpPr>
            <a:spLocks noChangeArrowheads="1"/>
          </p:cNvSpPr>
          <p:nvPr/>
        </p:nvSpPr>
        <p:spPr bwMode="auto">
          <a:xfrm>
            <a:off x="625904" y="970204"/>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5" name="Oval 9">
            <a:extLst>
              <a:ext uri="{FF2B5EF4-FFF2-40B4-BE49-F238E27FC236}">
                <a16:creationId xmlns:a16="http://schemas.microsoft.com/office/drawing/2014/main" id="{EC668988-4AF8-4CB2-A419-3F8BADB3D3D4}"/>
              </a:ext>
            </a:extLst>
          </p:cNvPr>
          <p:cNvSpPr>
            <a:spLocks noChangeArrowheads="1"/>
          </p:cNvSpPr>
          <p:nvPr/>
        </p:nvSpPr>
        <p:spPr bwMode="auto">
          <a:xfrm>
            <a:off x="2030268" y="1189362"/>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6" name="Oval 9">
            <a:extLst>
              <a:ext uri="{FF2B5EF4-FFF2-40B4-BE49-F238E27FC236}">
                <a16:creationId xmlns:a16="http://schemas.microsoft.com/office/drawing/2014/main" id="{8B51EDE9-2AA7-43ED-BF88-BB731495FA0E}"/>
              </a:ext>
            </a:extLst>
          </p:cNvPr>
          <p:cNvSpPr>
            <a:spLocks noChangeArrowheads="1"/>
          </p:cNvSpPr>
          <p:nvPr/>
        </p:nvSpPr>
        <p:spPr bwMode="auto">
          <a:xfrm>
            <a:off x="1142560" y="1780660"/>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7" name="Oval 9">
            <a:extLst>
              <a:ext uri="{FF2B5EF4-FFF2-40B4-BE49-F238E27FC236}">
                <a16:creationId xmlns:a16="http://schemas.microsoft.com/office/drawing/2014/main" id="{B99D3D0D-FF7E-4DD5-82CB-55BE01386CF5}"/>
              </a:ext>
            </a:extLst>
          </p:cNvPr>
          <p:cNvSpPr>
            <a:spLocks noChangeArrowheads="1"/>
          </p:cNvSpPr>
          <p:nvPr/>
        </p:nvSpPr>
        <p:spPr bwMode="auto">
          <a:xfrm>
            <a:off x="1444204" y="2153676"/>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8" name="Oval 9">
            <a:extLst>
              <a:ext uri="{FF2B5EF4-FFF2-40B4-BE49-F238E27FC236}">
                <a16:creationId xmlns:a16="http://schemas.microsoft.com/office/drawing/2014/main" id="{E9436275-D47F-4639-9E0E-14A96C697E27}"/>
              </a:ext>
            </a:extLst>
          </p:cNvPr>
          <p:cNvSpPr>
            <a:spLocks noChangeArrowheads="1"/>
          </p:cNvSpPr>
          <p:nvPr/>
        </p:nvSpPr>
        <p:spPr bwMode="auto">
          <a:xfrm>
            <a:off x="1747986" y="2242410"/>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59" name="Oval 9">
            <a:extLst>
              <a:ext uri="{FF2B5EF4-FFF2-40B4-BE49-F238E27FC236}">
                <a16:creationId xmlns:a16="http://schemas.microsoft.com/office/drawing/2014/main" id="{3D257BE8-C656-447F-856C-C4EA04267603}"/>
              </a:ext>
            </a:extLst>
          </p:cNvPr>
          <p:cNvSpPr>
            <a:spLocks noChangeArrowheads="1"/>
          </p:cNvSpPr>
          <p:nvPr/>
        </p:nvSpPr>
        <p:spPr bwMode="auto">
          <a:xfrm>
            <a:off x="679273" y="2640928"/>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0" name="Oval 9">
            <a:extLst>
              <a:ext uri="{FF2B5EF4-FFF2-40B4-BE49-F238E27FC236}">
                <a16:creationId xmlns:a16="http://schemas.microsoft.com/office/drawing/2014/main" id="{85A21BD8-80F0-40E7-80B8-4BAB3FFC435E}"/>
              </a:ext>
            </a:extLst>
          </p:cNvPr>
          <p:cNvSpPr>
            <a:spLocks noChangeArrowheads="1"/>
          </p:cNvSpPr>
          <p:nvPr/>
        </p:nvSpPr>
        <p:spPr bwMode="auto">
          <a:xfrm>
            <a:off x="1065311" y="2274319"/>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61" name="Oval 9">
            <a:extLst>
              <a:ext uri="{FF2B5EF4-FFF2-40B4-BE49-F238E27FC236}">
                <a16:creationId xmlns:a16="http://schemas.microsoft.com/office/drawing/2014/main" id="{AA6D1661-9430-45A6-80E9-41BF7A3735A3}"/>
              </a:ext>
            </a:extLst>
          </p:cNvPr>
          <p:cNvSpPr>
            <a:spLocks noChangeArrowheads="1"/>
          </p:cNvSpPr>
          <p:nvPr/>
        </p:nvSpPr>
        <p:spPr bwMode="auto">
          <a:xfrm>
            <a:off x="1074377" y="2880181"/>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2" name="Oval 9">
            <a:extLst>
              <a:ext uri="{FF2B5EF4-FFF2-40B4-BE49-F238E27FC236}">
                <a16:creationId xmlns:a16="http://schemas.microsoft.com/office/drawing/2014/main" id="{5DDAA1F6-DA45-4D09-9385-66ACB9FF8285}"/>
              </a:ext>
            </a:extLst>
          </p:cNvPr>
          <p:cNvSpPr>
            <a:spLocks noChangeArrowheads="1"/>
          </p:cNvSpPr>
          <p:nvPr/>
        </p:nvSpPr>
        <p:spPr bwMode="auto">
          <a:xfrm>
            <a:off x="2017151" y="2031148"/>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63" name="Oval 9">
            <a:extLst>
              <a:ext uri="{FF2B5EF4-FFF2-40B4-BE49-F238E27FC236}">
                <a16:creationId xmlns:a16="http://schemas.microsoft.com/office/drawing/2014/main" id="{35E85925-0C20-4A24-B422-352935731D35}"/>
              </a:ext>
            </a:extLst>
          </p:cNvPr>
          <p:cNvSpPr>
            <a:spLocks noChangeArrowheads="1"/>
          </p:cNvSpPr>
          <p:nvPr/>
        </p:nvSpPr>
        <p:spPr bwMode="auto">
          <a:xfrm>
            <a:off x="1998628" y="2670799"/>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4" name="Oval 9">
            <a:extLst>
              <a:ext uri="{FF2B5EF4-FFF2-40B4-BE49-F238E27FC236}">
                <a16:creationId xmlns:a16="http://schemas.microsoft.com/office/drawing/2014/main" id="{136B4032-30A8-4EEF-97BB-04D2CB38993D}"/>
              </a:ext>
            </a:extLst>
          </p:cNvPr>
          <p:cNvSpPr>
            <a:spLocks noChangeArrowheads="1"/>
          </p:cNvSpPr>
          <p:nvPr/>
        </p:nvSpPr>
        <p:spPr bwMode="auto">
          <a:xfrm>
            <a:off x="1418553" y="2498093"/>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5" name="Oval 9">
            <a:extLst>
              <a:ext uri="{FF2B5EF4-FFF2-40B4-BE49-F238E27FC236}">
                <a16:creationId xmlns:a16="http://schemas.microsoft.com/office/drawing/2014/main" id="{535E8643-C088-469A-974C-8805AFB32525}"/>
              </a:ext>
            </a:extLst>
          </p:cNvPr>
          <p:cNvSpPr>
            <a:spLocks noChangeArrowheads="1"/>
          </p:cNvSpPr>
          <p:nvPr/>
        </p:nvSpPr>
        <p:spPr bwMode="auto">
          <a:xfrm>
            <a:off x="663038" y="3192655"/>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6" name="Oval 9">
            <a:extLst>
              <a:ext uri="{FF2B5EF4-FFF2-40B4-BE49-F238E27FC236}">
                <a16:creationId xmlns:a16="http://schemas.microsoft.com/office/drawing/2014/main" id="{83BD0111-DFAD-4CF7-9954-82E8D9DC4347}"/>
              </a:ext>
            </a:extLst>
          </p:cNvPr>
          <p:cNvSpPr>
            <a:spLocks noChangeArrowheads="1"/>
          </p:cNvSpPr>
          <p:nvPr/>
        </p:nvSpPr>
        <p:spPr bwMode="auto">
          <a:xfrm>
            <a:off x="605755" y="2229094"/>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67" name="Oval 9">
            <a:extLst>
              <a:ext uri="{FF2B5EF4-FFF2-40B4-BE49-F238E27FC236}">
                <a16:creationId xmlns:a16="http://schemas.microsoft.com/office/drawing/2014/main" id="{0278A1E9-CF81-44A0-9E3A-0A57DDC08EB4}"/>
              </a:ext>
            </a:extLst>
          </p:cNvPr>
          <p:cNvSpPr>
            <a:spLocks noChangeArrowheads="1"/>
          </p:cNvSpPr>
          <p:nvPr/>
        </p:nvSpPr>
        <p:spPr bwMode="auto">
          <a:xfrm>
            <a:off x="1293661" y="3171837"/>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8" name="Oval 9">
            <a:extLst>
              <a:ext uri="{FF2B5EF4-FFF2-40B4-BE49-F238E27FC236}">
                <a16:creationId xmlns:a16="http://schemas.microsoft.com/office/drawing/2014/main" id="{24BA26B7-9030-4925-813C-5B6A107BEA59}"/>
              </a:ext>
            </a:extLst>
          </p:cNvPr>
          <p:cNvSpPr>
            <a:spLocks noChangeArrowheads="1"/>
          </p:cNvSpPr>
          <p:nvPr/>
        </p:nvSpPr>
        <p:spPr bwMode="auto">
          <a:xfrm>
            <a:off x="1649437" y="3015083"/>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69" name="Oval 9">
            <a:extLst>
              <a:ext uri="{FF2B5EF4-FFF2-40B4-BE49-F238E27FC236}">
                <a16:creationId xmlns:a16="http://schemas.microsoft.com/office/drawing/2014/main" id="{B51736E6-C3EC-4762-9997-6F84EB8A6E52}"/>
              </a:ext>
            </a:extLst>
          </p:cNvPr>
          <p:cNvSpPr>
            <a:spLocks noChangeArrowheads="1"/>
          </p:cNvSpPr>
          <p:nvPr/>
        </p:nvSpPr>
        <p:spPr bwMode="auto">
          <a:xfrm>
            <a:off x="2102635" y="3137953"/>
            <a:ext cx="168383" cy="177494"/>
          </a:xfrm>
          <a:prstGeom prst="ellipse">
            <a:avLst/>
          </a:prstGeom>
          <a:solidFill>
            <a:srgbClr val="FF0000"/>
          </a:solidFill>
          <a:ln w="9525" cap="flat">
            <a:solidFill>
              <a:srgbClr val="FF3333"/>
            </a:solidFill>
            <a:round/>
            <a:headEnd/>
            <a:tailEnd/>
          </a:ln>
          <a:effectLst/>
        </p:spPr>
        <p:txBody>
          <a:bodyPr wrap="none" anchor="ctr"/>
          <a:lstStyle/>
          <a:p>
            <a:endParaRPr lang="en-IN" sz="1350"/>
          </a:p>
        </p:txBody>
      </p:sp>
      <p:sp>
        <p:nvSpPr>
          <p:cNvPr id="270" name="Oval 9">
            <a:extLst>
              <a:ext uri="{FF2B5EF4-FFF2-40B4-BE49-F238E27FC236}">
                <a16:creationId xmlns:a16="http://schemas.microsoft.com/office/drawing/2014/main" id="{953E7521-EFCC-4D94-9C94-1A22059C4771}"/>
              </a:ext>
            </a:extLst>
          </p:cNvPr>
          <p:cNvSpPr>
            <a:spLocks noChangeArrowheads="1"/>
          </p:cNvSpPr>
          <p:nvPr/>
        </p:nvSpPr>
        <p:spPr bwMode="auto">
          <a:xfrm>
            <a:off x="3778571" y="2477539"/>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1" name="Oval 9">
            <a:extLst>
              <a:ext uri="{FF2B5EF4-FFF2-40B4-BE49-F238E27FC236}">
                <a16:creationId xmlns:a16="http://schemas.microsoft.com/office/drawing/2014/main" id="{6BD6F2F8-935D-4481-AF76-4915F13DA273}"/>
              </a:ext>
            </a:extLst>
          </p:cNvPr>
          <p:cNvSpPr>
            <a:spLocks noChangeArrowheads="1"/>
          </p:cNvSpPr>
          <p:nvPr/>
        </p:nvSpPr>
        <p:spPr bwMode="auto">
          <a:xfrm>
            <a:off x="2171593" y="2240092"/>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2" name="Oval 9">
            <a:extLst>
              <a:ext uri="{FF2B5EF4-FFF2-40B4-BE49-F238E27FC236}">
                <a16:creationId xmlns:a16="http://schemas.microsoft.com/office/drawing/2014/main" id="{9DB0638C-5119-44A6-A893-96DE9D00D68A}"/>
              </a:ext>
            </a:extLst>
          </p:cNvPr>
          <p:cNvSpPr>
            <a:spLocks noChangeArrowheads="1"/>
          </p:cNvSpPr>
          <p:nvPr/>
        </p:nvSpPr>
        <p:spPr bwMode="auto">
          <a:xfrm>
            <a:off x="2895559" y="2297548"/>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3" name="Oval 9">
            <a:extLst>
              <a:ext uri="{FF2B5EF4-FFF2-40B4-BE49-F238E27FC236}">
                <a16:creationId xmlns:a16="http://schemas.microsoft.com/office/drawing/2014/main" id="{34E32A99-B1CF-4105-9CBA-B2FA298960F6}"/>
              </a:ext>
            </a:extLst>
          </p:cNvPr>
          <p:cNvSpPr>
            <a:spLocks noChangeArrowheads="1"/>
          </p:cNvSpPr>
          <p:nvPr/>
        </p:nvSpPr>
        <p:spPr bwMode="auto">
          <a:xfrm>
            <a:off x="2624800" y="2613964"/>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4" name="Oval 9">
            <a:extLst>
              <a:ext uri="{FF2B5EF4-FFF2-40B4-BE49-F238E27FC236}">
                <a16:creationId xmlns:a16="http://schemas.microsoft.com/office/drawing/2014/main" id="{3B7B1513-A21C-4058-BFF4-16BF62AD14D5}"/>
              </a:ext>
            </a:extLst>
          </p:cNvPr>
          <p:cNvSpPr>
            <a:spLocks noChangeArrowheads="1"/>
          </p:cNvSpPr>
          <p:nvPr/>
        </p:nvSpPr>
        <p:spPr bwMode="auto">
          <a:xfrm>
            <a:off x="3451612" y="1993129"/>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5" name="Oval 9">
            <a:extLst>
              <a:ext uri="{FF2B5EF4-FFF2-40B4-BE49-F238E27FC236}">
                <a16:creationId xmlns:a16="http://schemas.microsoft.com/office/drawing/2014/main" id="{ECBB27A5-CE93-4485-B1FD-2DFC44C5D472}"/>
              </a:ext>
            </a:extLst>
          </p:cNvPr>
          <p:cNvSpPr>
            <a:spLocks noChangeArrowheads="1"/>
          </p:cNvSpPr>
          <p:nvPr/>
        </p:nvSpPr>
        <p:spPr bwMode="auto">
          <a:xfrm>
            <a:off x="3465923" y="2761183"/>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6" name="Oval 9">
            <a:extLst>
              <a:ext uri="{FF2B5EF4-FFF2-40B4-BE49-F238E27FC236}">
                <a16:creationId xmlns:a16="http://schemas.microsoft.com/office/drawing/2014/main" id="{D022E5F6-BCA0-415A-8355-2E0F69D78542}"/>
              </a:ext>
            </a:extLst>
          </p:cNvPr>
          <p:cNvSpPr>
            <a:spLocks noChangeArrowheads="1"/>
          </p:cNvSpPr>
          <p:nvPr/>
        </p:nvSpPr>
        <p:spPr bwMode="auto">
          <a:xfrm>
            <a:off x="3316922" y="2282213"/>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7" name="Oval 9">
            <a:extLst>
              <a:ext uri="{FF2B5EF4-FFF2-40B4-BE49-F238E27FC236}">
                <a16:creationId xmlns:a16="http://schemas.microsoft.com/office/drawing/2014/main" id="{9744FEDE-2890-468F-B921-389FAFAC87A9}"/>
              </a:ext>
            </a:extLst>
          </p:cNvPr>
          <p:cNvSpPr>
            <a:spLocks noChangeArrowheads="1"/>
          </p:cNvSpPr>
          <p:nvPr/>
        </p:nvSpPr>
        <p:spPr bwMode="auto">
          <a:xfrm>
            <a:off x="2515402" y="3044403"/>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8" name="Oval 9">
            <a:extLst>
              <a:ext uri="{FF2B5EF4-FFF2-40B4-BE49-F238E27FC236}">
                <a16:creationId xmlns:a16="http://schemas.microsoft.com/office/drawing/2014/main" id="{7E8F6DB2-C796-45A6-94F8-F257DCEA1DF4}"/>
              </a:ext>
            </a:extLst>
          </p:cNvPr>
          <p:cNvSpPr>
            <a:spLocks noChangeArrowheads="1"/>
          </p:cNvSpPr>
          <p:nvPr/>
        </p:nvSpPr>
        <p:spPr bwMode="auto">
          <a:xfrm>
            <a:off x="2540608" y="2054679"/>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79" name="Oval 9">
            <a:extLst>
              <a:ext uri="{FF2B5EF4-FFF2-40B4-BE49-F238E27FC236}">
                <a16:creationId xmlns:a16="http://schemas.microsoft.com/office/drawing/2014/main" id="{3D8D2903-07F6-468D-9CA8-383DC3402ED8}"/>
              </a:ext>
            </a:extLst>
          </p:cNvPr>
          <p:cNvSpPr>
            <a:spLocks noChangeArrowheads="1"/>
          </p:cNvSpPr>
          <p:nvPr/>
        </p:nvSpPr>
        <p:spPr bwMode="auto">
          <a:xfrm>
            <a:off x="2901776" y="3171837"/>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80" name="Oval 9">
            <a:extLst>
              <a:ext uri="{FF2B5EF4-FFF2-40B4-BE49-F238E27FC236}">
                <a16:creationId xmlns:a16="http://schemas.microsoft.com/office/drawing/2014/main" id="{75768394-BBCF-44D5-9B36-DA83C0521D81}"/>
              </a:ext>
            </a:extLst>
          </p:cNvPr>
          <p:cNvSpPr>
            <a:spLocks noChangeArrowheads="1"/>
          </p:cNvSpPr>
          <p:nvPr/>
        </p:nvSpPr>
        <p:spPr bwMode="auto">
          <a:xfrm>
            <a:off x="3038449" y="2835802"/>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sp>
        <p:nvSpPr>
          <p:cNvPr id="281" name="Oval 9">
            <a:extLst>
              <a:ext uri="{FF2B5EF4-FFF2-40B4-BE49-F238E27FC236}">
                <a16:creationId xmlns:a16="http://schemas.microsoft.com/office/drawing/2014/main" id="{44B7D1FC-ACA2-4984-8821-90F6EA1588BC}"/>
              </a:ext>
            </a:extLst>
          </p:cNvPr>
          <p:cNvSpPr>
            <a:spLocks noChangeArrowheads="1"/>
          </p:cNvSpPr>
          <p:nvPr/>
        </p:nvSpPr>
        <p:spPr bwMode="auto">
          <a:xfrm>
            <a:off x="3669839" y="3109331"/>
            <a:ext cx="168383" cy="177494"/>
          </a:xfrm>
          <a:prstGeom prst="ellipse">
            <a:avLst/>
          </a:prstGeom>
          <a:solidFill>
            <a:srgbClr val="00B050"/>
          </a:solidFill>
          <a:ln w="9525" cap="flat">
            <a:solidFill>
              <a:srgbClr val="FF3333"/>
            </a:solidFill>
            <a:round/>
            <a:headEnd/>
            <a:tailEnd/>
          </a:ln>
          <a:effectLst/>
        </p:spPr>
        <p:txBody>
          <a:bodyPr wrap="none" anchor="ctr"/>
          <a:lstStyle/>
          <a:p>
            <a:endParaRPr lang="en-IN" sz="1350"/>
          </a:p>
        </p:txBody>
      </p:sp>
      <p:cxnSp>
        <p:nvCxnSpPr>
          <p:cNvPr id="282" name="Straight Connector 281">
            <a:extLst>
              <a:ext uri="{FF2B5EF4-FFF2-40B4-BE49-F238E27FC236}">
                <a16:creationId xmlns:a16="http://schemas.microsoft.com/office/drawing/2014/main" id="{11969463-8898-43DA-8E65-9B92A0E2A3EB}"/>
              </a:ext>
            </a:extLst>
          </p:cNvPr>
          <p:cNvCxnSpPr>
            <a:cxnSpLocks/>
          </p:cNvCxnSpPr>
          <p:nvPr/>
        </p:nvCxnSpPr>
        <p:spPr>
          <a:xfrm>
            <a:off x="2375693" y="914407"/>
            <a:ext cx="5420" cy="10419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0255379-4F09-4B06-B61A-1A9976F0163B}"/>
              </a:ext>
            </a:extLst>
          </p:cNvPr>
          <p:cNvCxnSpPr>
            <a:cxnSpLocks/>
          </p:cNvCxnSpPr>
          <p:nvPr/>
        </p:nvCxnSpPr>
        <p:spPr>
          <a:xfrm flipH="1">
            <a:off x="2375693" y="1954405"/>
            <a:ext cx="1598209" cy="165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BB2A5670-8EAF-4F49-9E62-6E9228E880E0}"/>
              </a:ext>
            </a:extLst>
          </p:cNvPr>
          <p:cNvSpPr txBox="1"/>
          <p:nvPr/>
        </p:nvSpPr>
        <p:spPr>
          <a:xfrm>
            <a:off x="918960" y="3370449"/>
            <a:ext cx="259945" cy="300082"/>
          </a:xfrm>
          <a:prstGeom prst="rect">
            <a:avLst/>
          </a:prstGeom>
          <a:noFill/>
        </p:spPr>
        <p:txBody>
          <a:bodyPr wrap="square" rtlCol="0">
            <a:spAutoFit/>
          </a:bodyPr>
          <a:lstStyle/>
          <a:p>
            <a:r>
              <a:rPr lang="en-IN" sz="1350" dirty="0"/>
              <a:t>1</a:t>
            </a:r>
          </a:p>
        </p:txBody>
      </p:sp>
      <p:sp>
        <p:nvSpPr>
          <p:cNvPr id="291" name="TextBox 290">
            <a:extLst>
              <a:ext uri="{FF2B5EF4-FFF2-40B4-BE49-F238E27FC236}">
                <a16:creationId xmlns:a16="http://schemas.microsoft.com/office/drawing/2014/main" id="{50C1EE1D-1F93-47EC-A179-D2FDA3546D24}"/>
              </a:ext>
            </a:extLst>
          </p:cNvPr>
          <p:cNvSpPr txBox="1"/>
          <p:nvPr/>
        </p:nvSpPr>
        <p:spPr>
          <a:xfrm>
            <a:off x="1492642" y="3369613"/>
            <a:ext cx="259945" cy="300082"/>
          </a:xfrm>
          <a:prstGeom prst="rect">
            <a:avLst/>
          </a:prstGeom>
          <a:noFill/>
        </p:spPr>
        <p:txBody>
          <a:bodyPr wrap="square" rtlCol="0">
            <a:spAutoFit/>
          </a:bodyPr>
          <a:lstStyle/>
          <a:p>
            <a:r>
              <a:rPr lang="en-IN" sz="1350" dirty="0"/>
              <a:t>2</a:t>
            </a:r>
          </a:p>
        </p:txBody>
      </p:sp>
      <p:sp>
        <p:nvSpPr>
          <p:cNvPr id="292" name="TextBox 291">
            <a:extLst>
              <a:ext uri="{FF2B5EF4-FFF2-40B4-BE49-F238E27FC236}">
                <a16:creationId xmlns:a16="http://schemas.microsoft.com/office/drawing/2014/main" id="{1BD05CB4-01C4-42E0-A6FB-015AFF3D539C}"/>
              </a:ext>
            </a:extLst>
          </p:cNvPr>
          <p:cNvSpPr txBox="1"/>
          <p:nvPr/>
        </p:nvSpPr>
        <p:spPr>
          <a:xfrm>
            <a:off x="1970523" y="3373906"/>
            <a:ext cx="259945" cy="300082"/>
          </a:xfrm>
          <a:prstGeom prst="rect">
            <a:avLst/>
          </a:prstGeom>
          <a:noFill/>
        </p:spPr>
        <p:txBody>
          <a:bodyPr wrap="square" rtlCol="0">
            <a:spAutoFit/>
          </a:bodyPr>
          <a:lstStyle/>
          <a:p>
            <a:r>
              <a:rPr lang="en-IN" sz="1350" dirty="0"/>
              <a:t>3</a:t>
            </a:r>
          </a:p>
        </p:txBody>
      </p:sp>
      <p:sp>
        <p:nvSpPr>
          <p:cNvPr id="294" name="TextBox 293">
            <a:extLst>
              <a:ext uri="{FF2B5EF4-FFF2-40B4-BE49-F238E27FC236}">
                <a16:creationId xmlns:a16="http://schemas.microsoft.com/office/drawing/2014/main" id="{1AA05506-32C8-476E-A9DC-AF3664317BCE}"/>
              </a:ext>
            </a:extLst>
          </p:cNvPr>
          <p:cNvSpPr txBox="1"/>
          <p:nvPr/>
        </p:nvSpPr>
        <p:spPr>
          <a:xfrm>
            <a:off x="2592594" y="3371257"/>
            <a:ext cx="259945" cy="300082"/>
          </a:xfrm>
          <a:prstGeom prst="rect">
            <a:avLst/>
          </a:prstGeom>
          <a:noFill/>
        </p:spPr>
        <p:txBody>
          <a:bodyPr wrap="square" rtlCol="0">
            <a:spAutoFit/>
          </a:bodyPr>
          <a:lstStyle/>
          <a:p>
            <a:r>
              <a:rPr lang="en-IN" sz="1350" dirty="0"/>
              <a:t>4</a:t>
            </a:r>
          </a:p>
        </p:txBody>
      </p:sp>
      <p:sp>
        <p:nvSpPr>
          <p:cNvPr id="295" name="TextBox 294">
            <a:extLst>
              <a:ext uri="{FF2B5EF4-FFF2-40B4-BE49-F238E27FC236}">
                <a16:creationId xmlns:a16="http://schemas.microsoft.com/office/drawing/2014/main" id="{7ED70314-5750-4EC8-AE83-861F27F1712E}"/>
              </a:ext>
            </a:extLst>
          </p:cNvPr>
          <p:cNvSpPr txBox="1"/>
          <p:nvPr/>
        </p:nvSpPr>
        <p:spPr>
          <a:xfrm>
            <a:off x="3138735" y="3367620"/>
            <a:ext cx="259945" cy="300082"/>
          </a:xfrm>
          <a:prstGeom prst="rect">
            <a:avLst/>
          </a:prstGeom>
          <a:noFill/>
        </p:spPr>
        <p:txBody>
          <a:bodyPr wrap="square" rtlCol="0">
            <a:spAutoFit/>
          </a:bodyPr>
          <a:lstStyle/>
          <a:p>
            <a:r>
              <a:rPr lang="en-IN" sz="1350" dirty="0"/>
              <a:t>5</a:t>
            </a:r>
          </a:p>
        </p:txBody>
      </p:sp>
      <p:sp>
        <p:nvSpPr>
          <p:cNvPr id="296" name="TextBox 295">
            <a:extLst>
              <a:ext uri="{FF2B5EF4-FFF2-40B4-BE49-F238E27FC236}">
                <a16:creationId xmlns:a16="http://schemas.microsoft.com/office/drawing/2014/main" id="{AF359AFB-94F5-4C13-BD24-3392720EC9A8}"/>
              </a:ext>
            </a:extLst>
          </p:cNvPr>
          <p:cNvSpPr txBox="1"/>
          <p:nvPr/>
        </p:nvSpPr>
        <p:spPr>
          <a:xfrm>
            <a:off x="3687009" y="3376207"/>
            <a:ext cx="259945" cy="300082"/>
          </a:xfrm>
          <a:prstGeom prst="rect">
            <a:avLst/>
          </a:prstGeom>
          <a:noFill/>
        </p:spPr>
        <p:txBody>
          <a:bodyPr wrap="square" rtlCol="0">
            <a:spAutoFit/>
          </a:bodyPr>
          <a:lstStyle/>
          <a:p>
            <a:r>
              <a:rPr lang="en-IN" sz="1350" dirty="0"/>
              <a:t>6</a:t>
            </a:r>
          </a:p>
        </p:txBody>
      </p:sp>
      <p:cxnSp>
        <p:nvCxnSpPr>
          <p:cNvPr id="297" name="Straight Connector 296">
            <a:extLst>
              <a:ext uri="{FF2B5EF4-FFF2-40B4-BE49-F238E27FC236}">
                <a16:creationId xmlns:a16="http://schemas.microsoft.com/office/drawing/2014/main" id="{CA519A03-B8F6-44B0-98A9-9F56A5E6638A}"/>
              </a:ext>
            </a:extLst>
          </p:cNvPr>
          <p:cNvCxnSpPr>
            <a:cxnSpLocks/>
          </p:cNvCxnSpPr>
          <p:nvPr/>
        </p:nvCxnSpPr>
        <p:spPr>
          <a:xfrm>
            <a:off x="2370310" y="2480636"/>
            <a:ext cx="5249" cy="9428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31009D-0D39-4E63-ABB1-02ECACEC6324}"/>
              </a:ext>
            </a:extLst>
          </p:cNvPr>
          <p:cNvCxnSpPr>
            <a:cxnSpLocks/>
          </p:cNvCxnSpPr>
          <p:nvPr/>
        </p:nvCxnSpPr>
        <p:spPr>
          <a:xfrm flipH="1">
            <a:off x="547671" y="2475210"/>
            <a:ext cx="1816789" cy="1085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E61629AC-C0AB-4007-BEB2-13FBE88E1B09}"/>
              </a:ext>
            </a:extLst>
          </p:cNvPr>
          <p:cNvSpPr txBox="1"/>
          <p:nvPr/>
        </p:nvSpPr>
        <p:spPr>
          <a:xfrm>
            <a:off x="368919" y="2812976"/>
            <a:ext cx="259945" cy="300082"/>
          </a:xfrm>
          <a:prstGeom prst="rect">
            <a:avLst/>
          </a:prstGeom>
          <a:noFill/>
        </p:spPr>
        <p:txBody>
          <a:bodyPr wrap="square" rtlCol="0">
            <a:spAutoFit/>
          </a:bodyPr>
          <a:lstStyle/>
          <a:p>
            <a:r>
              <a:rPr lang="en-IN" sz="1350" dirty="0"/>
              <a:t>1</a:t>
            </a:r>
          </a:p>
        </p:txBody>
      </p:sp>
      <p:sp>
        <p:nvSpPr>
          <p:cNvPr id="302" name="TextBox 301">
            <a:extLst>
              <a:ext uri="{FF2B5EF4-FFF2-40B4-BE49-F238E27FC236}">
                <a16:creationId xmlns:a16="http://schemas.microsoft.com/office/drawing/2014/main" id="{505AF348-6B6C-477B-8ECC-715AE86FDFF4}"/>
              </a:ext>
            </a:extLst>
          </p:cNvPr>
          <p:cNvSpPr txBox="1"/>
          <p:nvPr/>
        </p:nvSpPr>
        <p:spPr>
          <a:xfrm>
            <a:off x="373251" y="2327191"/>
            <a:ext cx="259945" cy="300082"/>
          </a:xfrm>
          <a:prstGeom prst="rect">
            <a:avLst/>
          </a:prstGeom>
          <a:noFill/>
        </p:spPr>
        <p:txBody>
          <a:bodyPr wrap="square" rtlCol="0">
            <a:spAutoFit/>
          </a:bodyPr>
          <a:lstStyle/>
          <a:p>
            <a:r>
              <a:rPr lang="en-IN" sz="1350" dirty="0"/>
              <a:t>2</a:t>
            </a:r>
          </a:p>
        </p:txBody>
      </p:sp>
      <p:sp>
        <p:nvSpPr>
          <p:cNvPr id="303" name="TextBox 302">
            <a:extLst>
              <a:ext uri="{FF2B5EF4-FFF2-40B4-BE49-F238E27FC236}">
                <a16:creationId xmlns:a16="http://schemas.microsoft.com/office/drawing/2014/main" id="{889DA43D-E69D-4229-82FB-E2C1E6F88CD5}"/>
              </a:ext>
            </a:extLst>
          </p:cNvPr>
          <p:cNvSpPr txBox="1"/>
          <p:nvPr/>
        </p:nvSpPr>
        <p:spPr>
          <a:xfrm>
            <a:off x="372615" y="1816429"/>
            <a:ext cx="259945" cy="300082"/>
          </a:xfrm>
          <a:prstGeom prst="rect">
            <a:avLst/>
          </a:prstGeom>
          <a:noFill/>
        </p:spPr>
        <p:txBody>
          <a:bodyPr wrap="square" rtlCol="0">
            <a:spAutoFit/>
          </a:bodyPr>
          <a:lstStyle/>
          <a:p>
            <a:r>
              <a:rPr lang="en-IN" sz="1350" dirty="0"/>
              <a:t>3</a:t>
            </a:r>
          </a:p>
        </p:txBody>
      </p:sp>
      <p:sp>
        <p:nvSpPr>
          <p:cNvPr id="304" name="TextBox 303">
            <a:extLst>
              <a:ext uri="{FF2B5EF4-FFF2-40B4-BE49-F238E27FC236}">
                <a16:creationId xmlns:a16="http://schemas.microsoft.com/office/drawing/2014/main" id="{D7824C60-3CAE-4C05-BA06-89F5B729F92E}"/>
              </a:ext>
            </a:extLst>
          </p:cNvPr>
          <p:cNvSpPr txBox="1"/>
          <p:nvPr/>
        </p:nvSpPr>
        <p:spPr>
          <a:xfrm>
            <a:off x="372137" y="1328355"/>
            <a:ext cx="259945" cy="300082"/>
          </a:xfrm>
          <a:prstGeom prst="rect">
            <a:avLst/>
          </a:prstGeom>
          <a:noFill/>
        </p:spPr>
        <p:txBody>
          <a:bodyPr wrap="square" rtlCol="0">
            <a:spAutoFit/>
          </a:bodyPr>
          <a:lstStyle/>
          <a:p>
            <a:r>
              <a:rPr lang="en-IN" sz="1350" dirty="0"/>
              <a:t>4</a:t>
            </a:r>
          </a:p>
        </p:txBody>
      </p:sp>
      <p:sp>
        <p:nvSpPr>
          <p:cNvPr id="305" name="TextBox 304">
            <a:extLst>
              <a:ext uri="{FF2B5EF4-FFF2-40B4-BE49-F238E27FC236}">
                <a16:creationId xmlns:a16="http://schemas.microsoft.com/office/drawing/2014/main" id="{7376ED41-D81C-4BB2-BB77-5C8B1ABD34E9}"/>
              </a:ext>
            </a:extLst>
          </p:cNvPr>
          <p:cNvSpPr txBox="1"/>
          <p:nvPr/>
        </p:nvSpPr>
        <p:spPr>
          <a:xfrm>
            <a:off x="356228" y="767944"/>
            <a:ext cx="259945" cy="300082"/>
          </a:xfrm>
          <a:prstGeom prst="rect">
            <a:avLst/>
          </a:prstGeom>
          <a:noFill/>
        </p:spPr>
        <p:txBody>
          <a:bodyPr wrap="square" rtlCol="0">
            <a:spAutoFit/>
          </a:bodyPr>
          <a:lstStyle/>
          <a:p>
            <a:r>
              <a:rPr lang="en-IN" sz="1350" dirty="0"/>
              <a:t>5</a:t>
            </a:r>
          </a:p>
        </p:txBody>
      </p:sp>
      <p:sp>
        <p:nvSpPr>
          <p:cNvPr id="3" name="Flowchart: Decision 2">
            <a:extLst>
              <a:ext uri="{FF2B5EF4-FFF2-40B4-BE49-F238E27FC236}">
                <a16:creationId xmlns:a16="http://schemas.microsoft.com/office/drawing/2014/main" id="{DA7EA184-BC1D-4472-A8D2-F6B2DD480F09}"/>
              </a:ext>
            </a:extLst>
          </p:cNvPr>
          <p:cNvSpPr/>
          <p:nvPr/>
        </p:nvSpPr>
        <p:spPr>
          <a:xfrm>
            <a:off x="6238070" y="956963"/>
            <a:ext cx="748718" cy="616125"/>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2A3B55-3D04-4484-8426-33906C5DAE22}"/>
                  </a:ext>
                </a:extLst>
              </p:cNvPr>
              <p:cNvSpPr txBox="1"/>
              <p:nvPr/>
            </p:nvSpPr>
            <p:spPr>
              <a:xfrm>
                <a:off x="1737581" y="3577402"/>
                <a:ext cx="1117182" cy="207749"/>
              </a:xfrm>
              <a:prstGeom prst="rect">
                <a:avLst/>
              </a:prstGeom>
              <a:noFill/>
            </p:spPr>
            <p:txBody>
              <a:bodyPr wrap="square" lIns="0" tIns="0" rIns="0" bIns="0" rtlCol="0">
                <a:spAutoFit/>
              </a:bodyPr>
              <a:lstStyle/>
              <a:p>
                <a:r>
                  <a:rPr lang="en-IN" sz="1350" dirty="0"/>
                  <a:t>Feature 1 (</a:t>
                </a:r>
                <a14:m>
                  <m:oMath xmlns:m="http://schemas.openxmlformats.org/officeDocument/2006/math">
                    <m:sSub>
                      <m:sSubPr>
                        <m:ctrlPr>
                          <a:rPr lang="en-IN" sz="1350" i="1">
                            <a:latin typeface="Cambria Math" panose="02040503050406030204" pitchFamily="18" charset="0"/>
                          </a:rPr>
                        </m:ctrlPr>
                      </m:sSubPr>
                      <m:e>
                        <m:r>
                          <a:rPr lang="en-IN" sz="1350" i="1">
                            <a:latin typeface="Cambria Math" panose="02040503050406030204" pitchFamily="18" charset="0"/>
                          </a:rPr>
                          <m:t>𝑥</m:t>
                        </m:r>
                      </m:e>
                      <m:sub>
                        <m:r>
                          <a:rPr lang="en-IN" sz="1350" i="1">
                            <a:latin typeface="Cambria Math" panose="02040503050406030204" pitchFamily="18" charset="0"/>
                          </a:rPr>
                          <m:t>1</m:t>
                        </m:r>
                      </m:sub>
                    </m:sSub>
                    <m:r>
                      <a:rPr lang="en-IN" sz="1350" i="1">
                        <a:latin typeface="Cambria Math" panose="02040503050406030204" pitchFamily="18" charset="0"/>
                      </a:rPr>
                      <m:t>)</m:t>
                    </m:r>
                  </m:oMath>
                </a14:m>
                <a:endParaRPr lang="en-IN" sz="1350"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1737581" y="3577402"/>
                <a:ext cx="1117182" cy="207749"/>
              </a:xfrm>
              <a:prstGeom prst="rect">
                <a:avLst/>
              </a:prstGeom>
              <a:blipFill>
                <a:blip r:embed="rId3"/>
                <a:stretch>
                  <a:fillRect l="-9290" t="-2647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9064D-14AB-4ED6-BFC6-D5D71B43275F}"/>
                  </a:ext>
                </a:extLst>
              </p:cNvPr>
              <p:cNvSpPr txBox="1"/>
              <p:nvPr/>
            </p:nvSpPr>
            <p:spPr>
              <a:xfrm>
                <a:off x="6330382" y="1177285"/>
                <a:ext cx="598434"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050" i="1">
                              <a:latin typeface="Cambria Math" panose="02040503050406030204" pitchFamily="18" charset="0"/>
                            </a:rPr>
                          </m:ctrlPr>
                        </m:sSubPr>
                        <m:e>
                          <m:r>
                            <a:rPr lang="en-IN" sz="1050" i="1">
                              <a:latin typeface="Cambria Math" panose="02040503050406030204" pitchFamily="18" charset="0"/>
                            </a:rPr>
                            <m:t>𝑥</m:t>
                          </m:r>
                        </m:e>
                        <m:sub>
                          <m:r>
                            <a:rPr lang="en-IN" sz="1050" i="1">
                              <a:latin typeface="Cambria Math" panose="02040503050406030204" pitchFamily="18" charset="0"/>
                            </a:rPr>
                            <m:t>1</m:t>
                          </m:r>
                        </m:sub>
                      </m:sSub>
                      <m:r>
                        <a:rPr lang="en-IN" sz="1050" i="1">
                          <a:latin typeface="Cambria Math" panose="02040503050406030204" pitchFamily="18" charset="0"/>
                        </a:rPr>
                        <m:t>&gt;3.5 ?</m:t>
                      </m:r>
                    </m:oMath>
                  </m:oMathPara>
                </a14:m>
                <a:endParaRPr lang="en-IN" sz="105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6330382" y="1177285"/>
                <a:ext cx="598434" cy="161583"/>
              </a:xfrm>
              <a:prstGeom prst="rect">
                <a:avLst/>
              </a:prstGeom>
              <a:blipFill>
                <a:blip r:embed="rId5"/>
                <a:stretch>
                  <a:fillRect l="-2020" r="-5051" b="-14815"/>
                </a:stretch>
              </a:blipFill>
            </p:spPr>
            <p:txBody>
              <a:bodyPr/>
              <a:lstStyle/>
              <a:p>
                <a:r>
                  <a:rPr lang="en-US">
                    <a:noFill/>
                  </a:rPr>
                  <a:t> </a:t>
                </a:r>
              </a:p>
            </p:txBody>
          </p:sp>
        </mc:Fallback>
      </mc:AlternateContent>
      <p:sp>
        <p:nvSpPr>
          <p:cNvPr id="72" name="Flowchart: Decision 71">
            <a:extLst>
              <a:ext uri="{FF2B5EF4-FFF2-40B4-BE49-F238E27FC236}">
                <a16:creationId xmlns:a16="http://schemas.microsoft.com/office/drawing/2014/main" id="{1B0557DC-7355-42DD-B767-A340D0BA1A8C}"/>
              </a:ext>
            </a:extLst>
          </p:cNvPr>
          <p:cNvSpPr/>
          <p:nvPr/>
        </p:nvSpPr>
        <p:spPr>
          <a:xfrm>
            <a:off x="7396014" y="1626285"/>
            <a:ext cx="748718" cy="616125"/>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0D481F5-804E-497D-AB4F-A79B0280ED65}"/>
                  </a:ext>
                </a:extLst>
              </p:cNvPr>
              <p:cNvSpPr txBox="1"/>
              <p:nvPr/>
            </p:nvSpPr>
            <p:spPr>
              <a:xfrm>
                <a:off x="7521226" y="1840544"/>
                <a:ext cx="498983"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050" i="1">
                              <a:latin typeface="Cambria Math" panose="02040503050406030204" pitchFamily="18" charset="0"/>
                            </a:rPr>
                          </m:ctrlPr>
                        </m:sSubPr>
                        <m:e>
                          <m:r>
                            <a:rPr lang="en-IN" sz="1050" i="1">
                              <a:latin typeface="Cambria Math" panose="02040503050406030204" pitchFamily="18" charset="0"/>
                            </a:rPr>
                            <m:t>𝑥</m:t>
                          </m:r>
                        </m:e>
                        <m:sub>
                          <m:r>
                            <a:rPr lang="en-IN" sz="1050" i="1">
                              <a:latin typeface="Cambria Math" panose="02040503050406030204" pitchFamily="18" charset="0"/>
                            </a:rPr>
                            <m:t>2</m:t>
                          </m:r>
                        </m:sub>
                      </m:sSub>
                      <m:r>
                        <a:rPr lang="en-IN" sz="1050" i="1">
                          <a:latin typeface="Cambria Math" panose="02040503050406030204" pitchFamily="18" charset="0"/>
                        </a:rPr>
                        <m:t>&gt;3 ?</m:t>
                      </m:r>
                    </m:oMath>
                  </m:oMathPara>
                </a14:m>
                <a:endParaRPr lang="en-IN" sz="105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7521226" y="1840544"/>
                <a:ext cx="498983" cy="161583"/>
              </a:xfrm>
              <a:prstGeom prst="rect">
                <a:avLst/>
              </a:prstGeom>
              <a:blipFill>
                <a:blip r:embed="rId6"/>
                <a:stretch>
                  <a:fillRect l="-3659" r="-6098" b="-15385"/>
                </a:stretch>
              </a:blipFill>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6FF86312-6889-4948-8B9E-22F7969E5657}"/>
              </a:ext>
            </a:extLst>
          </p:cNvPr>
          <p:cNvSpPr/>
          <p:nvPr/>
        </p:nvSpPr>
        <p:spPr>
          <a:xfrm>
            <a:off x="8118589" y="2596596"/>
            <a:ext cx="748718" cy="447010"/>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solidFill>
                  <a:schemeClr val="tx1"/>
                </a:solidFill>
              </a:rPr>
              <a:t>Predict Red</a:t>
            </a:r>
          </a:p>
        </p:txBody>
      </p:sp>
      <p:sp>
        <p:nvSpPr>
          <p:cNvPr id="75" name="Rectangle: Rounded Corners 74">
            <a:extLst>
              <a:ext uri="{FF2B5EF4-FFF2-40B4-BE49-F238E27FC236}">
                <a16:creationId xmlns:a16="http://schemas.microsoft.com/office/drawing/2014/main" id="{52A74C8E-EF64-41E4-B0C7-6883B7A9E478}"/>
              </a:ext>
            </a:extLst>
          </p:cNvPr>
          <p:cNvSpPr/>
          <p:nvPr/>
        </p:nvSpPr>
        <p:spPr>
          <a:xfrm>
            <a:off x="6716291" y="2597394"/>
            <a:ext cx="748718" cy="447010"/>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solidFill>
                  <a:schemeClr val="tx1"/>
                </a:solidFill>
              </a:rPr>
              <a:t>Predict Green</a:t>
            </a:r>
          </a:p>
        </p:txBody>
      </p:sp>
      <p:cxnSp>
        <p:nvCxnSpPr>
          <p:cNvPr id="9" name="Connector: Elbow 8">
            <a:extLst>
              <a:ext uri="{FF2B5EF4-FFF2-40B4-BE49-F238E27FC236}">
                <a16:creationId xmlns:a16="http://schemas.microsoft.com/office/drawing/2014/main" id="{C7E7D0FE-6BB0-4A54-B7AF-4E3D7F80AAFC}"/>
              </a:ext>
            </a:extLst>
          </p:cNvPr>
          <p:cNvCxnSpPr>
            <a:stCxn id="3" idx="3"/>
            <a:endCxn id="72" idx="0"/>
          </p:cNvCxnSpPr>
          <p:nvPr/>
        </p:nvCxnSpPr>
        <p:spPr>
          <a:xfrm>
            <a:off x="6986788" y="1265026"/>
            <a:ext cx="783585" cy="36125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02E7665-EDC9-4E19-B404-E4624CEA60CE}"/>
              </a:ext>
            </a:extLst>
          </p:cNvPr>
          <p:cNvCxnSpPr>
            <a:cxnSpLocks/>
            <a:stCxn id="72" idx="3"/>
            <a:endCxn id="7" idx="0"/>
          </p:cNvCxnSpPr>
          <p:nvPr/>
        </p:nvCxnSpPr>
        <p:spPr>
          <a:xfrm>
            <a:off x="8144732" y="1934347"/>
            <a:ext cx="348216" cy="66224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41ABDA2-FB33-409C-B971-D7EF711E106D}"/>
              </a:ext>
            </a:extLst>
          </p:cNvPr>
          <p:cNvCxnSpPr>
            <a:cxnSpLocks/>
            <a:stCxn id="72" idx="1"/>
            <a:endCxn id="75" idx="0"/>
          </p:cNvCxnSpPr>
          <p:nvPr/>
        </p:nvCxnSpPr>
        <p:spPr>
          <a:xfrm rot="10800000" flipV="1">
            <a:off x="7090650" y="1934347"/>
            <a:ext cx="305364" cy="66304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Flowchart: Decision 87">
            <a:extLst>
              <a:ext uri="{FF2B5EF4-FFF2-40B4-BE49-F238E27FC236}">
                <a16:creationId xmlns:a16="http://schemas.microsoft.com/office/drawing/2014/main" id="{D05A7370-1893-4D7D-ADCE-9FA7A1EDC906}"/>
              </a:ext>
            </a:extLst>
          </p:cNvPr>
          <p:cNvSpPr/>
          <p:nvPr/>
        </p:nvSpPr>
        <p:spPr>
          <a:xfrm>
            <a:off x="5029800" y="1643653"/>
            <a:ext cx="748718" cy="616125"/>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9AC9C284-F488-4015-BEF3-1BE114A3C58D}"/>
                  </a:ext>
                </a:extLst>
              </p:cNvPr>
              <p:cNvSpPr txBox="1"/>
              <p:nvPr/>
            </p:nvSpPr>
            <p:spPr>
              <a:xfrm>
                <a:off x="5155012" y="1857912"/>
                <a:ext cx="498983"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050" i="1">
                              <a:latin typeface="Cambria Math" panose="02040503050406030204" pitchFamily="18" charset="0"/>
                            </a:rPr>
                          </m:ctrlPr>
                        </m:sSubPr>
                        <m:e>
                          <m:r>
                            <a:rPr lang="en-IN" sz="1050" i="1">
                              <a:latin typeface="Cambria Math" panose="02040503050406030204" pitchFamily="18" charset="0"/>
                            </a:rPr>
                            <m:t>𝑥</m:t>
                          </m:r>
                        </m:e>
                        <m:sub>
                          <m:r>
                            <a:rPr lang="en-IN" sz="1050" i="1">
                              <a:latin typeface="Cambria Math" panose="02040503050406030204" pitchFamily="18" charset="0"/>
                            </a:rPr>
                            <m:t>2</m:t>
                          </m:r>
                        </m:sub>
                      </m:sSub>
                      <m:r>
                        <a:rPr lang="en-IN" sz="1050" i="1">
                          <a:latin typeface="Cambria Math" panose="02040503050406030204" pitchFamily="18" charset="0"/>
                        </a:rPr>
                        <m:t>&gt;2 ?</m:t>
                      </m:r>
                    </m:oMath>
                  </m:oMathPara>
                </a14:m>
                <a:endParaRPr lang="en-IN" sz="105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5155012" y="1857912"/>
                <a:ext cx="498983" cy="161583"/>
              </a:xfrm>
              <a:prstGeom prst="rect">
                <a:avLst/>
              </a:prstGeom>
              <a:blipFill>
                <a:blip r:embed="rId7"/>
                <a:stretch>
                  <a:fillRect l="-3704" r="-7407" b="-15385"/>
                </a:stretch>
              </a:blipFill>
            </p:spPr>
            <p:txBody>
              <a:bodyPr/>
              <a:lstStyle/>
              <a:p>
                <a:r>
                  <a:rPr lang="en-US">
                    <a:noFill/>
                  </a:rPr>
                  <a:t> </a:t>
                </a:r>
              </a:p>
            </p:txBody>
          </p:sp>
        </mc:Fallback>
      </mc:AlternateContent>
      <p:sp>
        <p:nvSpPr>
          <p:cNvPr id="90" name="Rectangle: Rounded Corners 89">
            <a:extLst>
              <a:ext uri="{FF2B5EF4-FFF2-40B4-BE49-F238E27FC236}">
                <a16:creationId xmlns:a16="http://schemas.microsoft.com/office/drawing/2014/main" id="{8623AE54-C9DA-4401-B788-82B48D8B2983}"/>
              </a:ext>
            </a:extLst>
          </p:cNvPr>
          <p:cNvSpPr/>
          <p:nvPr/>
        </p:nvSpPr>
        <p:spPr>
          <a:xfrm>
            <a:off x="5752375" y="2613964"/>
            <a:ext cx="748718" cy="447010"/>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solidFill>
                  <a:schemeClr val="tx1"/>
                </a:solidFill>
              </a:rPr>
              <a:t>Predict Green</a:t>
            </a:r>
          </a:p>
        </p:txBody>
      </p:sp>
      <p:sp>
        <p:nvSpPr>
          <p:cNvPr id="91" name="Rectangle: Rounded Corners 90">
            <a:extLst>
              <a:ext uri="{FF2B5EF4-FFF2-40B4-BE49-F238E27FC236}">
                <a16:creationId xmlns:a16="http://schemas.microsoft.com/office/drawing/2014/main" id="{53087F36-5E04-4B1D-B92E-5531784DED6B}"/>
              </a:ext>
            </a:extLst>
          </p:cNvPr>
          <p:cNvSpPr/>
          <p:nvPr/>
        </p:nvSpPr>
        <p:spPr>
          <a:xfrm>
            <a:off x="4350077" y="2614761"/>
            <a:ext cx="748718" cy="447010"/>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b="1" dirty="0">
                <a:solidFill>
                  <a:schemeClr val="tx1"/>
                </a:solidFill>
              </a:rPr>
              <a:t>Predict Red</a:t>
            </a:r>
          </a:p>
        </p:txBody>
      </p:sp>
      <p:cxnSp>
        <p:nvCxnSpPr>
          <p:cNvPr id="92" name="Connector: Elbow 91">
            <a:extLst>
              <a:ext uri="{FF2B5EF4-FFF2-40B4-BE49-F238E27FC236}">
                <a16:creationId xmlns:a16="http://schemas.microsoft.com/office/drawing/2014/main" id="{DFB12FC2-F115-4BAA-9354-D7828C687D9D}"/>
              </a:ext>
            </a:extLst>
          </p:cNvPr>
          <p:cNvCxnSpPr>
            <a:cxnSpLocks/>
            <a:stCxn id="88" idx="3"/>
            <a:endCxn id="90" idx="0"/>
          </p:cNvCxnSpPr>
          <p:nvPr/>
        </p:nvCxnSpPr>
        <p:spPr>
          <a:xfrm>
            <a:off x="5778518" y="1951715"/>
            <a:ext cx="348216" cy="66224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C4D225-B775-44C6-B1FC-4FB260CAFDA6}"/>
              </a:ext>
            </a:extLst>
          </p:cNvPr>
          <p:cNvCxnSpPr>
            <a:cxnSpLocks/>
            <a:stCxn id="88" idx="1"/>
            <a:endCxn id="91" idx="0"/>
          </p:cNvCxnSpPr>
          <p:nvPr/>
        </p:nvCxnSpPr>
        <p:spPr>
          <a:xfrm rot="10800000" flipV="1">
            <a:off x="4724436" y="1951715"/>
            <a:ext cx="305364" cy="66304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FCD86159-59E4-4502-800F-4F9877A3BE9E}"/>
              </a:ext>
            </a:extLst>
          </p:cNvPr>
          <p:cNvCxnSpPr>
            <a:cxnSpLocks/>
            <a:stCxn id="3" idx="1"/>
            <a:endCxn id="88" idx="0"/>
          </p:cNvCxnSpPr>
          <p:nvPr/>
        </p:nvCxnSpPr>
        <p:spPr>
          <a:xfrm rot="10800000" flipV="1">
            <a:off x="5404159" y="1265026"/>
            <a:ext cx="833912" cy="3786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837F797-5FCB-48EF-B29B-077DF2BC41B3}"/>
              </a:ext>
            </a:extLst>
          </p:cNvPr>
          <p:cNvCxnSpPr>
            <a:cxnSpLocks/>
          </p:cNvCxnSpPr>
          <p:nvPr/>
        </p:nvCxnSpPr>
        <p:spPr>
          <a:xfrm flipH="1">
            <a:off x="2369657" y="909794"/>
            <a:ext cx="8927" cy="25136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AEAC0D0-1C2D-478B-BE74-42DDF2341D95}"/>
              </a:ext>
            </a:extLst>
          </p:cNvPr>
          <p:cNvCxnSpPr>
            <a:cxnSpLocks/>
          </p:cNvCxnSpPr>
          <p:nvPr/>
        </p:nvCxnSpPr>
        <p:spPr>
          <a:xfrm flipH="1">
            <a:off x="558772" y="2464472"/>
            <a:ext cx="3438419" cy="17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839AB2-128C-4BAD-B984-640820038810}"/>
              </a:ext>
            </a:extLst>
          </p:cNvPr>
          <p:cNvSpPr txBox="1"/>
          <p:nvPr/>
        </p:nvSpPr>
        <p:spPr>
          <a:xfrm>
            <a:off x="5647235" y="988027"/>
            <a:ext cx="412292" cy="300082"/>
          </a:xfrm>
          <a:prstGeom prst="rect">
            <a:avLst/>
          </a:prstGeom>
          <a:noFill/>
        </p:spPr>
        <p:txBody>
          <a:bodyPr wrap="none" rtlCol="0">
            <a:spAutoFit/>
          </a:bodyPr>
          <a:lstStyle/>
          <a:p>
            <a:r>
              <a:rPr lang="en-IN" sz="1350" dirty="0"/>
              <a:t>NO</a:t>
            </a:r>
          </a:p>
        </p:txBody>
      </p:sp>
      <p:sp>
        <p:nvSpPr>
          <p:cNvPr id="104" name="TextBox 103">
            <a:extLst>
              <a:ext uri="{FF2B5EF4-FFF2-40B4-BE49-F238E27FC236}">
                <a16:creationId xmlns:a16="http://schemas.microsoft.com/office/drawing/2014/main" id="{5551EBF7-7DF8-4295-9C37-3C384B8D1996}"/>
              </a:ext>
            </a:extLst>
          </p:cNvPr>
          <p:cNvSpPr txBox="1"/>
          <p:nvPr/>
        </p:nvSpPr>
        <p:spPr>
          <a:xfrm>
            <a:off x="7186340" y="988026"/>
            <a:ext cx="433067" cy="300082"/>
          </a:xfrm>
          <a:prstGeom prst="rect">
            <a:avLst/>
          </a:prstGeom>
          <a:noFill/>
        </p:spPr>
        <p:txBody>
          <a:bodyPr wrap="none" rtlCol="0">
            <a:spAutoFit/>
          </a:bodyPr>
          <a:lstStyle/>
          <a:p>
            <a:r>
              <a:rPr lang="en-IN" sz="1350" dirty="0"/>
              <a:t>YES</a:t>
            </a:r>
          </a:p>
        </p:txBody>
      </p:sp>
      <p:sp>
        <p:nvSpPr>
          <p:cNvPr id="105" name="TextBox 104">
            <a:extLst>
              <a:ext uri="{FF2B5EF4-FFF2-40B4-BE49-F238E27FC236}">
                <a16:creationId xmlns:a16="http://schemas.microsoft.com/office/drawing/2014/main" id="{FF5E484C-6A75-42C2-9446-A35610F5722B}"/>
              </a:ext>
            </a:extLst>
          </p:cNvPr>
          <p:cNvSpPr txBox="1"/>
          <p:nvPr/>
        </p:nvSpPr>
        <p:spPr>
          <a:xfrm>
            <a:off x="4688612" y="1702947"/>
            <a:ext cx="412292" cy="300082"/>
          </a:xfrm>
          <a:prstGeom prst="rect">
            <a:avLst/>
          </a:prstGeom>
          <a:noFill/>
        </p:spPr>
        <p:txBody>
          <a:bodyPr wrap="none" rtlCol="0">
            <a:spAutoFit/>
          </a:bodyPr>
          <a:lstStyle/>
          <a:p>
            <a:r>
              <a:rPr lang="en-IN" sz="1350" dirty="0"/>
              <a:t>NO</a:t>
            </a:r>
          </a:p>
        </p:txBody>
      </p:sp>
      <p:sp>
        <p:nvSpPr>
          <p:cNvPr id="106" name="TextBox 105">
            <a:extLst>
              <a:ext uri="{FF2B5EF4-FFF2-40B4-BE49-F238E27FC236}">
                <a16:creationId xmlns:a16="http://schemas.microsoft.com/office/drawing/2014/main" id="{1F755DE1-FBDA-422D-A88F-45465963A7AD}"/>
              </a:ext>
            </a:extLst>
          </p:cNvPr>
          <p:cNvSpPr txBox="1"/>
          <p:nvPr/>
        </p:nvSpPr>
        <p:spPr>
          <a:xfrm>
            <a:off x="5742253" y="1689809"/>
            <a:ext cx="433067" cy="300082"/>
          </a:xfrm>
          <a:prstGeom prst="rect">
            <a:avLst/>
          </a:prstGeom>
          <a:noFill/>
        </p:spPr>
        <p:txBody>
          <a:bodyPr wrap="none" rtlCol="0">
            <a:spAutoFit/>
          </a:bodyPr>
          <a:lstStyle/>
          <a:p>
            <a:r>
              <a:rPr lang="en-IN" sz="1350" dirty="0"/>
              <a:t>YES</a:t>
            </a:r>
          </a:p>
        </p:txBody>
      </p:sp>
      <p:sp>
        <p:nvSpPr>
          <p:cNvPr id="107" name="TextBox 106">
            <a:extLst>
              <a:ext uri="{FF2B5EF4-FFF2-40B4-BE49-F238E27FC236}">
                <a16:creationId xmlns:a16="http://schemas.microsoft.com/office/drawing/2014/main" id="{676EFC8F-ECE5-4E7E-AFE1-E2A0C9401A10}"/>
              </a:ext>
            </a:extLst>
          </p:cNvPr>
          <p:cNvSpPr txBox="1"/>
          <p:nvPr/>
        </p:nvSpPr>
        <p:spPr>
          <a:xfrm>
            <a:off x="8094910" y="1683599"/>
            <a:ext cx="433067" cy="300082"/>
          </a:xfrm>
          <a:prstGeom prst="rect">
            <a:avLst/>
          </a:prstGeom>
          <a:noFill/>
        </p:spPr>
        <p:txBody>
          <a:bodyPr wrap="none" rtlCol="0">
            <a:spAutoFit/>
          </a:bodyPr>
          <a:lstStyle/>
          <a:p>
            <a:r>
              <a:rPr lang="en-IN" sz="1350" dirty="0"/>
              <a:t>YES</a:t>
            </a:r>
          </a:p>
        </p:txBody>
      </p:sp>
      <p:sp>
        <p:nvSpPr>
          <p:cNvPr id="108" name="TextBox 107">
            <a:extLst>
              <a:ext uri="{FF2B5EF4-FFF2-40B4-BE49-F238E27FC236}">
                <a16:creationId xmlns:a16="http://schemas.microsoft.com/office/drawing/2014/main" id="{D3946EEF-2C64-4249-A018-CAEBC5D6830F}"/>
              </a:ext>
            </a:extLst>
          </p:cNvPr>
          <p:cNvSpPr txBox="1"/>
          <p:nvPr/>
        </p:nvSpPr>
        <p:spPr>
          <a:xfrm>
            <a:off x="7069358" y="1689605"/>
            <a:ext cx="412292" cy="300082"/>
          </a:xfrm>
          <a:prstGeom prst="rect">
            <a:avLst/>
          </a:prstGeom>
          <a:noFill/>
        </p:spPr>
        <p:txBody>
          <a:bodyPr wrap="none" rtlCol="0">
            <a:spAutoFit/>
          </a:bodyPr>
          <a:lstStyle/>
          <a:p>
            <a:r>
              <a:rPr lang="en-IN" sz="1350" dirty="0"/>
              <a:t>NO</a:t>
            </a:r>
          </a:p>
        </p:txBody>
      </p:sp>
      <p:cxnSp>
        <p:nvCxnSpPr>
          <p:cNvPr id="109" name="Straight Connector 108">
            <a:extLst>
              <a:ext uri="{FF2B5EF4-FFF2-40B4-BE49-F238E27FC236}">
                <a16:creationId xmlns:a16="http://schemas.microsoft.com/office/drawing/2014/main" id="{3CE06481-2715-44A7-AB42-268EA83B1CFB}"/>
              </a:ext>
            </a:extLst>
          </p:cNvPr>
          <p:cNvCxnSpPr>
            <a:cxnSpLocks/>
          </p:cNvCxnSpPr>
          <p:nvPr/>
        </p:nvCxnSpPr>
        <p:spPr>
          <a:xfrm flipH="1">
            <a:off x="554273" y="1954534"/>
            <a:ext cx="3433489" cy="362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45D473F-1321-406E-8CE5-71729460AF01}"/>
              </a:ext>
            </a:extLst>
          </p:cNvPr>
          <p:cNvSpPr/>
          <p:nvPr/>
        </p:nvSpPr>
        <p:spPr>
          <a:xfrm>
            <a:off x="574544" y="2504427"/>
            <a:ext cx="1789916" cy="901895"/>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3" name="Rectangle 112">
            <a:extLst>
              <a:ext uri="{FF2B5EF4-FFF2-40B4-BE49-F238E27FC236}">
                <a16:creationId xmlns:a16="http://schemas.microsoft.com/office/drawing/2014/main" id="{AFE27D4D-D146-48E3-B034-231A14A245DF}"/>
              </a:ext>
            </a:extLst>
          </p:cNvPr>
          <p:cNvSpPr/>
          <p:nvPr/>
        </p:nvSpPr>
        <p:spPr>
          <a:xfrm>
            <a:off x="579263" y="922450"/>
            <a:ext cx="1818536" cy="1563612"/>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14" name="Rectangle 113">
            <a:extLst>
              <a:ext uri="{FF2B5EF4-FFF2-40B4-BE49-F238E27FC236}">
                <a16:creationId xmlns:a16="http://schemas.microsoft.com/office/drawing/2014/main" id="{32382602-1F3B-49CC-9A68-974867924F9E}"/>
              </a:ext>
            </a:extLst>
          </p:cNvPr>
          <p:cNvSpPr/>
          <p:nvPr/>
        </p:nvSpPr>
        <p:spPr>
          <a:xfrm>
            <a:off x="2390318" y="1979189"/>
            <a:ext cx="1593635" cy="1433827"/>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6" name="Oval 9">
            <a:extLst>
              <a:ext uri="{FF2B5EF4-FFF2-40B4-BE49-F238E27FC236}">
                <a16:creationId xmlns:a16="http://schemas.microsoft.com/office/drawing/2014/main" id="{EC373842-CAF9-4CE0-82FD-C001EE5FD51F}"/>
              </a:ext>
            </a:extLst>
          </p:cNvPr>
          <p:cNvSpPr>
            <a:spLocks noChangeArrowheads="1"/>
          </p:cNvSpPr>
          <p:nvPr/>
        </p:nvSpPr>
        <p:spPr bwMode="auto">
          <a:xfrm>
            <a:off x="1240341" y="1440169"/>
            <a:ext cx="168383" cy="177494"/>
          </a:xfrm>
          <a:prstGeom prst="ellipse">
            <a:avLst/>
          </a:prstGeom>
          <a:solidFill>
            <a:schemeClr val="tx1"/>
          </a:solidFill>
          <a:ln w="9525" cap="flat">
            <a:solidFill>
              <a:srgbClr val="FF3333"/>
            </a:solidFill>
            <a:round/>
            <a:headEnd/>
            <a:tailEnd/>
          </a:ln>
          <a:effectLst/>
        </p:spPr>
        <p:txBody>
          <a:bodyPr wrap="none" anchor="ctr"/>
          <a:lstStyle/>
          <a:p>
            <a:endParaRPr lang="en-IN" sz="1350"/>
          </a:p>
        </p:txBody>
      </p:sp>
      <p:sp>
        <p:nvSpPr>
          <p:cNvPr id="125" name="Oval 9">
            <a:extLst>
              <a:ext uri="{FF2B5EF4-FFF2-40B4-BE49-F238E27FC236}">
                <a16:creationId xmlns:a16="http://schemas.microsoft.com/office/drawing/2014/main" id="{2259AF09-BFAD-428B-B60A-09F9C3982BEF}"/>
              </a:ext>
            </a:extLst>
          </p:cNvPr>
          <p:cNvSpPr>
            <a:spLocks noChangeArrowheads="1"/>
          </p:cNvSpPr>
          <p:nvPr/>
        </p:nvSpPr>
        <p:spPr bwMode="auto">
          <a:xfrm>
            <a:off x="1240341" y="1440169"/>
            <a:ext cx="168383" cy="177494"/>
          </a:xfrm>
          <a:prstGeom prst="ellipse">
            <a:avLst/>
          </a:prstGeom>
          <a:solidFill>
            <a:srgbClr val="00B050"/>
          </a:solidFill>
          <a:ln w="9525" cap="flat">
            <a:solidFill>
              <a:schemeClr val="tx1"/>
            </a:solidFill>
            <a:round/>
            <a:headEnd/>
            <a:tailEnd/>
          </a:ln>
          <a:effectLst/>
        </p:spPr>
        <p:txBody>
          <a:bodyPr wrap="none" anchor="ctr"/>
          <a:lstStyle/>
          <a:p>
            <a:endParaRPr lang="en-IN" sz="1350"/>
          </a:p>
        </p:txBody>
      </p:sp>
      <p:sp>
        <p:nvSpPr>
          <p:cNvPr id="26" name="TextBox 25">
            <a:extLst>
              <a:ext uri="{FF2B5EF4-FFF2-40B4-BE49-F238E27FC236}">
                <a16:creationId xmlns:a16="http://schemas.microsoft.com/office/drawing/2014/main" id="{A98E7331-A8F9-4EB7-974C-016D7421D0C6}"/>
              </a:ext>
            </a:extLst>
          </p:cNvPr>
          <p:cNvSpPr txBox="1"/>
          <p:nvPr/>
        </p:nvSpPr>
        <p:spPr>
          <a:xfrm>
            <a:off x="545973" y="640396"/>
            <a:ext cx="874278" cy="300082"/>
          </a:xfrm>
          <a:prstGeom prst="rect">
            <a:avLst/>
          </a:prstGeom>
          <a:noFill/>
        </p:spPr>
        <p:txBody>
          <a:bodyPr wrap="none" rtlCol="0">
            <a:spAutoFit/>
          </a:bodyPr>
          <a:lstStyle/>
          <a:p>
            <a:r>
              <a:rPr lang="en-IN" sz="1350" dirty="0"/>
              <a:t>Test input</a:t>
            </a:r>
          </a:p>
        </p:txBody>
      </p:sp>
      <p:pic>
        <p:nvPicPr>
          <p:cNvPr id="127" name="Picture 126">
            <a:extLst>
              <a:ext uri="{FF2B5EF4-FFF2-40B4-BE49-F238E27FC236}">
                <a16:creationId xmlns:a16="http://schemas.microsoft.com/office/drawing/2014/main" id="{6538264D-2BDD-4859-B982-56E3F9599D0B}"/>
              </a:ext>
            </a:extLst>
          </p:cNvPr>
          <p:cNvPicPr>
            <a:picLocks noChangeAspect="1"/>
          </p:cNvPicPr>
          <p:nvPr/>
        </p:nvPicPr>
        <p:blipFill>
          <a:blip r:embed="rId8" cstate="print"/>
          <a:stretch>
            <a:fillRect/>
          </a:stretch>
        </p:blipFill>
        <p:spPr>
          <a:xfrm>
            <a:off x="591033" y="4112164"/>
            <a:ext cx="758015" cy="723917"/>
          </a:xfrm>
          <a:prstGeom prst="rect">
            <a:avLst/>
          </a:prstGeom>
        </p:spPr>
      </p:pic>
      <p:sp>
        <p:nvSpPr>
          <p:cNvPr id="128" name="Speech Bubble: Rectangle 127">
            <a:extLst>
              <a:ext uri="{FF2B5EF4-FFF2-40B4-BE49-F238E27FC236}">
                <a16:creationId xmlns:a16="http://schemas.microsoft.com/office/drawing/2014/main" id="{C47B5C28-83AA-40ED-8F8E-FEA24A15B7BA}"/>
              </a:ext>
            </a:extLst>
          </p:cNvPr>
          <p:cNvSpPr/>
          <p:nvPr/>
        </p:nvSpPr>
        <p:spPr>
          <a:xfrm>
            <a:off x="1391217" y="3907394"/>
            <a:ext cx="3931412" cy="1108845"/>
          </a:xfrm>
          <a:prstGeom prst="wedgeRectCallout">
            <a:avLst>
              <a:gd name="adj1" fmla="val -58734"/>
              <a:gd name="adj2" fmla="val 702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DT is very efficient at test time: To predict the label of a test point, nearest </a:t>
            </a:r>
            <a:r>
              <a:rPr lang="en-IN" sz="1500" dirty="0" err="1">
                <a:solidFill>
                  <a:schemeClr val="tx1"/>
                </a:solidFill>
                <a:latin typeface="Abadi Extra Light" panose="020B0204020104020204" pitchFamily="34" charset="0"/>
              </a:rPr>
              <a:t>neighbors</a:t>
            </a:r>
            <a:r>
              <a:rPr lang="en-IN" sz="1500" dirty="0">
                <a:solidFill>
                  <a:schemeClr val="tx1"/>
                </a:solidFill>
                <a:latin typeface="Abadi Extra Light" panose="020B0204020104020204" pitchFamily="34" charset="0"/>
              </a:rPr>
              <a:t> will require computing distances from 48 training inputs. DT predicts the label by doing just 2 feature-value comparisons! Way faster!</a:t>
            </a:r>
          </a:p>
        </p:txBody>
      </p:sp>
      <p:pic>
        <p:nvPicPr>
          <p:cNvPr id="130" name="Picture 129">
            <a:extLst>
              <a:ext uri="{FF2B5EF4-FFF2-40B4-BE49-F238E27FC236}">
                <a16:creationId xmlns:a16="http://schemas.microsoft.com/office/drawing/2014/main" id="{1973F262-BF93-415B-972C-B3C282565494}"/>
              </a:ext>
            </a:extLst>
          </p:cNvPr>
          <p:cNvPicPr>
            <a:picLocks noChangeAspect="1"/>
          </p:cNvPicPr>
          <p:nvPr/>
        </p:nvPicPr>
        <p:blipFill>
          <a:blip r:embed="rId8" cstate="print"/>
          <a:stretch>
            <a:fillRect/>
          </a:stretch>
        </p:blipFill>
        <p:spPr>
          <a:xfrm>
            <a:off x="8197849" y="3725889"/>
            <a:ext cx="758015" cy="723917"/>
          </a:xfrm>
          <a:prstGeom prst="rect">
            <a:avLst/>
          </a:prstGeom>
        </p:spPr>
      </p:pic>
      <p:sp>
        <p:nvSpPr>
          <p:cNvPr id="131" name="Speech Bubble: Rectangle 130">
            <a:extLst>
              <a:ext uri="{FF2B5EF4-FFF2-40B4-BE49-F238E27FC236}">
                <a16:creationId xmlns:a16="http://schemas.microsoft.com/office/drawing/2014/main" id="{250BFE80-05A1-473C-B3C4-AB26891BDBC3}"/>
              </a:ext>
            </a:extLst>
          </p:cNvPr>
          <p:cNvSpPr/>
          <p:nvPr/>
        </p:nvSpPr>
        <p:spPr>
          <a:xfrm>
            <a:off x="5679101" y="3520737"/>
            <a:ext cx="2415809" cy="928688"/>
          </a:xfrm>
          <a:prstGeom prst="wedgeRectCallout">
            <a:avLst>
              <a:gd name="adj1" fmla="val 59549"/>
              <a:gd name="adj2" fmla="val -149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Remember: Root node contains all training inputs</a:t>
            </a:r>
          </a:p>
          <a:p>
            <a:r>
              <a:rPr lang="en-IN" sz="1500" dirty="0">
                <a:solidFill>
                  <a:schemeClr val="tx1"/>
                </a:solidFill>
                <a:latin typeface="Abadi Extra Light" panose="020B0204020104020204" pitchFamily="34" charset="0"/>
              </a:rPr>
              <a:t>Each leaf node receives a subset of training inputs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0505FA1-67E0-D694-D6E3-5E3AE6B56778}"/>
                  </a:ext>
                </a:extLst>
              </p:cNvPr>
              <p:cNvSpPr txBox="1"/>
              <p:nvPr/>
            </p:nvSpPr>
            <p:spPr>
              <a:xfrm rot="16200000">
                <a:off x="-236995" y="1967261"/>
                <a:ext cx="1117182" cy="207749"/>
              </a:xfrm>
              <a:prstGeom prst="rect">
                <a:avLst/>
              </a:prstGeom>
              <a:noFill/>
            </p:spPr>
            <p:txBody>
              <a:bodyPr wrap="square" lIns="0" tIns="0" rIns="0" bIns="0" rtlCol="0">
                <a:spAutoFit/>
              </a:bodyPr>
              <a:lstStyle/>
              <a:p>
                <a:r>
                  <a:rPr lang="en-IN" sz="1350" dirty="0"/>
                  <a:t>Feature 2 (</a:t>
                </a:r>
                <a14:m>
                  <m:oMath xmlns:m="http://schemas.openxmlformats.org/officeDocument/2006/math">
                    <m:sSub>
                      <m:sSubPr>
                        <m:ctrlPr>
                          <a:rPr lang="en-IN" sz="1350" i="1">
                            <a:latin typeface="Cambria Math" panose="02040503050406030204" pitchFamily="18" charset="0"/>
                          </a:rPr>
                        </m:ctrlPr>
                      </m:sSubPr>
                      <m:e>
                        <m:r>
                          <a:rPr lang="en-IN" sz="1350" i="1">
                            <a:latin typeface="Cambria Math" panose="02040503050406030204" pitchFamily="18" charset="0"/>
                          </a:rPr>
                          <m:t>𝑥</m:t>
                        </m:r>
                      </m:e>
                      <m:sub>
                        <m:r>
                          <a:rPr lang="en-US" sz="1350" b="0" i="1" smtClean="0">
                            <a:latin typeface="Cambria Math" panose="02040503050406030204" pitchFamily="18" charset="0"/>
                          </a:rPr>
                          <m:t>2</m:t>
                        </m:r>
                      </m:sub>
                    </m:sSub>
                    <m:r>
                      <a:rPr lang="en-IN" sz="1350" i="1">
                        <a:latin typeface="Cambria Math" panose="02040503050406030204" pitchFamily="18" charset="0"/>
                      </a:rPr>
                      <m:t>)</m:t>
                    </m:r>
                  </m:oMath>
                </a14:m>
                <a:endParaRPr lang="en-IN" sz="1350" dirty="0"/>
              </a:p>
            </p:txBody>
          </p:sp>
        </mc:Choice>
        <mc:Fallback>
          <p:sp>
            <p:nvSpPr>
              <p:cNvPr id="8" name="TextBox 7">
                <a:extLst>
                  <a:ext uri="{FF2B5EF4-FFF2-40B4-BE49-F238E27FC236}">
                    <a16:creationId xmlns:a16="http://schemas.microsoft.com/office/drawing/2014/main" id="{90505FA1-67E0-D694-D6E3-5E3AE6B56778}"/>
                  </a:ext>
                </a:extLst>
              </p:cNvPr>
              <p:cNvSpPr txBox="1">
                <a:spLocks noRot="1" noChangeAspect="1" noMove="1" noResize="1" noEditPoints="1" noAdjustHandles="1" noChangeArrowheads="1" noChangeShapeType="1" noTextEdit="1"/>
              </p:cNvSpPr>
              <p:nvPr/>
            </p:nvSpPr>
            <p:spPr>
              <a:xfrm rot="16200000">
                <a:off x="-236995" y="1967261"/>
                <a:ext cx="1117182" cy="207749"/>
              </a:xfrm>
              <a:prstGeom prst="rect">
                <a:avLst/>
              </a:prstGeom>
              <a:blipFill>
                <a:blip r:embed="rId9"/>
                <a:stretch>
                  <a:fillRect l="-26471" r="-50000" b="-983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3740550"/>
      </p:ext>
    </p:extLst>
  </p:cSld>
  <p:clrMapOvr>
    <a:masterClrMapping/>
  </p:clrMapOvr>
  <mc:AlternateContent xmlns:mc="http://schemas.openxmlformats.org/markup-compatibility/2006" xmlns:p14="http://schemas.microsoft.com/office/powerpoint/2010/main">
    <mc:Choice Requires="p14">
      <p:transition spd="slow" p14:dur="2000" advTm="475287"/>
    </mc:Choice>
    <mc:Fallback xmlns="">
      <p:transition spd="slow" advTm="4752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wipe(down)">
                                      <p:cBhvr>
                                        <p:cTn id="10" dur="500"/>
                                        <p:tgtEl>
                                          <p:spTgt spid="2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
                                        </p:tgtEl>
                                        <p:attrNameLst>
                                          <p:attrName>style.visibility</p:attrName>
                                        </p:attrNameLst>
                                      </p:cBhvr>
                                      <p:to>
                                        <p:strVal val="visible"/>
                                      </p:to>
                                    </p:set>
                                    <p:animEffect transition="in" filter="wipe(down)">
                                      <p:cBhvr>
                                        <p:cTn id="13" dur="500"/>
                                        <p:tgtEl>
                                          <p:spTgt spid="2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6"/>
                                        </p:tgtEl>
                                        <p:attrNameLst>
                                          <p:attrName>style.visibility</p:attrName>
                                        </p:attrNameLst>
                                      </p:cBhvr>
                                      <p:to>
                                        <p:strVal val="visible"/>
                                      </p:to>
                                    </p:set>
                                    <p:animEffect transition="in" filter="wipe(down)">
                                      <p:cBhvr>
                                        <p:cTn id="16" dur="500"/>
                                        <p:tgtEl>
                                          <p:spTgt spid="2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animEffect transition="in" filter="wipe(down)">
                                      <p:cBhvr>
                                        <p:cTn id="19" dur="500"/>
                                        <p:tgtEl>
                                          <p:spTgt spid="23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wipe(down)">
                                      <p:cBhvr>
                                        <p:cTn id="22" dur="500"/>
                                        <p:tgtEl>
                                          <p:spTgt spid="23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wipe(down)">
                                      <p:cBhvr>
                                        <p:cTn id="25" dur="500"/>
                                        <p:tgtEl>
                                          <p:spTgt spid="23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down)">
                                      <p:cBhvr>
                                        <p:cTn id="28" dur="500"/>
                                        <p:tgtEl>
                                          <p:spTgt spid="24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1"/>
                                        </p:tgtEl>
                                        <p:attrNameLst>
                                          <p:attrName>style.visibility</p:attrName>
                                        </p:attrNameLst>
                                      </p:cBhvr>
                                      <p:to>
                                        <p:strVal val="visible"/>
                                      </p:to>
                                    </p:set>
                                    <p:animEffect transition="in" filter="wipe(down)">
                                      <p:cBhvr>
                                        <p:cTn id="31" dur="500"/>
                                        <p:tgtEl>
                                          <p:spTgt spid="24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42"/>
                                        </p:tgtEl>
                                        <p:attrNameLst>
                                          <p:attrName>style.visibility</p:attrName>
                                        </p:attrNameLst>
                                      </p:cBhvr>
                                      <p:to>
                                        <p:strVal val="visible"/>
                                      </p:to>
                                    </p:set>
                                    <p:animEffect transition="in" filter="wipe(down)">
                                      <p:cBhvr>
                                        <p:cTn id="34" dur="500"/>
                                        <p:tgtEl>
                                          <p:spTgt spid="24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wipe(down)">
                                      <p:cBhvr>
                                        <p:cTn id="37" dur="500"/>
                                        <p:tgtEl>
                                          <p:spTgt spid="24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44"/>
                                        </p:tgtEl>
                                        <p:attrNameLst>
                                          <p:attrName>style.visibility</p:attrName>
                                        </p:attrNameLst>
                                      </p:cBhvr>
                                      <p:to>
                                        <p:strVal val="visible"/>
                                      </p:to>
                                    </p:set>
                                    <p:animEffect transition="in" filter="wipe(down)">
                                      <p:cBhvr>
                                        <p:cTn id="40" dur="500"/>
                                        <p:tgtEl>
                                          <p:spTgt spid="24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5"/>
                                        </p:tgtEl>
                                        <p:attrNameLst>
                                          <p:attrName>style.visibility</p:attrName>
                                        </p:attrNameLst>
                                      </p:cBhvr>
                                      <p:to>
                                        <p:strVal val="visible"/>
                                      </p:to>
                                    </p:set>
                                    <p:animEffect transition="in" filter="wipe(down)">
                                      <p:cBhvr>
                                        <p:cTn id="43" dur="500"/>
                                        <p:tgtEl>
                                          <p:spTgt spid="24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46"/>
                                        </p:tgtEl>
                                        <p:attrNameLst>
                                          <p:attrName>style.visibility</p:attrName>
                                        </p:attrNameLst>
                                      </p:cBhvr>
                                      <p:to>
                                        <p:strVal val="visible"/>
                                      </p:to>
                                    </p:set>
                                    <p:animEffect transition="in" filter="wipe(down)">
                                      <p:cBhvr>
                                        <p:cTn id="46" dur="500"/>
                                        <p:tgtEl>
                                          <p:spTgt spid="24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47"/>
                                        </p:tgtEl>
                                        <p:attrNameLst>
                                          <p:attrName>style.visibility</p:attrName>
                                        </p:attrNameLst>
                                      </p:cBhvr>
                                      <p:to>
                                        <p:strVal val="visible"/>
                                      </p:to>
                                    </p:set>
                                    <p:animEffect transition="in" filter="wipe(down)">
                                      <p:cBhvr>
                                        <p:cTn id="49" dur="500"/>
                                        <p:tgtEl>
                                          <p:spTgt spid="24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8"/>
                                        </p:tgtEl>
                                        <p:attrNameLst>
                                          <p:attrName>style.visibility</p:attrName>
                                        </p:attrNameLst>
                                      </p:cBhvr>
                                      <p:to>
                                        <p:strVal val="visible"/>
                                      </p:to>
                                    </p:set>
                                    <p:animEffect transition="in" filter="wipe(down)">
                                      <p:cBhvr>
                                        <p:cTn id="52" dur="500"/>
                                        <p:tgtEl>
                                          <p:spTgt spid="24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49"/>
                                        </p:tgtEl>
                                        <p:attrNameLst>
                                          <p:attrName>style.visibility</p:attrName>
                                        </p:attrNameLst>
                                      </p:cBhvr>
                                      <p:to>
                                        <p:strVal val="visible"/>
                                      </p:to>
                                    </p:set>
                                    <p:animEffect transition="in" filter="wipe(down)">
                                      <p:cBhvr>
                                        <p:cTn id="55" dur="500"/>
                                        <p:tgtEl>
                                          <p:spTgt spid="24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50"/>
                                        </p:tgtEl>
                                        <p:attrNameLst>
                                          <p:attrName>style.visibility</p:attrName>
                                        </p:attrNameLst>
                                      </p:cBhvr>
                                      <p:to>
                                        <p:strVal val="visible"/>
                                      </p:to>
                                    </p:set>
                                    <p:animEffect transition="in" filter="wipe(down)">
                                      <p:cBhvr>
                                        <p:cTn id="58" dur="500"/>
                                        <p:tgtEl>
                                          <p:spTgt spid="25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1"/>
                                        </p:tgtEl>
                                        <p:attrNameLst>
                                          <p:attrName>style.visibility</p:attrName>
                                        </p:attrNameLst>
                                      </p:cBhvr>
                                      <p:to>
                                        <p:strVal val="visible"/>
                                      </p:to>
                                    </p:set>
                                    <p:animEffect transition="in" filter="wipe(down)">
                                      <p:cBhvr>
                                        <p:cTn id="61" dur="500"/>
                                        <p:tgtEl>
                                          <p:spTgt spid="25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52"/>
                                        </p:tgtEl>
                                        <p:attrNameLst>
                                          <p:attrName>style.visibility</p:attrName>
                                        </p:attrNameLst>
                                      </p:cBhvr>
                                      <p:to>
                                        <p:strVal val="visible"/>
                                      </p:to>
                                    </p:set>
                                    <p:animEffect transition="in" filter="wipe(down)">
                                      <p:cBhvr>
                                        <p:cTn id="64" dur="500"/>
                                        <p:tgtEl>
                                          <p:spTgt spid="25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53"/>
                                        </p:tgtEl>
                                        <p:attrNameLst>
                                          <p:attrName>style.visibility</p:attrName>
                                        </p:attrNameLst>
                                      </p:cBhvr>
                                      <p:to>
                                        <p:strVal val="visible"/>
                                      </p:to>
                                    </p:set>
                                    <p:animEffect transition="in" filter="wipe(down)">
                                      <p:cBhvr>
                                        <p:cTn id="67" dur="500"/>
                                        <p:tgtEl>
                                          <p:spTgt spid="25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54"/>
                                        </p:tgtEl>
                                        <p:attrNameLst>
                                          <p:attrName>style.visibility</p:attrName>
                                        </p:attrNameLst>
                                      </p:cBhvr>
                                      <p:to>
                                        <p:strVal val="visible"/>
                                      </p:to>
                                    </p:set>
                                    <p:animEffect transition="in" filter="wipe(down)">
                                      <p:cBhvr>
                                        <p:cTn id="70" dur="500"/>
                                        <p:tgtEl>
                                          <p:spTgt spid="25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55"/>
                                        </p:tgtEl>
                                        <p:attrNameLst>
                                          <p:attrName>style.visibility</p:attrName>
                                        </p:attrNameLst>
                                      </p:cBhvr>
                                      <p:to>
                                        <p:strVal val="visible"/>
                                      </p:to>
                                    </p:set>
                                    <p:animEffect transition="in" filter="wipe(down)">
                                      <p:cBhvr>
                                        <p:cTn id="73" dur="500"/>
                                        <p:tgtEl>
                                          <p:spTgt spid="25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56"/>
                                        </p:tgtEl>
                                        <p:attrNameLst>
                                          <p:attrName>style.visibility</p:attrName>
                                        </p:attrNameLst>
                                      </p:cBhvr>
                                      <p:to>
                                        <p:strVal val="visible"/>
                                      </p:to>
                                    </p:set>
                                    <p:animEffect transition="in" filter="wipe(down)">
                                      <p:cBhvr>
                                        <p:cTn id="76" dur="500"/>
                                        <p:tgtEl>
                                          <p:spTgt spid="25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57"/>
                                        </p:tgtEl>
                                        <p:attrNameLst>
                                          <p:attrName>style.visibility</p:attrName>
                                        </p:attrNameLst>
                                      </p:cBhvr>
                                      <p:to>
                                        <p:strVal val="visible"/>
                                      </p:to>
                                    </p:set>
                                    <p:animEffect transition="in" filter="wipe(down)">
                                      <p:cBhvr>
                                        <p:cTn id="79" dur="500"/>
                                        <p:tgtEl>
                                          <p:spTgt spid="25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58"/>
                                        </p:tgtEl>
                                        <p:attrNameLst>
                                          <p:attrName>style.visibility</p:attrName>
                                        </p:attrNameLst>
                                      </p:cBhvr>
                                      <p:to>
                                        <p:strVal val="visible"/>
                                      </p:to>
                                    </p:set>
                                    <p:animEffect transition="in" filter="wipe(down)">
                                      <p:cBhvr>
                                        <p:cTn id="82" dur="500"/>
                                        <p:tgtEl>
                                          <p:spTgt spid="25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59"/>
                                        </p:tgtEl>
                                        <p:attrNameLst>
                                          <p:attrName>style.visibility</p:attrName>
                                        </p:attrNameLst>
                                      </p:cBhvr>
                                      <p:to>
                                        <p:strVal val="visible"/>
                                      </p:to>
                                    </p:set>
                                    <p:animEffect transition="in" filter="wipe(down)">
                                      <p:cBhvr>
                                        <p:cTn id="85" dur="500"/>
                                        <p:tgtEl>
                                          <p:spTgt spid="259"/>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0"/>
                                        </p:tgtEl>
                                        <p:attrNameLst>
                                          <p:attrName>style.visibility</p:attrName>
                                        </p:attrNameLst>
                                      </p:cBhvr>
                                      <p:to>
                                        <p:strVal val="visible"/>
                                      </p:to>
                                    </p:set>
                                    <p:animEffect transition="in" filter="wipe(down)">
                                      <p:cBhvr>
                                        <p:cTn id="88" dur="500"/>
                                        <p:tgtEl>
                                          <p:spTgt spid="260"/>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1"/>
                                        </p:tgtEl>
                                        <p:attrNameLst>
                                          <p:attrName>style.visibility</p:attrName>
                                        </p:attrNameLst>
                                      </p:cBhvr>
                                      <p:to>
                                        <p:strVal val="visible"/>
                                      </p:to>
                                    </p:set>
                                    <p:animEffect transition="in" filter="wipe(down)">
                                      <p:cBhvr>
                                        <p:cTn id="91" dur="500"/>
                                        <p:tgtEl>
                                          <p:spTgt spid="26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62"/>
                                        </p:tgtEl>
                                        <p:attrNameLst>
                                          <p:attrName>style.visibility</p:attrName>
                                        </p:attrNameLst>
                                      </p:cBhvr>
                                      <p:to>
                                        <p:strVal val="visible"/>
                                      </p:to>
                                    </p:set>
                                    <p:animEffect transition="in" filter="wipe(down)">
                                      <p:cBhvr>
                                        <p:cTn id="94" dur="500"/>
                                        <p:tgtEl>
                                          <p:spTgt spid="26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63"/>
                                        </p:tgtEl>
                                        <p:attrNameLst>
                                          <p:attrName>style.visibility</p:attrName>
                                        </p:attrNameLst>
                                      </p:cBhvr>
                                      <p:to>
                                        <p:strVal val="visible"/>
                                      </p:to>
                                    </p:set>
                                    <p:animEffect transition="in" filter="wipe(down)">
                                      <p:cBhvr>
                                        <p:cTn id="97" dur="500"/>
                                        <p:tgtEl>
                                          <p:spTgt spid="263"/>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64"/>
                                        </p:tgtEl>
                                        <p:attrNameLst>
                                          <p:attrName>style.visibility</p:attrName>
                                        </p:attrNameLst>
                                      </p:cBhvr>
                                      <p:to>
                                        <p:strVal val="visible"/>
                                      </p:to>
                                    </p:set>
                                    <p:animEffect transition="in" filter="wipe(down)">
                                      <p:cBhvr>
                                        <p:cTn id="100" dur="500"/>
                                        <p:tgtEl>
                                          <p:spTgt spid="26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65"/>
                                        </p:tgtEl>
                                        <p:attrNameLst>
                                          <p:attrName>style.visibility</p:attrName>
                                        </p:attrNameLst>
                                      </p:cBhvr>
                                      <p:to>
                                        <p:strVal val="visible"/>
                                      </p:to>
                                    </p:set>
                                    <p:animEffect transition="in" filter="wipe(down)">
                                      <p:cBhvr>
                                        <p:cTn id="103" dur="500"/>
                                        <p:tgtEl>
                                          <p:spTgt spid="265"/>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66"/>
                                        </p:tgtEl>
                                        <p:attrNameLst>
                                          <p:attrName>style.visibility</p:attrName>
                                        </p:attrNameLst>
                                      </p:cBhvr>
                                      <p:to>
                                        <p:strVal val="visible"/>
                                      </p:to>
                                    </p:set>
                                    <p:animEffect transition="in" filter="wipe(down)">
                                      <p:cBhvr>
                                        <p:cTn id="106" dur="500"/>
                                        <p:tgtEl>
                                          <p:spTgt spid="26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267"/>
                                        </p:tgtEl>
                                        <p:attrNameLst>
                                          <p:attrName>style.visibility</p:attrName>
                                        </p:attrNameLst>
                                      </p:cBhvr>
                                      <p:to>
                                        <p:strVal val="visible"/>
                                      </p:to>
                                    </p:set>
                                    <p:animEffect transition="in" filter="wipe(down)">
                                      <p:cBhvr>
                                        <p:cTn id="109" dur="500"/>
                                        <p:tgtEl>
                                          <p:spTgt spid="267"/>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68"/>
                                        </p:tgtEl>
                                        <p:attrNameLst>
                                          <p:attrName>style.visibility</p:attrName>
                                        </p:attrNameLst>
                                      </p:cBhvr>
                                      <p:to>
                                        <p:strVal val="visible"/>
                                      </p:to>
                                    </p:set>
                                    <p:animEffect transition="in" filter="wipe(down)">
                                      <p:cBhvr>
                                        <p:cTn id="112" dur="500"/>
                                        <p:tgtEl>
                                          <p:spTgt spid="26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269"/>
                                        </p:tgtEl>
                                        <p:attrNameLst>
                                          <p:attrName>style.visibility</p:attrName>
                                        </p:attrNameLst>
                                      </p:cBhvr>
                                      <p:to>
                                        <p:strVal val="visible"/>
                                      </p:to>
                                    </p:set>
                                    <p:animEffect transition="in" filter="wipe(down)">
                                      <p:cBhvr>
                                        <p:cTn id="115" dur="500"/>
                                        <p:tgtEl>
                                          <p:spTgt spid="269"/>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270"/>
                                        </p:tgtEl>
                                        <p:attrNameLst>
                                          <p:attrName>style.visibility</p:attrName>
                                        </p:attrNameLst>
                                      </p:cBhvr>
                                      <p:to>
                                        <p:strVal val="visible"/>
                                      </p:to>
                                    </p:set>
                                    <p:animEffect transition="in" filter="wipe(down)">
                                      <p:cBhvr>
                                        <p:cTn id="118" dur="500"/>
                                        <p:tgtEl>
                                          <p:spTgt spid="270"/>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271"/>
                                        </p:tgtEl>
                                        <p:attrNameLst>
                                          <p:attrName>style.visibility</p:attrName>
                                        </p:attrNameLst>
                                      </p:cBhvr>
                                      <p:to>
                                        <p:strVal val="visible"/>
                                      </p:to>
                                    </p:set>
                                    <p:animEffect transition="in" filter="wipe(down)">
                                      <p:cBhvr>
                                        <p:cTn id="121" dur="500"/>
                                        <p:tgtEl>
                                          <p:spTgt spid="271"/>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272"/>
                                        </p:tgtEl>
                                        <p:attrNameLst>
                                          <p:attrName>style.visibility</p:attrName>
                                        </p:attrNameLst>
                                      </p:cBhvr>
                                      <p:to>
                                        <p:strVal val="visible"/>
                                      </p:to>
                                    </p:set>
                                    <p:animEffect transition="in" filter="wipe(down)">
                                      <p:cBhvr>
                                        <p:cTn id="124" dur="500"/>
                                        <p:tgtEl>
                                          <p:spTgt spid="27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273"/>
                                        </p:tgtEl>
                                        <p:attrNameLst>
                                          <p:attrName>style.visibility</p:attrName>
                                        </p:attrNameLst>
                                      </p:cBhvr>
                                      <p:to>
                                        <p:strVal val="visible"/>
                                      </p:to>
                                    </p:set>
                                    <p:animEffect transition="in" filter="wipe(down)">
                                      <p:cBhvr>
                                        <p:cTn id="127" dur="500"/>
                                        <p:tgtEl>
                                          <p:spTgt spid="273"/>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274"/>
                                        </p:tgtEl>
                                        <p:attrNameLst>
                                          <p:attrName>style.visibility</p:attrName>
                                        </p:attrNameLst>
                                      </p:cBhvr>
                                      <p:to>
                                        <p:strVal val="visible"/>
                                      </p:to>
                                    </p:set>
                                    <p:animEffect transition="in" filter="wipe(down)">
                                      <p:cBhvr>
                                        <p:cTn id="130" dur="500"/>
                                        <p:tgtEl>
                                          <p:spTgt spid="274"/>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275"/>
                                        </p:tgtEl>
                                        <p:attrNameLst>
                                          <p:attrName>style.visibility</p:attrName>
                                        </p:attrNameLst>
                                      </p:cBhvr>
                                      <p:to>
                                        <p:strVal val="visible"/>
                                      </p:to>
                                    </p:set>
                                    <p:animEffect transition="in" filter="wipe(down)">
                                      <p:cBhvr>
                                        <p:cTn id="133" dur="500"/>
                                        <p:tgtEl>
                                          <p:spTgt spid="275"/>
                                        </p:tgtEl>
                                      </p:cBhvr>
                                    </p:animEffect>
                                  </p:childTnLst>
                                </p:cTn>
                              </p:par>
                              <p:par>
                                <p:cTn id="134" presetID="22" presetClass="entr" presetSubtype="4" fill="hold" grpId="0" nodeType="withEffect">
                                  <p:stCondLst>
                                    <p:cond delay="0"/>
                                  </p:stCondLst>
                                  <p:childTnLst>
                                    <p:set>
                                      <p:cBhvr>
                                        <p:cTn id="135" dur="1" fill="hold">
                                          <p:stCondLst>
                                            <p:cond delay="0"/>
                                          </p:stCondLst>
                                        </p:cTn>
                                        <p:tgtEl>
                                          <p:spTgt spid="276"/>
                                        </p:tgtEl>
                                        <p:attrNameLst>
                                          <p:attrName>style.visibility</p:attrName>
                                        </p:attrNameLst>
                                      </p:cBhvr>
                                      <p:to>
                                        <p:strVal val="visible"/>
                                      </p:to>
                                    </p:set>
                                    <p:animEffect transition="in" filter="wipe(down)">
                                      <p:cBhvr>
                                        <p:cTn id="136" dur="500"/>
                                        <p:tgtEl>
                                          <p:spTgt spid="276"/>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277"/>
                                        </p:tgtEl>
                                        <p:attrNameLst>
                                          <p:attrName>style.visibility</p:attrName>
                                        </p:attrNameLst>
                                      </p:cBhvr>
                                      <p:to>
                                        <p:strVal val="visible"/>
                                      </p:to>
                                    </p:set>
                                    <p:animEffect transition="in" filter="wipe(down)">
                                      <p:cBhvr>
                                        <p:cTn id="139" dur="500"/>
                                        <p:tgtEl>
                                          <p:spTgt spid="277"/>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278"/>
                                        </p:tgtEl>
                                        <p:attrNameLst>
                                          <p:attrName>style.visibility</p:attrName>
                                        </p:attrNameLst>
                                      </p:cBhvr>
                                      <p:to>
                                        <p:strVal val="visible"/>
                                      </p:to>
                                    </p:set>
                                    <p:animEffect transition="in" filter="wipe(down)">
                                      <p:cBhvr>
                                        <p:cTn id="142" dur="500"/>
                                        <p:tgtEl>
                                          <p:spTgt spid="278"/>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279"/>
                                        </p:tgtEl>
                                        <p:attrNameLst>
                                          <p:attrName>style.visibility</p:attrName>
                                        </p:attrNameLst>
                                      </p:cBhvr>
                                      <p:to>
                                        <p:strVal val="visible"/>
                                      </p:to>
                                    </p:set>
                                    <p:animEffect transition="in" filter="wipe(down)">
                                      <p:cBhvr>
                                        <p:cTn id="145" dur="500"/>
                                        <p:tgtEl>
                                          <p:spTgt spid="279"/>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280"/>
                                        </p:tgtEl>
                                        <p:attrNameLst>
                                          <p:attrName>style.visibility</p:attrName>
                                        </p:attrNameLst>
                                      </p:cBhvr>
                                      <p:to>
                                        <p:strVal val="visible"/>
                                      </p:to>
                                    </p:set>
                                    <p:animEffect transition="in" filter="wipe(down)">
                                      <p:cBhvr>
                                        <p:cTn id="148" dur="500"/>
                                        <p:tgtEl>
                                          <p:spTgt spid="280"/>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281"/>
                                        </p:tgtEl>
                                        <p:attrNameLst>
                                          <p:attrName>style.visibility</p:attrName>
                                        </p:attrNameLst>
                                      </p:cBhvr>
                                      <p:to>
                                        <p:strVal val="visible"/>
                                      </p:to>
                                    </p:set>
                                    <p:animEffect transition="in" filter="wipe(down)">
                                      <p:cBhvr>
                                        <p:cTn id="151" dur="500"/>
                                        <p:tgtEl>
                                          <p:spTgt spid="281"/>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290"/>
                                        </p:tgtEl>
                                        <p:attrNameLst>
                                          <p:attrName>style.visibility</p:attrName>
                                        </p:attrNameLst>
                                      </p:cBhvr>
                                      <p:to>
                                        <p:strVal val="visible"/>
                                      </p:to>
                                    </p:set>
                                    <p:animEffect transition="in" filter="wipe(down)">
                                      <p:cBhvr>
                                        <p:cTn id="154" dur="500"/>
                                        <p:tgtEl>
                                          <p:spTgt spid="290"/>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2"/>
                                        </p:tgtEl>
                                        <p:attrNameLst>
                                          <p:attrName>style.visibility</p:attrName>
                                        </p:attrNameLst>
                                      </p:cBhvr>
                                      <p:to>
                                        <p:strVal val="visible"/>
                                      </p:to>
                                    </p:set>
                                    <p:animEffect transition="in" filter="wipe(down)">
                                      <p:cBhvr>
                                        <p:cTn id="160" dur="500"/>
                                        <p:tgtEl>
                                          <p:spTgt spid="292"/>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4"/>
                                        </p:tgtEl>
                                        <p:attrNameLst>
                                          <p:attrName>style.visibility</p:attrName>
                                        </p:attrNameLst>
                                      </p:cBhvr>
                                      <p:to>
                                        <p:strVal val="visible"/>
                                      </p:to>
                                    </p:set>
                                    <p:animEffect transition="in" filter="wipe(down)">
                                      <p:cBhvr>
                                        <p:cTn id="163" dur="500"/>
                                        <p:tgtEl>
                                          <p:spTgt spid="294"/>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95"/>
                                        </p:tgtEl>
                                        <p:attrNameLst>
                                          <p:attrName>style.visibility</p:attrName>
                                        </p:attrNameLst>
                                      </p:cBhvr>
                                      <p:to>
                                        <p:strVal val="visible"/>
                                      </p:to>
                                    </p:set>
                                    <p:animEffect transition="in" filter="wipe(down)">
                                      <p:cBhvr>
                                        <p:cTn id="166" dur="500"/>
                                        <p:tgtEl>
                                          <p:spTgt spid="295"/>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296"/>
                                        </p:tgtEl>
                                        <p:attrNameLst>
                                          <p:attrName>style.visibility</p:attrName>
                                        </p:attrNameLst>
                                      </p:cBhvr>
                                      <p:to>
                                        <p:strVal val="visible"/>
                                      </p:to>
                                    </p:set>
                                    <p:animEffect transition="in" filter="wipe(down)">
                                      <p:cBhvr>
                                        <p:cTn id="169" dur="500"/>
                                        <p:tgtEl>
                                          <p:spTgt spid="296"/>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301"/>
                                        </p:tgtEl>
                                        <p:attrNameLst>
                                          <p:attrName>style.visibility</p:attrName>
                                        </p:attrNameLst>
                                      </p:cBhvr>
                                      <p:to>
                                        <p:strVal val="visible"/>
                                      </p:to>
                                    </p:set>
                                    <p:animEffect transition="in" filter="wipe(down)">
                                      <p:cBhvr>
                                        <p:cTn id="172" dur="500"/>
                                        <p:tgtEl>
                                          <p:spTgt spid="301"/>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302"/>
                                        </p:tgtEl>
                                        <p:attrNameLst>
                                          <p:attrName>style.visibility</p:attrName>
                                        </p:attrNameLst>
                                      </p:cBhvr>
                                      <p:to>
                                        <p:strVal val="visible"/>
                                      </p:to>
                                    </p:set>
                                    <p:animEffect transition="in" filter="wipe(down)">
                                      <p:cBhvr>
                                        <p:cTn id="175" dur="500"/>
                                        <p:tgtEl>
                                          <p:spTgt spid="302"/>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303"/>
                                        </p:tgtEl>
                                        <p:attrNameLst>
                                          <p:attrName>style.visibility</p:attrName>
                                        </p:attrNameLst>
                                      </p:cBhvr>
                                      <p:to>
                                        <p:strVal val="visible"/>
                                      </p:to>
                                    </p:set>
                                    <p:animEffect transition="in" filter="wipe(down)">
                                      <p:cBhvr>
                                        <p:cTn id="178" dur="500"/>
                                        <p:tgtEl>
                                          <p:spTgt spid="303"/>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304"/>
                                        </p:tgtEl>
                                        <p:attrNameLst>
                                          <p:attrName>style.visibility</p:attrName>
                                        </p:attrNameLst>
                                      </p:cBhvr>
                                      <p:to>
                                        <p:strVal val="visible"/>
                                      </p:to>
                                    </p:set>
                                    <p:animEffect transition="in" filter="wipe(down)">
                                      <p:cBhvr>
                                        <p:cTn id="181" dur="500"/>
                                        <p:tgtEl>
                                          <p:spTgt spid="304"/>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305"/>
                                        </p:tgtEl>
                                        <p:attrNameLst>
                                          <p:attrName>style.visibility</p:attrName>
                                        </p:attrNameLst>
                                      </p:cBhvr>
                                      <p:to>
                                        <p:strVal val="visible"/>
                                      </p:to>
                                    </p:set>
                                    <p:animEffect transition="in" filter="wipe(down)">
                                      <p:cBhvr>
                                        <p:cTn id="184" dur="500"/>
                                        <p:tgtEl>
                                          <p:spTgt spid="305"/>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4"/>
                                        </p:tgtEl>
                                        <p:attrNameLst>
                                          <p:attrName>style.visibility</p:attrName>
                                        </p:attrNameLst>
                                      </p:cBhvr>
                                      <p:to>
                                        <p:strVal val="visible"/>
                                      </p:to>
                                    </p:set>
                                    <p:animEffect transition="in" filter="wipe(down)">
                                      <p:cBhvr>
                                        <p:cTn id="187" dur="500"/>
                                        <p:tgtEl>
                                          <p:spTgt spid="4"/>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nodeType="click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wipe(down)">
                                      <p:cBhvr>
                                        <p:cTn id="192" dur="500"/>
                                        <p:tgtEl>
                                          <p:spTgt spid="99"/>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3"/>
                                        </p:tgtEl>
                                        <p:attrNameLst>
                                          <p:attrName>style.visibility</p:attrName>
                                        </p:attrNameLst>
                                      </p:cBhvr>
                                      <p:to>
                                        <p:strVal val="visible"/>
                                      </p:to>
                                    </p:set>
                                    <p:animEffect transition="in" filter="wipe(down)">
                                      <p:cBhvr>
                                        <p:cTn id="197" dur="500"/>
                                        <p:tgtEl>
                                          <p:spTgt spid="3"/>
                                        </p:tgtEl>
                                      </p:cBhvr>
                                    </p:animEffect>
                                  </p:childTnLst>
                                </p:cTn>
                              </p:par>
                              <p:par>
                                <p:cTn id="198" presetID="22" presetClass="entr" presetSubtype="4" fill="hold" grpId="0" nodeType="withEffect">
                                  <p:stCondLst>
                                    <p:cond delay="0"/>
                                  </p:stCondLst>
                                  <p:childTnLst>
                                    <p:set>
                                      <p:cBhvr>
                                        <p:cTn id="199" dur="1" fill="hold">
                                          <p:stCondLst>
                                            <p:cond delay="0"/>
                                          </p:stCondLst>
                                        </p:cTn>
                                        <p:tgtEl>
                                          <p:spTgt spid="6"/>
                                        </p:tgtEl>
                                        <p:attrNameLst>
                                          <p:attrName>style.visibility</p:attrName>
                                        </p:attrNameLst>
                                      </p:cBhvr>
                                      <p:to>
                                        <p:strVal val="visible"/>
                                      </p:to>
                                    </p:set>
                                    <p:animEffect transition="in" filter="wipe(down)">
                                      <p:cBhvr>
                                        <p:cTn id="200" dur="500"/>
                                        <p:tgtEl>
                                          <p:spTgt spid="6"/>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4" fill="hold" grpId="0" nodeType="clickEffect">
                                  <p:stCondLst>
                                    <p:cond delay="0"/>
                                  </p:stCondLst>
                                  <p:childTnLst>
                                    <p:set>
                                      <p:cBhvr>
                                        <p:cTn id="204" dur="1" fill="hold">
                                          <p:stCondLst>
                                            <p:cond delay="0"/>
                                          </p:stCondLst>
                                        </p:cTn>
                                        <p:tgtEl>
                                          <p:spTgt spid="23"/>
                                        </p:tgtEl>
                                        <p:attrNameLst>
                                          <p:attrName>style.visibility</p:attrName>
                                        </p:attrNameLst>
                                      </p:cBhvr>
                                      <p:to>
                                        <p:strVal val="visible"/>
                                      </p:to>
                                    </p:set>
                                    <p:animEffect transition="in" filter="wipe(down)">
                                      <p:cBhvr>
                                        <p:cTn id="205" dur="500"/>
                                        <p:tgtEl>
                                          <p:spTgt spid="23"/>
                                        </p:tgtEl>
                                      </p:cBhvr>
                                    </p:animEffect>
                                  </p:childTnLst>
                                </p:cTn>
                              </p:par>
                              <p:par>
                                <p:cTn id="206" presetID="22" presetClass="entr" presetSubtype="4" fill="hold" nodeType="withEffect">
                                  <p:stCondLst>
                                    <p:cond delay="0"/>
                                  </p:stCondLst>
                                  <p:childTnLst>
                                    <p:set>
                                      <p:cBhvr>
                                        <p:cTn id="207" dur="1" fill="hold">
                                          <p:stCondLst>
                                            <p:cond delay="0"/>
                                          </p:stCondLst>
                                        </p:cTn>
                                        <p:tgtEl>
                                          <p:spTgt spid="94"/>
                                        </p:tgtEl>
                                        <p:attrNameLst>
                                          <p:attrName>style.visibility</p:attrName>
                                        </p:attrNameLst>
                                      </p:cBhvr>
                                      <p:to>
                                        <p:strVal val="visible"/>
                                      </p:to>
                                    </p:set>
                                    <p:animEffect transition="in" filter="wipe(down)">
                                      <p:cBhvr>
                                        <p:cTn id="208" dur="500"/>
                                        <p:tgtEl>
                                          <p:spTgt spid="94"/>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104"/>
                                        </p:tgtEl>
                                        <p:attrNameLst>
                                          <p:attrName>style.visibility</p:attrName>
                                        </p:attrNameLst>
                                      </p:cBhvr>
                                      <p:to>
                                        <p:strVal val="visible"/>
                                      </p:to>
                                    </p:set>
                                    <p:animEffect transition="in" filter="wipe(down)">
                                      <p:cBhvr>
                                        <p:cTn id="211" dur="500"/>
                                        <p:tgtEl>
                                          <p:spTgt spid="104"/>
                                        </p:tgtEl>
                                      </p:cBhvr>
                                    </p:animEffect>
                                  </p:childTnLst>
                                </p:cTn>
                              </p:par>
                              <p:par>
                                <p:cTn id="212" presetID="22" presetClass="entr" presetSubtype="4" fill="hold" nodeType="withEffect">
                                  <p:stCondLst>
                                    <p:cond delay="0"/>
                                  </p:stCondLst>
                                  <p:childTnLst>
                                    <p:set>
                                      <p:cBhvr>
                                        <p:cTn id="213" dur="1" fill="hold">
                                          <p:stCondLst>
                                            <p:cond delay="0"/>
                                          </p:stCondLst>
                                        </p:cTn>
                                        <p:tgtEl>
                                          <p:spTgt spid="9"/>
                                        </p:tgtEl>
                                        <p:attrNameLst>
                                          <p:attrName>style.visibility</p:attrName>
                                        </p:attrNameLst>
                                      </p:cBhvr>
                                      <p:to>
                                        <p:strVal val="visible"/>
                                      </p:to>
                                    </p:set>
                                    <p:animEffect transition="in" filter="wipe(down)">
                                      <p:cBhvr>
                                        <p:cTn id="214" dur="500"/>
                                        <p:tgtEl>
                                          <p:spTgt spid="9"/>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nodeType="clickEffect">
                                  <p:stCondLst>
                                    <p:cond delay="0"/>
                                  </p:stCondLst>
                                  <p:childTnLst>
                                    <p:set>
                                      <p:cBhvr>
                                        <p:cTn id="218" dur="1" fill="hold">
                                          <p:stCondLst>
                                            <p:cond delay="0"/>
                                          </p:stCondLst>
                                        </p:cTn>
                                        <p:tgtEl>
                                          <p:spTgt spid="297"/>
                                        </p:tgtEl>
                                        <p:attrNameLst>
                                          <p:attrName>style.visibility</p:attrName>
                                        </p:attrNameLst>
                                      </p:cBhvr>
                                      <p:to>
                                        <p:strVal val="visible"/>
                                      </p:to>
                                    </p:set>
                                    <p:animEffect transition="in" filter="wipe(down)">
                                      <p:cBhvr>
                                        <p:cTn id="219" dur="500"/>
                                        <p:tgtEl>
                                          <p:spTgt spid="297"/>
                                        </p:tgtEl>
                                      </p:cBhvr>
                                    </p:animEffect>
                                  </p:childTnLst>
                                </p:cTn>
                              </p:par>
                              <p:par>
                                <p:cTn id="220" presetID="22" presetClass="entr" presetSubtype="4" fill="hold" nodeType="withEffect">
                                  <p:stCondLst>
                                    <p:cond delay="0"/>
                                  </p:stCondLst>
                                  <p:childTnLst>
                                    <p:set>
                                      <p:cBhvr>
                                        <p:cTn id="221" dur="1" fill="hold">
                                          <p:stCondLst>
                                            <p:cond delay="0"/>
                                          </p:stCondLst>
                                        </p:cTn>
                                        <p:tgtEl>
                                          <p:spTgt spid="299"/>
                                        </p:tgtEl>
                                        <p:attrNameLst>
                                          <p:attrName>style.visibility</p:attrName>
                                        </p:attrNameLst>
                                      </p:cBhvr>
                                      <p:to>
                                        <p:strVal val="visible"/>
                                      </p:to>
                                    </p:set>
                                    <p:animEffect transition="in" filter="wipe(down)">
                                      <p:cBhvr>
                                        <p:cTn id="222" dur="500"/>
                                        <p:tgtEl>
                                          <p:spTgt spid="299"/>
                                        </p:tgtEl>
                                      </p:cBhvr>
                                    </p:animEffect>
                                  </p:childTnLst>
                                </p:cTn>
                              </p:par>
                              <p:par>
                                <p:cTn id="223" presetID="22" presetClass="entr" presetSubtype="4" fill="hold" nodeType="withEffect">
                                  <p:stCondLst>
                                    <p:cond delay="0"/>
                                  </p:stCondLst>
                                  <p:childTnLst>
                                    <p:set>
                                      <p:cBhvr>
                                        <p:cTn id="224" dur="1" fill="hold">
                                          <p:stCondLst>
                                            <p:cond delay="0"/>
                                          </p:stCondLst>
                                        </p:cTn>
                                        <p:tgtEl>
                                          <p:spTgt spid="282"/>
                                        </p:tgtEl>
                                        <p:attrNameLst>
                                          <p:attrName>style.visibility</p:attrName>
                                        </p:attrNameLst>
                                      </p:cBhvr>
                                      <p:to>
                                        <p:strVal val="visible"/>
                                      </p:to>
                                    </p:set>
                                    <p:animEffect transition="in" filter="wipe(down)">
                                      <p:cBhvr>
                                        <p:cTn id="225" dur="500"/>
                                        <p:tgtEl>
                                          <p:spTgt spid="282"/>
                                        </p:tgtEl>
                                      </p:cBhvr>
                                    </p:animEffect>
                                  </p:childTnLst>
                                </p:cTn>
                              </p:par>
                              <p:par>
                                <p:cTn id="226" presetID="22" presetClass="entr" presetSubtype="4" fill="hold" nodeType="withEffect">
                                  <p:stCondLst>
                                    <p:cond delay="0"/>
                                  </p:stCondLst>
                                  <p:childTnLst>
                                    <p:set>
                                      <p:cBhvr>
                                        <p:cTn id="227" dur="1" fill="hold">
                                          <p:stCondLst>
                                            <p:cond delay="0"/>
                                          </p:stCondLst>
                                        </p:cTn>
                                        <p:tgtEl>
                                          <p:spTgt spid="101"/>
                                        </p:tgtEl>
                                        <p:attrNameLst>
                                          <p:attrName>style.visibility</p:attrName>
                                        </p:attrNameLst>
                                      </p:cBhvr>
                                      <p:to>
                                        <p:strVal val="visible"/>
                                      </p:to>
                                    </p:set>
                                    <p:animEffect transition="in" filter="wipe(down)">
                                      <p:cBhvr>
                                        <p:cTn id="228" dur="500"/>
                                        <p:tgtEl>
                                          <p:spTgt spid="101"/>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88"/>
                                        </p:tgtEl>
                                        <p:attrNameLst>
                                          <p:attrName>style.visibility</p:attrName>
                                        </p:attrNameLst>
                                      </p:cBhvr>
                                      <p:to>
                                        <p:strVal val="visible"/>
                                      </p:to>
                                    </p:set>
                                    <p:animEffect transition="in" filter="wipe(down)">
                                      <p:cBhvr>
                                        <p:cTn id="233" dur="500"/>
                                        <p:tgtEl>
                                          <p:spTgt spid="88"/>
                                        </p:tgtEl>
                                      </p:cBhvr>
                                    </p:animEffect>
                                  </p:childTnLst>
                                </p:cTn>
                              </p:par>
                              <p:par>
                                <p:cTn id="234" presetID="22" presetClass="entr" presetSubtype="4" fill="hold" grpId="0" nodeType="withEffect">
                                  <p:stCondLst>
                                    <p:cond delay="0"/>
                                  </p:stCondLst>
                                  <p:childTnLst>
                                    <p:set>
                                      <p:cBhvr>
                                        <p:cTn id="235" dur="1" fill="hold">
                                          <p:stCondLst>
                                            <p:cond delay="0"/>
                                          </p:stCondLst>
                                        </p:cTn>
                                        <p:tgtEl>
                                          <p:spTgt spid="89"/>
                                        </p:tgtEl>
                                        <p:attrNameLst>
                                          <p:attrName>style.visibility</p:attrName>
                                        </p:attrNameLst>
                                      </p:cBhvr>
                                      <p:to>
                                        <p:strVal val="visible"/>
                                      </p:to>
                                    </p:set>
                                    <p:animEffect transition="in" filter="wipe(down)">
                                      <p:cBhvr>
                                        <p:cTn id="236" dur="500"/>
                                        <p:tgtEl>
                                          <p:spTgt spid="89"/>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4" fill="hold" grpId="0" nodeType="clickEffect">
                                  <p:stCondLst>
                                    <p:cond delay="0"/>
                                  </p:stCondLst>
                                  <p:childTnLst>
                                    <p:set>
                                      <p:cBhvr>
                                        <p:cTn id="240" dur="1" fill="hold">
                                          <p:stCondLst>
                                            <p:cond delay="0"/>
                                          </p:stCondLst>
                                        </p:cTn>
                                        <p:tgtEl>
                                          <p:spTgt spid="105"/>
                                        </p:tgtEl>
                                        <p:attrNameLst>
                                          <p:attrName>style.visibility</p:attrName>
                                        </p:attrNameLst>
                                      </p:cBhvr>
                                      <p:to>
                                        <p:strVal val="visible"/>
                                      </p:to>
                                    </p:set>
                                    <p:animEffect transition="in" filter="wipe(down)">
                                      <p:cBhvr>
                                        <p:cTn id="241" dur="500"/>
                                        <p:tgtEl>
                                          <p:spTgt spid="105"/>
                                        </p:tgtEl>
                                      </p:cBhvr>
                                    </p:animEffect>
                                  </p:childTnLst>
                                </p:cTn>
                              </p:par>
                              <p:par>
                                <p:cTn id="242" presetID="22" presetClass="entr" presetSubtype="4" fill="hold" nodeType="with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par>
                                <p:cTn id="245" presetID="22" presetClass="entr" presetSubtype="4" fill="hold" nodeType="withEffect">
                                  <p:stCondLst>
                                    <p:cond delay="0"/>
                                  </p:stCondLst>
                                  <p:childTnLst>
                                    <p:set>
                                      <p:cBhvr>
                                        <p:cTn id="246" dur="1" fill="hold">
                                          <p:stCondLst>
                                            <p:cond delay="0"/>
                                          </p:stCondLst>
                                        </p:cTn>
                                        <p:tgtEl>
                                          <p:spTgt spid="92"/>
                                        </p:tgtEl>
                                        <p:attrNameLst>
                                          <p:attrName>style.visibility</p:attrName>
                                        </p:attrNameLst>
                                      </p:cBhvr>
                                      <p:to>
                                        <p:strVal val="visible"/>
                                      </p:to>
                                    </p:set>
                                    <p:animEffect transition="in" filter="wipe(down)">
                                      <p:cBhvr>
                                        <p:cTn id="247" dur="500"/>
                                        <p:tgtEl>
                                          <p:spTgt spid="92"/>
                                        </p:tgtEl>
                                      </p:cBhvr>
                                    </p:animEffect>
                                  </p:childTnLst>
                                </p:cTn>
                              </p:par>
                              <p:par>
                                <p:cTn id="248" presetID="22" presetClass="entr" presetSubtype="4" fill="hold" grpId="0" nodeType="withEffect">
                                  <p:stCondLst>
                                    <p:cond delay="0"/>
                                  </p:stCondLst>
                                  <p:childTnLst>
                                    <p:set>
                                      <p:cBhvr>
                                        <p:cTn id="249" dur="1" fill="hold">
                                          <p:stCondLst>
                                            <p:cond delay="0"/>
                                          </p:stCondLst>
                                        </p:cTn>
                                        <p:tgtEl>
                                          <p:spTgt spid="106"/>
                                        </p:tgtEl>
                                        <p:attrNameLst>
                                          <p:attrName>style.visibility</p:attrName>
                                        </p:attrNameLst>
                                      </p:cBhvr>
                                      <p:to>
                                        <p:strVal val="visible"/>
                                      </p:to>
                                    </p:set>
                                    <p:animEffect transition="in" filter="wipe(down)">
                                      <p:cBhvr>
                                        <p:cTn id="250" dur="500"/>
                                        <p:tgtEl>
                                          <p:spTgt spid="106"/>
                                        </p:tgtEl>
                                      </p:cBhvr>
                                    </p:animEffect>
                                  </p:childTnLst>
                                </p:cTn>
                              </p:par>
                            </p:childTnLst>
                          </p:cTn>
                        </p:par>
                      </p:childTnLst>
                    </p:cTn>
                  </p:par>
                  <p:par>
                    <p:cTn id="251" fill="hold">
                      <p:stCondLst>
                        <p:cond delay="indefinite"/>
                      </p:stCondLst>
                      <p:childTnLst>
                        <p:par>
                          <p:cTn id="252" fill="hold">
                            <p:stCondLst>
                              <p:cond delay="0"/>
                            </p:stCondLst>
                            <p:childTnLst>
                              <p:par>
                                <p:cTn id="253" presetID="22" presetClass="entr" presetSubtype="4"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wipe(down)">
                                      <p:cBhvr>
                                        <p:cTn id="255" dur="500"/>
                                        <p:tgtEl>
                                          <p:spTgt spid="91"/>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grpId="0" nodeType="clickEffect">
                                  <p:stCondLst>
                                    <p:cond delay="0"/>
                                  </p:stCondLst>
                                  <p:childTnLst>
                                    <p:set>
                                      <p:cBhvr>
                                        <p:cTn id="259" dur="1" fill="hold">
                                          <p:stCondLst>
                                            <p:cond delay="0"/>
                                          </p:stCondLst>
                                        </p:cTn>
                                        <p:tgtEl>
                                          <p:spTgt spid="112"/>
                                        </p:tgtEl>
                                        <p:attrNameLst>
                                          <p:attrName>style.visibility</p:attrName>
                                        </p:attrNameLst>
                                      </p:cBhvr>
                                      <p:to>
                                        <p:strVal val="visible"/>
                                      </p:to>
                                    </p:set>
                                    <p:animEffect transition="in" filter="wipe(down)">
                                      <p:cBhvr>
                                        <p:cTn id="260" dur="500"/>
                                        <p:tgtEl>
                                          <p:spTgt spid="112"/>
                                        </p:tgtEl>
                                      </p:cBhvr>
                                    </p:animEffect>
                                  </p:childTnLst>
                                </p:cTn>
                              </p:par>
                            </p:childTnLst>
                          </p:cTn>
                        </p:par>
                      </p:childTnLst>
                    </p:cTn>
                  </p:par>
                  <p:par>
                    <p:cTn id="261" fill="hold">
                      <p:stCondLst>
                        <p:cond delay="indefinite"/>
                      </p:stCondLst>
                      <p:childTnLst>
                        <p:par>
                          <p:cTn id="262" fill="hold">
                            <p:stCondLst>
                              <p:cond delay="0"/>
                            </p:stCondLst>
                            <p:childTnLst>
                              <p:par>
                                <p:cTn id="263" presetID="22" presetClass="entr" presetSubtype="4" fill="hold" grpId="0" nodeType="clickEffect">
                                  <p:stCondLst>
                                    <p:cond delay="0"/>
                                  </p:stCondLst>
                                  <p:childTnLst>
                                    <p:set>
                                      <p:cBhvr>
                                        <p:cTn id="264" dur="1" fill="hold">
                                          <p:stCondLst>
                                            <p:cond delay="0"/>
                                          </p:stCondLst>
                                        </p:cTn>
                                        <p:tgtEl>
                                          <p:spTgt spid="90"/>
                                        </p:tgtEl>
                                        <p:attrNameLst>
                                          <p:attrName>style.visibility</p:attrName>
                                        </p:attrNameLst>
                                      </p:cBhvr>
                                      <p:to>
                                        <p:strVal val="visible"/>
                                      </p:to>
                                    </p:set>
                                    <p:animEffect transition="in" filter="wipe(down)">
                                      <p:cBhvr>
                                        <p:cTn id="265" dur="500"/>
                                        <p:tgtEl>
                                          <p:spTgt spid="90"/>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113"/>
                                        </p:tgtEl>
                                        <p:attrNameLst>
                                          <p:attrName>style.visibility</p:attrName>
                                        </p:attrNameLst>
                                      </p:cBhvr>
                                      <p:to>
                                        <p:strVal val="visible"/>
                                      </p:to>
                                    </p:set>
                                    <p:animEffect transition="in" filter="wipe(down)">
                                      <p:cBhvr>
                                        <p:cTn id="270" dur="500"/>
                                        <p:tgtEl>
                                          <p:spTgt spid="113"/>
                                        </p:tgtEl>
                                      </p:cBhvr>
                                    </p:animEffec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101"/>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22" presetClass="entr" presetSubtype="4" fill="hold" nodeType="clickEffect">
                                  <p:stCondLst>
                                    <p:cond delay="0"/>
                                  </p:stCondLst>
                                  <p:childTnLst>
                                    <p:set>
                                      <p:cBhvr>
                                        <p:cTn id="278" dur="1" fill="hold">
                                          <p:stCondLst>
                                            <p:cond delay="0"/>
                                          </p:stCondLst>
                                        </p:cTn>
                                        <p:tgtEl>
                                          <p:spTgt spid="109"/>
                                        </p:tgtEl>
                                        <p:attrNameLst>
                                          <p:attrName>style.visibility</p:attrName>
                                        </p:attrNameLst>
                                      </p:cBhvr>
                                      <p:to>
                                        <p:strVal val="visible"/>
                                      </p:to>
                                    </p:set>
                                    <p:animEffect transition="in" filter="wipe(down)">
                                      <p:cBhvr>
                                        <p:cTn id="279" dur="500"/>
                                        <p:tgtEl>
                                          <p:spTgt spid="109"/>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grpId="0" nodeType="clickEffect">
                                  <p:stCondLst>
                                    <p:cond delay="0"/>
                                  </p:stCondLst>
                                  <p:childTnLst>
                                    <p:set>
                                      <p:cBhvr>
                                        <p:cTn id="283" dur="1" fill="hold">
                                          <p:stCondLst>
                                            <p:cond delay="0"/>
                                          </p:stCondLst>
                                        </p:cTn>
                                        <p:tgtEl>
                                          <p:spTgt spid="72"/>
                                        </p:tgtEl>
                                        <p:attrNameLst>
                                          <p:attrName>style.visibility</p:attrName>
                                        </p:attrNameLst>
                                      </p:cBhvr>
                                      <p:to>
                                        <p:strVal val="visible"/>
                                      </p:to>
                                    </p:set>
                                    <p:animEffect transition="in" filter="wipe(down)">
                                      <p:cBhvr>
                                        <p:cTn id="284" dur="500"/>
                                        <p:tgtEl>
                                          <p:spTgt spid="72"/>
                                        </p:tgtEl>
                                      </p:cBhvr>
                                    </p:animEffect>
                                  </p:childTnLst>
                                </p:cTn>
                              </p:par>
                              <p:par>
                                <p:cTn id="285" presetID="22" presetClass="entr" presetSubtype="4" fill="hold" grpId="0" nodeType="withEffect">
                                  <p:stCondLst>
                                    <p:cond delay="0"/>
                                  </p:stCondLst>
                                  <p:childTnLst>
                                    <p:set>
                                      <p:cBhvr>
                                        <p:cTn id="286" dur="1" fill="hold">
                                          <p:stCondLst>
                                            <p:cond delay="0"/>
                                          </p:stCondLst>
                                        </p:cTn>
                                        <p:tgtEl>
                                          <p:spTgt spid="73"/>
                                        </p:tgtEl>
                                        <p:attrNameLst>
                                          <p:attrName>style.visibility</p:attrName>
                                        </p:attrNameLst>
                                      </p:cBhvr>
                                      <p:to>
                                        <p:strVal val="visible"/>
                                      </p:to>
                                    </p:set>
                                    <p:animEffect transition="in" filter="wipe(down)">
                                      <p:cBhvr>
                                        <p:cTn id="287" dur="500"/>
                                        <p:tgtEl>
                                          <p:spTgt spid="73"/>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nodeType="clickEffect">
                                  <p:stCondLst>
                                    <p:cond delay="0"/>
                                  </p:stCondLst>
                                  <p:childTnLst>
                                    <p:set>
                                      <p:cBhvr>
                                        <p:cTn id="291" dur="1" fill="hold">
                                          <p:stCondLst>
                                            <p:cond delay="0"/>
                                          </p:stCondLst>
                                        </p:cTn>
                                        <p:tgtEl>
                                          <p:spTgt spid="284"/>
                                        </p:tgtEl>
                                        <p:attrNameLst>
                                          <p:attrName>style.visibility</p:attrName>
                                        </p:attrNameLst>
                                      </p:cBhvr>
                                      <p:to>
                                        <p:strVal val="visible"/>
                                      </p:to>
                                    </p:set>
                                    <p:animEffect transition="in" filter="wipe(down)">
                                      <p:cBhvr>
                                        <p:cTn id="292" dur="500"/>
                                        <p:tgtEl>
                                          <p:spTgt spid="284"/>
                                        </p:tgtEl>
                                      </p:cBhvr>
                                    </p:animEffect>
                                  </p:childTnLst>
                                </p:cTn>
                              </p:par>
                              <p:par>
                                <p:cTn id="293" presetID="22" presetClass="entr" presetSubtype="4" fill="hold" nodeType="withEffect">
                                  <p:stCondLst>
                                    <p:cond delay="0"/>
                                  </p:stCondLst>
                                  <p:childTnLst>
                                    <p:set>
                                      <p:cBhvr>
                                        <p:cTn id="294" dur="1" fill="hold">
                                          <p:stCondLst>
                                            <p:cond delay="0"/>
                                          </p:stCondLst>
                                        </p:cTn>
                                        <p:tgtEl>
                                          <p:spTgt spid="82"/>
                                        </p:tgtEl>
                                        <p:attrNameLst>
                                          <p:attrName>style.visibility</p:attrName>
                                        </p:attrNameLst>
                                      </p:cBhvr>
                                      <p:to>
                                        <p:strVal val="visible"/>
                                      </p:to>
                                    </p:set>
                                    <p:animEffect transition="in" filter="wipe(down)">
                                      <p:cBhvr>
                                        <p:cTn id="295" dur="500"/>
                                        <p:tgtEl>
                                          <p:spTgt spid="82"/>
                                        </p:tgtEl>
                                      </p:cBhvr>
                                    </p:animEffect>
                                  </p:childTnLst>
                                </p:cTn>
                              </p:par>
                              <p:par>
                                <p:cTn id="296" presetID="22" presetClass="entr" presetSubtype="4" fill="hold" grpId="0" nodeType="withEffect">
                                  <p:stCondLst>
                                    <p:cond delay="0"/>
                                  </p:stCondLst>
                                  <p:childTnLst>
                                    <p:set>
                                      <p:cBhvr>
                                        <p:cTn id="297" dur="1" fill="hold">
                                          <p:stCondLst>
                                            <p:cond delay="0"/>
                                          </p:stCondLst>
                                        </p:cTn>
                                        <p:tgtEl>
                                          <p:spTgt spid="108"/>
                                        </p:tgtEl>
                                        <p:attrNameLst>
                                          <p:attrName>style.visibility</p:attrName>
                                        </p:attrNameLst>
                                      </p:cBhvr>
                                      <p:to>
                                        <p:strVal val="visible"/>
                                      </p:to>
                                    </p:set>
                                    <p:animEffect transition="in" filter="wipe(down)">
                                      <p:cBhvr>
                                        <p:cTn id="298" dur="500"/>
                                        <p:tgtEl>
                                          <p:spTgt spid="108"/>
                                        </p:tgtEl>
                                      </p:cBhvr>
                                    </p:animEffect>
                                  </p:childTnLst>
                                </p:cTn>
                              </p:par>
                              <p:par>
                                <p:cTn id="299" presetID="22" presetClass="entr" presetSubtype="4" fill="hold" grpId="0" nodeType="withEffect">
                                  <p:stCondLst>
                                    <p:cond delay="0"/>
                                  </p:stCondLst>
                                  <p:childTnLst>
                                    <p:set>
                                      <p:cBhvr>
                                        <p:cTn id="300" dur="1" fill="hold">
                                          <p:stCondLst>
                                            <p:cond delay="0"/>
                                          </p:stCondLst>
                                        </p:cTn>
                                        <p:tgtEl>
                                          <p:spTgt spid="107"/>
                                        </p:tgtEl>
                                        <p:attrNameLst>
                                          <p:attrName>style.visibility</p:attrName>
                                        </p:attrNameLst>
                                      </p:cBhvr>
                                      <p:to>
                                        <p:strVal val="visible"/>
                                      </p:to>
                                    </p:set>
                                    <p:animEffect transition="in" filter="wipe(down)">
                                      <p:cBhvr>
                                        <p:cTn id="301" dur="500"/>
                                        <p:tgtEl>
                                          <p:spTgt spid="107"/>
                                        </p:tgtEl>
                                      </p:cBhvr>
                                    </p:animEffect>
                                  </p:childTnLst>
                                </p:cTn>
                              </p:par>
                              <p:par>
                                <p:cTn id="302" presetID="22" presetClass="entr" presetSubtype="4" fill="hold" nodeType="withEffect">
                                  <p:stCondLst>
                                    <p:cond delay="0"/>
                                  </p:stCondLst>
                                  <p:childTnLst>
                                    <p:set>
                                      <p:cBhvr>
                                        <p:cTn id="303" dur="1" fill="hold">
                                          <p:stCondLst>
                                            <p:cond delay="0"/>
                                          </p:stCondLst>
                                        </p:cTn>
                                        <p:tgtEl>
                                          <p:spTgt spid="78"/>
                                        </p:tgtEl>
                                        <p:attrNameLst>
                                          <p:attrName>style.visibility</p:attrName>
                                        </p:attrNameLst>
                                      </p:cBhvr>
                                      <p:to>
                                        <p:strVal val="visible"/>
                                      </p:to>
                                    </p:set>
                                    <p:animEffect transition="in" filter="wipe(down)">
                                      <p:cBhvr>
                                        <p:cTn id="304" dur="500"/>
                                        <p:tgtEl>
                                          <p:spTgt spid="78"/>
                                        </p:tgtEl>
                                      </p:cBhvr>
                                    </p:animEffect>
                                  </p:childTnLst>
                                </p:cTn>
                              </p:par>
                            </p:childTnLst>
                          </p:cTn>
                        </p:par>
                      </p:childTnLst>
                    </p:cTn>
                  </p:par>
                  <p:par>
                    <p:cTn id="305" fill="hold">
                      <p:stCondLst>
                        <p:cond delay="indefinite"/>
                      </p:stCondLst>
                      <p:childTnLst>
                        <p:par>
                          <p:cTn id="306" fill="hold">
                            <p:stCondLst>
                              <p:cond delay="0"/>
                            </p:stCondLst>
                            <p:childTnLst>
                              <p:par>
                                <p:cTn id="307" presetID="22" presetClass="entr" presetSubtype="4" fill="hold" grpId="0" nodeType="clickEffect">
                                  <p:stCondLst>
                                    <p:cond delay="0"/>
                                  </p:stCondLst>
                                  <p:childTnLst>
                                    <p:set>
                                      <p:cBhvr>
                                        <p:cTn id="308" dur="1" fill="hold">
                                          <p:stCondLst>
                                            <p:cond delay="0"/>
                                          </p:stCondLst>
                                        </p:cTn>
                                        <p:tgtEl>
                                          <p:spTgt spid="75"/>
                                        </p:tgtEl>
                                        <p:attrNameLst>
                                          <p:attrName>style.visibility</p:attrName>
                                        </p:attrNameLst>
                                      </p:cBhvr>
                                      <p:to>
                                        <p:strVal val="visible"/>
                                      </p:to>
                                    </p:set>
                                    <p:animEffect transition="in" filter="wipe(down)">
                                      <p:cBhvr>
                                        <p:cTn id="309" dur="500"/>
                                        <p:tgtEl>
                                          <p:spTgt spid="75"/>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ntr" presetSubtype="4" fill="hold" grpId="0" nodeType="clickEffect">
                                  <p:stCondLst>
                                    <p:cond delay="0"/>
                                  </p:stCondLst>
                                  <p:childTnLst>
                                    <p:set>
                                      <p:cBhvr>
                                        <p:cTn id="313" dur="1" fill="hold">
                                          <p:stCondLst>
                                            <p:cond delay="0"/>
                                          </p:stCondLst>
                                        </p:cTn>
                                        <p:tgtEl>
                                          <p:spTgt spid="114"/>
                                        </p:tgtEl>
                                        <p:attrNameLst>
                                          <p:attrName>style.visibility</p:attrName>
                                        </p:attrNameLst>
                                      </p:cBhvr>
                                      <p:to>
                                        <p:strVal val="visible"/>
                                      </p:to>
                                    </p:set>
                                    <p:animEffect transition="in" filter="wipe(down)">
                                      <p:cBhvr>
                                        <p:cTn id="314" dur="500"/>
                                        <p:tgtEl>
                                          <p:spTgt spid="114"/>
                                        </p:tgtEl>
                                      </p:cBhvr>
                                    </p:animEffect>
                                  </p:childTnLst>
                                </p:cTn>
                              </p:par>
                            </p:childTnLst>
                          </p:cTn>
                        </p:par>
                      </p:childTnLst>
                    </p:cTn>
                  </p:par>
                  <p:par>
                    <p:cTn id="315" fill="hold">
                      <p:stCondLst>
                        <p:cond delay="indefinite"/>
                      </p:stCondLst>
                      <p:childTnLst>
                        <p:par>
                          <p:cTn id="316" fill="hold">
                            <p:stCondLst>
                              <p:cond delay="0"/>
                            </p:stCondLst>
                            <p:childTnLst>
                              <p:par>
                                <p:cTn id="317" presetID="22" presetClass="entr" presetSubtype="4" fill="hold" grpId="0" nodeType="clickEffect">
                                  <p:stCondLst>
                                    <p:cond delay="0"/>
                                  </p:stCondLst>
                                  <p:childTnLst>
                                    <p:set>
                                      <p:cBhvr>
                                        <p:cTn id="318" dur="1" fill="hold">
                                          <p:stCondLst>
                                            <p:cond delay="0"/>
                                          </p:stCondLst>
                                        </p:cTn>
                                        <p:tgtEl>
                                          <p:spTgt spid="7"/>
                                        </p:tgtEl>
                                        <p:attrNameLst>
                                          <p:attrName>style.visibility</p:attrName>
                                        </p:attrNameLst>
                                      </p:cBhvr>
                                      <p:to>
                                        <p:strVal val="visible"/>
                                      </p:to>
                                    </p:set>
                                    <p:animEffect transition="in" filter="wipe(down)">
                                      <p:cBhvr>
                                        <p:cTn id="319" dur="500"/>
                                        <p:tgtEl>
                                          <p:spTgt spid="7"/>
                                        </p:tgtEl>
                                      </p:cBhvr>
                                    </p:animEffec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grpId="0" nodeType="clickEffect">
                                  <p:stCondLst>
                                    <p:cond delay="0"/>
                                  </p:stCondLst>
                                  <p:childTnLst>
                                    <p:set>
                                      <p:cBhvr>
                                        <p:cTn id="323" dur="1" fill="hold">
                                          <p:stCondLst>
                                            <p:cond delay="0"/>
                                          </p:stCondLst>
                                        </p:cTn>
                                        <p:tgtEl>
                                          <p:spTgt spid="25"/>
                                        </p:tgtEl>
                                        <p:attrNameLst>
                                          <p:attrName>style.visibility</p:attrName>
                                        </p:attrNameLst>
                                      </p:cBhvr>
                                      <p:to>
                                        <p:strVal val="visible"/>
                                      </p:to>
                                    </p:set>
                                    <p:animEffect transition="in" filter="wipe(down)">
                                      <p:cBhvr>
                                        <p:cTn id="324" dur="500"/>
                                        <p:tgtEl>
                                          <p:spTgt spid="25"/>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nodeType="clickEffect">
                                  <p:stCondLst>
                                    <p:cond delay="0"/>
                                  </p:stCondLst>
                                  <p:childTnLst>
                                    <p:set>
                                      <p:cBhvr>
                                        <p:cTn id="328" dur="1" fill="hold">
                                          <p:stCondLst>
                                            <p:cond delay="0"/>
                                          </p:stCondLst>
                                        </p:cTn>
                                        <p:tgtEl>
                                          <p:spTgt spid="99"/>
                                        </p:tgtEl>
                                        <p:attrNameLst>
                                          <p:attrName>style.visibility</p:attrName>
                                        </p:attrNameLst>
                                      </p:cBhvr>
                                      <p:to>
                                        <p:strVal val="hidden"/>
                                      </p:to>
                                    </p:set>
                                  </p:childTnLst>
                                </p:cTn>
                              </p:par>
                              <p:par>
                                <p:cTn id="329" presetID="1" presetClass="exit" presetSubtype="0" fill="hold" nodeType="withEffect">
                                  <p:stCondLst>
                                    <p:cond delay="0"/>
                                  </p:stCondLst>
                                  <p:childTnLst>
                                    <p:set>
                                      <p:cBhvr>
                                        <p:cTn id="330" dur="1" fill="hold">
                                          <p:stCondLst>
                                            <p:cond delay="0"/>
                                          </p:stCondLst>
                                        </p:cTn>
                                        <p:tgtEl>
                                          <p:spTgt spid="109"/>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22" presetClass="entr" presetSubtype="4" fill="hold" nodeType="clickEffect">
                                  <p:stCondLst>
                                    <p:cond delay="0"/>
                                  </p:stCondLst>
                                  <p:childTnLst>
                                    <p:set>
                                      <p:cBhvr>
                                        <p:cTn id="334" dur="1" fill="hold">
                                          <p:stCondLst>
                                            <p:cond delay="0"/>
                                          </p:stCondLst>
                                        </p:cTn>
                                        <p:tgtEl>
                                          <p:spTgt spid="130"/>
                                        </p:tgtEl>
                                        <p:attrNameLst>
                                          <p:attrName>style.visibility</p:attrName>
                                        </p:attrNameLst>
                                      </p:cBhvr>
                                      <p:to>
                                        <p:strVal val="visible"/>
                                      </p:to>
                                    </p:set>
                                    <p:animEffect transition="in" filter="wipe(down)">
                                      <p:cBhvr>
                                        <p:cTn id="335" dur="500"/>
                                        <p:tgtEl>
                                          <p:spTgt spid="130"/>
                                        </p:tgtEl>
                                      </p:cBhvr>
                                    </p:animEffect>
                                  </p:childTnLst>
                                </p:cTn>
                              </p:par>
                            </p:childTnLst>
                          </p:cTn>
                        </p:par>
                      </p:childTnLst>
                    </p:cTn>
                  </p:par>
                  <p:par>
                    <p:cTn id="336" fill="hold">
                      <p:stCondLst>
                        <p:cond delay="indefinite"/>
                      </p:stCondLst>
                      <p:childTnLst>
                        <p:par>
                          <p:cTn id="337" fill="hold">
                            <p:stCondLst>
                              <p:cond delay="0"/>
                            </p:stCondLst>
                            <p:childTnLst>
                              <p:par>
                                <p:cTn id="338" presetID="22" presetClass="entr" presetSubtype="4" fill="hold" grpId="0" nodeType="clickEffect">
                                  <p:stCondLst>
                                    <p:cond delay="0"/>
                                  </p:stCondLst>
                                  <p:childTnLst>
                                    <p:set>
                                      <p:cBhvr>
                                        <p:cTn id="339" dur="1" fill="hold">
                                          <p:stCondLst>
                                            <p:cond delay="0"/>
                                          </p:stCondLst>
                                        </p:cTn>
                                        <p:tgtEl>
                                          <p:spTgt spid="131"/>
                                        </p:tgtEl>
                                        <p:attrNameLst>
                                          <p:attrName>style.visibility</p:attrName>
                                        </p:attrNameLst>
                                      </p:cBhvr>
                                      <p:to>
                                        <p:strVal val="visible"/>
                                      </p:to>
                                    </p:set>
                                    <p:animEffect transition="in" filter="wipe(down)">
                                      <p:cBhvr>
                                        <p:cTn id="340" dur="500"/>
                                        <p:tgtEl>
                                          <p:spTgt spid="131"/>
                                        </p:tgtEl>
                                      </p:cBhvr>
                                    </p:animEffect>
                                  </p:childTnLst>
                                </p:cTn>
                              </p:par>
                            </p:childTnLst>
                          </p:cTn>
                        </p:par>
                      </p:childTnLst>
                    </p:cTn>
                  </p:par>
                  <p:par>
                    <p:cTn id="341" fill="hold">
                      <p:stCondLst>
                        <p:cond delay="indefinite"/>
                      </p:stCondLst>
                      <p:childTnLst>
                        <p:par>
                          <p:cTn id="342" fill="hold">
                            <p:stCondLst>
                              <p:cond delay="0"/>
                            </p:stCondLst>
                            <p:childTnLst>
                              <p:par>
                                <p:cTn id="343" presetID="22" presetClass="entr" presetSubtype="4" fill="hold" grpId="0" nodeType="clickEffect">
                                  <p:stCondLst>
                                    <p:cond delay="0"/>
                                  </p:stCondLst>
                                  <p:childTnLst>
                                    <p:set>
                                      <p:cBhvr>
                                        <p:cTn id="344" dur="1" fill="hold">
                                          <p:stCondLst>
                                            <p:cond delay="0"/>
                                          </p:stCondLst>
                                        </p:cTn>
                                        <p:tgtEl>
                                          <p:spTgt spid="116"/>
                                        </p:tgtEl>
                                        <p:attrNameLst>
                                          <p:attrName>style.visibility</p:attrName>
                                        </p:attrNameLst>
                                      </p:cBhvr>
                                      <p:to>
                                        <p:strVal val="visible"/>
                                      </p:to>
                                    </p:set>
                                    <p:animEffect transition="in" filter="wipe(down)">
                                      <p:cBhvr>
                                        <p:cTn id="345" dur="500"/>
                                        <p:tgtEl>
                                          <p:spTgt spid="116"/>
                                        </p:tgtEl>
                                      </p:cBhvr>
                                    </p:animEffect>
                                  </p:childTnLst>
                                </p:cTn>
                              </p:par>
                            </p:childTnLst>
                          </p:cTn>
                        </p:par>
                      </p:childTnLst>
                    </p:cTn>
                  </p:par>
                  <p:par>
                    <p:cTn id="346" fill="hold">
                      <p:stCondLst>
                        <p:cond delay="indefinite"/>
                      </p:stCondLst>
                      <p:childTnLst>
                        <p:par>
                          <p:cTn id="347" fill="hold">
                            <p:stCondLst>
                              <p:cond delay="0"/>
                            </p:stCondLst>
                            <p:childTnLst>
                              <p:par>
                                <p:cTn id="348" presetID="22" presetClass="entr" presetSubtype="4" fill="hold" grpId="0" nodeType="clickEffect">
                                  <p:stCondLst>
                                    <p:cond delay="0"/>
                                  </p:stCondLst>
                                  <p:childTnLst>
                                    <p:set>
                                      <p:cBhvr>
                                        <p:cTn id="349" dur="1" fill="hold">
                                          <p:stCondLst>
                                            <p:cond delay="0"/>
                                          </p:stCondLst>
                                        </p:cTn>
                                        <p:tgtEl>
                                          <p:spTgt spid="26"/>
                                        </p:tgtEl>
                                        <p:attrNameLst>
                                          <p:attrName>style.visibility</p:attrName>
                                        </p:attrNameLst>
                                      </p:cBhvr>
                                      <p:to>
                                        <p:strVal val="visible"/>
                                      </p:to>
                                    </p:set>
                                    <p:animEffect transition="in" filter="wipe(down)">
                                      <p:cBhvr>
                                        <p:cTn id="350" dur="500"/>
                                        <p:tgtEl>
                                          <p:spTgt spid="26"/>
                                        </p:tgtEl>
                                      </p:cBhvr>
                                    </p:animEffec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16"/>
                                        </p:tgtEl>
                                        <p:attrNameLst>
                                          <p:attrName>style.visibility</p:attrName>
                                        </p:attrNameLst>
                                      </p:cBhvr>
                                      <p:to>
                                        <p:strVal val="hidden"/>
                                      </p:to>
                                    </p:set>
                                  </p:childTnLst>
                                </p:cTn>
                              </p:par>
                              <p:par>
                                <p:cTn id="355" presetID="22" presetClass="entr" presetSubtype="4" fill="hold" grpId="0" nodeType="withEffect">
                                  <p:stCondLst>
                                    <p:cond delay="0"/>
                                  </p:stCondLst>
                                  <p:childTnLst>
                                    <p:set>
                                      <p:cBhvr>
                                        <p:cTn id="356" dur="1" fill="hold">
                                          <p:stCondLst>
                                            <p:cond delay="0"/>
                                          </p:stCondLst>
                                        </p:cTn>
                                        <p:tgtEl>
                                          <p:spTgt spid="125"/>
                                        </p:tgtEl>
                                        <p:attrNameLst>
                                          <p:attrName>style.visibility</p:attrName>
                                        </p:attrNameLst>
                                      </p:cBhvr>
                                      <p:to>
                                        <p:strVal val="visible"/>
                                      </p:to>
                                    </p:set>
                                    <p:animEffect transition="in" filter="wipe(down)">
                                      <p:cBhvr>
                                        <p:cTn id="357" dur="500"/>
                                        <p:tgtEl>
                                          <p:spTgt spid="125"/>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4" fill="hold" nodeType="click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wipe(down)">
                                      <p:cBhvr>
                                        <p:cTn id="362" dur="500"/>
                                        <p:tgtEl>
                                          <p:spTgt spid="127"/>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grpId="0" nodeType="clickEffect">
                                  <p:stCondLst>
                                    <p:cond delay="0"/>
                                  </p:stCondLst>
                                  <p:childTnLst>
                                    <p:set>
                                      <p:cBhvr>
                                        <p:cTn id="366" dur="1" fill="hold">
                                          <p:stCondLst>
                                            <p:cond delay="0"/>
                                          </p:stCondLst>
                                        </p:cTn>
                                        <p:tgtEl>
                                          <p:spTgt spid="128"/>
                                        </p:tgtEl>
                                        <p:attrNameLst>
                                          <p:attrName>style.visibility</p:attrName>
                                        </p:attrNameLst>
                                      </p:cBhvr>
                                      <p:to>
                                        <p:strVal val="visible"/>
                                      </p:to>
                                    </p:set>
                                    <p:animEffect transition="in" filter="wipe(down)">
                                      <p:cBhvr>
                                        <p:cTn id="367" dur="500"/>
                                        <p:tgtEl>
                                          <p:spTgt spid="128"/>
                                        </p:tgtEl>
                                      </p:cBhvr>
                                    </p:animEffect>
                                  </p:childTnLst>
                                </p:cTn>
                              </p:par>
                              <p:par>
                                <p:cTn id="368" presetID="22" presetClass="entr" presetSubtype="4" fill="hold" grpId="0" nodeType="withEffect">
                                  <p:stCondLst>
                                    <p:cond delay="0"/>
                                  </p:stCondLst>
                                  <p:childTnLst>
                                    <p:set>
                                      <p:cBhvr>
                                        <p:cTn id="369" dur="1" fill="hold">
                                          <p:stCondLst>
                                            <p:cond delay="0"/>
                                          </p:stCondLst>
                                        </p:cTn>
                                        <p:tgtEl>
                                          <p:spTgt spid="8"/>
                                        </p:tgtEl>
                                        <p:attrNameLst>
                                          <p:attrName>style.visibility</p:attrName>
                                        </p:attrNameLst>
                                      </p:cBhvr>
                                      <p:to>
                                        <p:strVal val="visible"/>
                                      </p:to>
                                    </p:set>
                                    <p:animEffect transition="in" filter="wipe(down)">
                                      <p:cBhvr>
                                        <p:cTn id="3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90" grpId="0"/>
      <p:bldP spid="291" grpId="0"/>
      <p:bldP spid="292" grpId="0"/>
      <p:bldP spid="294" grpId="0"/>
      <p:bldP spid="295" grpId="0"/>
      <p:bldP spid="296" grpId="0"/>
      <p:bldP spid="301" grpId="0"/>
      <p:bldP spid="302" grpId="0"/>
      <p:bldP spid="303" grpId="0"/>
      <p:bldP spid="304" grpId="0"/>
      <p:bldP spid="305" grpId="0"/>
      <p:bldP spid="3" grpId="0" animBg="1"/>
      <p:bldP spid="4" grpId="0" animBg="1"/>
      <p:bldP spid="6" grpId="0" animBg="1"/>
      <p:bldP spid="72" grpId="0" animBg="1"/>
      <p:bldP spid="73" grpId="0" animBg="1"/>
      <p:bldP spid="7" grpId="0" animBg="1"/>
      <p:bldP spid="75" grpId="0" animBg="1"/>
      <p:bldP spid="88" grpId="0" animBg="1"/>
      <p:bldP spid="89" grpId="0" animBg="1"/>
      <p:bldP spid="90" grpId="0" animBg="1"/>
      <p:bldP spid="91" grpId="0" animBg="1"/>
      <p:bldP spid="23" grpId="0"/>
      <p:bldP spid="104" grpId="0"/>
      <p:bldP spid="105" grpId="0"/>
      <p:bldP spid="106" grpId="0"/>
      <p:bldP spid="107" grpId="0"/>
      <p:bldP spid="108" grpId="0"/>
      <p:bldP spid="112" grpId="0" animBg="1"/>
      <p:bldP spid="113" grpId="0" animBg="1"/>
      <p:bldP spid="114" grpId="0" animBg="1"/>
      <p:bldP spid="116" grpId="0" animBg="1"/>
      <p:bldP spid="116" grpId="1" animBg="1"/>
      <p:bldP spid="125" grpId="0" animBg="1"/>
      <p:bldP spid="26" grpId="0"/>
      <p:bldP spid="128" grpId="0" animBg="1"/>
      <p:bldP spid="131"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98934" y="127262"/>
            <a:ext cx="8805463" cy="616125"/>
          </a:xfrm>
        </p:spPr>
        <p:txBody>
          <a:bodyPr>
            <a:normAutofit fontScale="90000"/>
          </a:bodyPr>
          <a:lstStyle/>
          <a:p>
            <a:r>
              <a:rPr lang="en-IN" dirty="0">
                <a:solidFill>
                  <a:schemeClr val="accent2">
                    <a:lumMod val="75000"/>
                  </a:schemeClr>
                </a:solidFill>
              </a:rPr>
              <a:t>Decision Tree Construction: An Example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198934" y="848090"/>
            <a:ext cx="8805463" cy="4168149"/>
          </a:xfrm>
        </p:spPr>
        <p:txBody>
          <a:bodyPr>
            <a:noAutofit/>
          </a:bodyPr>
          <a:lstStyle/>
          <a:p>
            <a:pPr>
              <a:buFont typeface="Wingdings" panose="05000000000000000000" pitchFamily="2" charset="2"/>
              <a:buChar char="§"/>
            </a:pPr>
            <a:r>
              <a:rPr lang="en-GB" dirty="0">
                <a:latin typeface="Abadi Extra Light" panose="020B0204020104020204" pitchFamily="34" charset="0"/>
              </a:rPr>
              <a:t>Let’s consider the playing Tennis example</a:t>
            </a:r>
          </a:p>
          <a:p>
            <a:pPr>
              <a:buFont typeface="Wingdings" panose="05000000000000000000" pitchFamily="2" charset="2"/>
              <a:buChar char="§"/>
            </a:pPr>
            <a:r>
              <a:rPr lang="en-GB" dirty="0">
                <a:latin typeface="Abadi Extra Light" panose="020B0204020104020204" pitchFamily="34" charset="0"/>
              </a:rPr>
              <a:t>Assume each internal node will test the value of one of the features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Question: Why does it make more sense to test the feature “outlook” first?</a:t>
            </a:r>
          </a:p>
          <a:p>
            <a:pPr>
              <a:buFont typeface="Wingdings" panose="05000000000000000000" pitchFamily="2" charset="2"/>
              <a:buChar char="§"/>
            </a:pPr>
            <a:r>
              <a:rPr lang="en-GB" dirty="0">
                <a:latin typeface="Abadi Extra Light" panose="020B0204020104020204" pitchFamily="34" charset="0"/>
              </a:rPr>
              <a:t>Answer: Of all the 4 features, it’s the most informative </a:t>
            </a:r>
          </a:p>
          <a:p>
            <a:pPr lvl="1">
              <a:buFont typeface="Wingdings" panose="05000000000000000000" pitchFamily="2" charset="2"/>
              <a:buChar char="§"/>
            </a:pPr>
            <a:r>
              <a:rPr lang="en-GB" dirty="0">
                <a:latin typeface="Abadi Extra Light" panose="020B0204020104020204" pitchFamily="34" charset="0"/>
              </a:rPr>
              <a:t>It has the highest </a:t>
            </a:r>
            <a:r>
              <a:rPr lang="en-GB" dirty="0">
                <a:solidFill>
                  <a:srgbClr val="0000FF"/>
                </a:solidFill>
                <a:latin typeface="Abadi Extra Light" panose="020B0204020104020204" pitchFamily="34" charset="0"/>
              </a:rPr>
              <a:t>information gain </a:t>
            </a:r>
            <a:r>
              <a:rPr lang="en-GB" dirty="0">
                <a:latin typeface="Abadi Extra Light" panose="020B0204020104020204" pitchFamily="34" charset="0"/>
              </a:rPr>
              <a:t>as the root node</a:t>
            </a:r>
          </a:p>
          <a:p>
            <a:pPr marL="342900" lvl="1" indent="0">
              <a:buNone/>
            </a:pPr>
            <a:endParaRPr lang="en-GB" sz="6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25" dirty="0">
              <a:latin typeface="Abadi Extra Light" panose="020B0204020104020204" pitchFamily="34" charset="0"/>
            </a:endParaRPr>
          </a:p>
          <a:p>
            <a:pPr marL="0" indent="0">
              <a:buNone/>
            </a:pPr>
            <a:endParaRPr lang="en-GB" sz="825" dirty="0">
              <a:latin typeface="Abadi Extra Light" panose="020B0204020104020204" pitchFamily="34" charset="0"/>
            </a:endParaRPr>
          </a:p>
        </p:txBody>
      </p:sp>
      <p:pic>
        <p:nvPicPr>
          <p:cNvPr id="7170" name="Picture 2">
            <a:extLst>
              <a:ext uri="{FF2B5EF4-FFF2-40B4-BE49-F238E27FC236}">
                <a16:creationId xmlns:a16="http://schemas.microsoft.com/office/drawing/2014/main" id="{BCCF3704-B39B-4AF5-9727-5E6E094946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9665" y="2534869"/>
            <a:ext cx="6666767" cy="229326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45664026"/>
      </p:ext>
    </p:extLst>
  </p:cSld>
  <p:clrMapOvr>
    <a:masterClrMapping/>
  </p:clrMapOvr>
  <mc:AlternateContent xmlns:mc="http://schemas.openxmlformats.org/markup-compatibility/2006" xmlns:p14="http://schemas.microsoft.com/office/powerpoint/2010/main">
    <mc:Choice Requires="p14">
      <p:transition spd="slow" p14:dur="2000" advTm="165498"/>
    </mc:Choice>
    <mc:Fallback xmlns="">
      <p:transition spd="slow" advTm="1654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down)">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8" end="8"/>
                                            </p:txEl>
                                          </p:spTgt>
                                        </p:tgtEl>
                                        <p:attrNameLst>
                                          <p:attrName>style.visibility</p:attrName>
                                        </p:attrNameLst>
                                      </p:cBhvr>
                                      <p:to>
                                        <p:strVal val="visible"/>
                                      </p:to>
                                    </p:set>
                                    <p:animEffect transition="in" filter="wipe(down)">
                                      <p:cBhvr>
                                        <p:cTn id="22" dur="500"/>
                                        <p:tgtEl>
                                          <p:spTgt spid="4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9" end="9"/>
                                            </p:txEl>
                                          </p:spTgt>
                                        </p:tgtEl>
                                        <p:attrNameLst>
                                          <p:attrName>style.visibility</p:attrName>
                                        </p:attrNameLst>
                                      </p:cBhvr>
                                      <p:to>
                                        <p:strVal val="visible"/>
                                      </p:to>
                                    </p:set>
                                    <p:animEffect transition="in" filter="wipe(down)">
                                      <p:cBhvr>
                                        <p:cTn id="27" dur="500"/>
                                        <p:tgtEl>
                                          <p:spTgt spid="4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10" end="10"/>
                                            </p:txEl>
                                          </p:spTgt>
                                        </p:tgtEl>
                                        <p:attrNameLst>
                                          <p:attrName>style.visibility</p:attrName>
                                        </p:attrNameLst>
                                      </p:cBhvr>
                                      <p:to>
                                        <p:strVal val="visible"/>
                                      </p:to>
                                    </p:set>
                                    <p:animEffect transition="in" filter="wipe(down)">
                                      <p:cBhvr>
                                        <p:cTn id="32"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ontent Placeholder 2">
            <a:extLst>
              <a:ext uri="{FF2B5EF4-FFF2-40B4-BE49-F238E27FC236}">
                <a16:creationId xmlns:a16="http://schemas.microsoft.com/office/drawing/2014/main" id="{EFFD03E5-4B44-43BB-B43E-7089CC9B297D}"/>
              </a:ext>
            </a:extLst>
          </p:cNvPr>
          <p:cNvSpPr>
            <a:spLocks noGrp="1"/>
          </p:cNvSpPr>
          <p:nvPr>
            <p:ph idx="1"/>
          </p:nvPr>
        </p:nvSpPr>
        <p:spPr>
          <a:xfrm>
            <a:off x="338537" y="1509268"/>
            <a:ext cx="8805463" cy="4168149"/>
          </a:xfrm>
        </p:spPr>
        <p:txBody>
          <a:bodyPr>
            <a:noAutofit/>
          </a:bodyPr>
          <a:lstStyle/>
          <a:p>
            <a:pPr>
              <a:buFont typeface="Wingdings" panose="05000000000000000000" pitchFamily="2" charset="2"/>
              <a:buChar char="§"/>
            </a:pPr>
            <a:r>
              <a:rPr lang="en-GB" sz="1200" dirty="0">
                <a:latin typeface="Abadi Extra Light" panose="020B0204020104020204" pitchFamily="34" charset="0"/>
              </a:rPr>
              <a:t>Deciding whether to play or not to play Tennis on a Saturday</a:t>
            </a:r>
          </a:p>
          <a:p>
            <a:pPr>
              <a:buFont typeface="Wingdings" panose="05000000000000000000" pitchFamily="2" charset="2"/>
              <a:buChar char="§"/>
            </a:pPr>
            <a:r>
              <a:rPr lang="en-GB" sz="1200" dirty="0">
                <a:latin typeface="Abadi Extra Light" panose="020B0204020104020204" pitchFamily="34" charset="0"/>
              </a:rPr>
              <a:t>Each input (Saturday) has 4 categorical features: Outlook, Temp., Humidity, Wind</a:t>
            </a:r>
          </a:p>
          <a:p>
            <a:pPr>
              <a:buFont typeface="Wingdings" panose="05000000000000000000" pitchFamily="2" charset="2"/>
              <a:buChar char="§"/>
            </a:pPr>
            <a:r>
              <a:rPr lang="en-GB" sz="1200" dirty="0">
                <a:latin typeface="Abadi Extra Light" panose="020B0204020104020204" pitchFamily="34" charset="0"/>
              </a:rPr>
              <a:t>A binary classification problem (play vs no-play)</a:t>
            </a:r>
          </a:p>
          <a:p>
            <a:pPr marL="0" indent="0">
              <a:buNone/>
            </a:pPr>
            <a:endParaRPr lang="en-GB" sz="1200" dirty="0">
              <a:latin typeface="Abadi Extra Light" panose="020B0204020104020204" pitchFamily="34" charset="0"/>
            </a:endParaRPr>
          </a:p>
        </p:txBody>
      </p:sp>
      <p:pic>
        <p:nvPicPr>
          <p:cNvPr id="1028" name="Picture 4">
            <a:extLst>
              <a:ext uri="{FF2B5EF4-FFF2-40B4-BE49-F238E27FC236}">
                <a16:creationId xmlns:a16="http://schemas.microsoft.com/office/drawing/2014/main" id="{969A23C2-4CB1-4879-AC9F-885F9FA5CF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8411" y="2530041"/>
            <a:ext cx="4385713" cy="23916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A18E78BC-0C99-B2BB-9284-3B341FC4BF4D}"/>
              </a:ext>
            </a:extLst>
          </p:cNvPr>
          <p:cNvSpPr>
            <a:spLocks noGrp="1"/>
          </p:cNvSpPr>
          <p:nvPr>
            <p:ph type="title"/>
          </p:nvPr>
        </p:nvSpPr>
        <p:spPr/>
        <p:txBody>
          <a:bodyPr/>
          <a:lstStyle/>
          <a:p>
            <a:endParaRPr lang="en-US" dirty="0"/>
          </a:p>
        </p:txBody>
      </p:sp>
      <p:sp>
        <p:nvSpPr>
          <p:cNvPr id="2" name="Title 1">
            <a:extLst>
              <a:ext uri="{FF2B5EF4-FFF2-40B4-BE49-F238E27FC236}">
                <a16:creationId xmlns:a16="http://schemas.microsoft.com/office/drawing/2014/main" id="{2FE71DC1-59D2-4C52-8F4D-5F160B470BD7}"/>
              </a:ext>
            </a:extLst>
          </p:cNvPr>
          <p:cNvSpPr txBox="1">
            <a:spLocks/>
          </p:cNvSpPr>
          <p:nvPr/>
        </p:nvSpPr>
        <p:spPr>
          <a:xfrm>
            <a:off x="198934" y="127262"/>
            <a:ext cx="8805463" cy="616125"/>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a:solidFill>
                  <a:schemeClr val="accent2">
                    <a:lumMod val="75000"/>
                  </a:schemeClr>
                </a:solidFill>
              </a:rPr>
              <a:t>Decision Trees for Classification</a:t>
            </a:r>
            <a:endParaRPr lang="en-IN" dirty="0">
              <a:solidFill>
                <a:schemeClr val="accent2">
                  <a:lumMod val="75000"/>
                </a:schemeClr>
              </a:solidFill>
            </a:endParaRPr>
          </a:p>
        </p:txBody>
      </p:sp>
    </p:spTree>
    <p:custDataLst>
      <p:tags r:id="rId1"/>
    </p:custDataLst>
    <p:extLst>
      <p:ext uri="{BB962C8B-B14F-4D97-AF65-F5344CB8AC3E}">
        <p14:creationId xmlns:p14="http://schemas.microsoft.com/office/powerpoint/2010/main" val="1471468883"/>
      </p:ext>
    </p:extLst>
  </p:cSld>
  <p:clrMapOvr>
    <a:masterClrMapping/>
  </p:clrMapOvr>
  <mc:AlternateContent xmlns:mc="http://schemas.openxmlformats.org/markup-compatibility/2006" xmlns:p14="http://schemas.microsoft.com/office/powerpoint/2010/main">
    <mc:Choice Requires="p14">
      <p:transition spd="slow" p14:dur="2000" advTm="182349"/>
    </mc:Choice>
    <mc:Fallback xmlns="">
      <p:transition spd="slow" advTm="18234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8C5E284-6886-43FA-9499-D8A6DA147717}"/>
              </a:ext>
            </a:extLst>
          </p:cNvPr>
          <p:cNvSpPr/>
          <p:nvPr/>
        </p:nvSpPr>
        <p:spPr>
          <a:xfrm>
            <a:off x="198934" y="2317266"/>
            <a:ext cx="3757206" cy="918304"/>
          </a:xfrm>
          <a:prstGeom prst="rect">
            <a:avLst/>
          </a:prstGeom>
          <a:solidFill>
            <a:srgbClr val="FF0000">
              <a:alpha val="2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198934" y="1225772"/>
            <a:ext cx="8805463" cy="4168149"/>
          </a:xfrm>
        </p:spPr>
        <p:txBody>
          <a:bodyPr>
            <a:noAutofit/>
          </a:bodyPr>
          <a:lstStyle/>
          <a:p>
            <a:pPr>
              <a:buFont typeface="Wingdings" panose="05000000000000000000" pitchFamily="2" charset="2"/>
              <a:buChar char="§"/>
            </a:pPr>
            <a:r>
              <a:rPr lang="en-GB" sz="1200" dirty="0">
                <a:latin typeface="Abadi Extra Light" panose="020B0204020104020204" pitchFamily="34" charset="0"/>
              </a:rPr>
              <a:t>What should be the </a:t>
            </a:r>
            <a:r>
              <a:rPr lang="en-GB" sz="1200" dirty="0">
                <a:solidFill>
                  <a:srgbClr val="0000FF"/>
                </a:solidFill>
                <a:latin typeface="Abadi Extra Light" panose="020B0204020104020204" pitchFamily="34" charset="0"/>
              </a:rPr>
              <a:t>size/shape </a:t>
            </a:r>
            <a:r>
              <a:rPr lang="en-GB" sz="1200" dirty="0">
                <a:latin typeface="Abadi Extra Light" panose="020B0204020104020204" pitchFamily="34" charset="0"/>
              </a:rPr>
              <a:t>of the DT?</a:t>
            </a:r>
          </a:p>
          <a:p>
            <a:pPr lvl="1">
              <a:buFont typeface="Wingdings" panose="05000000000000000000" pitchFamily="2" charset="2"/>
              <a:buChar char="§"/>
            </a:pPr>
            <a:r>
              <a:rPr lang="en-GB" sz="1200" dirty="0">
                <a:latin typeface="Abadi Extra Light" panose="020B0204020104020204" pitchFamily="34" charset="0"/>
              </a:rPr>
              <a:t>Number of internal and leaf nodes</a:t>
            </a:r>
          </a:p>
          <a:p>
            <a:pPr lvl="1">
              <a:buFont typeface="Wingdings" panose="05000000000000000000" pitchFamily="2" charset="2"/>
              <a:buChar char="§"/>
            </a:pPr>
            <a:r>
              <a:rPr lang="en-GB" sz="1200" dirty="0">
                <a:latin typeface="Abadi Extra Light" panose="020B0204020104020204" pitchFamily="34" charset="0"/>
              </a:rPr>
              <a:t>Branching factor of internal nodes</a:t>
            </a:r>
          </a:p>
          <a:p>
            <a:pPr lvl="1">
              <a:buFont typeface="Wingdings" panose="05000000000000000000" pitchFamily="2" charset="2"/>
              <a:buChar char="§"/>
            </a:pPr>
            <a:r>
              <a:rPr lang="en-GB" sz="1200" dirty="0">
                <a:latin typeface="Abadi Extra Light" panose="020B0204020104020204" pitchFamily="34" charset="0"/>
              </a:rPr>
              <a:t>Depth of the tree</a:t>
            </a:r>
          </a:p>
          <a:p>
            <a:pPr>
              <a:buFont typeface="Wingdings" panose="05000000000000000000" pitchFamily="2" charset="2"/>
              <a:buChar char="§"/>
            </a:pPr>
            <a:endParaRPr lang="en-GB" sz="1200" dirty="0">
              <a:latin typeface="Abadi Extra Light" panose="020B0204020104020204" pitchFamily="34" charset="0"/>
            </a:endParaRPr>
          </a:p>
          <a:p>
            <a:pPr>
              <a:buFont typeface="Wingdings" panose="05000000000000000000" pitchFamily="2" charset="2"/>
              <a:buChar char="§"/>
            </a:pPr>
            <a:r>
              <a:rPr lang="en-GB" sz="1200" dirty="0">
                <a:latin typeface="Abadi Extra Light" panose="020B0204020104020204" pitchFamily="34" charset="0"/>
              </a:rPr>
              <a:t>Split criterion at internal nodes</a:t>
            </a:r>
          </a:p>
          <a:p>
            <a:pPr lvl="1">
              <a:buFont typeface="Wingdings" panose="05000000000000000000" pitchFamily="2" charset="2"/>
              <a:buChar char="§"/>
            </a:pPr>
            <a:r>
              <a:rPr lang="en-GB" sz="1200" dirty="0">
                <a:latin typeface="Abadi Extra Light" panose="020B0204020104020204" pitchFamily="34" charset="0"/>
              </a:rPr>
              <a:t>Use another classifier?</a:t>
            </a:r>
          </a:p>
          <a:p>
            <a:pPr lvl="1">
              <a:buFont typeface="Wingdings" panose="05000000000000000000" pitchFamily="2" charset="2"/>
              <a:buChar char="§"/>
            </a:pPr>
            <a:r>
              <a:rPr lang="en-GB" sz="1200" dirty="0">
                <a:latin typeface="Abadi Extra Light" panose="020B0204020104020204" pitchFamily="34" charset="0"/>
              </a:rPr>
              <a:t>Or maybe by doing a simpler test?</a:t>
            </a:r>
          </a:p>
          <a:p>
            <a:pPr>
              <a:buFont typeface="Wingdings" panose="05000000000000000000" pitchFamily="2" charset="2"/>
              <a:buChar char="§"/>
            </a:pPr>
            <a:endParaRPr lang="en-GB" sz="1200" dirty="0">
              <a:latin typeface="Abadi Extra Light" panose="020B0204020104020204" pitchFamily="34" charset="0"/>
            </a:endParaRPr>
          </a:p>
          <a:p>
            <a:pPr>
              <a:buFont typeface="Wingdings" panose="05000000000000000000" pitchFamily="2" charset="2"/>
              <a:buChar char="§"/>
            </a:pPr>
            <a:r>
              <a:rPr lang="en-GB" sz="1200" dirty="0">
                <a:latin typeface="Abadi Extra Light" panose="020B0204020104020204" pitchFamily="34" charset="0"/>
              </a:rPr>
              <a:t>What to do at the leaf node? Some options:</a:t>
            </a:r>
          </a:p>
          <a:p>
            <a:pPr lvl="1">
              <a:buFont typeface="Wingdings" panose="05000000000000000000" pitchFamily="2" charset="2"/>
              <a:buChar char="§"/>
            </a:pPr>
            <a:r>
              <a:rPr lang="en-GB" sz="1200" dirty="0">
                <a:latin typeface="Abadi Extra Light" panose="020B0204020104020204" pitchFamily="34" charset="0"/>
              </a:rPr>
              <a:t>Make a constant prediction for each test input reaching there</a:t>
            </a:r>
          </a:p>
          <a:p>
            <a:pPr lvl="1">
              <a:buFont typeface="Wingdings" panose="05000000000000000000" pitchFamily="2" charset="2"/>
              <a:buChar char="§"/>
            </a:pPr>
            <a:r>
              <a:rPr lang="en-GB" sz="1200" dirty="0">
                <a:latin typeface="Abadi Extra Light" panose="020B0204020104020204" pitchFamily="34" charset="0"/>
              </a:rPr>
              <a:t>Use a nearest neighbor based prediction using training inputs at that leaf node</a:t>
            </a:r>
          </a:p>
          <a:p>
            <a:pPr lvl="1">
              <a:buFont typeface="Wingdings" panose="05000000000000000000" pitchFamily="2" charset="2"/>
              <a:buChar char="§"/>
            </a:pPr>
            <a:r>
              <a:rPr lang="en-GB" sz="1200" dirty="0">
                <a:latin typeface="Abadi Extra Light" panose="020B0204020104020204" pitchFamily="34" charset="0"/>
              </a:rPr>
              <a:t>Train and predict using some other sophisticated supervised learner on that node</a:t>
            </a:r>
          </a:p>
          <a:p>
            <a:pPr>
              <a:buFont typeface="Wingdings" panose="05000000000000000000" pitchFamily="2" charset="2"/>
              <a:buChar char="§"/>
            </a:pPr>
            <a:endParaRPr lang="en-GB" sz="1200" dirty="0">
              <a:latin typeface="Abadi Extra Light" panose="020B0204020104020204" pitchFamily="34" charset="0"/>
            </a:endParaRPr>
          </a:p>
          <a:p>
            <a:pPr marL="0" indent="0">
              <a:buNone/>
            </a:pPr>
            <a:endParaRPr lang="en-GB" sz="1200" dirty="0">
              <a:latin typeface="Abadi Extra Light" panose="020B0204020104020204" pitchFamily="34" charset="0"/>
            </a:endParaRPr>
          </a:p>
          <a:p>
            <a:pPr>
              <a:buFont typeface="Wingdings" panose="05000000000000000000" pitchFamily="2" charset="2"/>
              <a:buChar char="§"/>
            </a:pPr>
            <a:endParaRPr lang="en-GB" sz="1200" dirty="0">
              <a:latin typeface="Abadi Extra Light" panose="020B0204020104020204" pitchFamily="34" charset="0"/>
            </a:endParaRPr>
          </a:p>
          <a:p>
            <a:pPr marL="0" indent="0">
              <a:buNone/>
            </a:pPr>
            <a:endParaRPr lang="en-GB" sz="1200" dirty="0">
              <a:latin typeface="Abadi Extra Light" panose="020B0204020104020204" pitchFamily="34" charset="0"/>
            </a:endParaRPr>
          </a:p>
          <a:p>
            <a:pPr marL="0" indent="0">
              <a:buNone/>
            </a:pPr>
            <a:endParaRPr lang="en-GB" sz="1200" dirty="0">
              <a:latin typeface="Abadi Extra Light" panose="020B0204020104020204" pitchFamily="34" charset="0"/>
            </a:endParaRPr>
          </a:p>
          <a:p>
            <a:pPr>
              <a:buFont typeface="Wingdings" panose="05000000000000000000" pitchFamily="2" charset="2"/>
              <a:buChar char="§"/>
            </a:pPr>
            <a:endParaRPr lang="en-GB" sz="1200" dirty="0">
              <a:latin typeface="Abadi Extra Light" panose="020B0204020104020204" pitchFamily="34" charset="0"/>
            </a:endParaRPr>
          </a:p>
          <a:p>
            <a:pPr>
              <a:buFont typeface="Wingdings" panose="05000000000000000000" pitchFamily="2" charset="2"/>
              <a:buChar char="§"/>
            </a:pPr>
            <a:endParaRPr lang="en-GB" sz="1200" dirty="0">
              <a:latin typeface="Abadi Extra Light" panose="020B0204020104020204" pitchFamily="34" charset="0"/>
            </a:endParaRPr>
          </a:p>
          <a:p>
            <a:pPr marL="0" indent="0">
              <a:buNone/>
            </a:pPr>
            <a:endParaRPr lang="en-GB" sz="1200" dirty="0">
              <a:latin typeface="Abadi Extra Light" panose="020B0204020104020204" pitchFamily="34" charset="0"/>
            </a:endParaRPr>
          </a:p>
        </p:txBody>
      </p:sp>
      <p:sp>
        <p:nvSpPr>
          <p:cNvPr id="48" name="AutoShape 2">
            <a:extLst>
              <a:ext uri="{FF2B5EF4-FFF2-40B4-BE49-F238E27FC236}">
                <a16:creationId xmlns:a16="http://schemas.microsoft.com/office/drawing/2014/main" id="{18365918-6BED-45DA-B366-67C49D5CDCA6}"/>
              </a:ext>
            </a:extLst>
          </p:cNvPr>
          <p:cNvSpPr>
            <a:spLocks noChangeArrowheads="1"/>
          </p:cNvSpPr>
          <p:nvPr/>
        </p:nvSpPr>
        <p:spPr bwMode="auto">
          <a:xfrm>
            <a:off x="6326839" y="805720"/>
            <a:ext cx="595817" cy="549887"/>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200" dirty="0"/>
          </a:p>
        </p:txBody>
      </p:sp>
      <p:sp>
        <p:nvSpPr>
          <p:cNvPr id="55" name="AutoShape 7">
            <a:extLst>
              <a:ext uri="{FF2B5EF4-FFF2-40B4-BE49-F238E27FC236}">
                <a16:creationId xmlns:a16="http://schemas.microsoft.com/office/drawing/2014/main" id="{16EFF918-8A09-4C3E-92CB-C5A38C6AAA62}"/>
              </a:ext>
            </a:extLst>
          </p:cNvPr>
          <p:cNvSpPr>
            <a:spLocks noChangeArrowheads="1"/>
          </p:cNvSpPr>
          <p:nvPr/>
        </p:nvSpPr>
        <p:spPr bwMode="auto">
          <a:xfrm>
            <a:off x="7194118" y="2992543"/>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sp>
        <p:nvSpPr>
          <p:cNvPr id="67" name="AutoShape 2">
            <a:extLst>
              <a:ext uri="{FF2B5EF4-FFF2-40B4-BE49-F238E27FC236}">
                <a16:creationId xmlns:a16="http://schemas.microsoft.com/office/drawing/2014/main" id="{ACC68A2F-83EB-45C2-86FD-5AD2603D1F5C}"/>
              </a:ext>
            </a:extLst>
          </p:cNvPr>
          <p:cNvSpPr>
            <a:spLocks noChangeArrowheads="1"/>
          </p:cNvSpPr>
          <p:nvPr/>
        </p:nvSpPr>
        <p:spPr bwMode="auto">
          <a:xfrm>
            <a:off x="4834615" y="1571121"/>
            <a:ext cx="595817" cy="549887"/>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200" dirty="0"/>
          </a:p>
        </p:txBody>
      </p:sp>
      <p:sp>
        <p:nvSpPr>
          <p:cNvPr id="83" name="AutoShape 2">
            <a:extLst>
              <a:ext uri="{FF2B5EF4-FFF2-40B4-BE49-F238E27FC236}">
                <a16:creationId xmlns:a16="http://schemas.microsoft.com/office/drawing/2014/main" id="{626836AC-AF7C-4EA0-8262-FE9307335EF6}"/>
              </a:ext>
            </a:extLst>
          </p:cNvPr>
          <p:cNvSpPr>
            <a:spLocks noChangeArrowheads="1"/>
          </p:cNvSpPr>
          <p:nvPr/>
        </p:nvSpPr>
        <p:spPr bwMode="auto">
          <a:xfrm>
            <a:off x="7762066" y="1644409"/>
            <a:ext cx="595817" cy="549887"/>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200" dirty="0"/>
          </a:p>
        </p:txBody>
      </p:sp>
      <p:sp>
        <p:nvSpPr>
          <p:cNvPr id="84" name="AutoShape 2">
            <a:extLst>
              <a:ext uri="{FF2B5EF4-FFF2-40B4-BE49-F238E27FC236}">
                <a16:creationId xmlns:a16="http://schemas.microsoft.com/office/drawing/2014/main" id="{FFAD5B93-D104-49B4-9D1C-A4253628D066}"/>
              </a:ext>
            </a:extLst>
          </p:cNvPr>
          <p:cNvSpPr>
            <a:spLocks noChangeArrowheads="1"/>
          </p:cNvSpPr>
          <p:nvPr/>
        </p:nvSpPr>
        <p:spPr bwMode="auto">
          <a:xfrm>
            <a:off x="6694963" y="2296384"/>
            <a:ext cx="595817" cy="549887"/>
          </a:xfrm>
          <a:prstGeom prst="diamond">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200" dirty="0"/>
          </a:p>
        </p:txBody>
      </p:sp>
      <p:cxnSp>
        <p:nvCxnSpPr>
          <p:cNvPr id="8" name="Connector: Elbow 7">
            <a:extLst>
              <a:ext uri="{FF2B5EF4-FFF2-40B4-BE49-F238E27FC236}">
                <a16:creationId xmlns:a16="http://schemas.microsoft.com/office/drawing/2014/main" id="{015CD124-3627-41E6-A7F2-5CEC2DBF8079}"/>
              </a:ext>
            </a:extLst>
          </p:cNvPr>
          <p:cNvCxnSpPr>
            <a:cxnSpLocks/>
            <a:stCxn id="48" idx="1"/>
            <a:endCxn id="67" idx="0"/>
          </p:cNvCxnSpPr>
          <p:nvPr/>
        </p:nvCxnSpPr>
        <p:spPr>
          <a:xfrm rot="10800000" flipV="1">
            <a:off x="5132524" y="1080664"/>
            <a:ext cx="1194316" cy="4904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828CBDA8-6A70-4138-83F3-A6E130496A36}"/>
              </a:ext>
            </a:extLst>
          </p:cNvPr>
          <p:cNvCxnSpPr>
            <a:cxnSpLocks/>
            <a:stCxn id="48" idx="3"/>
            <a:endCxn id="83" idx="0"/>
          </p:cNvCxnSpPr>
          <p:nvPr/>
        </p:nvCxnSpPr>
        <p:spPr>
          <a:xfrm>
            <a:off x="6922656" y="1080664"/>
            <a:ext cx="1137319" cy="56374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796469FC-8703-4126-A376-1D4FDA747834}"/>
              </a:ext>
            </a:extLst>
          </p:cNvPr>
          <p:cNvCxnSpPr>
            <a:cxnSpLocks/>
            <a:endCxn id="84" idx="0"/>
          </p:cNvCxnSpPr>
          <p:nvPr/>
        </p:nvCxnSpPr>
        <p:spPr>
          <a:xfrm rot="10800000" flipV="1">
            <a:off x="6992873" y="1945631"/>
            <a:ext cx="769196" cy="35075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AutoShape 7">
            <a:extLst>
              <a:ext uri="{FF2B5EF4-FFF2-40B4-BE49-F238E27FC236}">
                <a16:creationId xmlns:a16="http://schemas.microsoft.com/office/drawing/2014/main" id="{C5824EF4-DEB1-4BCD-B638-24BFB053BD56}"/>
              </a:ext>
            </a:extLst>
          </p:cNvPr>
          <p:cNvSpPr>
            <a:spLocks noChangeArrowheads="1"/>
          </p:cNvSpPr>
          <p:nvPr/>
        </p:nvSpPr>
        <p:spPr bwMode="auto">
          <a:xfrm>
            <a:off x="4049209" y="2276630"/>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sp>
        <p:nvSpPr>
          <p:cNvPr id="94" name="AutoShape 7">
            <a:extLst>
              <a:ext uri="{FF2B5EF4-FFF2-40B4-BE49-F238E27FC236}">
                <a16:creationId xmlns:a16="http://schemas.microsoft.com/office/drawing/2014/main" id="{8C7CC034-67B7-418B-B500-5866AA9B9D1E}"/>
              </a:ext>
            </a:extLst>
          </p:cNvPr>
          <p:cNvSpPr>
            <a:spLocks noChangeArrowheads="1"/>
          </p:cNvSpPr>
          <p:nvPr/>
        </p:nvSpPr>
        <p:spPr bwMode="auto">
          <a:xfrm>
            <a:off x="6188414" y="3020758"/>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sp>
        <p:nvSpPr>
          <p:cNvPr id="102" name="AutoShape 7">
            <a:extLst>
              <a:ext uri="{FF2B5EF4-FFF2-40B4-BE49-F238E27FC236}">
                <a16:creationId xmlns:a16="http://schemas.microsoft.com/office/drawing/2014/main" id="{5D1AA9F5-5E1A-4C09-B505-560EF962AB71}"/>
              </a:ext>
            </a:extLst>
          </p:cNvPr>
          <p:cNvSpPr>
            <a:spLocks noChangeArrowheads="1"/>
          </p:cNvSpPr>
          <p:nvPr/>
        </p:nvSpPr>
        <p:spPr bwMode="auto">
          <a:xfrm>
            <a:off x="4841743" y="2274896"/>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sp>
        <p:nvSpPr>
          <p:cNvPr id="103" name="AutoShape 7">
            <a:extLst>
              <a:ext uri="{FF2B5EF4-FFF2-40B4-BE49-F238E27FC236}">
                <a16:creationId xmlns:a16="http://schemas.microsoft.com/office/drawing/2014/main" id="{DE96BB15-B6F5-4CEA-8D65-2FFB27886065}"/>
              </a:ext>
            </a:extLst>
          </p:cNvPr>
          <p:cNvSpPr>
            <a:spLocks noChangeArrowheads="1"/>
          </p:cNvSpPr>
          <p:nvPr/>
        </p:nvSpPr>
        <p:spPr bwMode="auto">
          <a:xfrm>
            <a:off x="5594020" y="2274896"/>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sp>
        <p:nvSpPr>
          <p:cNvPr id="107" name="AutoShape 7">
            <a:extLst>
              <a:ext uri="{FF2B5EF4-FFF2-40B4-BE49-F238E27FC236}">
                <a16:creationId xmlns:a16="http://schemas.microsoft.com/office/drawing/2014/main" id="{B766D5DE-832E-4899-BFCC-BB5CDA06053B}"/>
              </a:ext>
            </a:extLst>
          </p:cNvPr>
          <p:cNvSpPr>
            <a:spLocks noChangeArrowheads="1"/>
          </p:cNvSpPr>
          <p:nvPr/>
        </p:nvSpPr>
        <p:spPr bwMode="auto">
          <a:xfrm>
            <a:off x="8549607" y="2296384"/>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cxnSp>
        <p:nvCxnSpPr>
          <p:cNvPr id="113" name="Connector: Elbow 112">
            <a:extLst>
              <a:ext uri="{FF2B5EF4-FFF2-40B4-BE49-F238E27FC236}">
                <a16:creationId xmlns:a16="http://schemas.microsoft.com/office/drawing/2014/main" id="{880815D6-1810-437D-8A54-A9BF9A1DE64A}"/>
              </a:ext>
            </a:extLst>
          </p:cNvPr>
          <p:cNvCxnSpPr>
            <a:cxnSpLocks/>
            <a:stCxn id="83" idx="3"/>
            <a:endCxn id="107" idx="0"/>
          </p:cNvCxnSpPr>
          <p:nvPr/>
        </p:nvCxnSpPr>
        <p:spPr>
          <a:xfrm>
            <a:off x="8357883" y="1919353"/>
            <a:ext cx="488921" cy="37703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3F706AFE-4626-4CAC-B6E9-5DBE66C26EDB}"/>
              </a:ext>
            </a:extLst>
          </p:cNvPr>
          <p:cNvCxnSpPr>
            <a:cxnSpLocks/>
            <a:stCxn id="84" idx="1"/>
          </p:cNvCxnSpPr>
          <p:nvPr/>
        </p:nvCxnSpPr>
        <p:spPr>
          <a:xfrm rot="10800000" flipV="1">
            <a:off x="6485611" y="2571328"/>
            <a:ext cx="209352" cy="43555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E6486222-6E16-4943-ABA2-0B0C24072DB2}"/>
              </a:ext>
            </a:extLst>
          </p:cNvPr>
          <p:cNvCxnSpPr>
            <a:cxnSpLocks/>
            <a:stCxn id="84" idx="3"/>
            <a:endCxn id="55" idx="0"/>
          </p:cNvCxnSpPr>
          <p:nvPr/>
        </p:nvCxnSpPr>
        <p:spPr>
          <a:xfrm>
            <a:off x="7290780" y="2571328"/>
            <a:ext cx="200535" cy="421214"/>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111B6D52-31F6-4BCA-B642-58DBCDFC8786}"/>
              </a:ext>
            </a:extLst>
          </p:cNvPr>
          <p:cNvCxnSpPr>
            <a:cxnSpLocks/>
            <a:stCxn id="67" idx="1"/>
            <a:endCxn id="93" idx="0"/>
          </p:cNvCxnSpPr>
          <p:nvPr/>
        </p:nvCxnSpPr>
        <p:spPr>
          <a:xfrm rot="10800000" flipV="1">
            <a:off x="4346406" y="1846064"/>
            <a:ext cx="488208" cy="43056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EF0E50B1-BB99-44BD-8CC7-19A4C9661F26}"/>
              </a:ext>
            </a:extLst>
          </p:cNvPr>
          <p:cNvCxnSpPr>
            <a:cxnSpLocks/>
            <a:stCxn id="67" idx="3"/>
            <a:endCxn id="103" idx="0"/>
          </p:cNvCxnSpPr>
          <p:nvPr/>
        </p:nvCxnSpPr>
        <p:spPr>
          <a:xfrm>
            <a:off x="5430432" y="1846065"/>
            <a:ext cx="460786" cy="42883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100736-D4E8-443C-8E9A-0C53E19F65B7}"/>
              </a:ext>
            </a:extLst>
          </p:cNvPr>
          <p:cNvCxnSpPr>
            <a:cxnSpLocks/>
            <a:stCxn id="67" idx="2"/>
            <a:endCxn id="102" idx="0"/>
          </p:cNvCxnSpPr>
          <p:nvPr/>
        </p:nvCxnSpPr>
        <p:spPr>
          <a:xfrm>
            <a:off x="5132523" y="2121008"/>
            <a:ext cx="6417" cy="1538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AutoShape 7">
            <a:extLst>
              <a:ext uri="{FF2B5EF4-FFF2-40B4-BE49-F238E27FC236}">
                <a16:creationId xmlns:a16="http://schemas.microsoft.com/office/drawing/2014/main" id="{DC72B99A-D084-4ECD-9993-1531B0107436}"/>
              </a:ext>
            </a:extLst>
          </p:cNvPr>
          <p:cNvSpPr>
            <a:spLocks noChangeArrowheads="1"/>
          </p:cNvSpPr>
          <p:nvPr/>
        </p:nvSpPr>
        <p:spPr bwMode="auto">
          <a:xfrm>
            <a:off x="6683751" y="2305964"/>
            <a:ext cx="594394" cy="408962"/>
          </a:xfrm>
          <a:prstGeom prst="roundRect">
            <a:avLst>
              <a:gd name="adj" fmla="val 16667"/>
            </a:avLst>
          </a:prstGeom>
          <a:solidFill>
            <a:srgbClr val="FFFFFF"/>
          </a:solidFill>
          <a:ln w="381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endParaRPr lang="en-IN" altLang="en-US" sz="1350" dirty="0"/>
          </a:p>
        </p:txBody>
      </p:sp>
      <p:pic>
        <p:nvPicPr>
          <p:cNvPr id="119" name="Picture 118">
            <a:extLst>
              <a:ext uri="{FF2B5EF4-FFF2-40B4-BE49-F238E27FC236}">
                <a16:creationId xmlns:a16="http://schemas.microsoft.com/office/drawing/2014/main" id="{7B36722D-B49E-4888-ACC3-C2BE65925033}"/>
              </a:ext>
            </a:extLst>
          </p:cNvPr>
          <p:cNvPicPr>
            <a:picLocks noChangeAspect="1"/>
          </p:cNvPicPr>
          <p:nvPr/>
        </p:nvPicPr>
        <p:blipFill>
          <a:blip r:embed="rId3" cstate="print"/>
          <a:stretch>
            <a:fillRect/>
          </a:stretch>
        </p:blipFill>
        <p:spPr>
          <a:xfrm>
            <a:off x="8323586" y="453377"/>
            <a:ext cx="758015" cy="723917"/>
          </a:xfrm>
          <a:prstGeom prst="rect">
            <a:avLst/>
          </a:prstGeom>
        </p:spPr>
      </p:pic>
      <p:sp>
        <p:nvSpPr>
          <p:cNvPr id="120" name="Speech Bubble: Rectangle 119">
            <a:extLst>
              <a:ext uri="{FF2B5EF4-FFF2-40B4-BE49-F238E27FC236}">
                <a16:creationId xmlns:a16="http://schemas.microsoft.com/office/drawing/2014/main" id="{3B98B7E8-5D54-4C94-9DC4-58DC6EB145DC}"/>
              </a:ext>
            </a:extLst>
          </p:cNvPr>
          <p:cNvSpPr/>
          <p:nvPr/>
        </p:nvSpPr>
        <p:spPr>
          <a:xfrm>
            <a:off x="6515860" y="132052"/>
            <a:ext cx="1971296" cy="616124"/>
          </a:xfrm>
          <a:prstGeom prst="wedgeRectCallout">
            <a:avLst>
              <a:gd name="adj1" fmla="val 56239"/>
              <a:gd name="adj2" fmla="val 527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Usually, cross-validation can be used to decide size/shape</a:t>
            </a:r>
          </a:p>
        </p:txBody>
      </p:sp>
      <p:pic>
        <p:nvPicPr>
          <p:cNvPr id="121" name="Picture 120">
            <a:extLst>
              <a:ext uri="{FF2B5EF4-FFF2-40B4-BE49-F238E27FC236}">
                <a16:creationId xmlns:a16="http://schemas.microsoft.com/office/drawing/2014/main" id="{848ED10C-196C-40B6-BF5A-3571BB1C637E}"/>
              </a:ext>
            </a:extLst>
          </p:cNvPr>
          <p:cNvPicPr>
            <a:picLocks noChangeAspect="1"/>
          </p:cNvPicPr>
          <p:nvPr/>
        </p:nvPicPr>
        <p:blipFill>
          <a:blip r:embed="rId3" cstate="print"/>
          <a:stretch>
            <a:fillRect/>
          </a:stretch>
        </p:blipFill>
        <p:spPr>
          <a:xfrm>
            <a:off x="8405397" y="3852323"/>
            <a:ext cx="758015" cy="723917"/>
          </a:xfrm>
          <a:prstGeom prst="rect">
            <a:avLst/>
          </a:prstGeom>
        </p:spPr>
      </p:pic>
      <p:sp>
        <p:nvSpPr>
          <p:cNvPr id="122" name="Speech Bubble: Rectangle 121">
            <a:extLst>
              <a:ext uri="{FF2B5EF4-FFF2-40B4-BE49-F238E27FC236}">
                <a16:creationId xmlns:a16="http://schemas.microsoft.com/office/drawing/2014/main" id="{34046C09-9D12-475A-91EF-3DAB9C2FB20E}"/>
              </a:ext>
            </a:extLst>
          </p:cNvPr>
          <p:cNvSpPr/>
          <p:nvPr/>
        </p:nvSpPr>
        <p:spPr>
          <a:xfrm>
            <a:off x="6264440" y="3493455"/>
            <a:ext cx="2203340" cy="646064"/>
          </a:xfrm>
          <a:prstGeom prst="wedgeRectCallout">
            <a:avLst>
              <a:gd name="adj1" fmla="val 56239"/>
              <a:gd name="adj2" fmla="val 527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a:solidFill>
                  <a:schemeClr val="tx1"/>
                </a:solidFill>
                <a:latin typeface="Abadi Extra Light" panose="020B0204020104020204" pitchFamily="34" charset="0"/>
              </a:rPr>
              <a:t>Usually, constant prediction at leaf nodes used since it will be very fast</a:t>
            </a:r>
          </a:p>
        </p:txBody>
      </p:sp>
      <p:sp>
        <p:nvSpPr>
          <p:cNvPr id="7" name="Title 1">
            <a:extLst>
              <a:ext uri="{FF2B5EF4-FFF2-40B4-BE49-F238E27FC236}">
                <a16:creationId xmlns:a16="http://schemas.microsoft.com/office/drawing/2014/main" id="{366D55F0-1442-1C4F-DFF6-F815DDCE9EA7}"/>
              </a:ext>
            </a:extLst>
          </p:cNvPr>
          <p:cNvSpPr>
            <a:spLocks noGrp="1"/>
          </p:cNvSpPr>
          <p:nvPr>
            <p:ph type="title"/>
          </p:nvPr>
        </p:nvSpPr>
        <p:spPr>
          <a:xfrm>
            <a:off x="198935" y="127262"/>
            <a:ext cx="7589578" cy="616125"/>
          </a:xfrm>
        </p:spPr>
        <p:txBody>
          <a:bodyPr>
            <a:normAutofit fontScale="90000"/>
          </a:bodyPr>
          <a:lstStyle/>
          <a:p>
            <a:r>
              <a:rPr lang="en-IN" dirty="0">
                <a:solidFill>
                  <a:schemeClr val="accent2">
                    <a:lumMod val="75000"/>
                  </a:schemeClr>
                </a:solidFill>
              </a:rPr>
              <a:t>Building Decision Trees</a:t>
            </a:r>
          </a:p>
        </p:txBody>
      </p:sp>
    </p:spTree>
    <p:custDataLst>
      <p:tags r:id="rId1"/>
    </p:custDataLst>
    <p:extLst>
      <p:ext uri="{BB962C8B-B14F-4D97-AF65-F5344CB8AC3E}">
        <p14:creationId xmlns:p14="http://schemas.microsoft.com/office/powerpoint/2010/main" val="1097714085"/>
      </p:ext>
    </p:extLst>
  </p:cSld>
  <p:clrMapOvr>
    <a:masterClrMapping/>
  </p:clrMapOvr>
  <mc:AlternateContent xmlns:mc="http://schemas.openxmlformats.org/markup-compatibility/2006" xmlns:p14="http://schemas.microsoft.com/office/powerpoint/2010/main">
    <mc:Choice Requires="p14">
      <p:transition spd="slow" p14:dur="2000" advTm="322748"/>
    </mc:Choice>
    <mc:Fallback xmlns="">
      <p:transition spd="slow" advTm="3227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wipe(down)">
                                      <p:cBhvr>
                                        <p:cTn id="10" dur="500"/>
                                        <p:tgtEl>
                                          <p:spTgt spid="6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wipe(down)">
                                      <p:cBhvr>
                                        <p:cTn id="13" dur="500"/>
                                        <p:tgtEl>
                                          <p:spTgt spid="83"/>
                                        </p:tgtEl>
                                      </p:cBhvr>
                                    </p:animEffect>
                                  </p:childTnLst>
                                </p:cTn>
                              </p:par>
                              <p:par>
                                <p:cTn id="14" presetID="22" presetClass="entr" presetSubtype="4"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wipe(down)">
                                      <p:cBhvr>
                                        <p:cTn id="19" dur="500"/>
                                        <p:tgtEl>
                                          <p:spTgt spid="87"/>
                                        </p:tgtEl>
                                      </p:cBhvr>
                                    </p:animEffect>
                                  </p:childTnLst>
                                </p:cTn>
                              </p:par>
                              <p:par>
                                <p:cTn id="20" presetID="22" presetClass="entr" presetSubtype="4" fill="hold" nodeType="withEffect">
                                  <p:stCondLst>
                                    <p:cond delay="0"/>
                                  </p:stCondLst>
                                  <p:childTnLst>
                                    <p:set>
                                      <p:cBhvr>
                                        <p:cTn id="21" dur="1" fill="hold">
                                          <p:stCondLst>
                                            <p:cond delay="0"/>
                                          </p:stCondLst>
                                        </p:cTn>
                                        <p:tgtEl>
                                          <p:spTgt spid="88"/>
                                        </p:tgtEl>
                                        <p:attrNameLst>
                                          <p:attrName>style.visibility</p:attrName>
                                        </p:attrNameLst>
                                      </p:cBhvr>
                                      <p:to>
                                        <p:strVal val="visible"/>
                                      </p:to>
                                    </p:set>
                                    <p:animEffect transition="in" filter="wipe(down)">
                                      <p:cBhvr>
                                        <p:cTn id="22" dur="500"/>
                                        <p:tgtEl>
                                          <p:spTgt spid="8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down)">
                                      <p:cBhvr>
                                        <p:cTn id="25" dur="500"/>
                                        <p:tgtEl>
                                          <p:spTgt spid="9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down)">
                                      <p:cBhvr>
                                        <p:cTn id="28" dur="500"/>
                                        <p:tgtEl>
                                          <p:spTgt spid="10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down)">
                                      <p:cBhvr>
                                        <p:cTn id="31" dur="500"/>
                                        <p:tgtEl>
                                          <p:spTgt spid="107"/>
                                        </p:tgtEl>
                                      </p:cBhvr>
                                    </p:animEffect>
                                  </p:childTnLst>
                                </p:cTn>
                              </p:par>
                              <p:par>
                                <p:cTn id="32" presetID="22" presetClass="entr" presetSubtype="4" fill="hold"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wipe(down)">
                                      <p:cBhvr>
                                        <p:cTn id="34" dur="500"/>
                                        <p:tgtEl>
                                          <p:spTgt spid="113"/>
                                        </p:tgtEl>
                                      </p:cBhvr>
                                    </p:animEffect>
                                  </p:childTnLst>
                                </p:cTn>
                              </p:par>
                              <p:par>
                                <p:cTn id="35" presetID="22" presetClass="entr" presetSubtype="4" fill="hold" nodeType="with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wipe(down)">
                                      <p:cBhvr>
                                        <p:cTn id="37" dur="500"/>
                                        <p:tgtEl>
                                          <p:spTgt spid="116"/>
                                        </p:tgtEl>
                                      </p:cBhvr>
                                    </p:animEffect>
                                  </p:childTnLst>
                                </p:cTn>
                              </p:par>
                              <p:par>
                                <p:cTn id="38" presetID="22" presetClass="entr" presetSubtype="4" fill="hold" nodeType="with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down)">
                                      <p:cBhvr>
                                        <p:cTn id="40" dur="500"/>
                                        <p:tgtEl>
                                          <p:spTgt spid="11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wipe(down)">
                                      <p:cBhvr>
                                        <p:cTn id="43" dur="500"/>
                                        <p:tgtEl>
                                          <p:spTgt spid="118"/>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18"/>
                                        </p:tgtEl>
                                        <p:attrNameLst>
                                          <p:attrName>style.visibility</p:attrName>
                                        </p:attrNameLst>
                                      </p:cBhvr>
                                      <p:to>
                                        <p:strVal val="hidden"/>
                                      </p:to>
                                    </p:set>
                                  </p:childTnLst>
                                </p:cTn>
                              </p:par>
                              <p:par>
                                <p:cTn id="48" presetID="22" presetClass="entr" presetSubtype="4" fill="hold" grpId="0" nodeType="with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down)">
                                      <p:cBhvr>
                                        <p:cTn id="50" dur="500"/>
                                        <p:tgtEl>
                                          <p:spTgt spid="84"/>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down)">
                                      <p:cBhvr>
                                        <p:cTn id="53" dur="500"/>
                                        <p:tgtEl>
                                          <p:spTgt spid="5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wipe(down)">
                                      <p:cBhvr>
                                        <p:cTn id="56" dur="500"/>
                                        <p:tgtEl>
                                          <p:spTgt spid="94"/>
                                        </p:tgtEl>
                                      </p:cBhvr>
                                    </p:animEffect>
                                  </p:childTnLst>
                                </p:cTn>
                              </p:par>
                              <p:par>
                                <p:cTn id="57" presetID="22" presetClass="entr" presetSubtype="4" fill="hold" nodeType="withEffect">
                                  <p:stCondLst>
                                    <p:cond delay="0"/>
                                  </p:stCondLst>
                                  <p:childTnLst>
                                    <p:set>
                                      <p:cBhvr>
                                        <p:cTn id="58" dur="1" fill="hold">
                                          <p:stCondLst>
                                            <p:cond delay="0"/>
                                          </p:stCondLst>
                                        </p:cTn>
                                        <p:tgtEl>
                                          <p:spTgt spid="115"/>
                                        </p:tgtEl>
                                        <p:attrNameLst>
                                          <p:attrName>style.visibility</p:attrName>
                                        </p:attrNameLst>
                                      </p:cBhvr>
                                      <p:to>
                                        <p:strVal val="visible"/>
                                      </p:to>
                                    </p:set>
                                    <p:animEffect transition="in" filter="wipe(down)">
                                      <p:cBhvr>
                                        <p:cTn id="59" dur="500"/>
                                        <p:tgtEl>
                                          <p:spTgt spid="115"/>
                                        </p:tgtEl>
                                      </p:cBhvr>
                                    </p:animEffect>
                                  </p:childTnLst>
                                </p:cTn>
                              </p:par>
                              <p:par>
                                <p:cTn id="60" presetID="22" presetClass="entr" presetSubtype="4"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wipe(down)">
                                      <p:cBhvr>
                                        <p:cTn id="62" dur="500"/>
                                        <p:tgtEl>
                                          <p:spTgt spid="1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2"/>
                                        </p:tgtEl>
                                        <p:attrNameLst>
                                          <p:attrName>style.visibility</p:attrName>
                                        </p:attrNameLst>
                                      </p:cBhvr>
                                      <p:to>
                                        <p:strVal val="visible"/>
                                      </p:to>
                                    </p:set>
                                    <p:animEffect transition="in" filter="wipe(down)">
                                      <p:cBhvr>
                                        <p:cTn id="67" dur="500"/>
                                        <p:tgtEl>
                                          <p:spTgt spid="102"/>
                                        </p:tgtEl>
                                      </p:cBhvr>
                                    </p:animEffect>
                                  </p:childTnLst>
                                </p:cTn>
                              </p:par>
                              <p:par>
                                <p:cTn id="68" presetID="22" presetClass="entr" presetSubtype="4"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down)">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7">
                                            <p:txEl>
                                              <p:pRg st="5" end="5"/>
                                            </p:txEl>
                                          </p:spTgt>
                                        </p:tgtEl>
                                        <p:attrNameLst>
                                          <p:attrName>style.visibility</p:attrName>
                                        </p:attrNameLst>
                                      </p:cBhvr>
                                      <p:to>
                                        <p:strVal val="visible"/>
                                      </p:to>
                                    </p:set>
                                    <p:animEffect transition="in" filter="wipe(down)">
                                      <p:cBhvr>
                                        <p:cTn id="75" dur="500"/>
                                        <p:tgtEl>
                                          <p:spTgt spid="47">
                                            <p:txEl>
                                              <p:pRg st="5" end="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7">
                                            <p:txEl>
                                              <p:pRg st="6" end="6"/>
                                            </p:txEl>
                                          </p:spTgt>
                                        </p:tgtEl>
                                        <p:attrNameLst>
                                          <p:attrName>style.visibility</p:attrName>
                                        </p:attrNameLst>
                                      </p:cBhvr>
                                      <p:to>
                                        <p:strVal val="visible"/>
                                      </p:to>
                                    </p:set>
                                    <p:animEffect transition="in" filter="wipe(down)">
                                      <p:cBhvr>
                                        <p:cTn id="80" dur="500"/>
                                        <p:tgtEl>
                                          <p:spTgt spid="47">
                                            <p:txEl>
                                              <p:pRg st="6" end="6"/>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47">
                                            <p:txEl>
                                              <p:pRg st="7" end="7"/>
                                            </p:txEl>
                                          </p:spTgt>
                                        </p:tgtEl>
                                        <p:attrNameLst>
                                          <p:attrName>style.visibility</p:attrName>
                                        </p:attrNameLst>
                                      </p:cBhvr>
                                      <p:to>
                                        <p:strVal val="visible"/>
                                      </p:to>
                                    </p:set>
                                    <p:animEffect transition="in" filter="wipe(down)">
                                      <p:cBhvr>
                                        <p:cTn id="85" dur="500"/>
                                        <p:tgtEl>
                                          <p:spTgt spid="47">
                                            <p:txEl>
                                              <p:pRg st="7" end="7"/>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47">
                                            <p:txEl>
                                              <p:pRg st="9" end="9"/>
                                            </p:txEl>
                                          </p:spTgt>
                                        </p:tgtEl>
                                        <p:attrNameLst>
                                          <p:attrName>style.visibility</p:attrName>
                                        </p:attrNameLst>
                                      </p:cBhvr>
                                      <p:to>
                                        <p:strVal val="visible"/>
                                      </p:to>
                                    </p:set>
                                    <p:animEffect transition="in" filter="wipe(down)">
                                      <p:cBhvr>
                                        <p:cTn id="90" dur="500"/>
                                        <p:tgtEl>
                                          <p:spTgt spid="47">
                                            <p:txEl>
                                              <p:pRg st="9" end="9"/>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7">
                                            <p:txEl>
                                              <p:pRg st="10" end="10"/>
                                            </p:txEl>
                                          </p:spTgt>
                                        </p:tgtEl>
                                        <p:attrNameLst>
                                          <p:attrName>style.visibility</p:attrName>
                                        </p:attrNameLst>
                                      </p:cBhvr>
                                      <p:to>
                                        <p:strVal val="visible"/>
                                      </p:to>
                                    </p:set>
                                    <p:animEffect transition="in" filter="wipe(down)">
                                      <p:cBhvr>
                                        <p:cTn id="95" dur="500"/>
                                        <p:tgtEl>
                                          <p:spTgt spid="47">
                                            <p:txEl>
                                              <p:pRg st="10" end="1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7">
                                            <p:txEl>
                                              <p:pRg st="11" end="11"/>
                                            </p:txEl>
                                          </p:spTgt>
                                        </p:tgtEl>
                                        <p:attrNameLst>
                                          <p:attrName>style.visibility</p:attrName>
                                        </p:attrNameLst>
                                      </p:cBhvr>
                                      <p:to>
                                        <p:strVal val="visible"/>
                                      </p:to>
                                    </p:set>
                                    <p:animEffect transition="in" filter="wipe(down)">
                                      <p:cBhvr>
                                        <p:cTn id="100" dur="500"/>
                                        <p:tgtEl>
                                          <p:spTgt spid="47">
                                            <p:txEl>
                                              <p:pRg st="11" end="1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47">
                                            <p:txEl>
                                              <p:pRg st="12" end="12"/>
                                            </p:txEl>
                                          </p:spTgt>
                                        </p:tgtEl>
                                        <p:attrNameLst>
                                          <p:attrName>style.visibility</p:attrName>
                                        </p:attrNameLst>
                                      </p:cBhvr>
                                      <p:to>
                                        <p:strVal val="visible"/>
                                      </p:to>
                                    </p:set>
                                    <p:animEffect transition="in" filter="wipe(down)">
                                      <p:cBhvr>
                                        <p:cTn id="105" dur="500"/>
                                        <p:tgtEl>
                                          <p:spTgt spid="47">
                                            <p:txEl>
                                              <p:pRg st="12" end="1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119"/>
                                        </p:tgtEl>
                                        <p:attrNameLst>
                                          <p:attrName>style.visibility</p:attrName>
                                        </p:attrNameLst>
                                      </p:cBhvr>
                                      <p:to>
                                        <p:strVal val="visible"/>
                                      </p:to>
                                    </p:set>
                                    <p:animEffect transition="in" filter="wipe(down)">
                                      <p:cBhvr>
                                        <p:cTn id="110" dur="500"/>
                                        <p:tgtEl>
                                          <p:spTgt spid="11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120"/>
                                        </p:tgtEl>
                                        <p:attrNameLst>
                                          <p:attrName>style.visibility</p:attrName>
                                        </p:attrNameLst>
                                      </p:cBhvr>
                                      <p:to>
                                        <p:strVal val="visible"/>
                                      </p:to>
                                    </p:set>
                                    <p:animEffect transition="in" filter="wipe(down)">
                                      <p:cBhvr>
                                        <p:cTn id="115" dur="500"/>
                                        <p:tgtEl>
                                          <p:spTgt spid="120"/>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121"/>
                                        </p:tgtEl>
                                        <p:attrNameLst>
                                          <p:attrName>style.visibility</p:attrName>
                                        </p:attrNameLst>
                                      </p:cBhvr>
                                      <p:to>
                                        <p:strVal val="visible"/>
                                      </p:to>
                                    </p:set>
                                    <p:animEffect transition="in" filter="wipe(down)">
                                      <p:cBhvr>
                                        <p:cTn id="120" dur="500"/>
                                        <p:tgtEl>
                                          <p:spTgt spid="12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wipe(down)">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wipe(down)">
                                      <p:cBhvr>
                                        <p:cTn id="13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8" grpId="0" animBg="1"/>
      <p:bldP spid="55" grpId="0" animBg="1"/>
      <p:bldP spid="67" grpId="0" animBg="1"/>
      <p:bldP spid="83" grpId="0" animBg="1"/>
      <p:bldP spid="84" grpId="0" animBg="1"/>
      <p:bldP spid="93" grpId="0" animBg="1"/>
      <p:bldP spid="94" grpId="0" animBg="1"/>
      <p:bldP spid="102" grpId="0" animBg="1"/>
      <p:bldP spid="103" grpId="0" animBg="1"/>
      <p:bldP spid="107" grpId="0" animBg="1"/>
      <p:bldP spid="118" grpId="0" animBg="1"/>
      <p:bldP spid="118" grpId="1" animBg="1"/>
      <p:bldP spid="120" grpId="0" animBg="1"/>
      <p:bldP spid="1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98934" y="127262"/>
            <a:ext cx="8805463" cy="616125"/>
          </a:xfrm>
        </p:spPr>
        <p:txBody>
          <a:bodyPr>
            <a:normAutofit fontScale="90000"/>
          </a:bodyPr>
          <a:lstStyle/>
          <a:p>
            <a:r>
              <a:rPr lang="en-IN" dirty="0">
                <a:solidFill>
                  <a:schemeClr val="accent2">
                    <a:lumMod val="75000"/>
                  </a:schemeClr>
                </a:solidFill>
              </a:rPr>
              <a:t>How to Split at Internal Nodes?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11016" y="922289"/>
            <a:ext cx="8805463" cy="4168149"/>
          </a:xfrm>
        </p:spPr>
        <p:txBody>
          <a:bodyPr>
            <a:noAutofit/>
          </a:bodyPr>
          <a:lstStyle/>
          <a:p>
            <a:pPr>
              <a:buFont typeface="Wingdings" panose="05000000000000000000" pitchFamily="2" charset="2"/>
              <a:buChar char="§"/>
            </a:pPr>
            <a:r>
              <a:rPr lang="en-GB" sz="1200" dirty="0">
                <a:latin typeface="Abadi Extra Light" panose="020B0204020104020204" pitchFamily="34" charset="0"/>
              </a:rPr>
              <a:t>Recall that each internal node receives a subset of all the training inputs</a:t>
            </a:r>
          </a:p>
          <a:p>
            <a:pPr>
              <a:buFont typeface="Wingdings" panose="05000000000000000000" pitchFamily="2" charset="2"/>
              <a:buChar char="§"/>
            </a:pPr>
            <a:r>
              <a:rPr lang="en-GB" sz="1200" dirty="0">
                <a:latin typeface="Abadi Extra Light" panose="020B0204020104020204" pitchFamily="34" charset="0"/>
              </a:rPr>
              <a:t>Regardless of the criterion, the split should result in as “pure” groups as possible</a:t>
            </a:r>
          </a:p>
          <a:p>
            <a:pPr lvl="1">
              <a:buFont typeface="Wingdings" panose="05000000000000000000" pitchFamily="2" charset="2"/>
              <a:buChar char="§"/>
            </a:pPr>
            <a:r>
              <a:rPr lang="en-GB" sz="1200" dirty="0">
                <a:latin typeface="Abadi Extra Light" panose="020B0204020104020204" pitchFamily="34" charset="0"/>
              </a:rPr>
              <a:t>A pure group means that the majority of the inputs have the same label/output</a:t>
            </a:r>
          </a:p>
          <a:p>
            <a:pPr>
              <a:buFont typeface="Wingdings" panose="05000000000000000000" pitchFamily="2" charset="2"/>
              <a:buChar char="§"/>
            </a:pPr>
            <a:r>
              <a:rPr lang="en-GB" sz="1200" dirty="0">
                <a:latin typeface="Abadi Extra Light" panose="020B0204020104020204" pitchFamily="34" charset="0"/>
              </a:rPr>
              <a:t>For classification problems (discrete outputs), entropy is a measure of purity</a:t>
            </a:r>
          </a:p>
          <a:p>
            <a:pPr lvl="1">
              <a:buFont typeface="Wingdings" panose="05000000000000000000" pitchFamily="2" charset="2"/>
              <a:buChar char="§"/>
            </a:pPr>
            <a:r>
              <a:rPr lang="en-GB" sz="1200" dirty="0">
                <a:latin typeface="Abadi Extra Light" panose="020B0204020104020204" pitchFamily="34" charset="0"/>
              </a:rPr>
              <a:t>Low entropy ⇒ high purity (less uniform label distribution)</a:t>
            </a:r>
          </a:p>
          <a:p>
            <a:pPr lvl="1">
              <a:buFont typeface="Wingdings" panose="05000000000000000000" pitchFamily="2" charset="2"/>
              <a:buChar char="§"/>
            </a:pPr>
            <a:r>
              <a:rPr lang="en-GB" sz="1200" dirty="0">
                <a:latin typeface="Abadi Extra Light" panose="020B0204020104020204" pitchFamily="34" charset="0"/>
              </a:rPr>
              <a:t>Splits that give the largest reduction (before split vs after split) in entropy are preferred </a:t>
            </a:r>
          </a:p>
          <a:p>
            <a:pPr marL="457200" lvl="1" indent="0">
              <a:buNone/>
            </a:pPr>
            <a:r>
              <a:rPr lang="en-GB" sz="1200" dirty="0">
                <a:latin typeface="Abadi Extra Light" panose="020B0204020104020204" pitchFamily="34" charset="0"/>
              </a:rPr>
              <a:t>       (this reduction is also known as “information gain”)</a:t>
            </a:r>
          </a:p>
          <a:p>
            <a:pPr>
              <a:buFont typeface="Wingdings" panose="05000000000000000000" pitchFamily="2" charset="2"/>
              <a:buChar char="§"/>
            </a:pPr>
            <a:endParaRPr lang="en-GB" sz="12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25" dirty="0">
              <a:latin typeface="Abadi Extra Light" panose="020B0204020104020204" pitchFamily="34" charset="0"/>
            </a:endParaRPr>
          </a:p>
          <a:p>
            <a:pPr marL="0" indent="0">
              <a:buNone/>
            </a:pPr>
            <a:endParaRPr lang="en-GB" sz="825" dirty="0">
              <a:latin typeface="Abadi Extra Light" panose="020B0204020104020204" pitchFamily="34" charset="0"/>
            </a:endParaRPr>
          </a:p>
        </p:txBody>
      </p:sp>
      <p:pic>
        <p:nvPicPr>
          <p:cNvPr id="5" name="Picture 4">
            <a:extLst>
              <a:ext uri="{FF2B5EF4-FFF2-40B4-BE49-F238E27FC236}">
                <a16:creationId xmlns:a16="http://schemas.microsoft.com/office/drawing/2014/main" id="{443F0600-FAFB-4EEA-A70F-F31899D1B284}"/>
              </a:ext>
            </a:extLst>
          </p:cNvPr>
          <p:cNvPicPr>
            <a:picLocks noChangeAspect="1"/>
          </p:cNvPicPr>
          <p:nvPr/>
        </p:nvPicPr>
        <p:blipFill>
          <a:blip r:embed="rId4" cstate="print"/>
          <a:stretch>
            <a:fillRect/>
          </a:stretch>
        </p:blipFill>
        <p:spPr>
          <a:xfrm>
            <a:off x="2101474" y="2892284"/>
            <a:ext cx="1906885" cy="1862977"/>
          </a:xfrm>
          <a:prstGeom prst="rect">
            <a:avLst/>
          </a:prstGeom>
        </p:spPr>
      </p:pic>
      <p:pic>
        <p:nvPicPr>
          <p:cNvPr id="6" name="Picture 5">
            <a:extLst>
              <a:ext uri="{FF2B5EF4-FFF2-40B4-BE49-F238E27FC236}">
                <a16:creationId xmlns:a16="http://schemas.microsoft.com/office/drawing/2014/main" id="{24239692-6F9C-496B-97F0-5976A198F282}"/>
              </a:ext>
            </a:extLst>
          </p:cNvPr>
          <p:cNvPicPr>
            <a:picLocks noChangeAspect="1"/>
          </p:cNvPicPr>
          <p:nvPr/>
        </p:nvPicPr>
        <p:blipFill>
          <a:blip r:embed="rId5" cstate="print"/>
          <a:stretch>
            <a:fillRect/>
          </a:stretch>
        </p:blipFill>
        <p:spPr>
          <a:xfrm>
            <a:off x="4766665" y="3011554"/>
            <a:ext cx="1906885" cy="1814276"/>
          </a:xfrm>
          <a:prstGeom prst="rect">
            <a:avLst/>
          </a:prstGeom>
        </p:spPr>
      </p:pic>
    </p:spTree>
    <p:custDataLst>
      <p:tags r:id="rId1"/>
    </p:custDataLst>
    <p:extLst>
      <p:ext uri="{BB962C8B-B14F-4D97-AF65-F5344CB8AC3E}">
        <p14:creationId xmlns:p14="http://schemas.microsoft.com/office/powerpoint/2010/main" val="976096938"/>
      </p:ext>
    </p:extLst>
  </p:cSld>
  <p:clrMapOvr>
    <a:masterClrMapping/>
  </p:clrMapOvr>
  <mc:AlternateContent xmlns:mc="http://schemas.openxmlformats.org/markup-compatibility/2006" xmlns:p14="http://schemas.microsoft.com/office/powerpoint/2010/main">
    <mc:Choice Requires="p14">
      <p:transition spd="slow" p14:dur="2000" advTm="314591"/>
    </mc:Choice>
    <mc:Fallback xmlns="">
      <p:transition spd="slow" advTm="3145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3" end="3"/>
                                            </p:txEl>
                                          </p:spTgt>
                                        </p:tgtEl>
                                        <p:attrNameLst>
                                          <p:attrName>style.visibility</p:attrName>
                                        </p:attrNameLst>
                                      </p:cBhvr>
                                      <p:to>
                                        <p:strVal val="visible"/>
                                      </p:to>
                                    </p:set>
                                    <p:animEffect transition="in" filter="wipe(down)">
                                      <p:cBhvr>
                                        <p:cTn id="32" dur="500"/>
                                        <p:tgtEl>
                                          <p:spTgt spid="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
                                            <p:txEl>
                                              <p:pRg st="4" end="4"/>
                                            </p:txEl>
                                          </p:spTgt>
                                        </p:tgtEl>
                                        <p:attrNameLst>
                                          <p:attrName>style.visibility</p:attrName>
                                        </p:attrNameLst>
                                      </p:cBhvr>
                                      <p:to>
                                        <p:strVal val="visible"/>
                                      </p:to>
                                    </p:set>
                                    <p:animEffect transition="in" filter="wipe(down)">
                                      <p:cBhvr>
                                        <p:cTn id="37" dur="500"/>
                                        <p:tgtEl>
                                          <p:spTgt spid="4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xEl>
                                              <p:pRg st="5" end="5"/>
                                            </p:txEl>
                                          </p:spTgt>
                                        </p:tgtEl>
                                        <p:attrNameLst>
                                          <p:attrName>style.visibility</p:attrName>
                                        </p:attrNameLst>
                                      </p:cBhvr>
                                      <p:to>
                                        <p:strVal val="visible"/>
                                      </p:to>
                                    </p:set>
                                    <p:animEffect transition="in" filter="wipe(down)">
                                      <p:cBhvr>
                                        <p:cTn id="42" dur="500"/>
                                        <p:tgtEl>
                                          <p:spTgt spid="4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xEl>
                                              <p:pRg st="6" end="6"/>
                                            </p:txEl>
                                          </p:spTgt>
                                        </p:tgtEl>
                                        <p:attrNameLst>
                                          <p:attrName>style.visibility</p:attrName>
                                        </p:attrNameLst>
                                      </p:cBhvr>
                                      <p:to>
                                        <p:strVal val="visible"/>
                                      </p:to>
                                    </p:set>
                                    <p:animEffect transition="in" filter="wipe(down)">
                                      <p:cBhvr>
                                        <p:cTn id="47" dur="500"/>
                                        <p:tgtEl>
                                          <p:spTgt spid="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a:extLst>
              <a:ext uri="{FF2B5EF4-FFF2-40B4-BE49-F238E27FC236}">
                <a16:creationId xmlns:a16="http://schemas.microsoft.com/office/drawing/2014/main" id="{9B2D5E55-BF30-E5ED-57F7-A310E70B0F33}"/>
              </a:ext>
            </a:extLst>
          </p:cNvPr>
          <p:cNvSpPr>
            <a:spLocks noChangeShapeType="1"/>
          </p:cNvSpPr>
          <p:nvPr/>
        </p:nvSpPr>
        <p:spPr bwMode="auto">
          <a:xfrm flipH="1">
            <a:off x="2574131" y="1828589"/>
            <a:ext cx="1943100" cy="12573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9219" name="Line 3">
            <a:extLst>
              <a:ext uri="{FF2B5EF4-FFF2-40B4-BE49-F238E27FC236}">
                <a16:creationId xmlns:a16="http://schemas.microsoft.com/office/drawing/2014/main" id="{A9F8DD80-7707-29BF-A20A-4DB560285DD8}"/>
              </a:ext>
            </a:extLst>
          </p:cNvPr>
          <p:cNvSpPr>
            <a:spLocks noChangeShapeType="1"/>
          </p:cNvSpPr>
          <p:nvPr/>
        </p:nvSpPr>
        <p:spPr bwMode="auto">
          <a:xfrm>
            <a:off x="5031581" y="1828589"/>
            <a:ext cx="1428750" cy="1257300"/>
          </a:xfrm>
          <a:prstGeom prst="line">
            <a:avLst/>
          </a:prstGeom>
          <a:noFill/>
          <a:ln w="381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9220" name="Line 4">
            <a:extLst>
              <a:ext uri="{FF2B5EF4-FFF2-40B4-BE49-F238E27FC236}">
                <a16:creationId xmlns:a16="http://schemas.microsoft.com/office/drawing/2014/main" id="{DA063AE1-4E01-6C68-B85B-87991F27E74D}"/>
              </a:ext>
            </a:extLst>
          </p:cNvPr>
          <p:cNvSpPr>
            <a:spLocks noChangeShapeType="1"/>
          </p:cNvSpPr>
          <p:nvPr/>
        </p:nvSpPr>
        <p:spPr bwMode="auto">
          <a:xfrm flipH="1">
            <a:off x="1716881" y="3428789"/>
            <a:ext cx="685800" cy="108585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9221" name="Line 5">
            <a:extLst>
              <a:ext uri="{FF2B5EF4-FFF2-40B4-BE49-F238E27FC236}">
                <a16:creationId xmlns:a16="http://schemas.microsoft.com/office/drawing/2014/main" id="{48EE7E8C-F4C6-6AC7-858D-ABFC9172A93E}"/>
              </a:ext>
            </a:extLst>
          </p:cNvPr>
          <p:cNvSpPr>
            <a:spLocks noChangeShapeType="1"/>
          </p:cNvSpPr>
          <p:nvPr/>
        </p:nvSpPr>
        <p:spPr bwMode="auto">
          <a:xfrm>
            <a:off x="2631281" y="3428789"/>
            <a:ext cx="800100" cy="108585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9222" name="Line 6">
            <a:extLst>
              <a:ext uri="{FF2B5EF4-FFF2-40B4-BE49-F238E27FC236}">
                <a16:creationId xmlns:a16="http://schemas.microsoft.com/office/drawing/2014/main" id="{A5B4E91E-9E16-23C4-2C56-B7FDC1F62A56}"/>
              </a:ext>
            </a:extLst>
          </p:cNvPr>
          <p:cNvSpPr>
            <a:spLocks noChangeShapeType="1"/>
          </p:cNvSpPr>
          <p:nvPr/>
        </p:nvSpPr>
        <p:spPr bwMode="auto">
          <a:xfrm>
            <a:off x="4688681" y="1885739"/>
            <a:ext cx="0" cy="1200150"/>
          </a:xfrm>
          <a:prstGeom prst="line">
            <a:avLst/>
          </a:prstGeom>
          <a:noFill/>
          <a:ln w="381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9223" name="Rectangle 7">
            <a:extLst>
              <a:ext uri="{FF2B5EF4-FFF2-40B4-BE49-F238E27FC236}">
                <a16:creationId xmlns:a16="http://schemas.microsoft.com/office/drawing/2014/main" id="{3719C197-DEB4-6E60-DFF9-821A577603BD}"/>
              </a:ext>
            </a:extLst>
          </p:cNvPr>
          <p:cNvSpPr>
            <a:spLocks noGrp="1" noChangeArrowheads="1"/>
          </p:cNvSpPr>
          <p:nvPr>
            <p:ph type="title"/>
          </p:nvPr>
        </p:nvSpPr>
        <p:spPr>
          <a:xfrm>
            <a:off x="2318147" y="377217"/>
            <a:ext cx="5570934" cy="857250"/>
          </a:xfrm>
        </p:spPr>
        <p:txBody>
          <a:bodyPr>
            <a:normAutofit fontScale="90000"/>
          </a:bodyPr>
          <a:lstStyle/>
          <a:p>
            <a:r>
              <a:rPr lang="en-US" altLang="hu-HU"/>
              <a:t>Decision Tree for PlayTennis</a:t>
            </a:r>
          </a:p>
        </p:txBody>
      </p:sp>
      <p:sp>
        <p:nvSpPr>
          <p:cNvPr id="9224" name="Text Box 8">
            <a:extLst>
              <a:ext uri="{FF2B5EF4-FFF2-40B4-BE49-F238E27FC236}">
                <a16:creationId xmlns:a16="http://schemas.microsoft.com/office/drawing/2014/main" id="{7FE4CAF1-C1CF-1212-4415-E354AB05192D}"/>
              </a:ext>
            </a:extLst>
          </p:cNvPr>
          <p:cNvSpPr txBox="1">
            <a:spLocks noChangeArrowheads="1"/>
          </p:cNvSpPr>
          <p:nvPr/>
        </p:nvSpPr>
        <p:spPr bwMode="auto">
          <a:xfrm>
            <a:off x="4231482" y="1485689"/>
            <a:ext cx="649537" cy="253916"/>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Outlook</a:t>
            </a:r>
          </a:p>
        </p:txBody>
      </p:sp>
      <p:sp>
        <p:nvSpPr>
          <p:cNvPr id="9225" name="Text Box 9">
            <a:extLst>
              <a:ext uri="{FF2B5EF4-FFF2-40B4-BE49-F238E27FC236}">
                <a16:creationId xmlns:a16="http://schemas.microsoft.com/office/drawing/2014/main" id="{6ED255FF-9549-3346-4606-F6558733D110}"/>
              </a:ext>
            </a:extLst>
          </p:cNvPr>
          <p:cNvSpPr txBox="1">
            <a:spLocks noChangeArrowheads="1"/>
          </p:cNvSpPr>
          <p:nvPr/>
        </p:nvSpPr>
        <p:spPr bwMode="auto">
          <a:xfrm>
            <a:off x="3145631" y="2228639"/>
            <a:ext cx="567784" cy="253916"/>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Sunny</a:t>
            </a:r>
          </a:p>
        </p:txBody>
      </p:sp>
      <p:sp>
        <p:nvSpPr>
          <p:cNvPr id="9226" name="Text Box 10">
            <a:extLst>
              <a:ext uri="{FF2B5EF4-FFF2-40B4-BE49-F238E27FC236}">
                <a16:creationId xmlns:a16="http://schemas.microsoft.com/office/drawing/2014/main" id="{EB8FA6DD-568F-A353-B2A0-3235B09F0466}"/>
              </a:ext>
            </a:extLst>
          </p:cNvPr>
          <p:cNvSpPr txBox="1">
            <a:spLocks noChangeArrowheads="1"/>
          </p:cNvSpPr>
          <p:nvPr/>
        </p:nvSpPr>
        <p:spPr bwMode="auto">
          <a:xfrm>
            <a:off x="4174332" y="2228639"/>
            <a:ext cx="723275" cy="253916"/>
          </a:xfrm>
          <a:prstGeom prst="rect">
            <a:avLst/>
          </a:prstGeom>
          <a:solidFill>
            <a:schemeClr val="bg1"/>
          </a:solidFill>
          <a:ln w="38100">
            <a:solidFill>
              <a:schemeClr val="tx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Overcast</a:t>
            </a:r>
          </a:p>
        </p:txBody>
      </p:sp>
      <p:sp>
        <p:nvSpPr>
          <p:cNvPr id="9227" name="Text Box 11">
            <a:extLst>
              <a:ext uri="{FF2B5EF4-FFF2-40B4-BE49-F238E27FC236}">
                <a16:creationId xmlns:a16="http://schemas.microsoft.com/office/drawing/2014/main" id="{01EAB0B5-3685-45D3-D593-690E861C54CB}"/>
              </a:ext>
            </a:extLst>
          </p:cNvPr>
          <p:cNvSpPr txBox="1">
            <a:spLocks noChangeArrowheads="1"/>
          </p:cNvSpPr>
          <p:nvPr/>
        </p:nvSpPr>
        <p:spPr bwMode="auto">
          <a:xfrm>
            <a:off x="5488781" y="2228639"/>
            <a:ext cx="463588" cy="253916"/>
          </a:xfrm>
          <a:prstGeom prst="rect">
            <a:avLst/>
          </a:prstGeom>
          <a:solidFill>
            <a:schemeClr val="bg1"/>
          </a:solidFill>
          <a:ln w="38100">
            <a:solidFill>
              <a:schemeClr val="tx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Rain</a:t>
            </a:r>
          </a:p>
        </p:txBody>
      </p:sp>
      <p:sp>
        <p:nvSpPr>
          <p:cNvPr id="9228" name="Text Box 12">
            <a:extLst>
              <a:ext uri="{FF2B5EF4-FFF2-40B4-BE49-F238E27FC236}">
                <a16:creationId xmlns:a16="http://schemas.microsoft.com/office/drawing/2014/main" id="{3A13A521-3D45-17A4-AB9B-B545363B31CF}"/>
              </a:ext>
            </a:extLst>
          </p:cNvPr>
          <p:cNvSpPr txBox="1">
            <a:spLocks noChangeArrowheads="1"/>
          </p:cNvSpPr>
          <p:nvPr/>
        </p:nvSpPr>
        <p:spPr bwMode="auto">
          <a:xfrm>
            <a:off x="2002632" y="3085889"/>
            <a:ext cx="710451" cy="253916"/>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Humidity</a:t>
            </a:r>
          </a:p>
        </p:txBody>
      </p:sp>
      <p:sp>
        <p:nvSpPr>
          <p:cNvPr id="9229" name="Text Box 13">
            <a:extLst>
              <a:ext uri="{FF2B5EF4-FFF2-40B4-BE49-F238E27FC236}">
                <a16:creationId xmlns:a16="http://schemas.microsoft.com/office/drawing/2014/main" id="{9FBC85CB-DF21-DD6A-9F62-4DE16563508B}"/>
              </a:ext>
            </a:extLst>
          </p:cNvPr>
          <p:cNvSpPr txBox="1">
            <a:spLocks noChangeArrowheads="1"/>
          </p:cNvSpPr>
          <p:nvPr/>
        </p:nvSpPr>
        <p:spPr bwMode="auto">
          <a:xfrm>
            <a:off x="1602581" y="3885989"/>
            <a:ext cx="463588" cy="253916"/>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High</a:t>
            </a:r>
          </a:p>
        </p:txBody>
      </p:sp>
      <p:sp>
        <p:nvSpPr>
          <p:cNvPr id="9230" name="Text Box 14">
            <a:extLst>
              <a:ext uri="{FF2B5EF4-FFF2-40B4-BE49-F238E27FC236}">
                <a16:creationId xmlns:a16="http://schemas.microsoft.com/office/drawing/2014/main" id="{A77B252C-DF12-68E4-AE5C-0E0C137E9745}"/>
              </a:ext>
            </a:extLst>
          </p:cNvPr>
          <p:cNvSpPr txBox="1">
            <a:spLocks noChangeArrowheads="1"/>
          </p:cNvSpPr>
          <p:nvPr/>
        </p:nvSpPr>
        <p:spPr bwMode="auto">
          <a:xfrm>
            <a:off x="2745582" y="3885989"/>
            <a:ext cx="620683" cy="253916"/>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Normal</a:t>
            </a:r>
          </a:p>
        </p:txBody>
      </p:sp>
      <p:sp>
        <p:nvSpPr>
          <p:cNvPr id="9231" name="Text Box 15">
            <a:extLst>
              <a:ext uri="{FF2B5EF4-FFF2-40B4-BE49-F238E27FC236}">
                <a16:creationId xmlns:a16="http://schemas.microsoft.com/office/drawing/2014/main" id="{0E1EBFBA-13B8-9BC6-F4ED-361B5207E6C9}"/>
              </a:ext>
            </a:extLst>
          </p:cNvPr>
          <p:cNvSpPr txBox="1">
            <a:spLocks noChangeArrowheads="1"/>
          </p:cNvSpPr>
          <p:nvPr/>
        </p:nvSpPr>
        <p:spPr bwMode="auto">
          <a:xfrm>
            <a:off x="1488281" y="4514639"/>
            <a:ext cx="364202" cy="25391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No</a:t>
            </a:r>
            <a:endParaRPr lang="en-US" altLang="hu-HU" sz="1050" b="0">
              <a:solidFill>
                <a:schemeClr val="tx1"/>
              </a:solidFill>
            </a:endParaRPr>
          </a:p>
        </p:txBody>
      </p:sp>
      <p:sp>
        <p:nvSpPr>
          <p:cNvPr id="9232" name="Text Box 16">
            <a:extLst>
              <a:ext uri="{FF2B5EF4-FFF2-40B4-BE49-F238E27FC236}">
                <a16:creationId xmlns:a16="http://schemas.microsoft.com/office/drawing/2014/main" id="{3CBB82CE-3998-A96D-A361-E58CEA51E69D}"/>
              </a:ext>
            </a:extLst>
          </p:cNvPr>
          <p:cNvSpPr txBox="1">
            <a:spLocks noChangeArrowheads="1"/>
          </p:cNvSpPr>
          <p:nvPr/>
        </p:nvSpPr>
        <p:spPr bwMode="auto">
          <a:xfrm>
            <a:off x="3202781" y="4514639"/>
            <a:ext cx="425116" cy="253916"/>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Yes</a:t>
            </a:r>
            <a:endParaRPr lang="en-US" altLang="hu-HU" sz="1050" b="0">
              <a:solidFill>
                <a:schemeClr val="tx1"/>
              </a:solidFill>
            </a:endParaRPr>
          </a:p>
        </p:txBody>
      </p:sp>
      <p:grpSp>
        <p:nvGrpSpPr>
          <p:cNvPr id="77841" name="Group 17">
            <a:extLst>
              <a:ext uri="{FF2B5EF4-FFF2-40B4-BE49-F238E27FC236}">
                <a16:creationId xmlns:a16="http://schemas.microsoft.com/office/drawing/2014/main" id="{E9A125A5-7724-0357-D984-652EC9E97897}"/>
              </a:ext>
            </a:extLst>
          </p:cNvPr>
          <p:cNvGrpSpPr>
            <a:grpSpLocks/>
          </p:cNvGrpSpPr>
          <p:nvPr/>
        </p:nvGrpSpPr>
        <p:grpSpPr bwMode="auto">
          <a:xfrm>
            <a:off x="3088481" y="3085888"/>
            <a:ext cx="3087291" cy="253603"/>
            <a:chOff x="1440" y="2448"/>
            <a:chExt cx="2593" cy="213"/>
          </a:xfrm>
        </p:grpSpPr>
        <p:sp>
          <p:nvSpPr>
            <p:cNvPr id="9240" name="Text Box 18">
              <a:extLst>
                <a:ext uri="{FF2B5EF4-FFF2-40B4-BE49-F238E27FC236}">
                  <a16:creationId xmlns:a16="http://schemas.microsoft.com/office/drawing/2014/main" id="{3A90D45C-1D3D-A777-814A-84538A666250}"/>
                </a:ext>
              </a:extLst>
            </p:cNvPr>
            <p:cNvSpPr txBox="1">
              <a:spLocks noChangeArrowheads="1"/>
            </p:cNvSpPr>
            <p:nvPr/>
          </p:nvSpPr>
          <p:spPr bwMode="auto">
            <a:xfrm>
              <a:off x="2064" y="2448"/>
              <a:ext cx="196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Each internal node tests an attribute</a:t>
              </a:r>
            </a:p>
          </p:txBody>
        </p:sp>
        <p:sp>
          <p:nvSpPr>
            <p:cNvPr id="9241" name="Line 19">
              <a:extLst>
                <a:ext uri="{FF2B5EF4-FFF2-40B4-BE49-F238E27FC236}">
                  <a16:creationId xmlns:a16="http://schemas.microsoft.com/office/drawing/2014/main" id="{E5AA7DFE-9D5E-525D-DB0B-2EF8AF273FA9}"/>
                </a:ext>
              </a:extLst>
            </p:cNvPr>
            <p:cNvSpPr>
              <a:spLocks noChangeShapeType="1"/>
            </p:cNvSpPr>
            <p:nvPr/>
          </p:nvSpPr>
          <p:spPr bwMode="auto">
            <a:xfrm flipH="1" flipV="1">
              <a:off x="1440" y="2592"/>
              <a:ext cx="624" cy="0"/>
            </a:xfrm>
            <a:prstGeom prst="line">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grpSp>
      <p:grpSp>
        <p:nvGrpSpPr>
          <p:cNvPr id="77844" name="Group 20">
            <a:extLst>
              <a:ext uri="{FF2B5EF4-FFF2-40B4-BE49-F238E27FC236}">
                <a16:creationId xmlns:a16="http://schemas.microsoft.com/office/drawing/2014/main" id="{D43E271D-8512-E883-655B-D18536C0F0A5}"/>
              </a:ext>
            </a:extLst>
          </p:cNvPr>
          <p:cNvGrpSpPr>
            <a:grpSpLocks/>
          </p:cNvGrpSpPr>
          <p:nvPr/>
        </p:nvGrpSpPr>
        <p:grpSpPr bwMode="auto">
          <a:xfrm>
            <a:off x="3673079" y="3885985"/>
            <a:ext cx="2802731" cy="415528"/>
            <a:chOff x="1931" y="3120"/>
            <a:chExt cx="2354" cy="349"/>
          </a:xfrm>
        </p:grpSpPr>
        <p:sp>
          <p:nvSpPr>
            <p:cNvPr id="9238" name="Text Box 21">
              <a:extLst>
                <a:ext uri="{FF2B5EF4-FFF2-40B4-BE49-F238E27FC236}">
                  <a16:creationId xmlns:a16="http://schemas.microsoft.com/office/drawing/2014/main" id="{F4551C6E-F815-CF55-FC41-75826286ED55}"/>
                </a:ext>
              </a:extLst>
            </p:cNvPr>
            <p:cNvSpPr txBox="1">
              <a:spLocks noChangeArrowheads="1"/>
            </p:cNvSpPr>
            <p:nvPr/>
          </p:nvSpPr>
          <p:spPr bwMode="auto">
            <a:xfrm>
              <a:off x="2555" y="3120"/>
              <a:ext cx="173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Each branch corresponds to an</a:t>
              </a:r>
            </a:p>
            <a:p>
              <a:pPr>
                <a:spcBef>
                  <a:spcPct val="0"/>
                </a:spcBef>
                <a:buFontTx/>
                <a:buNone/>
              </a:pPr>
              <a:r>
                <a:rPr lang="en-US" altLang="hu-HU" sz="1050" b="0">
                  <a:solidFill>
                    <a:schemeClr val="tx1"/>
                  </a:solidFill>
                </a:rPr>
                <a:t>attribute value node</a:t>
              </a:r>
            </a:p>
          </p:txBody>
        </p:sp>
        <p:sp>
          <p:nvSpPr>
            <p:cNvPr id="9239" name="Line 22">
              <a:extLst>
                <a:ext uri="{FF2B5EF4-FFF2-40B4-BE49-F238E27FC236}">
                  <a16:creationId xmlns:a16="http://schemas.microsoft.com/office/drawing/2014/main" id="{D706F403-EC70-AD4A-0DFE-2DF559FA4F38}"/>
                </a:ext>
              </a:extLst>
            </p:cNvPr>
            <p:cNvSpPr>
              <a:spLocks noChangeShapeType="1"/>
            </p:cNvSpPr>
            <p:nvPr/>
          </p:nvSpPr>
          <p:spPr bwMode="auto">
            <a:xfrm flipH="1" flipV="1">
              <a:off x="1931" y="3264"/>
              <a:ext cx="624" cy="0"/>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grpSp>
      <p:grpSp>
        <p:nvGrpSpPr>
          <p:cNvPr id="77847" name="Group 23">
            <a:extLst>
              <a:ext uri="{FF2B5EF4-FFF2-40B4-BE49-F238E27FC236}">
                <a16:creationId xmlns:a16="http://schemas.microsoft.com/office/drawing/2014/main" id="{7D3C4C6B-E1ED-BB25-A5C8-CD8A2BC80407}"/>
              </a:ext>
            </a:extLst>
          </p:cNvPr>
          <p:cNvGrpSpPr>
            <a:grpSpLocks/>
          </p:cNvGrpSpPr>
          <p:nvPr/>
        </p:nvGrpSpPr>
        <p:grpSpPr bwMode="auto">
          <a:xfrm>
            <a:off x="3774282" y="4514637"/>
            <a:ext cx="2993232" cy="253603"/>
            <a:chOff x="2016" y="3648"/>
            <a:chExt cx="2514" cy="213"/>
          </a:xfrm>
        </p:grpSpPr>
        <p:sp>
          <p:nvSpPr>
            <p:cNvPr id="9236" name="Text Box 24">
              <a:extLst>
                <a:ext uri="{FF2B5EF4-FFF2-40B4-BE49-F238E27FC236}">
                  <a16:creationId xmlns:a16="http://schemas.microsoft.com/office/drawing/2014/main" id="{9BADBCE9-959B-A25A-BEAB-21F83AF51C23}"/>
                </a:ext>
              </a:extLst>
            </p:cNvPr>
            <p:cNvSpPr txBox="1">
              <a:spLocks noChangeArrowheads="1"/>
            </p:cNvSpPr>
            <p:nvPr/>
          </p:nvSpPr>
          <p:spPr bwMode="auto">
            <a:xfrm>
              <a:off x="2433" y="3648"/>
              <a:ext cx="209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Each leaf node assigns a classification</a:t>
              </a:r>
            </a:p>
          </p:txBody>
        </p:sp>
        <p:sp>
          <p:nvSpPr>
            <p:cNvPr id="9237" name="Line 25">
              <a:extLst>
                <a:ext uri="{FF2B5EF4-FFF2-40B4-BE49-F238E27FC236}">
                  <a16:creationId xmlns:a16="http://schemas.microsoft.com/office/drawing/2014/main" id="{BCC3C3EF-3006-E150-942F-C9260DF15FD1}"/>
                </a:ext>
              </a:extLst>
            </p:cNvPr>
            <p:cNvSpPr>
              <a:spLocks noChangeShapeType="1"/>
            </p:cNvSpPr>
            <p:nvPr/>
          </p:nvSpPr>
          <p:spPr bwMode="auto">
            <a:xfrm flipH="1" flipV="1">
              <a:off x="2016" y="3792"/>
              <a:ext cx="384" cy="0"/>
            </a:xfrm>
            <a:prstGeom prst="line">
              <a:avLst/>
            </a:prstGeom>
            <a:noFill/>
            <a:ln w="381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7841"/>
                                        </p:tgtEl>
                                        <p:attrNameLst>
                                          <p:attrName>style.visibility</p:attrName>
                                        </p:attrNameLst>
                                      </p:cBhvr>
                                      <p:to>
                                        <p:strVal val="visible"/>
                                      </p:to>
                                    </p:set>
                                    <p:anim calcmode="lin" valueType="num">
                                      <p:cBhvr additive="base">
                                        <p:cTn id="7" dur="500" fill="hold"/>
                                        <p:tgtEl>
                                          <p:spTgt spid="77841"/>
                                        </p:tgtEl>
                                        <p:attrNameLst>
                                          <p:attrName>ppt_x</p:attrName>
                                        </p:attrNameLst>
                                      </p:cBhvr>
                                      <p:tavLst>
                                        <p:tav tm="0">
                                          <p:val>
                                            <p:strVal val="0-#ppt_w/2"/>
                                          </p:val>
                                        </p:tav>
                                        <p:tav tm="100000">
                                          <p:val>
                                            <p:strVal val="#ppt_x"/>
                                          </p:val>
                                        </p:tav>
                                      </p:tavLst>
                                    </p:anim>
                                    <p:anim calcmode="lin" valueType="num">
                                      <p:cBhvr additive="base">
                                        <p:cTn id="8" dur="500" fill="hold"/>
                                        <p:tgtEl>
                                          <p:spTgt spid="778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844"/>
                                        </p:tgtEl>
                                        <p:attrNameLst>
                                          <p:attrName>style.visibility</p:attrName>
                                        </p:attrNameLst>
                                      </p:cBhvr>
                                      <p:to>
                                        <p:strVal val="visible"/>
                                      </p:to>
                                    </p:set>
                                    <p:anim calcmode="lin" valueType="num">
                                      <p:cBhvr additive="base">
                                        <p:cTn id="13" dur="500" fill="hold"/>
                                        <p:tgtEl>
                                          <p:spTgt spid="77844"/>
                                        </p:tgtEl>
                                        <p:attrNameLst>
                                          <p:attrName>ppt_x</p:attrName>
                                        </p:attrNameLst>
                                      </p:cBhvr>
                                      <p:tavLst>
                                        <p:tav tm="0">
                                          <p:val>
                                            <p:strVal val="0-#ppt_w/2"/>
                                          </p:val>
                                        </p:tav>
                                        <p:tav tm="100000">
                                          <p:val>
                                            <p:strVal val="#ppt_x"/>
                                          </p:val>
                                        </p:tav>
                                      </p:tavLst>
                                    </p:anim>
                                    <p:anim calcmode="lin" valueType="num">
                                      <p:cBhvr additive="base">
                                        <p:cTn id="14" dur="500" fill="hold"/>
                                        <p:tgtEl>
                                          <p:spTgt spid="778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7847"/>
                                        </p:tgtEl>
                                        <p:attrNameLst>
                                          <p:attrName>style.visibility</p:attrName>
                                        </p:attrNameLst>
                                      </p:cBhvr>
                                      <p:to>
                                        <p:strVal val="visible"/>
                                      </p:to>
                                    </p:set>
                                    <p:anim calcmode="lin" valueType="num">
                                      <p:cBhvr additive="base">
                                        <p:cTn id="19" dur="500" fill="hold"/>
                                        <p:tgtEl>
                                          <p:spTgt spid="77847"/>
                                        </p:tgtEl>
                                        <p:attrNameLst>
                                          <p:attrName>ppt_x</p:attrName>
                                        </p:attrNameLst>
                                      </p:cBhvr>
                                      <p:tavLst>
                                        <p:tav tm="0">
                                          <p:val>
                                            <p:strVal val="0-#ppt_w/2"/>
                                          </p:val>
                                        </p:tav>
                                        <p:tav tm="100000">
                                          <p:val>
                                            <p:strVal val="#ppt_x"/>
                                          </p:val>
                                        </p:tav>
                                      </p:tavLst>
                                    </p:anim>
                                    <p:anim calcmode="lin" valueType="num">
                                      <p:cBhvr additive="base">
                                        <p:cTn id="20"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
            <a:extLst>
              <a:ext uri="{FF2B5EF4-FFF2-40B4-BE49-F238E27FC236}">
                <a16:creationId xmlns:a16="http://schemas.microsoft.com/office/drawing/2014/main" id="{60533A57-336D-73E3-1C32-C58B3B0AD315}"/>
              </a:ext>
            </a:extLst>
          </p:cNvPr>
          <p:cNvGrpSpPr>
            <a:grpSpLocks/>
          </p:cNvGrpSpPr>
          <p:nvPr/>
        </p:nvGrpSpPr>
        <p:grpSpPr bwMode="auto">
          <a:xfrm>
            <a:off x="1533525" y="616744"/>
            <a:ext cx="5829300" cy="3949304"/>
            <a:chOff x="144" y="1200"/>
            <a:chExt cx="4896" cy="3120"/>
          </a:xfrm>
        </p:grpSpPr>
        <p:sp>
          <p:nvSpPr>
            <p:cNvPr id="10279" name="Rectangle 3">
              <a:extLst>
                <a:ext uri="{FF2B5EF4-FFF2-40B4-BE49-F238E27FC236}">
                  <a16:creationId xmlns:a16="http://schemas.microsoft.com/office/drawing/2014/main" id="{9E66D2DE-6190-543D-07BF-95658804296D}"/>
                </a:ext>
              </a:extLst>
            </p:cNvPr>
            <p:cNvSpPr>
              <a:spLocks noChangeArrowheads="1"/>
            </p:cNvSpPr>
            <p:nvPr/>
          </p:nvSpPr>
          <p:spPr bwMode="auto">
            <a:xfrm>
              <a:off x="144" y="3888"/>
              <a:ext cx="576" cy="432"/>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sp>
          <p:nvSpPr>
            <p:cNvPr id="10280" name="Rectangle 4">
              <a:extLst>
                <a:ext uri="{FF2B5EF4-FFF2-40B4-BE49-F238E27FC236}">
                  <a16:creationId xmlns:a16="http://schemas.microsoft.com/office/drawing/2014/main" id="{CFC6C187-7596-586E-0ED5-38ED323DD9DB}"/>
                </a:ext>
              </a:extLst>
            </p:cNvPr>
            <p:cNvSpPr>
              <a:spLocks noChangeArrowheads="1"/>
            </p:cNvSpPr>
            <p:nvPr/>
          </p:nvSpPr>
          <p:spPr bwMode="auto">
            <a:xfrm>
              <a:off x="4272" y="1200"/>
              <a:ext cx="768" cy="28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gn="ctr">
                <a:spcBef>
                  <a:spcPct val="0"/>
                </a:spcBef>
                <a:buFontTx/>
                <a:buNone/>
              </a:pPr>
              <a:r>
                <a:rPr lang="en-US" altLang="hu-HU" sz="1050" b="0">
                  <a:solidFill>
                    <a:schemeClr val="tx1"/>
                  </a:solidFill>
                </a:rPr>
                <a:t>No</a:t>
              </a:r>
            </a:p>
          </p:txBody>
        </p:sp>
      </p:grpSp>
      <p:grpSp>
        <p:nvGrpSpPr>
          <p:cNvPr id="78853" name="Group 5">
            <a:extLst>
              <a:ext uri="{FF2B5EF4-FFF2-40B4-BE49-F238E27FC236}">
                <a16:creationId xmlns:a16="http://schemas.microsoft.com/office/drawing/2014/main" id="{8EAC10CD-8039-0A7C-6DC1-DA74A43EAA49}"/>
              </a:ext>
            </a:extLst>
          </p:cNvPr>
          <p:cNvGrpSpPr>
            <a:grpSpLocks/>
          </p:cNvGrpSpPr>
          <p:nvPr/>
        </p:nvGrpSpPr>
        <p:grpSpPr bwMode="auto">
          <a:xfrm>
            <a:off x="2364581" y="566738"/>
            <a:ext cx="1771650" cy="1907381"/>
            <a:chOff x="864" y="1200"/>
            <a:chExt cx="1488" cy="1248"/>
          </a:xfrm>
        </p:grpSpPr>
        <p:sp>
          <p:nvSpPr>
            <p:cNvPr id="10277" name="Rectangle 6">
              <a:extLst>
                <a:ext uri="{FF2B5EF4-FFF2-40B4-BE49-F238E27FC236}">
                  <a16:creationId xmlns:a16="http://schemas.microsoft.com/office/drawing/2014/main" id="{1C9F3816-14B1-79E7-1997-DC52BE3B7619}"/>
                </a:ext>
              </a:extLst>
            </p:cNvPr>
            <p:cNvSpPr>
              <a:spLocks noChangeArrowheads="1"/>
            </p:cNvSpPr>
            <p:nvPr/>
          </p:nvSpPr>
          <p:spPr bwMode="auto">
            <a:xfrm>
              <a:off x="1488" y="2016"/>
              <a:ext cx="864" cy="4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sp>
          <p:nvSpPr>
            <p:cNvPr id="10278" name="Rectangle 7">
              <a:extLst>
                <a:ext uri="{FF2B5EF4-FFF2-40B4-BE49-F238E27FC236}">
                  <a16:creationId xmlns:a16="http://schemas.microsoft.com/office/drawing/2014/main" id="{9B1B41D5-3F0B-4D12-C124-40E0641E1ED2}"/>
                </a:ext>
              </a:extLst>
            </p:cNvPr>
            <p:cNvSpPr>
              <a:spLocks noChangeArrowheads="1"/>
            </p:cNvSpPr>
            <p:nvPr/>
          </p:nvSpPr>
          <p:spPr bwMode="auto">
            <a:xfrm>
              <a:off x="864" y="1200"/>
              <a:ext cx="768"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grpSp>
      <p:grpSp>
        <p:nvGrpSpPr>
          <p:cNvPr id="78856" name="Group 8">
            <a:extLst>
              <a:ext uri="{FF2B5EF4-FFF2-40B4-BE49-F238E27FC236}">
                <a16:creationId xmlns:a16="http://schemas.microsoft.com/office/drawing/2014/main" id="{C8BAA1C8-3A74-753D-19A4-F0A33B494FC2}"/>
              </a:ext>
            </a:extLst>
          </p:cNvPr>
          <p:cNvGrpSpPr>
            <a:grpSpLocks/>
          </p:cNvGrpSpPr>
          <p:nvPr/>
        </p:nvGrpSpPr>
        <p:grpSpPr bwMode="auto">
          <a:xfrm>
            <a:off x="2364581" y="211932"/>
            <a:ext cx="2977754" cy="1497806"/>
            <a:chOff x="864" y="912"/>
            <a:chExt cx="2496" cy="960"/>
          </a:xfrm>
        </p:grpSpPr>
        <p:sp>
          <p:nvSpPr>
            <p:cNvPr id="10275" name="Rectangle 9">
              <a:extLst>
                <a:ext uri="{FF2B5EF4-FFF2-40B4-BE49-F238E27FC236}">
                  <a16:creationId xmlns:a16="http://schemas.microsoft.com/office/drawing/2014/main" id="{B1DF93D5-AC16-5121-45A6-782637F5B21F}"/>
                </a:ext>
              </a:extLst>
            </p:cNvPr>
            <p:cNvSpPr>
              <a:spLocks noChangeArrowheads="1"/>
            </p:cNvSpPr>
            <p:nvPr/>
          </p:nvSpPr>
          <p:spPr bwMode="auto">
            <a:xfrm>
              <a:off x="2352" y="1440"/>
              <a:ext cx="1008" cy="4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sp>
          <p:nvSpPr>
            <p:cNvPr id="10276" name="Rectangle 10">
              <a:extLst>
                <a:ext uri="{FF2B5EF4-FFF2-40B4-BE49-F238E27FC236}">
                  <a16:creationId xmlns:a16="http://schemas.microsoft.com/office/drawing/2014/main" id="{51076AC9-E6C0-E1F7-EC99-C24AA77DE4DA}"/>
                </a:ext>
              </a:extLst>
            </p:cNvPr>
            <p:cNvSpPr>
              <a:spLocks noChangeArrowheads="1"/>
            </p:cNvSpPr>
            <p:nvPr/>
          </p:nvSpPr>
          <p:spPr bwMode="auto">
            <a:xfrm>
              <a:off x="864" y="912"/>
              <a:ext cx="768"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grpSp>
      <p:grpSp>
        <p:nvGrpSpPr>
          <p:cNvPr id="78859" name="Group 11">
            <a:extLst>
              <a:ext uri="{FF2B5EF4-FFF2-40B4-BE49-F238E27FC236}">
                <a16:creationId xmlns:a16="http://schemas.microsoft.com/office/drawing/2014/main" id="{0D1A0A9E-01F7-0712-B3D8-ADAAC74392AE}"/>
              </a:ext>
            </a:extLst>
          </p:cNvPr>
          <p:cNvGrpSpPr>
            <a:grpSpLocks/>
          </p:cNvGrpSpPr>
          <p:nvPr/>
        </p:nvGrpSpPr>
        <p:grpSpPr bwMode="auto">
          <a:xfrm>
            <a:off x="1627585" y="601266"/>
            <a:ext cx="3962400" cy="3394472"/>
            <a:chOff x="240" y="1200"/>
            <a:chExt cx="3312" cy="2592"/>
          </a:xfrm>
        </p:grpSpPr>
        <p:sp>
          <p:nvSpPr>
            <p:cNvPr id="10273" name="Rectangle 12">
              <a:extLst>
                <a:ext uri="{FF2B5EF4-FFF2-40B4-BE49-F238E27FC236}">
                  <a16:creationId xmlns:a16="http://schemas.microsoft.com/office/drawing/2014/main" id="{B3E4A67E-442C-B7ED-37B9-E00A8D13D153}"/>
                </a:ext>
              </a:extLst>
            </p:cNvPr>
            <p:cNvSpPr>
              <a:spLocks noChangeArrowheads="1"/>
            </p:cNvSpPr>
            <p:nvPr/>
          </p:nvSpPr>
          <p:spPr bwMode="auto">
            <a:xfrm>
              <a:off x="240" y="3360"/>
              <a:ext cx="720" cy="43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sp>
          <p:nvSpPr>
            <p:cNvPr id="10274" name="Rectangle 13">
              <a:extLst>
                <a:ext uri="{FF2B5EF4-FFF2-40B4-BE49-F238E27FC236}">
                  <a16:creationId xmlns:a16="http://schemas.microsoft.com/office/drawing/2014/main" id="{B8660CA2-6073-1A7C-4CB1-CDA4EEBE27E4}"/>
                </a:ext>
              </a:extLst>
            </p:cNvPr>
            <p:cNvSpPr>
              <a:spLocks noChangeArrowheads="1"/>
            </p:cNvSpPr>
            <p:nvPr/>
          </p:nvSpPr>
          <p:spPr bwMode="auto">
            <a:xfrm>
              <a:off x="2784" y="1200"/>
              <a:ext cx="768" cy="288"/>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grpSp>
      <p:grpSp>
        <p:nvGrpSpPr>
          <p:cNvPr id="78862" name="Group 14">
            <a:extLst>
              <a:ext uri="{FF2B5EF4-FFF2-40B4-BE49-F238E27FC236}">
                <a16:creationId xmlns:a16="http://schemas.microsoft.com/office/drawing/2014/main" id="{1AC5515A-D100-A3A1-BD14-A368B091F1ED}"/>
              </a:ext>
            </a:extLst>
          </p:cNvPr>
          <p:cNvGrpSpPr>
            <a:grpSpLocks/>
          </p:cNvGrpSpPr>
          <p:nvPr/>
        </p:nvGrpSpPr>
        <p:grpSpPr bwMode="auto">
          <a:xfrm>
            <a:off x="2027635" y="211932"/>
            <a:ext cx="3543300" cy="2983706"/>
            <a:chOff x="576" y="912"/>
            <a:chExt cx="2976" cy="2208"/>
          </a:xfrm>
        </p:grpSpPr>
        <p:sp>
          <p:nvSpPr>
            <p:cNvPr id="10271" name="Rectangle 15">
              <a:extLst>
                <a:ext uri="{FF2B5EF4-FFF2-40B4-BE49-F238E27FC236}">
                  <a16:creationId xmlns:a16="http://schemas.microsoft.com/office/drawing/2014/main" id="{71E7A446-D737-074B-C6CF-701D02611E84}"/>
                </a:ext>
              </a:extLst>
            </p:cNvPr>
            <p:cNvSpPr>
              <a:spLocks noChangeArrowheads="1"/>
            </p:cNvSpPr>
            <p:nvPr/>
          </p:nvSpPr>
          <p:spPr bwMode="auto">
            <a:xfrm>
              <a:off x="576" y="2688"/>
              <a:ext cx="1056" cy="43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sp>
          <p:nvSpPr>
            <p:cNvPr id="10272" name="Rectangle 16">
              <a:extLst>
                <a:ext uri="{FF2B5EF4-FFF2-40B4-BE49-F238E27FC236}">
                  <a16:creationId xmlns:a16="http://schemas.microsoft.com/office/drawing/2014/main" id="{22519F56-E8C9-0186-69FB-BDA85B134708}"/>
                </a:ext>
              </a:extLst>
            </p:cNvPr>
            <p:cNvSpPr>
              <a:spLocks noChangeArrowheads="1"/>
            </p:cNvSpPr>
            <p:nvPr/>
          </p:nvSpPr>
          <p:spPr bwMode="auto">
            <a:xfrm>
              <a:off x="2784" y="912"/>
              <a:ext cx="768" cy="288"/>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050" b="0">
                <a:solidFill>
                  <a:schemeClr val="tx1"/>
                </a:solidFill>
              </a:endParaRPr>
            </a:p>
          </p:txBody>
        </p:sp>
      </p:grpSp>
      <p:grpSp>
        <p:nvGrpSpPr>
          <p:cNvPr id="10247" name="Group 18">
            <a:extLst>
              <a:ext uri="{FF2B5EF4-FFF2-40B4-BE49-F238E27FC236}">
                <a16:creationId xmlns:a16="http://schemas.microsoft.com/office/drawing/2014/main" id="{43655907-5E41-DCAB-C40C-74966A096BB8}"/>
              </a:ext>
            </a:extLst>
          </p:cNvPr>
          <p:cNvGrpSpPr>
            <a:grpSpLocks/>
          </p:cNvGrpSpPr>
          <p:nvPr/>
        </p:nvGrpSpPr>
        <p:grpSpPr bwMode="auto">
          <a:xfrm>
            <a:off x="1627585" y="1252538"/>
            <a:ext cx="5873146" cy="3155564"/>
            <a:chOff x="96" y="1344"/>
            <a:chExt cx="5123" cy="2767"/>
          </a:xfrm>
        </p:grpSpPr>
        <p:sp>
          <p:nvSpPr>
            <p:cNvPr id="10249" name="Line 19">
              <a:extLst>
                <a:ext uri="{FF2B5EF4-FFF2-40B4-BE49-F238E27FC236}">
                  <a16:creationId xmlns:a16="http://schemas.microsoft.com/office/drawing/2014/main" id="{AD9456AF-E487-892B-BC03-4186D6CF6BE3}"/>
                </a:ext>
              </a:extLst>
            </p:cNvPr>
            <p:cNvSpPr>
              <a:spLocks noChangeShapeType="1"/>
            </p:cNvSpPr>
            <p:nvPr/>
          </p:nvSpPr>
          <p:spPr bwMode="auto">
            <a:xfrm flipH="1">
              <a:off x="1008" y="1632"/>
              <a:ext cx="1632" cy="105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0" name="Line 20">
              <a:extLst>
                <a:ext uri="{FF2B5EF4-FFF2-40B4-BE49-F238E27FC236}">
                  <a16:creationId xmlns:a16="http://schemas.microsoft.com/office/drawing/2014/main" id="{E09F517B-86F0-F87E-B378-43CDE4E0A2F5}"/>
                </a:ext>
              </a:extLst>
            </p:cNvPr>
            <p:cNvSpPr>
              <a:spLocks noChangeShapeType="1"/>
            </p:cNvSpPr>
            <p:nvPr/>
          </p:nvSpPr>
          <p:spPr bwMode="auto">
            <a:xfrm>
              <a:off x="3072" y="1632"/>
              <a:ext cx="1200" cy="105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1" name="Line 21">
              <a:extLst>
                <a:ext uri="{FF2B5EF4-FFF2-40B4-BE49-F238E27FC236}">
                  <a16:creationId xmlns:a16="http://schemas.microsoft.com/office/drawing/2014/main" id="{413374E0-5FF9-94F0-8D65-60658F0553CD}"/>
                </a:ext>
              </a:extLst>
            </p:cNvPr>
            <p:cNvSpPr>
              <a:spLocks noChangeShapeType="1"/>
            </p:cNvSpPr>
            <p:nvPr/>
          </p:nvSpPr>
          <p:spPr bwMode="auto">
            <a:xfrm flipH="1">
              <a:off x="288" y="2976"/>
              <a:ext cx="576"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2" name="Line 22">
              <a:extLst>
                <a:ext uri="{FF2B5EF4-FFF2-40B4-BE49-F238E27FC236}">
                  <a16:creationId xmlns:a16="http://schemas.microsoft.com/office/drawing/2014/main" id="{CBFF87DC-2802-FCFD-E4D9-4D6EF459419C}"/>
                </a:ext>
              </a:extLst>
            </p:cNvPr>
            <p:cNvSpPr>
              <a:spLocks noChangeShapeType="1"/>
            </p:cNvSpPr>
            <p:nvPr/>
          </p:nvSpPr>
          <p:spPr bwMode="auto">
            <a:xfrm>
              <a:off x="1056" y="2976"/>
              <a:ext cx="672"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3" name="Line 23">
              <a:extLst>
                <a:ext uri="{FF2B5EF4-FFF2-40B4-BE49-F238E27FC236}">
                  <a16:creationId xmlns:a16="http://schemas.microsoft.com/office/drawing/2014/main" id="{2800A3CE-40E1-0BF2-6735-5768318B2B52}"/>
                </a:ext>
              </a:extLst>
            </p:cNvPr>
            <p:cNvSpPr>
              <a:spLocks noChangeShapeType="1"/>
            </p:cNvSpPr>
            <p:nvPr/>
          </p:nvSpPr>
          <p:spPr bwMode="auto">
            <a:xfrm>
              <a:off x="4368" y="2976"/>
              <a:ext cx="624"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4" name="Line 24">
              <a:extLst>
                <a:ext uri="{FF2B5EF4-FFF2-40B4-BE49-F238E27FC236}">
                  <a16:creationId xmlns:a16="http://schemas.microsoft.com/office/drawing/2014/main" id="{5D8A2B4C-377B-0FE9-C725-A188A0A84BBC}"/>
                </a:ext>
              </a:extLst>
            </p:cNvPr>
            <p:cNvSpPr>
              <a:spLocks noChangeShapeType="1"/>
            </p:cNvSpPr>
            <p:nvPr/>
          </p:nvSpPr>
          <p:spPr bwMode="auto">
            <a:xfrm flipH="1">
              <a:off x="3696" y="2976"/>
              <a:ext cx="576"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5" name="Line 25">
              <a:extLst>
                <a:ext uri="{FF2B5EF4-FFF2-40B4-BE49-F238E27FC236}">
                  <a16:creationId xmlns:a16="http://schemas.microsoft.com/office/drawing/2014/main" id="{A118DAD2-11A3-5900-E473-06E07D7A7442}"/>
                </a:ext>
              </a:extLst>
            </p:cNvPr>
            <p:cNvSpPr>
              <a:spLocks noChangeShapeType="1"/>
            </p:cNvSpPr>
            <p:nvPr/>
          </p:nvSpPr>
          <p:spPr bwMode="auto">
            <a:xfrm>
              <a:off x="2784" y="1680"/>
              <a:ext cx="0" cy="100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0256" name="Text Box 26">
              <a:extLst>
                <a:ext uri="{FF2B5EF4-FFF2-40B4-BE49-F238E27FC236}">
                  <a16:creationId xmlns:a16="http://schemas.microsoft.com/office/drawing/2014/main" id="{B4750A8D-66BE-0AE8-9705-DAE19C191CC1}"/>
                </a:ext>
              </a:extLst>
            </p:cNvPr>
            <p:cNvSpPr txBox="1">
              <a:spLocks noChangeArrowheads="1"/>
            </p:cNvSpPr>
            <p:nvPr/>
          </p:nvSpPr>
          <p:spPr bwMode="auto">
            <a:xfrm>
              <a:off x="2400" y="1344"/>
              <a:ext cx="567" cy="22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Outlook</a:t>
              </a:r>
            </a:p>
          </p:txBody>
        </p:sp>
        <p:sp>
          <p:nvSpPr>
            <p:cNvPr id="10257" name="Text Box 27">
              <a:extLst>
                <a:ext uri="{FF2B5EF4-FFF2-40B4-BE49-F238E27FC236}">
                  <a16:creationId xmlns:a16="http://schemas.microsoft.com/office/drawing/2014/main" id="{B4F71CE0-5C0F-F585-1211-3525631CCB6C}"/>
                </a:ext>
              </a:extLst>
            </p:cNvPr>
            <p:cNvSpPr txBox="1">
              <a:spLocks noChangeArrowheads="1"/>
            </p:cNvSpPr>
            <p:nvPr/>
          </p:nvSpPr>
          <p:spPr bwMode="auto">
            <a:xfrm>
              <a:off x="1488" y="1968"/>
              <a:ext cx="495"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Sunny</a:t>
              </a:r>
              <a:endParaRPr lang="en-US" altLang="hu-HU" sz="1050" b="0">
                <a:solidFill>
                  <a:schemeClr val="tx1"/>
                </a:solidFill>
              </a:endParaRPr>
            </a:p>
          </p:txBody>
        </p:sp>
        <p:sp>
          <p:nvSpPr>
            <p:cNvPr id="10258" name="Text Box 28">
              <a:extLst>
                <a:ext uri="{FF2B5EF4-FFF2-40B4-BE49-F238E27FC236}">
                  <a16:creationId xmlns:a16="http://schemas.microsoft.com/office/drawing/2014/main" id="{BA12726B-1805-08A2-F588-26C25491FEAB}"/>
                </a:ext>
              </a:extLst>
            </p:cNvPr>
            <p:cNvSpPr txBox="1">
              <a:spLocks noChangeArrowheads="1"/>
            </p:cNvSpPr>
            <p:nvPr/>
          </p:nvSpPr>
          <p:spPr bwMode="auto">
            <a:xfrm>
              <a:off x="2352" y="1968"/>
              <a:ext cx="631"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Overcast</a:t>
              </a:r>
              <a:endParaRPr lang="en-US" altLang="hu-HU" sz="1050" b="0">
                <a:solidFill>
                  <a:schemeClr val="tx1"/>
                </a:solidFill>
              </a:endParaRPr>
            </a:p>
          </p:txBody>
        </p:sp>
        <p:sp>
          <p:nvSpPr>
            <p:cNvPr id="10259" name="Text Box 29">
              <a:extLst>
                <a:ext uri="{FF2B5EF4-FFF2-40B4-BE49-F238E27FC236}">
                  <a16:creationId xmlns:a16="http://schemas.microsoft.com/office/drawing/2014/main" id="{CB41CCA9-1703-99F4-9C90-BDCC29B847CB}"/>
                </a:ext>
              </a:extLst>
            </p:cNvPr>
            <p:cNvSpPr txBox="1">
              <a:spLocks noChangeArrowheads="1"/>
            </p:cNvSpPr>
            <p:nvPr/>
          </p:nvSpPr>
          <p:spPr bwMode="auto">
            <a:xfrm>
              <a:off x="3456" y="1968"/>
              <a:ext cx="404"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Rain</a:t>
              </a:r>
              <a:endParaRPr lang="en-US" altLang="hu-HU" sz="1050" b="0">
                <a:solidFill>
                  <a:schemeClr val="tx1"/>
                </a:solidFill>
              </a:endParaRPr>
            </a:p>
          </p:txBody>
        </p:sp>
        <p:sp>
          <p:nvSpPr>
            <p:cNvPr id="10260" name="Text Box 30">
              <a:extLst>
                <a:ext uri="{FF2B5EF4-FFF2-40B4-BE49-F238E27FC236}">
                  <a16:creationId xmlns:a16="http://schemas.microsoft.com/office/drawing/2014/main" id="{36BE27BC-37DE-73C6-BF36-5110AD9B5D8E}"/>
                </a:ext>
              </a:extLst>
            </p:cNvPr>
            <p:cNvSpPr txBox="1">
              <a:spLocks noChangeArrowheads="1"/>
            </p:cNvSpPr>
            <p:nvPr/>
          </p:nvSpPr>
          <p:spPr bwMode="auto">
            <a:xfrm>
              <a:off x="528" y="2688"/>
              <a:ext cx="620" cy="22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Humidity</a:t>
              </a:r>
            </a:p>
          </p:txBody>
        </p:sp>
        <p:sp>
          <p:nvSpPr>
            <p:cNvPr id="10261" name="Text Box 31">
              <a:extLst>
                <a:ext uri="{FF2B5EF4-FFF2-40B4-BE49-F238E27FC236}">
                  <a16:creationId xmlns:a16="http://schemas.microsoft.com/office/drawing/2014/main" id="{A99ED985-63D2-ED53-35FB-2450C80930A0}"/>
                </a:ext>
              </a:extLst>
            </p:cNvPr>
            <p:cNvSpPr txBox="1">
              <a:spLocks noChangeArrowheads="1"/>
            </p:cNvSpPr>
            <p:nvPr/>
          </p:nvSpPr>
          <p:spPr bwMode="auto">
            <a:xfrm>
              <a:off x="192" y="3360"/>
              <a:ext cx="404"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High</a:t>
              </a:r>
              <a:endParaRPr lang="en-US" altLang="hu-HU" sz="1050" b="0">
                <a:solidFill>
                  <a:schemeClr val="tx1"/>
                </a:solidFill>
              </a:endParaRPr>
            </a:p>
          </p:txBody>
        </p:sp>
        <p:sp>
          <p:nvSpPr>
            <p:cNvPr id="10262" name="Text Box 32">
              <a:extLst>
                <a:ext uri="{FF2B5EF4-FFF2-40B4-BE49-F238E27FC236}">
                  <a16:creationId xmlns:a16="http://schemas.microsoft.com/office/drawing/2014/main" id="{18948918-1171-81F8-7A0B-B27033E57BA1}"/>
                </a:ext>
              </a:extLst>
            </p:cNvPr>
            <p:cNvSpPr txBox="1">
              <a:spLocks noChangeArrowheads="1"/>
            </p:cNvSpPr>
            <p:nvPr/>
          </p:nvSpPr>
          <p:spPr bwMode="auto">
            <a:xfrm>
              <a:off x="1152" y="3360"/>
              <a:ext cx="541"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Normal</a:t>
              </a:r>
              <a:endParaRPr lang="en-US" altLang="hu-HU" sz="1050" b="0">
                <a:solidFill>
                  <a:schemeClr val="tx1"/>
                </a:solidFill>
              </a:endParaRPr>
            </a:p>
          </p:txBody>
        </p:sp>
        <p:sp>
          <p:nvSpPr>
            <p:cNvPr id="10263" name="Text Box 33">
              <a:extLst>
                <a:ext uri="{FF2B5EF4-FFF2-40B4-BE49-F238E27FC236}">
                  <a16:creationId xmlns:a16="http://schemas.microsoft.com/office/drawing/2014/main" id="{1D49D9DB-7CB2-745F-7BB3-C16423CE14B6}"/>
                </a:ext>
              </a:extLst>
            </p:cNvPr>
            <p:cNvSpPr txBox="1">
              <a:spLocks noChangeArrowheads="1"/>
            </p:cNvSpPr>
            <p:nvPr/>
          </p:nvSpPr>
          <p:spPr bwMode="auto">
            <a:xfrm>
              <a:off x="3984" y="2688"/>
              <a:ext cx="430" cy="22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a:solidFill>
                    <a:schemeClr val="tx1"/>
                  </a:solidFill>
                </a:rPr>
                <a:t>Wind</a:t>
              </a:r>
            </a:p>
          </p:txBody>
        </p:sp>
        <p:sp>
          <p:nvSpPr>
            <p:cNvPr id="10264" name="Text Box 34">
              <a:extLst>
                <a:ext uri="{FF2B5EF4-FFF2-40B4-BE49-F238E27FC236}">
                  <a16:creationId xmlns:a16="http://schemas.microsoft.com/office/drawing/2014/main" id="{6379A21B-DF42-915D-CE94-37A9F219C28D}"/>
                </a:ext>
              </a:extLst>
            </p:cNvPr>
            <p:cNvSpPr txBox="1">
              <a:spLocks noChangeArrowheads="1"/>
            </p:cNvSpPr>
            <p:nvPr/>
          </p:nvSpPr>
          <p:spPr bwMode="auto">
            <a:xfrm>
              <a:off x="3552" y="3360"/>
              <a:ext cx="508"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Strong</a:t>
              </a:r>
              <a:endParaRPr lang="en-US" altLang="hu-HU" sz="1050" b="0">
                <a:solidFill>
                  <a:schemeClr val="tx1"/>
                </a:solidFill>
              </a:endParaRPr>
            </a:p>
          </p:txBody>
        </p:sp>
        <p:sp>
          <p:nvSpPr>
            <p:cNvPr id="10265" name="Text Box 35">
              <a:extLst>
                <a:ext uri="{FF2B5EF4-FFF2-40B4-BE49-F238E27FC236}">
                  <a16:creationId xmlns:a16="http://schemas.microsoft.com/office/drawing/2014/main" id="{FD822974-B8C4-5501-28D8-373D48D0FA99}"/>
                </a:ext>
              </a:extLst>
            </p:cNvPr>
            <p:cNvSpPr txBox="1">
              <a:spLocks noChangeArrowheads="1"/>
            </p:cNvSpPr>
            <p:nvPr/>
          </p:nvSpPr>
          <p:spPr bwMode="auto">
            <a:xfrm>
              <a:off x="4512" y="3360"/>
              <a:ext cx="462"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b="0" i="1">
                  <a:solidFill>
                    <a:schemeClr val="tx1"/>
                  </a:solidFill>
                </a:rPr>
                <a:t>Weak</a:t>
              </a:r>
              <a:endParaRPr lang="en-US" altLang="hu-HU" sz="1050" b="0">
                <a:solidFill>
                  <a:schemeClr val="tx1"/>
                </a:solidFill>
              </a:endParaRPr>
            </a:p>
          </p:txBody>
        </p:sp>
        <p:sp>
          <p:nvSpPr>
            <p:cNvPr id="10266" name="Text Box 36">
              <a:extLst>
                <a:ext uri="{FF2B5EF4-FFF2-40B4-BE49-F238E27FC236}">
                  <a16:creationId xmlns:a16="http://schemas.microsoft.com/office/drawing/2014/main" id="{69F03ED6-6DBA-78EB-E868-0899006CD5DC}"/>
                </a:ext>
              </a:extLst>
            </p:cNvPr>
            <p:cNvSpPr txBox="1">
              <a:spLocks noChangeArrowheads="1"/>
            </p:cNvSpPr>
            <p:nvPr/>
          </p:nvSpPr>
          <p:spPr bwMode="auto">
            <a:xfrm>
              <a:off x="96" y="3888"/>
              <a:ext cx="318"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No</a:t>
              </a:r>
              <a:endParaRPr lang="en-US" altLang="hu-HU" sz="1050" b="0">
                <a:solidFill>
                  <a:schemeClr val="tx1"/>
                </a:solidFill>
              </a:endParaRPr>
            </a:p>
          </p:txBody>
        </p:sp>
        <p:sp>
          <p:nvSpPr>
            <p:cNvPr id="10267" name="Text Box 37">
              <a:extLst>
                <a:ext uri="{FF2B5EF4-FFF2-40B4-BE49-F238E27FC236}">
                  <a16:creationId xmlns:a16="http://schemas.microsoft.com/office/drawing/2014/main" id="{041F61D9-211D-1E65-3405-5957802216E0}"/>
                </a:ext>
              </a:extLst>
            </p:cNvPr>
            <p:cNvSpPr txBox="1">
              <a:spLocks noChangeArrowheads="1"/>
            </p:cNvSpPr>
            <p:nvPr/>
          </p:nvSpPr>
          <p:spPr bwMode="auto">
            <a:xfrm>
              <a:off x="1536" y="3888"/>
              <a:ext cx="371"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Yes</a:t>
              </a:r>
              <a:endParaRPr lang="en-US" altLang="hu-HU" sz="1050" b="0">
                <a:solidFill>
                  <a:schemeClr val="tx1"/>
                </a:solidFill>
              </a:endParaRPr>
            </a:p>
          </p:txBody>
        </p:sp>
        <p:sp>
          <p:nvSpPr>
            <p:cNvPr id="10268" name="Text Box 38">
              <a:extLst>
                <a:ext uri="{FF2B5EF4-FFF2-40B4-BE49-F238E27FC236}">
                  <a16:creationId xmlns:a16="http://schemas.microsoft.com/office/drawing/2014/main" id="{889DE7FF-8BAF-4055-223F-41AB85A11118}"/>
                </a:ext>
              </a:extLst>
            </p:cNvPr>
            <p:cNvSpPr txBox="1">
              <a:spLocks noChangeArrowheads="1"/>
            </p:cNvSpPr>
            <p:nvPr/>
          </p:nvSpPr>
          <p:spPr bwMode="auto">
            <a:xfrm>
              <a:off x="2591" y="2688"/>
              <a:ext cx="371"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Yes</a:t>
              </a:r>
              <a:endParaRPr lang="en-US" altLang="hu-HU" sz="1050" b="0">
                <a:solidFill>
                  <a:schemeClr val="tx1"/>
                </a:solidFill>
              </a:endParaRPr>
            </a:p>
          </p:txBody>
        </p:sp>
        <p:sp>
          <p:nvSpPr>
            <p:cNvPr id="10269" name="Text Box 39">
              <a:extLst>
                <a:ext uri="{FF2B5EF4-FFF2-40B4-BE49-F238E27FC236}">
                  <a16:creationId xmlns:a16="http://schemas.microsoft.com/office/drawing/2014/main" id="{65975ACC-FC83-83D8-352B-6FCB9A3C96C6}"/>
                </a:ext>
              </a:extLst>
            </p:cNvPr>
            <p:cNvSpPr txBox="1">
              <a:spLocks noChangeArrowheads="1"/>
            </p:cNvSpPr>
            <p:nvPr/>
          </p:nvSpPr>
          <p:spPr bwMode="auto">
            <a:xfrm>
              <a:off x="4848" y="3888"/>
              <a:ext cx="371"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Yes</a:t>
              </a:r>
            </a:p>
          </p:txBody>
        </p:sp>
        <p:sp>
          <p:nvSpPr>
            <p:cNvPr id="10270" name="Text Box 40">
              <a:extLst>
                <a:ext uri="{FF2B5EF4-FFF2-40B4-BE49-F238E27FC236}">
                  <a16:creationId xmlns:a16="http://schemas.microsoft.com/office/drawing/2014/main" id="{A4BFECF9-32D5-FFA5-D05F-BE7C2B0727F8}"/>
                </a:ext>
              </a:extLst>
            </p:cNvPr>
            <p:cNvSpPr txBox="1">
              <a:spLocks noChangeArrowheads="1"/>
            </p:cNvSpPr>
            <p:nvPr/>
          </p:nvSpPr>
          <p:spPr bwMode="auto">
            <a:xfrm>
              <a:off x="3504" y="3888"/>
              <a:ext cx="318"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050">
                  <a:solidFill>
                    <a:schemeClr val="tx1"/>
                  </a:solidFill>
                </a:rPr>
                <a:t>No</a:t>
              </a:r>
              <a:endParaRPr lang="en-US" altLang="hu-HU" sz="1050" b="0">
                <a:solidFill>
                  <a:schemeClr val="tx1"/>
                </a:solidFill>
              </a:endParaRPr>
            </a:p>
          </p:txBody>
        </p:sp>
      </p:grpSp>
      <p:sp>
        <p:nvSpPr>
          <p:cNvPr id="10248" name="Text Box 41">
            <a:extLst>
              <a:ext uri="{FF2B5EF4-FFF2-40B4-BE49-F238E27FC236}">
                <a16:creationId xmlns:a16="http://schemas.microsoft.com/office/drawing/2014/main" id="{DF71A9EB-8992-F02A-AEC2-8D2635136E33}"/>
              </a:ext>
            </a:extLst>
          </p:cNvPr>
          <p:cNvSpPr txBox="1">
            <a:spLocks noChangeArrowheads="1"/>
          </p:cNvSpPr>
          <p:nvPr/>
        </p:nvSpPr>
        <p:spPr bwMode="auto">
          <a:xfrm>
            <a:off x="2364582" y="304801"/>
            <a:ext cx="56697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dirty="0">
                <a:solidFill>
                  <a:schemeClr val="tx1"/>
                </a:solidFill>
              </a:rPr>
              <a:t>Outlook </a:t>
            </a:r>
            <a:r>
              <a:rPr lang="hu-HU" altLang="hu-HU" sz="1800" b="0" dirty="0">
                <a:solidFill>
                  <a:schemeClr val="tx1"/>
                </a:solidFill>
              </a:rPr>
              <a:t> </a:t>
            </a:r>
            <a:r>
              <a:rPr lang="en-US" altLang="hu-HU" sz="1800" b="0" dirty="0">
                <a:solidFill>
                  <a:schemeClr val="tx1"/>
                </a:solidFill>
              </a:rPr>
              <a:t>Temperature Humidity </a:t>
            </a:r>
            <a:r>
              <a:rPr lang="hu-HU" altLang="hu-HU" sz="1800" b="0" dirty="0">
                <a:solidFill>
                  <a:schemeClr val="tx1"/>
                </a:solidFill>
              </a:rPr>
              <a:t> </a:t>
            </a:r>
            <a:r>
              <a:rPr lang="en-US" altLang="hu-HU" sz="1800" b="0" dirty="0">
                <a:solidFill>
                  <a:schemeClr val="tx1"/>
                </a:solidFill>
              </a:rPr>
              <a:t>Wind    </a:t>
            </a:r>
            <a:r>
              <a:rPr lang="en-US" altLang="hu-HU" sz="1800" b="0" dirty="0" err="1">
                <a:solidFill>
                  <a:schemeClr val="tx1"/>
                </a:solidFill>
              </a:rPr>
              <a:t>PlayTennis</a:t>
            </a:r>
            <a:endParaRPr lang="en-US" altLang="hu-HU" sz="1800" b="0" dirty="0">
              <a:solidFill>
                <a:schemeClr val="tx1"/>
              </a:solidFill>
            </a:endParaRPr>
          </a:p>
          <a:p>
            <a:pPr>
              <a:spcBef>
                <a:spcPct val="0"/>
              </a:spcBef>
              <a:buFontTx/>
              <a:buNone/>
            </a:pPr>
            <a:r>
              <a:rPr lang="en-US" altLang="hu-HU" sz="1800" b="0" dirty="0">
                <a:solidFill>
                  <a:schemeClr val="tx1"/>
                </a:solidFill>
              </a:rPr>
              <a:t> Sunny        Hot            High    </a:t>
            </a:r>
            <a:r>
              <a:rPr lang="hu-HU" altLang="hu-HU" sz="1800" b="0" dirty="0">
                <a:solidFill>
                  <a:schemeClr val="tx1"/>
                </a:solidFill>
              </a:rPr>
              <a:t>    </a:t>
            </a:r>
            <a:r>
              <a:rPr lang="en-US" altLang="hu-HU" sz="1800" b="0" dirty="0">
                <a:solidFill>
                  <a:schemeClr val="tx1"/>
                </a:solidFill>
              </a:rPr>
              <a:t>Weak       </a:t>
            </a:r>
          </a:p>
        </p:txBody>
      </p:sp>
    </p:spTree>
    <p:extLst>
      <p:ext uri="{BB962C8B-B14F-4D97-AF65-F5344CB8AC3E}">
        <p14:creationId xmlns:p14="http://schemas.microsoft.com/office/powerpoint/2010/main" val="3637758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8856"/>
                                        </p:tgtEl>
                                        <p:attrNameLst>
                                          <p:attrName>style.visibility</p:attrName>
                                        </p:attrNameLst>
                                      </p:cBhvr>
                                      <p:to>
                                        <p:strVal val="visible"/>
                                      </p:to>
                                    </p:set>
                                    <p:anim calcmode="lin" valueType="num">
                                      <p:cBhvr additive="base">
                                        <p:cTn id="7" dur="500" fill="hold"/>
                                        <p:tgtEl>
                                          <p:spTgt spid="78856"/>
                                        </p:tgtEl>
                                        <p:attrNameLst>
                                          <p:attrName>ppt_x</p:attrName>
                                        </p:attrNameLst>
                                      </p:cBhvr>
                                      <p:tavLst>
                                        <p:tav tm="0">
                                          <p:val>
                                            <p:strVal val="0-#ppt_w/2"/>
                                          </p:val>
                                        </p:tav>
                                        <p:tav tm="100000">
                                          <p:val>
                                            <p:strVal val="#ppt_x"/>
                                          </p:val>
                                        </p:tav>
                                      </p:tavLst>
                                    </p:anim>
                                    <p:anim calcmode="lin" valueType="num">
                                      <p:cBhvr additive="base">
                                        <p:cTn id="8" dur="500" fill="hold"/>
                                        <p:tgtEl>
                                          <p:spTgt spid="788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8853"/>
                                        </p:tgtEl>
                                        <p:attrNameLst>
                                          <p:attrName>style.visibility</p:attrName>
                                        </p:attrNameLst>
                                      </p:cBhvr>
                                      <p:to>
                                        <p:strVal val="visible"/>
                                      </p:to>
                                    </p:set>
                                    <p:anim calcmode="lin" valueType="num">
                                      <p:cBhvr additive="base">
                                        <p:cTn id="13" dur="500" fill="hold"/>
                                        <p:tgtEl>
                                          <p:spTgt spid="78853"/>
                                        </p:tgtEl>
                                        <p:attrNameLst>
                                          <p:attrName>ppt_x</p:attrName>
                                        </p:attrNameLst>
                                      </p:cBhvr>
                                      <p:tavLst>
                                        <p:tav tm="0">
                                          <p:val>
                                            <p:strVal val="0-#ppt_w/2"/>
                                          </p:val>
                                        </p:tav>
                                        <p:tav tm="100000">
                                          <p:val>
                                            <p:strVal val="#ppt_x"/>
                                          </p:val>
                                        </p:tav>
                                      </p:tavLst>
                                    </p:anim>
                                    <p:anim calcmode="lin" valueType="num">
                                      <p:cBhvr additive="base">
                                        <p:cTn id="14"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8862"/>
                                        </p:tgtEl>
                                        <p:attrNameLst>
                                          <p:attrName>style.visibility</p:attrName>
                                        </p:attrNameLst>
                                      </p:cBhvr>
                                      <p:to>
                                        <p:strVal val="visible"/>
                                      </p:to>
                                    </p:set>
                                    <p:anim calcmode="lin" valueType="num">
                                      <p:cBhvr additive="base">
                                        <p:cTn id="19" dur="500" fill="hold"/>
                                        <p:tgtEl>
                                          <p:spTgt spid="78862"/>
                                        </p:tgtEl>
                                        <p:attrNameLst>
                                          <p:attrName>ppt_x</p:attrName>
                                        </p:attrNameLst>
                                      </p:cBhvr>
                                      <p:tavLst>
                                        <p:tav tm="0">
                                          <p:val>
                                            <p:strVal val="0-#ppt_w/2"/>
                                          </p:val>
                                        </p:tav>
                                        <p:tav tm="100000">
                                          <p:val>
                                            <p:strVal val="#ppt_x"/>
                                          </p:val>
                                        </p:tav>
                                      </p:tavLst>
                                    </p:anim>
                                    <p:anim calcmode="lin" valueType="num">
                                      <p:cBhvr additive="base">
                                        <p:cTn id="20" dur="500" fill="hold"/>
                                        <p:tgtEl>
                                          <p:spTgt spid="788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8859"/>
                                        </p:tgtEl>
                                        <p:attrNameLst>
                                          <p:attrName>style.visibility</p:attrName>
                                        </p:attrNameLst>
                                      </p:cBhvr>
                                      <p:to>
                                        <p:strVal val="visible"/>
                                      </p:to>
                                    </p:set>
                                    <p:anim calcmode="lin" valueType="num">
                                      <p:cBhvr additive="base">
                                        <p:cTn id="25" dur="500" fill="hold"/>
                                        <p:tgtEl>
                                          <p:spTgt spid="78859"/>
                                        </p:tgtEl>
                                        <p:attrNameLst>
                                          <p:attrName>ppt_x</p:attrName>
                                        </p:attrNameLst>
                                      </p:cBhvr>
                                      <p:tavLst>
                                        <p:tav tm="0">
                                          <p:val>
                                            <p:strVal val="0-#ppt_w/2"/>
                                          </p:val>
                                        </p:tav>
                                        <p:tav tm="100000">
                                          <p:val>
                                            <p:strVal val="#ppt_x"/>
                                          </p:val>
                                        </p:tav>
                                      </p:tavLst>
                                    </p:anim>
                                    <p:anim calcmode="lin" valueType="num">
                                      <p:cBhvr additive="base">
                                        <p:cTn id="26" dur="500" fill="hold"/>
                                        <p:tgtEl>
                                          <p:spTgt spid="788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8850"/>
                                        </p:tgtEl>
                                        <p:attrNameLst>
                                          <p:attrName>style.visibility</p:attrName>
                                        </p:attrNameLst>
                                      </p:cBhvr>
                                      <p:to>
                                        <p:strVal val="visible"/>
                                      </p:to>
                                    </p:set>
                                    <p:anim calcmode="lin" valueType="num">
                                      <p:cBhvr additive="base">
                                        <p:cTn id="31" dur="500" fill="hold"/>
                                        <p:tgtEl>
                                          <p:spTgt spid="78850"/>
                                        </p:tgtEl>
                                        <p:attrNameLst>
                                          <p:attrName>ppt_x</p:attrName>
                                        </p:attrNameLst>
                                      </p:cBhvr>
                                      <p:tavLst>
                                        <p:tav tm="0">
                                          <p:val>
                                            <p:strVal val="0-#ppt_w/2"/>
                                          </p:val>
                                        </p:tav>
                                        <p:tav tm="100000">
                                          <p:val>
                                            <p:strVal val="#ppt_x"/>
                                          </p:val>
                                        </p:tav>
                                      </p:tavLst>
                                    </p:anim>
                                    <p:anim calcmode="lin" valueType="num">
                                      <p:cBhvr additive="base">
                                        <p:cTn id="32" dur="500" fill="hold"/>
                                        <p:tgtEl>
                                          <p:spTgt spid="78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F834135-9D34-0725-42B4-0831493F3166}"/>
              </a:ext>
            </a:extLst>
          </p:cNvPr>
          <p:cNvSpPr>
            <a:spLocks noGrp="1" noChangeArrowheads="1"/>
          </p:cNvSpPr>
          <p:nvPr>
            <p:ph type="title"/>
          </p:nvPr>
        </p:nvSpPr>
        <p:spPr/>
        <p:txBody>
          <a:bodyPr/>
          <a:lstStyle/>
          <a:p>
            <a:pPr eaLnBrk="1" hangingPunct="1"/>
            <a:r>
              <a:rPr lang="en-US" altLang="hu-HU" sz="2700"/>
              <a:t>Advantages of decision trees</a:t>
            </a:r>
          </a:p>
        </p:txBody>
      </p:sp>
      <p:sp>
        <p:nvSpPr>
          <p:cNvPr id="340995" name="Rectangle 3">
            <a:extLst>
              <a:ext uri="{FF2B5EF4-FFF2-40B4-BE49-F238E27FC236}">
                <a16:creationId xmlns:a16="http://schemas.microsoft.com/office/drawing/2014/main" id="{B8E68572-87D4-608B-8F27-2D99EFCAF07B}"/>
              </a:ext>
            </a:extLst>
          </p:cNvPr>
          <p:cNvSpPr>
            <a:spLocks noGrp="1" noChangeArrowheads="1"/>
          </p:cNvSpPr>
          <p:nvPr>
            <p:ph type="body" idx="1"/>
          </p:nvPr>
        </p:nvSpPr>
        <p:spPr>
          <a:xfrm>
            <a:off x="2188369" y="1115616"/>
            <a:ext cx="5812631" cy="3086100"/>
          </a:xfrm>
        </p:spPr>
        <p:txBody>
          <a:bodyPr/>
          <a:lstStyle/>
          <a:p>
            <a:pPr marL="0" indent="0">
              <a:buNone/>
              <a:defRPr/>
            </a:pPr>
            <a:endParaRPr lang="en-US" altLang="hu-HU" sz="2100" dirty="0"/>
          </a:p>
          <a:p>
            <a:pPr eaLnBrk="1" hangingPunct="1">
              <a:defRPr/>
            </a:pPr>
            <a:r>
              <a:rPr lang="hu-HU" altLang="hu-HU" sz="2100" dirty="0"/>
              <a:t>explicit </a:t>
            </a:r>
            <a:r>
              <a:rPr lang="hu-HU" altLang="hu-HU" sz="2100" dirty="0" err="1"/>
              <a:t>relationship</a:t>
            </a:r>
            <a:r>
              <a:rPr lang="hu-HU" altLang="hu-HU" sz="2100" dirty="0"/>
              <a:t> </a:t>
            </a:r>
            <a:r>
              <a:rPr lang="hu-HU" altLang="hu-HU" sz="2100" dirty="0" err="1"/>
              <a:t>among</a:t>
            </a:r>
            <a:r>
              <a:rPr lang="hu-HU" altLang="hu-HU" sz="2100" dirty="0"/>
              <a:t> </a:t>
            </a:r>
            <a:r>
              <a:rPr lang="hu-HU" altLang="hu-HU" sz="2100" dirty="0" err="1"/>
              <a:t>features</a:t>
            </a:r>
            <a:endParaRPr lang="hu-HU" altLang="hu-HU" sz="2100" dirty="0"/>
          </a:p>
          <a:p>
            <a:pPr eaLnBrk="1" hangingPunct="1">
              <a:defRPr/>
            </a:pPr>
            <a:endParaRPr lang="hu-HU" altLang="hu-HU" sz="2100" dirty="0"/>
          </a:p>
          <a:p>
            <a:pPr eaLnBrk="1" hangingPunct="1">
              <a:defRPr/>
            </a:pPr>
            <a:r>
              <a:rPr lang="hu-HU" altLang="hu-HU" sz="2100" dirty="0"/>
              <a:t>human interpretable model</a:t>
            </a:r>
            <a:endParaRPr lang="en-US" altLang="hu-HU" sz="2100" dirty="0"/>
          </a:p>
          <a:p>
            <a:pPr marL="0" indent="0" eaLnBrk="1" hangingPunct="1">
              <a:buNone/>
              <a:defRPr/>
            </a:pPr>
            <a:endParaRPr lang="en-US" altLang="hu-HU" sz="2100" dirty="0"/>
          </a:p>
          <a:p>
            <a:pPr eaLnBrk="1" hangingPunct="1">
              <a:defRPr/>
            </a:pPr>
            <a:r>
              <a:rPr lang="en-US" altLang="hu-HU" sz="2100" dirty="0"/>
              <a:t>Simple computation and inference</a:t>
            </a:r>
            <a:endParaRPr lang="hu-HU" altLang="hu-HU"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034C6-4180-60EA-A3B0-05F0493DB1B2}"/>
              </a:ext>
            </a:extLst>
          </p:cNvPr>
          <p:cNvSpPr txBox="1"/>
          <p:nvPr/>
        </p:nvSpPr>
        <p:spPr>
          <a:xfrm>
            <a:off x="473202" y="0"/>
            <a:ext cx="2571750" cy="1289304"/>
          </a:xfrm>
          <a:prstGeom prst="rect">
            <a:avLst/>
          </a:prstGeom>
        </p:spPr>
        <p:txBody>
          <a:bodyPr vert="horz" lIns="68580" tIns="34290" rIns="68580" bIns="34290" rtlCol="0" anchor="b">
            <a:normAutofit/>
          </a:bodyPr>
          <a:lstStyle/>
          <a:p>
            <a:pPr>
              <a:lnSpc>
                <a:spcPct val="90000"/>
              </a:lnSpc>
              <a:spcAft>
                <a:spcPts val="450"/>
              </a:spcAft>
            </a:pPr>
            <a:endParaRPr lang="en-US" sz="2400" b="1" dirty="0"/>
          </a:p>
        </p:txBody>
      </p:sp>
      <p:pic>
        <p:nvPicPr>
          <p:cNvPr id="4" name="Picture 3" descr="A diagram of data cleaning cycle&#10;&#10;Description automatically generated">
            <a:extLst>
              <a:ext uri="{FF2B5EF4-FFF2-40B4-BE49-F238E27FC236}">
                <a16:creationId xmlns:a16="http://schemas.microsoft.com/office/drawing/2014/main" id="{826B1FE9-961F-255E-5CC5-F3779F8228EC}"/>
              </a:ext>
            </a:extLst>
          </p:cNvPr>
          <p:cNvPicPr>
            <a:picLocks noChangeAspect="1"/>
          </p:cNvPicPr>
          <p:nvPr/>
        </p:nvPicPr>
        <p:blipFill>
          <a:blip r:embed="rId2"/>
          <a:stretch>
            <a:fillRect/>
          </a:stretch>
        </p:blipFill>
        <p:spPr>
          <a:xfrm>
            <a:off x="4033485" y="666783"/>
            <a:ext cx="4637313" cy="3628697"/>
          </a:xfrm>
          <a:prstGeom prst="rect">
            <a:avLst/>
          </a:prstGeom>
        </p:spPr>
      </p:pic>
      <p:sp>
        <p:nvSpPr>
          <p:cNvPr id="3" name="TextBox 2">
            <a:extLst>
              <a:ext uri="{FF2B5EF4-FFF2-40B4-BE49-F238E27FC236}">
                <a16:creationId xmlns:a16="http://schemas.microsoft.com/office/drawing/2014/main" id="{8AC8B798-D018-49BE-441F-3F494279A2E0}"/>
              </a:ext>
            </a:extLst>
          </p:cNvPr>
          <p:cNvSpPr txBox="1"/>
          <p:nvPr/>
        </p:nvSpPr>
        <p:spPr>
          <a:xfrm>
            <a:off x="5570914" y="4536667"/>
            <a:ext cx="1586653" cy="300082"/>
          </a:xfrm>
          <a:prstGeom prst="rect">
            <a:avLst/>
          </a:prstGeom>
          <a:noFill/>
        </p:spPr>
        <p:txBody>
          <a:bodyPr wrap="none" rtlCol="0">
            <a:spAutoFit/>
          </a:bodyPr>
          <a:lstStyle/>
          <a:p>
            <a:r>
              <a:rPr lang="en-US" sz="1350" b="1" dirty="0"/>
              <a:t>Data Cleaning Cycle</a:t>
            </a:r>
          </a:p>
        </p:txBody>
      </p:sp>
      <p:graphicFrame>
        <p:nvGraphicFramePr>
          <p:cNvPr id="10" name="TextBox 1">
            <a:extLst>
              <a:ext uri="{FF2B5EF4-FFF2-40B4-BE49-F238E27FC236}">
                <a16:creationId xmlns:a16="http://schemas.microsoft.com/office/drawing/2014/main" id="{8F318D1B-EE2F-755C-187C-EF36854FDB53}"/>
              </a:ext>
            </a:extLst>
          </p:cNvPr>
          <p:cNvGraphicFramePr/>
          <p:nvPr>
            <p:extLst>
              <p:ext uri="{D42A27DB-BD31-4B8C-83A1-F6EECF244321}">
                <p14:modId xmlns:p14="http://schemas.microsoft.com/office/powerpoint/2010/main" val="3173450457"/>
              </p:ext>
            </p:extLst>
          </p:nvPr>
        </p:nvGraphicFramePr>
        <p:xfrm>
          <a:off x="706417" y="1272650"/>
          <a:ext cx="3600778" cy="271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87ED365D-8AB5-4C35-C5EB-13231770F2C1}"/>
              </a:ext>
            </a:extLst>
          </p:cNvPr>
          <p:cNvSpPr txBox="1"/>
          <p:nvPr/>
        </p:nvSpPr>
        <p:spPr>
          <a:xfrm>
            <a:off x="602974" y="207221"/>
            <a:ext cx="4572000" cy="584775"/>
          </a:xfrm>
          <a:prstGeom prst="rect">
            <a:avLst/>
          </a:prstGeom>
          <a:noFill/>
        </p:spPr>
        <p:txBody>
          <a:bodyPr wrap="square">
            <a:spAutoFit/>
          </a:bodyPr>
          <a:lstStyle/>
          <a:p>
            <a:pPr lvl="0"/>
            <a:r>
              <a:rPr lang="en-US" sz="3200" b="1" dirty="0">
                <a:solidFill>
                  <a:schemeClr val="bg1"/>
                </a:solidFill>
                <a:highlight>
                  <a:srgbClr val="0000FF"/>
                </a:highlight>
              </a:rPr>
              <a:t>1. Data Cleaning</a:t>
            </a:r>
            <a:endParaRPr lang="en-US" sz="3200" dirty="0">
              <a:solidFill>
                <a:schemeClr val="bg1"/>
              </a:solidFill>
              <a:highlight>
                <a:srgbClr val="0000FF"/>
              </a:highlight>
            </a:endParaRPr>
          </a:p>
        </p:txBody>
      </p:sp>
    </p:spTree>
    <p:extLst>
      <p:ext uri="{BB962C8B-B14F-4D97-AF65-F5344CB8AC3E}">
        <p14:creationId xmlns:p14="http://schemas.microsoft.com/office/powerpoint/2010/main" val="1429892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8BFCA67-839C-5C73-E128-EE974B33990A}"/>
              </a:ext>
            </a:extLst>
          </p:cNvPr>
          <p:cNvSpPr>
            <a:spLocks noGrp="1" noChangeArrowheads="1"/>
          </p:cNvSpPr>
          <p:nvPr>
            <p:ph type="title"/>
          </p:nvPr>
        </p:nvSpPr>
        <p:spPr/>
        <p:txBody>
          <a:bodyPr>
            <a:normAutofit fontScale="90000"/>
          </a:bodyPr>
          <a:lstStyle/>
          <a:p>
            <a:pPr eaLnBrk="1" hangingPunct="1"/>
            <a:r>
              <a:rPr lang="hu-HU" altLang="hu-HU"/>
              <a:t>Training a decision tree</a:t>
            </a:r>
            <a:br>
              <a:rPr lang="hu-HU" altLang="hu-HU"/>
            </a:br>
            <a:r>
              <a:rPr lang="hu-HU" altLang="hu-HU"/>
              <a:t>(algorithm ID3)</a:t>
            </a:r>
            <a:endParaRPr lang="en-US" altLang="hu-HU"/>
          </a:p>
        </p:txBody>
      </p:sp>
      <p:sp>
        <p:nvSpPr>
          <p:cNvPr id="15363" name="Text Box 3">
            <a:extLst>
              <a:ext uri="{FF2B5EF4-FFF2-40B4-BE49-F238E27FC236}">
                <a16:creationId xmlns:a16="http://schemas.microsoft.com/office/drawing/2014/main" id="{1F189077-1980-99B5-290D-4074A694678B}"/>
              </a:ext>
            </a:extLst>
          </p:cNvPr>
          <p:cNvSpPr txBox="1">
            <a:spLocks noChangeArrowheads="1"/>
          </p:cNvSpPr>
          <p:nvPr/>
        </p:nvSpPr>
        <p:spPr bwMode="auto">
          <a:xfrm>
            <a:off x="1707357" y="1629966"/>
            <a:ext cx="62126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1400">
                <a:solidFill>
                  <a:schemeClr val="tx1"/>
                </a:solidFill>
                <a:latin typeface="Arial" panose="020B0604020202020204" pitchFamily="34" charset="0"/>
              </a:defRPr>
            </a:lvl1pPr>
            <a:lvl2pPr marL="914400" indent="-457200">
              <a:defRPr sz="1400">
                <a:solidFill>
                  <a:schemeClr val="tx1"/>
                </a:solidFill>
                <a:latin typeface="Arial" panose="020B0604020202020204" pitchFamily="34" charset="0"/>
              </a:defRPr>
            </a:lvl2pPr>
            <a:lvl3pPr marL="1371600" indent="-457200">
              <a:defRPr sz="1400">
                <a:solidFill>
                  <a:schemeClr val="tx1"/>
                </a:solidFill>
                <a:latin typeface="Arial" panose="020B0604020202020204" pitchFamily="34" charset="0"/>
              </a:defRPr>
            </a:lvl3pPr>
            <a:lvl4pPr marL="1828800" indent="-457200">
              <a:defRPr sz="1400">
                <a:solidFill>
                  <a:schemeClr val="tx1"/>
                </a:solidFill>
                <a:latin typeface="Arial" panose="020B0604020202020204" pitchFamily="34" charset="0"/>
              </a:defRPr>
            </a:lvl4pPr>
            <a:lvl5pPr marL="2286000" indent="-457200">
              <a:defRPr sz="1400">
                <a:solidFill>
                  <a:schemeClr val="tx1"/>
                </a:solidFill>
                <a:latin typeface="Arial" panose="020B0604020202020204" pitchFamily="34" charset="0"/>
              </a:defRPr>
            </a:lvl5pPr>
            <a:lvl6pPr marL="2743200" indent="-457200" eaLnBrk="0" fontAlgn="base" hangingPunct="0">
              <a:spcBef>
                <a:spcPct val="0"/>
              </a:spcBef>
              <a:spcAft>
                <a:spcPct val="0"/>
              </a:spcAft>
              <a:defRPr sz="1400">
                <a:solidFill>
                  <a:schemeClr val="tx1"/>
                </a:solidFill>
                <a:latin typeface="Arial" panose="020B0604020202020204" pitchFamily="34" charset="0"/>
              </a:defRPr>
            </a:lvl6pPr>
            <a:lvl7pPr marL="3200400" indent="-457200" eaLnBrk="0" fontAlgn="base" hangingPunct="0">
              <a:spcBef>
                <a:spcPct val="0"/>
              </a:spcBef>
              <a:spcAft>
                <a:spcPct val="0"/>
              </a:spcAft>
              <a:defRPr sz="1400">
                <a:solidFill>
                  <a:schemeClr val="tx1"/>
                </a:solidFill>
                <a:latin typeface="Arial" panose="020B0604020202020204" pitchFamily="34" charset="0"/>
              </a:defRPr>
            </a:lvl7pPr>
            <a:lvl8pPr marL="3657600" indent="-457200" eaLnBrk="0" fontAlgn="base" hangingPunct="0">
              <a:spcBef>
                <a:spcPct val="0"/>
              </a:spcBef>
              <a:spcAft>
                <a:spcPct val="0"/>
              </a:spcAft>
              <a:defRPr sz="1400">
                <a:solidFill>
                  <a:schemeClr val="tx1"/>
                </a:solidFill>
                <a:latin typeface="Arial" panose="020B0604020202020204" pitchFamily="34" charset="0"/>
              </a:defRPr>
            </a:lvl8pPr>
            <a:lvl9pPr marL="4114800" indent="-4572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buFontTx/>
              <a:buAutoNum type="arabicPeriod"/>
            </a:pPr>
            <a:r>
              <a:rPr lang="en-US" altLang="hu-HU" sz="1800">
                <a:latin typeface="Tahoma" panose="020B0604030504040204" pitchFamily="34" charset="0"/>
              </a:rPr>
              <a:t>A </a:t>
            </a:r>
            <a:r>
              <a:rPr lang="en-US" altLang="hu-HU" sz="1800">
                <a:latin typeface="Tahoma" panose="020B0604030504040204" pitchFamily="34" charset="0"/>
                <a:sym typeface="Symbol" panose="05050102010706020507" pitchFamily="18" charset="2"/>
              </a:rPr>
              <a:t> the “best” decision attribute for next </a:t>
            </a:r>
            <a:r>
              <a:rPr lang="en-US" altLang="hu-HU" sz="1800" i="1">
                <a:latin typeface="Tahoma" panose="020B0604030504040204" pitchFamily="34" charset="0"/>
                <a:sym typeface="Symbol" panose="05050102010706020507" pitchFamily="18" charset="2"/>
              </a:rPr>
              <a:t>node</a:t>
            </a:r>
          </a:p>
          <a:p>
            <a:pPr eaLnBrk="1" hangingPunct="1">
              <a:buFontTx/>
              <a:buAutoNum type="arabicPeriod"/>
            </a:pPr>
            <a:r>
              <a:rPr lang="en-US" altLang="hu-HU" sz="1800">
                <a:latin typeface="Tahoma" panose="020B0604030504040204" pitchFamily="34" charset="0"/>
              </a:rPr>
              <a:t>Assign A as decision attribute for </a:t>
            </a:r>
            <a:r>
              <a:rPr lang="en-US" altLang="hu-HU" sz="1800" i="1">
                <a:latin typeface="Tahoma" panose="020B0604030504040204" pitchFamily="34" charset="0"/>
              </a:rPr>
              <a:t>node</a:t>
            </a:r>
          </a:p>
          <a:p>
            <a:pPr eaLnBrk="1" hangingPunct="1">
              <a:buFontTx/>
              <a:buAutoNum type="arabicPeriod"/>
            </a:pPr>
            <a:r>
              <a:rPr lang="en-US" altLang="hu-HU" sz="1800">
                <a:latin typeface="Tahoma" panose="020B0604030504040204" pitchFamily="34" charset="0"/>
              </a:rPr>
              <a:t>For each value of A create new descendant </a:t>
            </a:r>
            <a:endParaRPr lang="en-US" altLang="hu-HU" sz="1800" i="1">
              <a:latin typeface="Tahoma" panose="020B0604030504040204" pitchFamily="34" charset="0"/>
            </a:endParaRPr>
          </a:p>
          <a:p>
            <a:pPr eaLnBrk="1" hangingPunct="1">
              <a:buFontTx/>
              <a:buAutoNum type="arabicPeriod" startAt="4"/>
            </a:pPr>
            <a:r>
              <a:rPr lang="en-US" altLang="hu-HU" sz="1800">
                <a:latin typeface="Tahoma" panose="020B0604030504040204" pitchFamily="34" charset="0"/>
              </a:rPr>
              <a:t>Sort training examples to leaf node according to</a:t>
            </a:r>
          </a:p>
          <a:p>
            <a:pPr eaLnBrk="1" hangingPunct="1"/>
            <a:r>
              <a:rPr lang="en-US" altLang="hu-HU" sz="1800">
                <a:latin typeface="Tahoma" panose="020B0604030504040204" pitchFamily="34" charset="0"/>
              </a:rPr>
              <a:t>     the attribute value of the branch</a:t>
            </a:r>
          </a:p>
          <a:p>
            <a:pPr eaLnBrk="1" hangingPunct="1">
              <a:buFontTx/>
              <a:buAutoNum type="arabicPeriod" startAt="5"/>
            </a:pPr>
            <a:r>
              <a:rPr lang="en-US" altLang="hu-HU" sz="1800">
                <a:latin typeface="Tahoma" panose="020B0604030504040204" pitchFamily="34" charset="0"/>
              </a:rPr>
              <a:t>If all training examples are perfectly classified (same value of target attribute) stop, else iterate over new</a:t>
            </a:r>
            <a:r>
              <a:rPr lang="sv-SE" altLang="hu-HU" sz="1800">
                <a:latin typeface="Tahoma" panose="020B0604030504040204" pitchFamily="34" charset="0"/>
              </a:rPr>
              <a:t> </a:t>
            </a:r>
            <a:r>
              <a:rPr lang="en-US" altLang="hu-HU" sz="1800">
                <a:latin typeface="Tahoma" panose="020B0604030504040204" pitchFamily="34" charset="0"/>
              </a:rPr>
              <a:t>leaf nodes.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EBD10DC-28CB-96ED-E46E-009A0B9EEC96}"/>
              </a:ext>
            </a:extLst>
          </p:cNvPr>
          <p:cNvSpPr>
            <a:spLocks noGrp="1" noChangeArrowheads="1"/>
          </p:cNvSpPr>
          <p:nvPr>
            <p:ph type="title"/>
          </p:nvPr>
        </p:nvSpPr>
        <p:spPr/>
        <p:txBody>
          <a:bodyPr/>
          <a:lstStyle/>
          <a:p>
            <a:r>
              <a:rPr lang="sv-SE" altLang="hu-HU"/>
              <a:t>Which Attribute is ”best”?</a:t>
            </a:r>
            <a:endParaRPr lang="en-US" altLang="hu-HU"/>
          </a:p>
        </p:txBody>
      </p:sp>
      <p:grpSp>
        <p:nvGrpSpPr>
          <p:cNvPr id="86019" name="Group 3">
            <a:extLst>
              <a:ext uri="{FF2B5EF4-FFF2-40B4-BE49-F238E27FC236}">
                <a16:creationId xmlns:a16="http://schemas.microsoft.com/office/drawing/2014/main" id="{96D1046F-63B8-D64F-A57D-741FC5907069}"/>
              </a:ext>
            </a:extLst>
          </p:cNvPr>
          <p:cNvGrpSpPr>
            <a:grpSpLocks/>
          </p:cNvGrpSpPr>
          <p:nvPr/>
        </p:nvGrpSpPr>
        <p:grpSpPr bwMode="auto">
          <a:xfrm>
            <a:off x="1802606" y="1003698"/>
            <a:ext cx="2591991" cy="2908515"/>
            <a:chOff x="432" y="2633"/>
            <a:chExt cx="2177" cy="1289"/>
          </a:xfrm>
        </p:grpSpPr>
        <p:sp>
          <p:nvSpPr>
            <p:cNvPr id="16397" name="Line 4">
              <a:extLst>
                <a:ext uri="{FF2B5EF4-FFF2-40B4-BE49-F238E27FC236}">
                  <a16:creationId xmlns:a16="http://schemas.microsoft.com/office/drawing/2014/main" id="{44E0B04F-4E39-C842-FD6C-35C45743CD4F}"/>
                </a:ext>
              </a:extLst>
            </p:cNvPr>
            <p:cNvSpPr>
              <a:spLocks noChangeShapeType="1"/>
            </p:cNvSpPr>
            <p:nvPr/>
          </p:nvSpPr>
          <p:spPr bwMode="auto">
            <a:xfrm flipH="1">
              <a:off x="830"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6398" name="Line 5">
              <a:extLst>
                <a:ext uri="{FF2B5EF4-FFF2-40B4-BE49-F238E27FC236}">
                  <a16:creationId xmlns:a16="http://schemas.microsoft.com/office/drawing/2014/main" id="{01D066A7-A2A6-B179-4D07-F18598513798}"/>
                </a:ext>
              </a:extLst>
            </p:cNvPr>
            <p:cNvSpPr>
              <a:spLocks noChangeShapeType="1"/>
            </p:cNvSpPr>
            <p:nvPr/>
          </p:nvSpPr>
          <p:spPr bwMode="auto">
            <a:xfrm>
              <a:off x="1463"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6399" name="Text Box 6">
              <a:extLst>
                <a:ext uri="{FF2B5EF4-FFF2-40B4-BE49-F238E27FC236}">
                  <a16:creationId xmlns:a16="http://schemas.microsoft.com/office/drawing/2014/main" id="{3A43D9D8-77F5-0DA0-E1BE-4B82A3EC0269}"/>
                </a:ext>
              </a:extLst>
            </p:cNvPr>
            <p:cNvSpPr txBox="1">
              <a:spLocks noChangeArrowheads="1"/>
            </p:cNvSpPr>
            <p:nvPr/>
          </p:nvSpPr>
          <p:spPr bwMode="auto">
            <a:xfrm>
              <a:off x="1140" y="2933"/>
              <a:ext cx="577" cy="164"/>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A</a:t>
              </a:r>
              <a:r>
                <a:rPr lang="en-US" altLang="hu-HU" sz="1800" b="0" baseline="-25000">
                  <a:solidFill>
                    <a:schemeClr val="tx1"/>
                  </a:solidFill>
                </a:rPr>
                <a:t>1</a:t>
              </a:r>
              <a:r>
                <a:rPr lang="en-US" altLang="hu-HU" sz="1800" b="0">
                  <a:solidFill>
                    <a:schemeClr val="tx1"/>
                  </a:solidFill>
                </a:rPr>
                <a:t>=?</a:t>
              </a:r>
            </a:p>
          </p:txBody>
        </p:sp>
        <p:sp>
          <p:nvSpPr>
            <p:cNvPr id="16400" name="Text Box 7">
              <a:extLst>
                <a:ext uri="{FF2B5EF4-FFF2-40B4-BE49-F238E27FC236}">
                  <a16:creationId xmlns:a16="http://schemas.microsoft.com/office/drawing/2014/main" id="{817A81B5-6967-BC1A-98FA-7584755853F0}"/>
                </a:ext>
              </a:extLst>
            </p:cNvPr>
            <p:cNvSpPr txBox="1">
              <a:spLocks noChangeArrowheads="1"/>
            </p:cNvSpPr>
            <p:nvPr/>
          </p:nvSpPr>
          <p:spPr bwMode="auto">
            <a:xfrm>
              <a:off x="751" y="3372"/>
              <a:ext cx="539" cy="16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True</a:t>
              </a:r>
              <a:endParaRPr lang="en-US" altLang="hu-HU" sz="1800" b="0">
                <a:solidFill>
                  <a:schemeClr val="tx1"/>
                </a:solidFill>
              </a:endParaRPr>
            </a:p>
          </p:txBody>
        </p:sp>
        <p:sp>
          <p:nvSpPr>
            <p:cNvPr id="16401" name="Text Box 8">
              <a:extLst>
                <a:ext uri="{FF2B5EF4-FFF2-40B4-BE49-F238E27FC236}">
                  <a16:creationId xmlns:a16="http://schemas.microsoft.com/office/drawing/2014/main" id="{709F0C24-345F-2C03-122D-B5B78120D7FD}"/>
                </a:ext>
              </a:extLst>
            </p:cNvPr>
            <p:cNvSpPr txBox="1">
              <a:spLocks noChangeArrowheads="1"/>
            </p:cNvSpPr>
            <p:nvPr/>
          </p:nvSpPr>
          <p:spPr bwMode="auto">
            <a:xfrm>
              <a:off x="1542" y="3372"/>
              <a:ext cx="629" cy="16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False</a:t>
              </a:r>
              <a:endParaRPr lang="en-US" altLang="hu-HU" sz="1800" b="0">
                <a:solidFill>
                  <a:schemeClr val="tx1"/>
                </a:solidFill>
              </a:endParaRPr>
            </a:p>
          </p:txBody>
        </p:sp>
        <p:sp>
          <p:nvSpPr>
            <p:cNvPr id="16402" name="Text Box 9">
              <a:extLst>
                <a:ext uri="{FF2B5EF4-FFF2-40B4-BE49-F238E27FC236}">
                  <a16:creationId xmlns:a16="http://schemas.microsoft.com/office/drawing/2014/main" id="{9B5BE441-1390-BAA3-653F-7D0B14CDED0E}"/>
                </a:ext>
              </a:extLst>
            </p:cNvPr>
            <p:cNvSpPr txBox="1">
              <a:spLocks noChangeArrowheads="1"/>
            </p:cNvSpPr>
            <p:nvPr/>
          </p:nvSpPr>
          <p:spPr bwMode="auto">
            <a:xfrm>
              <a:off x="432" y="3758"/>
              <a:ext cx="871" cy="16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[21+, 5-]</a:t>
              </a:r>
            </a:p>
          </p:txBody>
        </p:sp>
        <p:sp>
          <p:nvSpPr>
            <p:cNvPr id="16403" name="Text Box 10">
              <a:extLst>
                <a:ext uri="{FF2B5EF4-FFF2-40B4-BE49-F238E27FC236}">
                  <a16:creationId xmlns:a16="http://schemas.microsoft.com/office/drawing/2014/main" id="{CFA11F45-405A-6B22-7307-DCBD22012D14}"/>
                </a:ext>
              </a:extLst>
            </p:cNvPr>
            <p:cNvSpPr txBox="1">
              <a:spLocks noChangeArrowheads="1"/>
            </p:cNvSpPr>
            <p:nvPr/>
          </p:nvSpPr>
          <p:spPr bwMode="auto">
            <a:xfrm>
              <a:off x="1738" y="3758"/>
              <a:ext cx="871" cy="16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[8+, 30-]</a:t>
              </a:r>
            </a:p>
          </p:txBody>
        </p:sp>
        <p:sp>
          <p:nvSpPr>
            <p:cNvPr id="16404" name="Text Box 11">
              <a:extLst>
                <a:ext uri="{FF2B5EF4-FFF2-40B4-BE49-F238E27FC236}">
                  <a16:creationId xmlns:a16="http://schemas.microsoft.com/office/drawing/2014/main" id="{48861387-8F7A-FE40-14A1-E2577623718E}"/>
                </a:ext>
              </a:extLst>
            </p:cNvPr>
            <p:cNvSpPr txBox="1">
              <a:spLocks noChangeArrowheads="1"/>
            </p:cNvSpPr>
            <p:nvPr/>
          </p:nvSpPr>
          <p:spPr bwMode="auto">
            <a:xfrm>
              <a:off x="987" y="2633"/>
              <a:ext cx="1310"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2700" b="0">
                  <a:solidFill>
                    <a:schemeClr val="tx1"/>
                  </a:solidFill>
                </a:rPr>
                <a:t>[29+,35-]</a:t>
              </a:r>
            </a:p>
          </p:txBody>
        </p:sp>
      </p:grpSp>
      <p:grpSp>
        <p:nvGrpSpPr>
          <p:cNvPr id="86028" name="Group 12">
            <a:extLst>
              <a:ext uri="{FF2B5EF4-FFF2-40B4-BE49-F238E27FC236}">
                <a16:creationId xmlns:a16="http://schemas.microsoft.com/office/drawing/2014/main" id="{08EE6D24-AAC1-0476-794E-84D0ADA47C46}"/>
              </a:ext>
            </a:extLst>
          </p:cNvPr>
          <p:cNvGrpSpPr>
            <a:grpSpLocks/>
          </p:cNvGrpSpPr>
          <p:nvPr/>
        </p:nvGrpSpPr>
        <p:grpSpPr bwMode="auto">
          <a:xfrm>
            <a:off x="4857751" y="987027"/>
            <a:ext cx="2575323" cy="2918852"/>
            <a:chOff x="3408" y="2602"/>
            <a:chExt cx="2163" cy="1323"/>
          </a:xfrm>
        </p:grpSpPr>
        <p:sp>
          <p:nvSpPr>
            <p:cNvPr id="16389" name="Line 13">
              <a:extLst>
                <a:ext uri="{FF2B5EF4-FFF2-40B4-BE49-F238E27FC236}">
                  <a16:creationId xmlns:a16="http://schemas.microsoft.com/office/drawing/2014/main" id="{FF639629-59A5-5DB0-3BB7-295B695E76D0}"/>
                </a:ext>
              </a:extLst>
            </p:cNvPr>
            <p:cNvSpPr>
              <a:spLocks noChangeShapeType="1"/>
            </p:cNvSpPr>
            <p:nvPr/>
          </p:nvSpPr>
          <p:spPr bwMode="auto">
            <a:xfrm flipH="1">
              <a:off x="3806"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6390" name="Line 14">
              <a:extLst>
                <a:ext uri="{FF2B5EF4-FFF2-40B4-BE49-F238E27FC236}">
                  <a16:creationId xmlns:a16="http://schemas.microsoft.com/office/drawing/2014/main" id="{74DAAE12-E3AD-455D-51FB-CFC7B97AFBCF}"/>
                </a:ext>
              </a:extLst>
            </p:cNvPr>
            <p:cNvSpPr>
              <a:spLocks noChangeShapeType="1"/>
            </p:cNvSpPr>
            <p:nvPr/>
          </p:nvSpPr>
          <p:spPr bwMode="auto">
            <a:xfrm>
              <a:off x="4439"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6391" name="Text Box 15">
              <a:extLst>
                <a:ext uri="{FF2B5EF4-FFF2-40B4-BE49-F238E27FC236}">
                  <a16:creationId xmlns:a16="http://schemas.microsoft.com/office/drawing/2014/main" id="{B894BBBD-0299-B31A-5F49-A865BDDBF528}"/>
                </a:ext>
              </a:extLst>
            </p:cNvPr>
            <p:cNvSpPr txBox="1">
              <a:spLocks noChangeArrowheads="1"/>
            </p:cNvSpPr>
            <p:nvPr/>
          </p:nvSpPr>
          <p:spPr bwMode="auto">
            <a:xfrm>
              <a:off x="4112" y="2915"/>
              <a:ext cx="577" cy="167"/>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A</a:t>
              </a:r>
              <a:r>
                <a:rPr lang="en-US" altLang="hu-HU" sz="1800" b="0" baseline="-25000">
                  <a:solidFill>
                    <a:schemeClr val="tx1"/>
                  </a:solidFill>
                </a:rPr>
                <a:t>2</a:t>
              </a:r>
              <a:r>
                <a:rPr lang="en-US" altLang="hu-HU" sz="1800" b="0">
                  <a:solidFill>
                    <a:schemeClr val="tx1"/>
                  </a:solidFill>
                </a:rPr>
                <a:t>=?</a:t>
              </a:r>
            </a:p>
          </p:txBody>
        </p:sp>
        <p:sp>
          <p:nvSpPr>
            <p:cNvPr id="16392" name="Text Box 16">
              <a:extLst>
                <a:ext uri="{FF2B5EF4-FFF2-40B4-BE49-F238E27FC236}">
                  <a16:creationId xmlns:a16="http://schemas.microsoft.com/office/drawing/2014/main" id="{E80DEC3D-8DF5-4524-F169-31757B706300}"/>
                </a:ext>
              </a:extLst>
            </p:cNvPr>
            <p:cNvSpPr txBox="1">
              <a:spLocks noChangeArrowheads="1"/>
            </p:cNvSpPr>
            <p:nvPr/>
          </p:nvSpPr>
          <p:spPr bwMode="auto">
            <a:xfrm>
              <a:off x="3727" y="3372"/>
              <a:ext cx="539" cy="16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True</a:t>
              </a:r>
              <a:endParaRPr lang="en-US" altLang="hu-HU" sz="1800" b="0">
                <a:solidFill>
                  <a:schemeClr val="tx1"/>
                </a:solidFill>
              </a:endParaRPr>
            </a:p>
          </p:txBody>
        </p:sp>
        <p:sp>
          <p:nvSpPr>
            <p:cNvPr id="16393" name="Text Box 17">
              <a:extLst>
                <a:ext uri="{FF2B5EF4-FFF2-40B4-BE49-F238E27FC236}">
                  <a16:creationId xmlns:a16="http://schemas.microsoft.com/office/drawing/2014/main" id="{B65F821D-D4B7-BA85-A2BB-FBE2438B9906}"/>
                </a:ext>
              </a:extLst>
            </p:cNvPr>
            <p:cNvSpPr txBox="1">
              <a:spLocks noChangeArrowheads="1"/>
            </p:cNvSpPr>
            <p:nvPr/>
          </p:nvSpPr>
          <p:spPr bwMode="auto">
            <a:xfrm>
              <a:off x="4518" y="3372"/>
              <a:ext cx="629" cy="16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False</a:t>
              </a:r>
              <a:endParaRPr lang="en-US" altLang="hu-HU" sz="1800" b="0">
                <a:solidFill>
                  <a:schemeClr val="tx1"/>
                </a:solidFill>
              </a:endParaRPr>
            </a:p>
          </p:txBody>
        </p:sp>
        <p:sp>
          <p:nvSpPr>
            <p:cNvPr id="16394" name="Text Box 18">
              <a:extLst>
                <a:ext uri="{FF2B5EF4-FFF2-40B4-BE49-F238E27FC236}">
                  <a16:creationId xmlns:a16="http://schemas.microsoft.com/office/drawing/2014/main" id="{81E6DAEF-6CD8-74B5-3E94-0C06794E27CC}"/>
                </a:ext>
              </a:extLst>
            </p:cNvPr>
            <p:cNvSpPr txBox="1">
              <a:spLocks noChangeArrowheads="1"/>
            </p:cNvSpPr>
            <p:nvPr/>
          </p:nvSpPr>
          <p:spPr bwMode="auto">
            <a:xfrm>
              <a:off x="3408" y="3744"/>
              <a:ext cx="979" cy="16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[18+, 33-]</a:t>
              </a:r>
            </a:p>
          </p:txBody>
        </p:sp>
        <p:sp>
          <p:nvSpPr>
            <p:cNvPr id="16395" name="Text Box 19">
              <a:extLst>
                <a:ext uri="{FF2B5EF4-FFF2-40B4-BE49-F238E27FC236}">
                  <a16:creationId xmlns:a16="http://schemas.microsoft.com/office/drawing/2014/main" id="{462BA288-E143-9168-C572-A7BFCE6BA806}"/>
                </a:ext>
              </a:extLst>
            </p:cNvPr>
            <p:cNvSpPr txBox="1">
              <a:spLocks noChangeArrowheads="1"/>
            </p:cNvSpPr>
            <p:nvPr/>
          </p:nvSpPr>
          <p:spPr bwMode="auto">
            <a:xfrm>
              <a:off x="4714" y="3758"/>
              <a:ext cx="857" cy="16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[11+, 2-]</a:t>
              </a:r>
            </a:p>
          </p:txBody>
        </p:sp>
        <p:sp>
          <p:nvSpPr>
            <p:cNvPr id="16396" name="Text Box 20">
              <a:extLst>
                <a:ext uri="{FF2B5EF4-FFF2-40B4-BE49-F238E27FC236}">
                  <a16:creationId xmlns:a16="http://schemas.microsoft.com/office/drawing/2014/main" id="{1C746483-1F00-5D0C-B67C-4FB3D1BF36EF}"/>
                </a:ext>
              </a:extLst>
            </p:cNvPr>
            <p:cNvSpPr txBox="1">
              <a:spLocks noChangeArrowheads="1"/>
            </p:cNvSpPr>
            <p:nvPr/>
          </p:nvSpPr>
          <p:spPr bwMode="auto">
            <a:xfrm>
              <a:off x="3926" y="2602"/>
              <a:ext cx="131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2700" b="0">
                  <a:solidFill>
                    <a:schemeClr val="tx1"/>
                  </a:solidFill>
                </a:rPr>
                <a:t>[29+,35-]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19"/>
                                        </p:tgtEl>
                                        <p:attrNameLst>
                                          <p:attrName>style.visibility</p:attrName>
                                        </p:attrNameLst>
                                      </p:cBhvr>
                                      <p:to>
                                        <p:strVal val="visible"/>
                                      </p:to>
                                    </p:set>
                                    <p:anim calcmode="lin" valueType="num">
                                      <p:cBhvr additive="base">
                                        <p:cTn id="7" dur="500" fill="hold"/>
                                        <p:tgtEl>
                                          <p:spTgt spid="86019"/>
                                        </p:tgtEl>
                                        <p:attrNameLst>
                                          <p:attrName>ppt_x</p:attrName>
                                        </p:attrNameLst>
                                      </p:cBhvr>
                                      <p:tavLst>
                                        <p:tav tm="0">
                                          <p:val>
                                            <p:strVal val="0-#ppt_w/2"/>
                                          </p:val>
                                        </p:tav>
                                        <p:tav tm="100000">
                                          <p:val>
                                            <p:strVal val="#ppt_x"/>
                                          </p:val>
                                        </p:tav>
                                      </p:tavLst>
                                    </p:anim>
                                    <p:anim calcmode="lin" valueType="num">
                                      <p:cBhvr additive="base">
                                        <p:cTn id="8" dur="500" fill="hold"/>
                                        <p:tgtEl>
                                          <p:spTgt spid="860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6028"/>
                                        </p:tgtEl>
                                        <p:attrNameLst>
                                          <p:attrName>style.visibility</p:attrName>
                                        </p:attrNameLst>
                                      </p:cBhvr>
                                      <p:to>
                                        <p:strVal val="visible"/>
                                      </p:to>
                                    </p:set>
                                    <p:anim calcmode="lin" valueType="num">
                                      <p:cBhvr additive="base">
                                        <p:cTn id="13" dur="500" fill="hold"/>
                                        <p:tgtEl>
                                          <p:spTgt spid="86028"/>
                                        </p:tgtEl>
                                        <p:attrNameLst>
                                          <p:attrName>ppt_x</p:attrName>
                                        </p:attrNameLst>
                                      </p:cBhvr>
                                      <p:tavLst>
                                        <p:tav tm="0">
                                          <p:val>
                                            <p:strVal val="0-#ppt_w/2"/>
                                          </p:val>
                                        </p:tav>
                                        <p:tav tm="100000">
                                          <p:val>
                                            <p:strVal val="#ppt_x"/>
                                          </p:val>
                                        </p:tav>
                                      </p:tavLst>
                                    </p:anim>
                                    <p:anim calcmode="lin" valueType="num">
                                      <p:cBhvr additive="base">
                                        <p:cTn id="14" dur="500" fill="hold"/>
                                        <p:tgtEl>
                                          <p:spTgt spid="86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2F53D2-A617-5513-02C2-0AD5A6F34BE1}"/>
              </a:ext>
            </a:extLst>
          </p:cNvPr>
          <p:cNvSpPr>
            <a:spLocks noGrp="1" noChangeArrowheads="1"/>
          </p:cNvSpPr>
          <p:nvPr>
            <p:ph type="title"/>
          </p:nvPr>
        </p:nvSpPr>
        <p:spPr>
          <a:xfrm>
            <a:off x="2081213" y="0"/>
            <a:ext cx="5570935" cy="857250"/>
          </a:xfrm>
        </p:spPr>
        <p:txBody>
          <a:bodyPr/>
          <a:lstStyle/>
          <a:p>
            <a:r>
              <a:rPr lang="en-US" altLang="hu-HU"/>
              <a:t>Entropy</a:t>
            </a:r>
            <a:endParaRPr lang="sv-SE" altLang="hu-HU"/>
          </a:p>
        </p:txBody>
      </p:sp>
      <p:sp>
        <p:nvSpPr>
          <p:cNvPr id="17411" name="Rectangle 3">
            <a:extLst>
              <a:ext uri="{FF2B5EF4-FFF2-40B4-BE49-F238E27FC236}">
                <a16:creationId xmlns:a16="http://schemas.microsoft.com/office/drawing/2014/main" id="{451C92C1-8623-B90D-C257-9389898032C0}"/>
              </a:ext>
            </a:extLst>
          </p:cNvPr>
          <p:cNvSpPr>
            <a:spLocks noGrp="1" noChangeArrowheads="1"/>
          </p:cNvSpPr>
          <p:nvPr>
            <p:ph type="body" idx="1"/>
          </p:nvPr>
        </p:nvSpPr>
        <p:spPr>
          <a:xfrm>
            <a:off x="2008585" y="2874169"/>
            <a:ext cx="5829300" cy="1771650"/>
          </a:xfrm>
        </p:spPr>
        <p:txBody>
          <a:bodyPr>
            <a:normAutofit lnSpcReduction="10000"/>
          </a:bodyPr>
          <a:lstStyle/>
          <a:p>
            <a:r>
              <a:rPr lang="sv-SE" altLang="hu-HU" sz="1800"/>
              <a:t>S is a sample of training examples</a:t>
            </a:r>
          </a:p>
          <a:p>
            <a:r>
              <a:rPr lang="sv-SE" altLang="hu-HU" sz="1800"/>
              <a:t>p</a:t>
            </a:r>
            <a:r>
              <a:rPr lang="sv-SE" altLang="hu-HU" sz="1800" baseline="-25000"/>
              <a:t>+</a:t>
            </a:r>
            <a:r>
              <a:rPr lang="sv-SE" altLang="hu-HU" sz="1800"/>
              <a:t> is the proportion of positive examples</a:t>
            </a:r>
          </a:p>
          <a:p>
            <a:r>
              <a:rPr lang="sv-SE" altLang="hu-HU" sz="1800"/>
              <a:t>p</a:t>
            </a:r>
            <a:r>
              <a:rPr lang="sv-SE" altLang="hu-HU" sz="1800" baseline="-25000"/>
              <a:t>-</a:t>
            </a:r>
            <a:r>
              <a:rPr lang="sv-SE" altLang="hu-HU" sz="1800"/>
              <a:t> is the proportion of negative examples</a:t>
            </a:r>
          </a:p>
          <a:p>
            <a:r>
              <a:rPr lang="sv-SE" altLang="hu-HU" sz="1800"/>
              <a:t>Entropy measures the impurity of S</a:t>
            </a:r>
          </a:p>
          <a:p>
            <a:pPr lvl="1">
              <a:buFont typeface="Wingdings" panose="05000000000000000000" pitchFamily="2" charset="2"/>
              <a:buNone/>
            </a:pPr>
            <a:r>
              <a:rPr lang="sv-SE" altLang="hu-HU"/>
              <a:t>Entropy(S) = -p</a:t>
            </a:r>
            <a:r>
              <a:rPr lang="sv-SE" altLang="hu-HU" baseline="-25000"/>
              <a:t>+</a:t>
            </a:r>
            <a:r>
              <a:rPr lang="sv-SE" altLang="hu-HU"/>
              <a:t> log</a:t>
            </a:r>
            <a:r>
              <a:rPr lang="sv-SE" altLang="hu-HU" baseline="-25000"/>
              <a:t>2</a:t>
            </a:r>
            <a:r>
              <a:rPr lang="sv-SE" altLang="hu-HU"/>
              <a:t> p</a:t>
            </a:r>
            <a:r>
              <a:rPr lang="sv-SE" altLang="hu-HU" baseline="-25000"/>
              <a:t>+</a:t>
            </a:r>
            <a:r>
              <a:rPr lang="sv-SE" altLang="hu-HU"/>
              <a:t> - p</a:t>
            </a:r>
            <a:r>
              <a:rPr lang="sv-SE" altLang="hu-HU" baseline="-25000"/>
              <a:t>-</a:t>
            </a:r>
            <a:r>
              <a:rPr lang="sv-SE" altLang="hu-HU"/>
              <a:t> log</a:t>
            </a:r>
            <a:r>
              <a:rPr lang="sv-SE" altLang="hu-HU" baseline="-25000"/>
              <a:t>2</a:t>
            </a:r>
            <a:r>
              <a:rPr lang="sv-SE" altLang="hu-HU"/>
              <a:t> p</a:t>
            </a:r>
            <a:r>
              <a:rPr lang="sv-SE" altLang="hu-HU" baseline="-25000"/>
              <a:t>-</a:t>
            </a:r>
          </a:p>
        </p:txBody>
      </p:sp>
      <p:pic>
        <p:nvPicPr>
          <p:cNvPr id="17412" name="Picture 4" descr="C:\Documents and Settings\hoffmann\My Documents\MachineLearning\entropy.jpg">
            <a:extLst>
              <a:ext uri="{FF2B5EF4-FFF2-40B4-BE49-F238E27FC236}">
                <a16:creationId xmlns:a16="http://schemas.microsoft.com/office/drawing/2014/main" id="{C2DFD5EB-880A-006C-21B9-D915773D0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041" y="765572"/>
            <a:ext cx="2971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1D3E354-9CB7-C14B-A637-42BB3229BCEE}"/>
              </a:ext>
            </a:extLst>
          </p:cNvPr>
          <p:cNvSpPr>
            <a:spLocks noGrp="1" noChangeArrowheads="1"/>
          </p:cNvSpPr>
          <p:nvPr>
            <p:ph type="title"/>
          </p:nvPr>
        </p:nvSpPr>
        <p:spPr/>
        <p:txBody>
          <a:bodyPr/>
          <a:lstStyle/>
          <a:p>
            <a:r>
              <a:rPr lang="sv-SE" altLang="hu-HU"/>
              <a:t>Information Gain</a:t>
            </a:r>
            <a:endParaRPr lang="en-US" altLang="hu-HU"/>
          </a:p>
        </p:txBody>
      </p:sp>
      <p:sp>
        <p:nvSpPr>
          <p:cNvPr id="19459" name="Rectangle 3">
            <a:extLst>
              <a:ext uri="{FF2B5EF4-FFF2-40B4-BE49-F238E27FC236}">
                <a16:creationId xmlns:a16="http://schemas.microsoft.com/office/drawing/2014/main" id="{1A97AF0A-9590-CD4F-4CA5-27E9B9750052}"/>
              </a:ext>
            </a:extLst>
          </p:cNvPr>
          <p:cNvSpPr>
            <a:spLocks noGrp="1" noChangeArrowheads="1"/>
          </p:cNvSpPr>
          <p:nvPr>
            <p:ph type="body" idx="1"/>
          </p:nvPr>
        </p:nvSpPr>
        <p:spPr>
          <a:xfrm>
            <a:off x="1714500" y="1143000"/>
            <a:ext cx="5772150" cy="3086100"/>
          </a:xfrm>
        </p:spPr>
        <p:txBody>
          <a:bodyPr/>
          <a:lstStyle/>
          <a:p>
            <a:r>
              <a:rPr lang="sv-SE" altLang="hu-HU" sz="1800"/>
              <a:t>Gain(S,A): expected reduction in entropy due to sorting S on attribute A</a:t>
            </a:r>
          </a:p>
          <a:p>
            <a:endParaRPr lang="sv-SE" altLang="hu-HU" sz="1800"/>
          </a:p>
        </p:txBody>
      </p:sp>
      <p:grpSp>
        <p:nvGrpSpPr>
          <p:cNvPr id="19460" name="Group 4">
            <a:extLst>
              <a:ext uri="{FF2B5EF4-FFF2-40B4-BE49-F238E27FC236}">
                <a16:creationId xmlns:a16="http://schemas.microsoft.com/office/drawing/2014/main" id="{100DDEEA-2946-912D-682B-70970690AA72}"/>
              </a:ext>
            </a:extLst>
          </p:cNvPr>
          <p:cNvGrpSpPr>
            <a:grpSpLocks/>
          </p:cNvGrpSpPr>
          <p:nvPr/>
        </p:nvGrpSpPr>
        <p:grpSpPr bwMode="auto">
          <a:xfrm>
            <a:off x="1779985" y="3003947"/>
            <a:ext cx="2721769" cy="1512767"/>
            <a:chOff x="144" y="2880"/>
            <a:chExt cx="2286" cy="1095"/>
          </a:xfrm>
        </p:grpSpPr>
        <p:sp>
          <p:nvSpPr>
            <p:cNvPr id="19472" name="Line 5">
              <a:extLst>
                <a:ext uri="{FF2B5EF4-FFF2-40B4-BE49-F238E27FC236}">
                  <a16:creationId xmlns:a16="http://schemas.microsoft.com/office/drawing/2014/main" id="{CB2CFBA9-2003-EE24-2C2E-00D7D725C0DE}"/>
                </a:ext>
              </a:extLst>
            </p:cNvPr>
            <p:cNvSpPr>
              <a:spLocks noChangeShapeType="1"/>
            </p:cNvSpPr>
            <p:nvPr/>
          </p:nvSpPr>
          <p:spPr bwMode="auto">
            <a:xfrm flipH="1">
              <a:off x="830"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9473" name="Line 6">
              <a:extLst>
                <a:ext uri="{FF2B5EF4-FFF2-40B4-BE49-F238E27FC236}">
                  <a16:creationId xmlns:a16="http://schemas.microsoft.com/office/drawing/2014/main" id="{81A56A96-10C8-9F4B-A195-526A0D917491}"/>
                </a:ext>
              </a:extLst>
            </p:cNvPr>
            <p:cNvSpPr>
              <a:spLocks noChangeShapeType="1"/>
            </p:cNvSpPr>
            <p:nvPr/>
          </p:nvSpPr>
          <p:spPr bwMode="auto">
            <a:xfrm>
              <a:off x="1463"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9474" name="Text Box 7">
              <a:extLst>
                <a:ext uri="{FF2B5EF4-FFF2-40B4-BE49-F238E27FC236}">
                  <a16:creationId xmlns:a16="http://schemas.microsoft.com/office/drawing/2014/main" id="{6E819335-6E04-91D1-5355-1D9BD357F29D}"/>
                </a:ext>
              </a:extLst>
            </p:cNvPr>
            <p:cNvSpPr txBox="1">
              <a:spLocks noChangeArrowheads="1"/>
            </p:cNvSpPr>
            <p:nvPr/>
          </p:nvSpPr>
          <p:spPr bwMode="auto">
            <a:xfrm>
              <a:off x="1147" y="2880"/>
              <a:ext cx="471" cy="217"/>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A</a:t>
              </a:r>
              <a:r>
                <a:rPr lang="en-US" altLang="hu-HU" sz="1350" b="0" baseline="-25000">
                  <a:solidFill>
                    <a:schemeClr val="tx1"/>
                  </a:solidFill>
                </a:rPr>
                <a:t>1</a:t>
              </a:r>
              <a:r>
                <a:rPr lang="en-US" altLang="hu-HU" sz="1350" b="0">
                  <a:solidFill>
                    <a:schemeClr val="tx1"/>
                  </a:solidFill>
                </a:rPr>
                <a:t>=?</a:t>
              </a:r>
            </a:p>
          </p:txBody>
        </p:sp>
        <p:sp>
          <p:nvSpPr>
            <p:cNvPr id="19475" name="Text Box 8">
              <a:extLst>
                <a:ext uri="{FF2B5EF4-FFF2-40B4-BE49-F238E27FC236}">
                  <a16:creationId xmlns:a16="http://schemas.microsoft.com/office/drawing/2014/main" id="{3C8FD246-7850-B0C9-87C2-7CCF079A9726}"/>
                </a:ext>
              </a:extLst>
            </p:cNvPr>
            <p:cNvSpPr txBox="1">
              <a:spLocks noChangeArrowheads="1"/>
            </p:cNvSpPr>
            <p:nvPr/>
          </p:nvSpPr>
          <p:spPr bwMode="auto">
            <a:xfrm>
              <a:off x="751" y="3372"/>
              <a:ext cx="443" cy="21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True</a:t>
              </a:r>
              <a:endParaRPr lang="en-US" altLang="hu-HU" sz="1350" b="0">
                <a:solidFill>
                  <a:schemeClr val="tx1"/>
                </a:solidFill>
              </a:endParaRPr>
            </a:p>
          </p:txBody>
        </p:sp>
        <p:sp>
          <p:nvSpPr>
            <p:cNvPr id="19476" name="Text Box 9">
              <a:extLst>
                <a:ext uri="{FF2B5EF4-FFF2-40B4-BE49-F238E27FC236}">
                  <a16:creationId xmlns:a16="http://schemas.microsoft.com/office/drawing/2014/main" id="{3134B2C7-6E04-E96B-92EB-20A86A3BD7E4}"/>
                </a:ext>
              </a:extLst>
            </p:cNvPr>
            <p:cNvSpPr txBox="1">
              <a:spLocks noChangeArrowheads="1"/>
            </p:cNvSpPr>
            <p:nvPr/>
          </p:nvSpPr>
          <p:spPr bwMode="auto">
            <a:xfrm>
              <a:off x="1542" y="3372"/>
              <a:ext cx="511" cy="21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False</a:t>
              </a:r>
              <a:endParaRPr lang="en-US" altLang="hu-HU" sz="1350" b="0">
                <a:solidFill>
                  <a:schemeClr val="tx1"/>
                </a:solidFill>
              </a:endParaRPr>
            </a:p>
          </p:txBody>
        </p:sp>
        <p:sp>
          <p:nvSpPr>
            <p:cNvPr id="19477" name="Text Box 10">
              <a:extLst>
                <a:ext uri="{FF2B5EF4-FFF2-40B4-BE49-F238E27FC236}">
                  <a16:creationId xmlns:a16="http://schemas.microsoft.com/office/drawing/2014/main" id="{2F47A544-2D9A-F5E8-C2EB-339DC4251673}"/>
                </a:ext>
              </a:extLst>
            </p:cNvPr>
            <p:cNvSpPr txBox="1">
              <a:spLocks noChangeArrowheads="1"/>
            </p:cNvSpPr>
            <p:nvPr/>
          </p:nvSpPr>
          <p:spPr bwMode="auto">
            <a:xfrm>
              <a:off x="432" y="3758"/>
              <a:ext cx="692" cy="21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[21+, 5-]</a:t>
              </a:r>
            </a:p>
          </p:txBody>
        </p:sp>
        <p:sp>
          <p:nvSpPr>
            <p:cNvPr id="19478" name="Text Box 11">
              <a:extLst>
                <a:ext uri="{FF2B5EF4-FFF2-40B4-BE49-F238E27FC236}">
                  <a16:creationId xmlns:a16="http://schemas.microsoft.com/office/drawing/2014/main" id="{9E807BE7-2DDD-572C-7CCE-F95671566BCB}"/>
                </a:ext>
              </a:extLst>
            </p:cNvPr>
            <p:cNvSpPr txBox="1">
              <a:spLocks noChangeArrowheads="1"/>
            </p:cNvSpPr>
            <p:nvPr/>
          </p:nvSpPr>
          <p:spPr bwMode="auto">
            <a:xfrm>
              <a:off x="1738" y="3758"/>
              <a:ext cx="692" cy="21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[8+, 30-]</a:t>
              </a:r>
            </a:p>
          </p:txBody>
        </p:sp>
        <p:sp>
          <p:nvSpPr>
            <p:cNvPr id="19479" name="Text Box 12">
              <a:extLst>
                <a:ext uri="{FF2B5EF4-FFF2-40B4-BE49-F238E27FC236}">
                  <a16:creationId xmlns:a16="http://schemas.microsoft.com/office/drawing/2014/main" id="{8B8E627C-44A3-DAE2-C086-90138465F747}"/>
                </a:ext>
              </a:extLst>
            </p:cNvPr>
            <p:cNvSpPr txBox="1">
              <a:spLocks noChangeArrowheads="1"/>
            </p:cNvSpPr>
            <p:nvPr/>
          </p:nvSpPr>
          <p:spPr bwMode="auto">
            <a:xfrm>
              <a:off x="144" y="2880"/>
              <a:ext cx="73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[29+,35-]</a:t>
              </a:r>
            </a:p>
          </p:txBody>
        </p:sp>
      </p:grpSp>
      <p:grpSp>
        <p:nvGrpSpPr>
          <p:cNvPr id="19461" name="Group 13">
            <a:extLst>
              <a:ext uri="{FF2B5EF4-FFF2-40B4-BE49-F238E27FC236}">
                <a16:creationId xmlns:a16="http://schemas.microsoft.com/office/drawing/2014/main" id="{3BF1C32F-642B-721F-7283-583AE07CA0EC}"/>
              </a:ext>
            </a:extLst>
          </p:cNvPr>
          <p:cNvGrpSpPr>
            <a:grpSpLocks/>
          </p:cNvGrpSpPr>
          <p:nvPr/>
        </p:nvGrpSpPr>
        <p:grpSpPr bwMode="auto">
          <a:xfrm>
            <a:off x="5086351" y="3011093"/>
            <a:ext cx="2415779" cy="1483968"/>
            <a:chOff x="3408" y="2880"/>
            <a:chExt cx="2029" cy="1101"/>
          </a:xfrm>
        </p:grpSpPr>
        <p:sp>
          <p:nvSpPr>
            <p:cNvPr id="19464" name="Line 14">
              <a:extLst>
                <a:ext uri="{FF2B5EF4-FFF2-40B4-BE49-F238E27FC236}">
                  <a16:creationId xmlns:a16="http://schemas.microsoft.com/office/drawing/2014/main" id="{E8D90D4F-96F1-F78F-8CB5-A770B7F2FD87}"/>
                </a:ext>
              </a:extLst>
            </p:cNvPr>
            <p:cNvSpPr>
              <a:spLocks noChangeShapeType="1"/>
            </p:cNvSpPr>
            <p:nvPr/>
          </p:nvSpPr>
          <p:spPr bwMode="auto">
            <a:xfrm flipH="1">
              <a:off x="3806"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9465" name="Line 15">
              <a:extLst>
                <a:ext uri="{FF2B5EF4-FFF2-40B4-BE49-F238E27FC236}">
                  <a16:creationId xmlns:a16="http://schemas.microsoft.com/office/drawing/2014/main" id="{65BEC18F-0804-0232-1BD9-F16503C701DF}"/>
                </a:ext>
              </a:extLst>
            </p:cNvPr>
            <p:cNvSpPr>
              <a:spLocks noChangeShapeType="1"/>
            </p:cNvSpPr>
            <p:nvPr/>
          </p:nvSpPr>
          <p:spPr bwMode="auto">
            <a:xfrm>
              <a:off x="4439"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19466" name="Text Box 16">
              <a:extLst>
                <a:ext uri="{FF2B5EF4-FFF2-40B4-BE49-F238E27FC236}">
                  <a16:creationId xmlns:a16="http://schemas.microsoft.com/office/drawing/2014/main" id="{8889FDC5-DAC3-A00A-BFD8-0625948EC24E}"/>
                </a:ext>
              </a:extLst>
            </p:cNvPr>
            <p:cNvSpPr txBox="1">
              <a:spLocks noChangeArrowheads="1"/>
            </p:cNvSpPr>
            <p:nvPr/>
          </p:nvSpPr>
          <p:spPr bwMode="auto">
            <a:xfrm>
              <a:off x="4123" y="2880"/>
              <a:ext cx="471" cy="22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A</a:t>
              </a:r>
              <a:r>
                <a:rPr lang="en-US" altLang="hu-HU" sz="1350" b="0" baseline="-25000">
                  <a:solidFill>
                    <a:schemeClr val="tx1"/>
                  </a:solidFill>
                </a:rPr>
                <a:t>2</a:t>
              </a:r>
              <a:r>
                <a:rPr lang="en-US" altLang="hu-HU" sz="1350" b="0">
                  <a:solidFill>
                    <a:schemeClr val="tx1"/>
                  </a:solidFill>
                </a:rPr>
                <a:t>=?</a:t>
              </a:r>
            </a:p>
          </p:txBody>
        </p:sp>
        <p:sp>
          <p:nvSpPr>
            <p:cNvPr id="19467" name="Text Box 17">
              <a:extLst>
                <a:ext uri="{FF2B5EF4-FFF2-40B4-BE49-F238E27FC236}">
                  <a16:creationId xmlns:a16="http://schemas.microsoft.com/office/drawing/2014/main" id="{1A5FEDBE-81CA-52A2-83F6-877E66817C6F}"/>
                </a:ext>
              </a:extLst>
            </p:cNvPr>
            <p:cNvSpPr txBox="1">
              <a:spLocks noChangeArrowheads="1"/>
            </p:cNvSpPr>
            <p:nvPr/>
          </p:nvSpPr>
          <p:spPr bwMode="auto">
            <a:xfrm>
              <a:off x="3727" y="3372"/>
              <a:ext cx="443"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True</a:t>
              </a:r>
              <a:endParaRPr lang="en-US" altLang="hu-HU" sz="1350" b="0">
                <a:solidFill>
                  <a:schemeClr val="tx1"/>
                </a:solidFill>
              </a:endParaRPr>
            </a:p>
          </p:txBody>
        </p:sp>
        <p:sp>
          <p:nvSpPr>
            <p:cNvPr id="19468" name="Text Box 18">
              <a:extLst>
                <a:ext uri="{FF2B5EF4-FFF2-40B4-BE49-F238E27FC236}">
                  <a16:creationId xmlns:a16="http://schemas.microsoft.com/office/drawing/2014/main" id="{076072EE-649D-C0BF-A268-BBAF26793D2C}"/>
                </a:ext>
              </a:extLst>
            </p:cNvPr>
            <p:cNvSpPr txBox="1">
              <a:spLocks noChangeArrowheads="1"/>
            </p:cNvSpPr>
            <p:nvPr/>
          </p:nvSpPr>
          <p:spPr bwMode="auto">
            <a:xfrm>
              <a:off x="4518" y="3372"/>
              <a:ext cx="511"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False</a:t>
              </a:r>
              <a:endParaRPr lang="en-US" altLang="hu-HU" sz="1350" b="0">
                <a:solidFill>
                  <a:schemeClr val="tx1"/>
                </a:solidFill>
              </a:endParaRPr>
            </a:p>
          </p:txBody>
        </p:sp>
        <p:sp>
          <p:nvSpPr>
            <p:cNvPr id="19469" name="Text Box 19">
              <a:extLst>
                <a:ext uri="{FF2B5EF4-FFF2-40B4-BE49-F238E27FC236}">
                  <a16:creationId xmlns:a16="http://schemas.microsoft.com/office/drawing/2014/main" id="{C25C886F-D7EF-5CF8-614D-05833AE2713B}"/>
                </a:ext>
              </a:extLst>
            </p:cNvPr>
            <p:cNvSpPr txBox="1">
              <a:spLocks noChangeArrowheads="1"/>
            </p:cNvSpPr>
            <p:nvPr/>
          </p:nvSpPr>
          <p:spPr bwMode="auto">
            <a:xfrm>
              <a:off x="3408" y="3744"/>
              <a:ext cx="773"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[18+, 33-]</a:t>
              </a:r>
            </a:p>
          </p:txBody>
        </p:sp>
        <p:sp>
          <p:nvSpPr>
            <p:cNvPr id="19470" name="Text Box 20">
              <a:extLst>
                <a:ext uri="{FF2B5EF4-FFF2-40B4-BE49-F238E27FC236}">
                  <a16:creationId xmlns:a16="http://schemas.microsoft.com/office/drawing/2014/main" id="{81719146-0D74-F295-29FE-0C37D63F9355}"/>
                </a:ext>
              </a:extLst>
            </p:cNvPr>
            <p:cNvSpPr txBox="1">
              <a:spLocks noChangeArrowheads="1"/>
            </p:cNvSpPr>
            <p:nvPr/>
          </p:nvSpPr>
          <p:spPr bwMode="auto">
            <a:xfrm>
              <a:off x="4714" y="3758"/>
              <a:ext cx="682"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[11+, 2-]</a:t>
              </a:r>
            </a:p>
          </p:txBody>
        </p:sp>
        <p:sp>
          <p:nvSpPr>
            <p:cNvPr id="19471" name="Text Box 21">
              <a:extLst>
                <a:ext uri="{FF2B5EF4-FFF2-40B4-BE49-F238E27FC236}">
                  <a16:creationId xmlns:a16="http://schemas.microsoft.com/office/drawing/2014/main" id="{2601B3DC-413C-2C14-C4F5-3EFAC086B940}"/>
                </a:ext>
              </a:extLst>
            </p:cNvPr>
            <p:cNvSpPr txBox="1">
              <a:spLocks noChangeArrowheads="1"/>
            </p:cNvSpPr>
            <p:nvPr/>
          </p:nvSpPr>
          <p:spPr bwMode="auto">
            <a:xfrm>
              <a:off x="4704" y="2880"/>
              <a:ext cx="73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[29+,35-]</a:t>
              </a:r>
            </a:p>
          </p:txBody>
        </p:sp>
      </p:grpSp>
      <p:sp>
        <p:nvSpPr>
          <p:cNvPr id="19462" name="Rectangle 22">
            <a:extLst>
              <a:ext uri="{FF2B5EF4-FFF2-40B4-BE49-F238E27FC236}">
                <a16:creationId xmlns:a16="http://schemas.microsoft.com/office/drawing/2014/main" id="{5874E1E9-33A2-A5FF-4D5A-508F89AF2430}"/>
              </a:ext>
            </a:extLst>
          </p:cNvPr>
          <p:cNvSpPr>
            <a:spLocks noChangeArrowheads="1"/>
          </p:cNvSpPr>
          <p:nvPr/>
        </p:nvSpPr>
        <p:spPr bwMode="auto">
          <a:xfrm>
            <a:off x="1863329" y="1885950"/>
            <a:ext cx="566052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buClr>
                <a:schemeClr val="folHlink"/>
              </a:buClr>
              <a:buSzPct val="60000"/>
              <a:buFont typeface="Wingdings" panose="05000000000000000000" pitchFamily="2" charset="2"/>
              <a:buNone/>
            </a:pPr>
            <a:r>
              <a:rPr lang="sv-SE" altLang="hu-HU" sz="1800" b="0">
                <a:solidFill>
                  <a:schemeClr val="tx1"/>
                </a:solidFill>
              </a:rPr>
              <a:t>Gain(S,A)=Entropy(S) - </a:t>
            </a:r>
            <a:r>
              <a:rPr lang="sv-SE" altLang="hu-HU" sz="2100" b="0">
                <a:solidFill>
                  <a:schemeClr val="tx1"/>
                </a:solidFill>
                <a:sym typeface="Symbol" panose="05050102010706020507" pitchFamily="18" charset="2"/>
              </a:rPr>
              <a:t></a:t>
            </a:r>
            <a:r>
              <a:rPr lang="sv-SE" altLang="hu-HU" sz="1800" b="0" baseline="-25000">
                <a:solidFill>
                  <a:schemeClr val="tx1"/>
                </a:solidFill>
                <a:sym typeface="Symbol" panose="05050102010706020507" pitchFamily="18" charset="2"/>
              </a:rPr>
              <a:t>vvalues(A)</a:t>
            </a:r>
            <a:r>
              <a:rPr lang="sv-SE" altLang="hu-HU" sz="1800" b="0">
                <a:solidFill>
                  <a:schemeClr val="tx1"/>
                </a:solidFill>
                <a:sym typeface="Symbol" panose="05050102010706020507" pitchFamily="18" charset="2"/>
              </a:rPr>
              <a:t> |S</a:t>
            </a:r>
            <a:r>
              <a:rPr lang="sv-SE" altLang="hu-HU" sz="1800" b="0" baseline="-25000">
                <a:solidFill>
                  <a:schemeClr val="tx1"/>
                </a:solidFill>
                <a:sym typeface="Symbol" panose="05050102010706020507" pitchFamily="18" charset="2"/>
              </a:rPr>
              <a:t>v</a:t>
            </a:r>
            <a:r>
              <a:rPr lang="sv-SE" altLang="hu-HU" sz="1800" b="0">
                <a:solidFill>
                  <a:schemeClr val="tx1"/>
                </a:solidFill>
                <a:sym typeface="Symbol" panose="05050102010706020507" pitchFamily="18" charset="2"/>
              </a:rPr>
              <a:t>|/|S| Entropy(S</a:t>
            </a:r>
            <a:r>
              <a:rPr lang="sv-SE" altLang="hu-HU" sz="1800" b="0" baseline="-25000">
                <a:solidFill>
                  <a:schemeClr val="tx1"/>
                </a:solidFill>
                <a:sym typeface="Symbol" panose="05050102010706020507" pitchFamily="18" charset="2"/>
              </a:rPr>
              <a:t>v</a:t>
            </a:r>
            <a:r>
              <a:rPr lang="sv-SE" altLang="hu-HU" sz="1800" b="0">
                <a:solidFill>
                  <a:schemeClr val="tx1"/>
                </a:solidFill>
                <a:sym typeface="Symbol" panose="05050102010706020507" pitchFamily="18" charset="2"/>
              </a:rPr>
              <a:t>)</a:t>
            </a:r>
            <a:endParaRPr lang="en-US" altLang="hu-HU" sz="1800" b="0">
              <a:solidFill>
                <a:schemeClr val="tx1"/>
              </a:solidFill>
              <a:sym typeface="Symbol" panose="05050102010706020507" pitchFamily="18" charset="2"/>
            </a:endParaRPr>
          </a:p>
        </p:txBody>
      </p:sp>
      <p:sp>
        <p:nvSpPr>
          <p:cNvPr id="19463" name="Text Box 23">
            <a:extLst>
              <a:ext uri="{FF2B5EF4-FFF2-40B4-BE49-F238E27FC236}">
                <a16:creationId xmlns:a16="http://schemas.microsoft.com/office/drawing/2014/main" id="{D6EB22EA-B46B-154A-2CE9-8DC342A3FA61}"/>
              </a:ext>
            </a:extLst>
          </p:cNvPr>
          <p:cNvSpPr txBox="1">
            <a:spLocks noChangeArrowheads="1"/>
          </p:cNvSpPr>
          <p:nvPr/>
        </p:nvSpPr>
        <p:spPr bwMode="auto">
          <a:xfrm>
            <a:off x="2471737" y="2347913"/>
            <a:ext cx="4544834" cy="71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350" b="0">
                <a:solidFill>
                  <a:schemeClr val="tx1"/>
                </a:solidFill>
              </a:rPr>
              <a:t>Entropy([29+,35-]) = -29/64 log</a:t>
            </a:r>
            <a:r>
              <a:rPr lang="sv-SE" altLang="hu-HU" sz="1350" b="0" baseline="-25000">
                <a:solidFill>
                  <a:schemeClr val="tx1"/>
                </a:solidFill>
              </a:rPr>
              <a:t>2</a:t>
            </a:r>
            <a:r>
              <a:rPr lang="sv-SE" altLang="hu-HU" sz="1350" b="0">
                <a:solidFill>
                  <a:schemeClr val="tx1"/>
                </a:solidFill>
              </a:rPr>
              <a:t> 29/64 – 35/64 log</a:t>
            </a:r>
            <a:r>
              <a:rPr lang="sv-SE" altLang="hu-HU" sz="1350" b="0" baseline="-25000">
                <a:solidFill>
                  <a:schemeClr val="tx1"/>
                </a:solidFill>
              </a:rPr>
              <a:t>2</a:t>
            </a:r>
            <a:r>
              <a:rPr lang="sv-SE" altLang="hu-HU" sz="1350" b="0">
                <a:solidFill>
                  <a:schemeClr val="tx1"/>
                </a:solidFill>
              </a:rPr>
              <a:t> 35/64</a:t>
            </a:r>
          </a:p>
          <a:p>
            <a:pPr>
              <a:spcBef>
                <a:spcPct val="0"/>
              </a:spcBef>
              <a:buFontTx/>
              <a:buNone/>
            </a:pPr>
            <a:r>
              <a:rPr lang="sv-SE" altLang="hu-HU" sz="1350" b="0">
                <a:solidFill>
                  <a:schemeClr val="tx1"/>
                </a:solidFill>
              </a:rPr>
              <a:t>                             = 0.99</a:t>
            </a:r>
            <a:endParaRPr lang="sv-SE" altLang="hu-HU" sz="1350" b="0" baseline="-25000">
              <a:solidFill>
                <a:schemeClr val="tx1"/>
              </a:solidFill>
            </a:endParaRPr>
          </a:p>
          <a:p>
            <a:pPr>
              <a:spcBef>
                <a:spcPct val="0"/>
              </a:spcBef>
              <a:buFontTx/>
              <a:buNone/>
            </a:pPr>
            <a:endParaRPr lang="en-US" altLang="hu-HU" sz="1350" b="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46A483B-7AC7-B2C2-20E5-D76F504D3371}"/>
              </a:ext>
            </a:extLst>
          </p:cNvPr>
          <p:cNvSpPr>
            <a:spLocks noGrp="1" noChangeArrowheads="1"/>
          </p:cNvSpPr>
          <p:nvPr>
            <p:ph type="title"/>
          </p:nvPr>
        </p:nvSpPr>
        <p:spPr/>
        <p:txBody>
          <a:bodyPr/>
          <a:lstStyle/>
          <a:p>
            <a:r>
              <a:rPr lang="sv-SE" altLang="hu-HU"/>
              <a:t>Information Gain</a:t>
            </a:r>
            <a:endParaRPr lang="en-US" altLang="hu-HU"/>
          </a:p>
        </p:txBody>
      </p:sp>
      <p:sp>
        <p:nvSpPr>
          <p:cNvPr id="20483" name="Rectangle 12">
            <a:extLst>
              <a:ext uri="{FF2B5EF4-FFF2-40B4-BE49-F238E27FC236}">
                <a16:creationId xmlns:a16="http://schemas.microsoft.com/office/drawing/2014/main" id="{9E3E19FE-2846-39F9-FC6A-1373C98AFD25}"/>
              </a:ext>
            </a:extLst>
          </p:cNvPr>
          <p:cNvSpPr>
            <a:spLocks noGrp="1" noChangeArrowheads="1"/>
          </p:cNvSpPr>
          <p:nvPr>
            <p:ph type="body" idx="1"/>
          </p:nvPr>
        </p:nvSpPr>
        <p:spPr>
          <a:xfrm>
            <a:off x="1896666" y="1200150"/>
            <a:ext cx="5829300" cy="308610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txBody>
          <a:bodyPr/>
          <a:lstStyle/>
          <a:p>
            <a:pPr>
              <a:spcBef>
                <a:spcPct val="50000"/>
              </a:spcBef>
              <a:buFontTx/>
              <a:buNone/>
            </a:pPr>
            <a:r>
              <a:rPr lang="sv-SE" altLang="hu-HU" sz="1500"/>
              <a:t>Entropy([21+,5-])   = 0.71</a:t>
            </a:r>
          </a:p>
          <a:p>
            <a:pPr>
              <a:lnSpc>
                <a:spcPct val="50000"/>
              </a:lnSpc>
              <a:spcBef>
                <a:spcPct val="50000"/>
              </a:spcBef>
              <a:buFontTx/>
              <a:buNone/>
            </a:pPr>
            <a:r>
              <a:rPr lang="sv-SE" altLang="hu-HU" sz="1500"/>
              <a:t>Entropy([8+,30-]) = 0.74</a:t>
            </a:r>
          </a:p>
          <a:p>
            <a:pPr>
              <a:lnSpc>
                <a:spcPct val="50000"/>
              </a:lnSpc>
              <a:spcBef>
                <a:spcPct val="50000"/>
              </a:spcBef>
              <a:buFontTx/>
              <a:buNone/>
            </a:pPr>
            <a:r>
              <a:rPr lang="sv-SE" altLang="hu-HU" sz="1500"/>
              <a:t>Gain(S,A</a:t>
            </a:r>
            <a:r>
              <a:rPr lang="sv-SE" altLang="hu-HU" sz="1500" baseline="-25000"/>
              <a:t>1</a:t>
            </a:r>
            <a:r>
              <a:rPr lang="sv-SE" altLang="hu-HU" sz="1500"/>
              <a:t>)=Entropy(S)</a:t>
            </a:r>
          </a:p>
          <a:p>
            <a:pPr>
              <a:lnSpc>
                <a:spcPct val="50000"/>
              </a:lnSpc>
              <a:spcBef>
                <a:spcPct val="50000"/>
              </a:spcBef>
              <a:buFontTx/>
              <a:buNone/>
            </a:pPr>
            <a:r>
              <a:rPr lang="sv-SE" altLang="hu-HU" sz="1500"/>
              <a:t>      -26/64*Entropy([21+,5-]) </a:t>
            </a:r>
          </a:p>
          <a:p>
            <a:pPr>
              <a:lnSpc>
                <a:spcPct val="70000"/>
              </a:lnSpc>
              <a:spcBef>
                <a:spcPct val="50000"/>
              </a:spcBef>
              <a:buFontTx/>
              <a:buNone/>
            </a:pPr>
            <a:r>
              <a:rPr lang="sv-SE" altLang="hu-HU" sz="1500"/>
              <a:t>      -38/64*Entropy([8+,30-])</a:t>
            </a:r>
          </a:p>
          <a:p>
            <a:pPr>
              <a:lnSpc>
                <a:spcPct val="70000"/>
              </a:lnSpc>
              <a:spcBef>
                <a:spcPct val="50000"/>
              </a:spcBef>
              <a:buFontTx/>
              <a:buNone/>
            </a:pPr>
            <a:r>
              <a:rPr lang="sv-SE" altLang="hu-HU" sz="1500"/>
              <a:t>    =0.27</a:t>
            </a:r>
          </a:p>
          <a:p>
            <a:pPr>
              <a:lnSpc>
                <a:spcPct val="50000"/>
              </a:lnSpc>
              <a:spcBef>
                <a:spcPct val="50000"/>
              </a:spcBef>
              <a:buFontTx/>
              <a:buNone/>
            </a:pPr>
            <a:endParaRPr lang="sv-SE" altLang="hu-HU" sz="1500"/>
          </a:p>
          <a:p>
            <a:pPr>
              <a:spcBef>
                <a:spcPct val="50000"/>
              </a:spcBef>
              <a:buFontTx/>
              <a:buNone/>
            </a:pPr>
            <a:endParaRPr lang="sv-SE" altLang="hu-HU" sz="1500"/>
          </a:p>
        </p:txBody>
      </p:sp>
      <p:sp>
        <p:nvSpPr>
          <p:cNvPr id="20484" name="Text Box 13">
            <a:extLst>
              <a:ext uri="{FF2B5EF4-FFF2-40B4-BE49-F238E27FC236}">
                <a16:creationId xmlns:a16="http://schemas.microsoft.com/office/drawing/2014/main" id="{88FECEE1-F12A-1AD7-4924-B4091A56AE44}"/>
              </a:ext>
            </a:extLst>
          </p:cNvPr>
          <p:cNvSpPr txBox="1">
            <a:spLocks noChangeArrowheads="1"/>
          </p:cNvSpPr>
          <p:nvPr/>
        </p:nvSpPr>
        <p:spPr bwMode="auto">
          <a:xfrm>
            <a:off x="4930379" y="1200150"/>
            <a:ext cx="281840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a:solidFill>
                  <a:schemeClr val="tx1"/>
                </a:solidFill>
              </a:rPr>
              <a:t>Entropy([18+,33-]) = 0.94</a:t>
            </a:r>
            <a:endParaRPr lang="hu-HU" altLang="hu-HU" sz="1500">
              <a:solidFill>
                <a:schemeClr val="tx1"/>
              </a:solidFill>
            </a:endParaRPr>
          </a:p>
          <a:p>
            <a:pPr>
              <a:spcBef>
                <a:spcPct val="0"/>
              </a:spcBef>
              <a:buFontTx/>
              <a:buNone/>
            </a:pPr>
            <a:r>
              <a:rPr lang="sv-SE" altLang="hu-HU" sz="1500">
                <a:solidFill>
                  <a:schemeClr val="tx1"/>
                </a:solidFill>
              </a:rPr>
              <a:t>Entropy([8+,30-]) = 0.62</a:t>
            </a:r>
            <a:endParaRPr lang="hu-HU" altLang="hu-HU" sz="1500">
              <a:solidFill>
                <a:schemeClr val="tx1"/>
              </a:solidFill>
            </a:endParaRPr>
          </a:p>
          <a:p>
            <a:pPr>
              <a:spcBef>
                <a:spcPct val="0"/>
              </a:spcBef>
              <a:buFontTx/>
              <a:buNone/>
            </a:pPr>
            <a:r>
              <a:rPr lang="sv-SE" altLang="hu-HU" sz="1500">
                <a:solidFill>
                  <a:schemeClr val="tx1"/>
                </a:solidFill>
              </a:rPr>
              <a:t>Gain(S,A</a:t>
            </a:r>
            <a:r>
              <a:rPr lang="sv-SE" altLang="hu-HU" sz="1500" baseline="-25000">
                <a:solidFill>
                  <a:schemeClr val="tx1"/>
                </a:solidFill>
              </a:rPr>
              <a:t>2</a:t>
            </a:r>
            <a:r>
              <a:rPr lang="sv-SE" altLang="hu-HU" sz="1500">
                <a:solidFill>
                  <a:schemeClr val="tx1"/>
                </a:solidFill>
              </a:rPr>
              <a:t>)=Entropy(S)</a:t>
            </a:r>
            <a:endParaRPr lang="hu-HU" altLang="hu-HU" sz="1500">
              <a:solidFill>
                <a:schemeClr val="tx1"/>
              </a:solidFill>
            </a:endParaRPr>
          </a:p>
          <a:p>
            <a:pPr>
              <a:spcBef>
                <a:spcPct val="0"/>
              </a:spcBef>
              <a:buFontTx/>
              <a:buNone/>
            </a:pPr>
            <a:r>
              <a:rPr lang="sv-SE" altLang="hu-HU" sz="1500">
                <a:solidFill>
                  <a:schemeClr val="tx1"/>
                </a:solidFill>
              </a:rPr>
              <a:t>      -51/64*Entropy([18+,33-]) </a:t>
            </a:r>
            <a:endParaRPr lang="hu-HU" altLang="hu-HU" sz="1500">
              <a:solidFill>
                <a:schemeClr val="tx1"/>
              </a:solidFill>
            </a:endParaRPr>
          </a:p>
          <a:p>
            <a:pPr>
              <a:spcBef>
                <a:spcPct val="0"/>
              </a:spcBef>
              <a:buFontTx/>
              <a:buNone/>
            </a:pPr>
            <a:r>
              <a:rPr lang="sv-SE" altLang="hu-HU" sz="1500">
                <a:solidFill>
                  <a:schemeClr val="tx1"/>
                </a:solidFill>
              </a:rPr>
              <a:t>      -13/64*Entropy([11+,2-])</a:t>
            </a:r>
            <a:endParaRPr lang="hu-HU" altLang="hu-HU" sz="1500">
              <a:solidFill>
                <a:schemeClr val="tx1"/>
              </a:solidFill>
            </a:endParaRPr>
          </a:p>
          <a:p>
            <a:pPr>
              <a:spcBef>
                <a:spcPct val="0"/>
              </a:spcBef>
              <a:buFontTx/>
              <a:buNone/>
            </a:pPr>
            <a:r>
              <a:rPr lang="sv-SE" altLang="hu-HU" sz="1500">
                <a:solidFill>
                  <a:schemeClr val="tx1"/>
                </a:solidFill>
              </a:rPr>
              <a:t>    =0.12</a:t>
            </a:r>
          </a:p>
          <a:p>
            <a:pPr>
              <a:spcBef>
                <a:spcPct val="0"/>
              </a:spcBef>
              <a:buFontTx/>
              <a:buNone/>
            </a:pPr>
            <a:r>
              <a:rPr lang="sv-SE" altLang="hu-HU" sz="1500">
                <a:solidFill>
                  <a:schemeClr val="tx1"/>
                </a:solidFill>
              </a:rPr>
              <a:t> </a:t>
            </a:r>
            <a:endParaRPr lang="en-US" altLang="hu-HU" sz="1500">
              <a:solidFill>
                <a:schemeClr val="tx1"/>
              </a:solidFill>
            </a:endParaRPr>
          </a:p>
        </p:txBody>
      </p:sp>
      <p:grpSp>
        <p:nvGrpSpPr>
          <p:cNvPr id="20485" name="Group 4">
            <a:extLst>
              <a:ext uri="{FF2B5EF4-FFF2-40B4-BE49-F238E27FC236}">
                <a16:creationId xmlns:a16="http://schemas.microsoft.com/office/drawing/2014/main" id="{3DE80C21-E1F5-22EA-0582-C7FDE7150ADD}"/>
              </a:ext>
            </a:extLst>
          </p:cNvPr>
          <p:cNvGrpSpPr>
            <a:grpSpLocks/>
          </p:cNvGrpSpPr>
          <p:nvPr/>
        </p:nvGrpSpPr>
        <p:grpSpPr bwMode="auto">
          <a:xfrm>
            <a:off x="1779985" y="3003947"/>
            <a:ext cx="2721769" cy="1512767"/>
            <a:chOff x="144" y="2880"/>
            <a:chExt cx="2286" cy="1095"/>
          </a:xfrm>
        </p:grpSpPr>
        <p:sp>
          <p:nvSpPr>
            <p:cNvPr id="20495" name="Line 5">
              <a:extLst>
                <a:ext uri="{FF2B5EF4-FFF2-40B4-BE49-F238E27FC236}">
                  <a16:creationId xmlns:a16="http://schemas.microsoft.com/office/drawing/2014/main" id="{95377ACE-34AF-C4ED-2ED9-F4C9E3936086}"/>
                </a:ext>
              </a:extLst>
            </p:cNvPr>
            <p:cNvSpPr>
              <a:spLocks noChangeShapeType="1"/>
            </p:cNvSpPr>
            <p:nvPr/>
          </p:nvSpPr>
          <p:spPr bwMode="auto">
            <a:xfrm flipH="1">
              <a:off x="830"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0496" name="Line 6">
              <a:extLst>
                <a:ext uri="{FF2B5EF4-FFF2-40B4-BE49-F238E27FC236}">
                  <a16:creationId xmlns:a16="http://schemas.microsoft.com/office/drawing/2014/main" id="{8313868B-90AA-5A82-5DB6-3FFFD36FC45F}"/>
                </a:ext>
              </a:extLst>
            </p:cNvPr>
            <p:cNvSpPr>
              <a:spLocks noChangeShapeType="1"/>
            </p:cNvSpPr>
            <p:nvPr/>
          </p:nvSpPr>
          <p:spPr bwMode="auto">
            <a:xfrm>
              <a:off x="1463"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0497" name="Text Box 7">
              <a:extLst>
                <a:ext uri="{FF2B5EF4-FFF2-40B4-BE49-F238E27FC236}">
                  <a16:creationId xmlns:a16="http://schemas.microsoft.com/office/drawing/2014/main" id="{C266E5F0-9625-D3E3-ABE1-73E03D274AC7}"/>
                </a:ext>
              </a:extLst>
            </p:cNvPr>
            <p:cNvSpPr txBox="1">
              <a:spLocks noChangeArrowheads="1"/>
            </p:cNvSpPr>
            <p:nvPr/>
          </p:nvSpPr>
          <p:spPr bwMode="auto">
            <a:xfrm>
              <a:off x="1147" y="2880"/>
              <a:ext cx="471" cy="217"/>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A</a:t>
              </a:r>
              <a:r>
                <a:rPr lang="en-US" altLang="hu-HU" sz="1350" b="0" baseline="-25000">
                  <a:solidFill>
                    <a:schemeClr val="tx1"/>
                  </a:solidFill>
                </a:rPr>
                <a:t>1</a:t>
              </a:r>
              <a:r>
                <a:rPr lang="en-US" altLang="hu-HU" sz="1350" b="0">
                  <a:solidFill>
                    <a:schemeClr val="tx1"/>
                  </a:solidFill>
                </a:rPr>
                <a:t>=?</a:t>
              </a:r>
            </a:p>
          </p:txBody>
        </p:sp>
        <p:sp>
          <p:nvSpPr>
            <p:cNvPr id="20498" name="Text Box 8">
              <a:extLst>
                <a:ext uri="{FF2B5EF4-FFF2-40B4-BE49-F238E27FC236}">
                  <a16:creationId xmlns:a16="http://schemas.microsoft.com/office/drawing/2014/main" id="{E99125B0-77C1-1DFF-02AA-467E83610F19}"/>
                </a:ext>
              </a:extLst>
            </p:cNvPr>
            <p:cNvSpPr txBox="1">
              <a:spLocks noChangeArrowheads="1"/>
            </p:cNvSpPr>
            <p:nvPr/>
          </p:nvSpPr>
          <p:spPr bwMode="auto">
            <a:xfrm>
              <a:off x="751" y="3372"/>
              <a:ext cx="443" cy="21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True</a:t>
              </a:r>
              <a:endParaRPr lang="en-US" altLang="hu-HU" sz="1350" b="0">
                <a:solidFill>
                  <a:schemeClr val="tx1"/>
                </a:solidFill>
              </a:endParaRPr>
            </a:p>
          </p:txBody>
        </p:sp>
        <p:sp>
          <p:nvSpPr>
            <p:cNvPr id="20499" name="Text Box 9">
              <a:extLst>
                <a:ext uri="{FF2B5EF4-FFF2-40B4-BE49-F238E27FC236}">
                  <a16:creationId xmlns:a16="http://schemas.microsoft.com/office/drawing/2014/main" id="{5ED9EA6B-1E0A-71D3-4B33-C2EA0F36D07A}"/>
                </a:ext>
              </a:extLst>
            </p:cNvPr>
            <p:cNvSpPr txBox="1">
              <a:spLocks noChangeArrowheads="1"/>
            </p:cNvSpPr>
            <p:nvPr/>
          </p:nvSpPr>
          <p:spPr bwMode="auto">
            <a:xfrm>
              <a:off x="1542" y="3372"/>
              <a:ext cx="511" cy="217"/>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False</a:t>
              </a:r>
              <a:endParaRPr lang="en-US" altLang="hu-HU" sz="1350" b="0">
                <a:solidFill>
                  <a:schemeClr val="tx1"/>
                </a:solidFill>
              </a:endParaRPr>
            </a:p>
          </p:txBody>
        </p:sp>
        <p:sp>
          <p:nvSpPr>
            <p:cNvPr id="20500" name="Text Box 10">
              <a:extLst>
                <a:ext uri="{FF2B5EF4-FFF2-40B4-BE49-F238E27FC236}">
                  <a16:creationId xmlns:a16="http://schemas.microsoft.com/office/drawing/2014/main" id="{C08DF814-E74F-04F6-2EBD-E3530DB082EE}"/>
                </a:ext>
              </a:extLst>
            </p:cNvPr>
            <p:cNvSpPr txBox="1">
              <a:spLocks noChangeArrowheads="1"/>
            </p:cNvSpPr>
            <p:nvPr/>
          </p:nvSpPr>
          <p:spPr bwMode="auto">
            <a:xfrm>
              <a:off x="432" y="3758"/>
              <a:ext cx="692" cy="21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[21+, 5-]</a:t>
              </a:r>
            </a:p>
          </p:txBody>
        </p:sp>
        <p:sp>
          <p:nvSpPr>
            <p:cNvPr id="20501" name="Text Box 11">
              <a:extLst>
                <a:ext uri="{FF2B5EF4-FFF2-40B4-BE49-F238E27FC236}">
                  <a16:creationId xmlns:a16="http://schemas.microsoft.com/office/drawing/2014/main" id="{DCD70DD6-B818-DB67-074E-37A37201F2FA}"/>
                </a:ext>
              </a:extLst>
            </p:cNvPr>
            <p:cNvSpPr txBox="1">
              <a:spLocks noChangeArrowheads="1"/>
            </p:cNvSpPr>
            <p:nvPr/>
          </p:nvSpPr>
          <p:spPr bwMode="auto">
            <a:xfrm>
              <a:off x="1738" y="3758"/>
              <a:ext cx="692" cy="217"/>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[8+, 30-]</a:t>
              </a:r>
            </a:p>
          </p:txBody>
        </p:sp>
        <p:sp>
          <p:nvSpPr>
            <p:cNvPr id="20502" name="Text Box 12">
              <a:extLst>
                <a:ext uri="{FF2B5EF4-FFF2-40B4-BE49-F238E27FC236}">
                  <a16:creationId xmlns:a16="http://schemas.microsoft.com/office/drawing/2014/main" id="{F939DD01-5C66-486F-2C18-276136C9F4CF}"/>
                </a:ext>
              </a:extLst>
            </p:cNvPr>
            <p:cNvSpPr txBox="1">
              <a:spLocks noChangeArrowheads="1"/>
            </p:cNvSpPr>
            <p:nvPr/>
          </p:nvSpPr>
          <p:spPr bwMode="auto">
            <a:xfrm>
              <a:off x="144" y="2880"/>
              <a:ext cx="733"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[29+,35-]</a:t>
              </a:r>
            </a:p>
          </p:txBody>
        </p:sp>
      </p:grpSp>
      <p:grpSp>
        <p:nvGrpSpPr>
          <p:cNvPr id="20486" name="Group 13">
            <a:extLst>
              <a:ext uri="{FF2B5EF4-FFF2-40B4-BE49-F238E27FC236}">
                <a16:creationId xmlns:a16="http://schemas.microsoft.com/office/drawing/2014/main" id="{73E848D5-94A3-2FCE-D3B0-A95DF7847479}"/>
              </a:ext>
            </a:extLst>
          </p:cNvPr>
          <p:cNvGrpSpPr>
            <a:grpSpLocks/>
          </p:cNvGrpSpPr>
          <p:nvPr/>
        </p:nvGrpSpPr>
        <p:grpSpPr bwMode="auto">
          <a:xfrm>
            <a:off x="5086351" y="3011093"/>
            <a:ext cx="2415779" cy="1483968"/>
            <a:chOff x="3408" y="2880"/>
            <a:chExt cx="2029" cy="1101"/>
          </a:xfrm>
        </p:grpSpPr>
        <p:sp>
          <p:nvSpPr>
            <p:cNvPr id="20487" name="Line 14">
              <a:extLst>
                <a:ext uri="{FF2B5EF4-FFF2-40B4-BE49-F238E27FC236}">
                  <a16:creationId xmlns:a16="http://schemas.microsoft.com/office/drawing/2014/main" id="{3401790C-A292-84EE-CE12-748A30EC86EC}"/>
                </a:ext>
              </a:extLst>
            </p:cNvPr>
            <p:cNvSpPr>
              <a:spLocks noChangeShapeType="1"/>
            </p:cNvSpPr>
            <p:nvPr/>
          </p:nvSpPr>
          <p:spPr bwMode="auto">
            <a:xfrm flipH="1">
              <a:off x="3806" y="3091"/>
              <a:ext cx="47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0488" name="Line 15">
              <a:extLst>
                <a:ext uri="{FF2B5EF4-FFF2-40B4-BE49-F238E27FC236}">
                  <a16:creationId xmlns:a16="http://schemas.microsoft.com/office/drawing/2014/main" id="{CDE40CD8-93E8-F977-DA6C-19596D7799DE}"/>
                </a:ext>
              </a:extLst>
            </p:cNvPr>
            <p:cNvSpPr>
              <a:spLocks noChangeShapeType="1"/>
            </p:cNvSpPr>
            <p:nvPr/>
          </p:nvSpPr>
          <p:spPr bwMode="auto">
            <a:xfrm>
              <a:off x="4439" y="3091"/>
              <a:ext cx="435" cy="667"/>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0489" name="Text Box 16">
              <a:extLst>
                <a:ext uri="{FF2B5EF4-FFF2-40B4-BE49-F238E27FC236}">
                  <a16:creationId xmlns:a16="http://schemas.microsoft.com/office/drawing/2014/main" id="{F40E41C3-5ED7-AA8F-FD20-91877E272732}"/>
                </a:ext>
              </a:extLst>
            </p:cNvPr>
            <p:cNvSpPr txBox="1">
              <a:spLocks noChangeArrowheads="1"/>
            </p:cNvSpPr>
            <p:nvPr/>
          </p:nvSpPr>
          <p:spPr bwMode="auto">
            <a:xfrm>
              <a:off x="4123" y="2880"/>
              <a:ext cx="471" cy="223"/>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A</a:t>
              </a:r>
              <a:r>
                <a:rPr lang="en-US" altLang="hu-HU" sz="1350" b="0" baseline="-25000">
                  <a:solidFill>
                    <a:schemeClr val="tx1"/>
                  </a:solidFill>
                </a:rPr>
                <a:t>2</a:t>
              </a:r>
              <a:r>
                <a:rPr lang="en-US" altLang="hu-HU" sz="1350" b="0">
                  <a:solidFill>
                    <a:schemeClr val="tx1"/>
                  </a:solidFill>
                </a:rPr>
                <a:t>=?</a:t>
              </a:r>
            </a:p>
          </p:txBody>
        </p:sp>
        <p:sp>
          <p:nvSpPr>
            <p:cNvPr id="20490" name="Text Box 17">
              <a:extLst>
                <a:ext uri="{FF2B5EF4-FFF2-40B4-BE49-F238E27FC236}">
                  <a16:creationId xmlns:a16="http://schemas.microsoft.com/office/drawing/2014/main" id="{965A5244-CCB0-C2D9-89E0-4A5FC5FE73C8}"/>
                </a:ext>
              </a:extLst>
            </p:cNvPr>
            <p:cNvSpPr txBox="1">
              <a:spLocks noChangeArrowheads="1"/>
            </p:cNvSpPr>
            <p:nvPr/>
          </p:nvSpPr>
          <p:spPr bwMode="auto">
            <a:xfrm>
              <a:off x="3727" y="3372"/>
              <a:ext cx="443"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True</a:t>
              </a:r>
              <a:endParaRPr lang="en-US" altLang="hu-HU" sz="1350" b="0">
                <a:solidFill>
                  <a:schemeClr val="tx1"/>
                </a:solidFill>
              </a:endParaRPr>
            </a:p>
          </p:txBody>
        </p:sp>
        <p:sp>
          <p:nvSpPr>
            <p:cNvPr id="20491" name="Text Box 18">
              <a:extLst>
                <a:ext uri="{FF2B5EF4-FFF2-40B4-BE49-F238E27FC236}">
                  <a16:creationId xmlns:a16="http://schemas.microsoft.com/office/drawing/2014/main" id="{4CC7F6A6-BFAF-684B-9C2A-4BDD54008E38}"/>
                </a:ext>
              </a:extLst>
            </p:cNvPr>
            <p:cNvSpPr txBox="1">
              <a:spLocks noChangeArrowheads="1"/>
            </p:cNvSpPr>
            <p:nvPr/>
          </p:nvSpPr>
          <p:spPr bwMode="auto">
            <a:xfrm>
              <a:off x="4518" y="3372"/>
              <a:ext cx="511" cy="223"/>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i="1">
                  <a:solidFill>
                    <a:schemeClr val="tx1"/>
                  </a:solidFill>
                </a:rPr>
                <a:t>False</a:t>
              </a:r>
              <a:endParaRPr lang="en-US" altLang="hu-HU" sz="1350" b="0">
                <a:solidFill>
                  <a:schemeClr val="tx1"/>
                </a:solidFill>
              </a:endParaRPr>
            </a:p>
          </p:txBody>
        </p:sp>
        <p:sp>
          <p:nvSpPr>
            <p:cNvPr id="20492" name="Text Box 19">
              <a:extLst>
                <a:ext uri="{FF2B5EF4-FFF2-40B4-BE49-F238E27FC236}">
                  <a16:creationId xmlns:a16="http://schemas.microsoft.com/office/drawing/2014/main" id="{445ED6CC-73CF-0E19-2DC0-080E433486BA}"/>
                </a:ext>
              </a:extLst>
            </p:cNvPr>
            <p:cNvSpPr txBox="1">
              <a:spLocks noChangeArrowheads="1"/>
            </p:cNvSpPr>
            <p:nvPr/>
          </p:nvSpPr>
          <p:spPr bwMode="auto">
            <a:xfrm>
              <a:off x="3408" y="3744"/>
              <a:ext cx="773"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[18+, 33-]</a:t>
              </a:r>
            </a:p>
          </p:txBody>
        </p:sp>
        <p:sp>
          <p:nvSpPr>
            <p:cNvPr id="20493" name="Text Box 20">
              <a:extLst>
                <a:ext uri="{FF2B5EF4-FFF2-40B4-BE49-F238E27FC236}">
                  <a16:creationId xmlns:a16="http://schemas.microsoft.com/office/drawing/2014/main" id="{E0B4A53E-C599-5D3B-9E1C-2727CFD7CE7E}"/>
                </a:ext>
              </a:extLst>
            </p:cNvPr>
            <p:cNvSpPr txBox="1">
              <a:spLocks noChangeArrowheads="1"/>
            </p:cNvSpPr>
            <p:nvPr/>
          </p:nvSpPr>
          <p:spPr bwMode="auto">
            <a:xfrm>
              <a:off x="4714" y="3758"/>
              <a:ext cx="682" cy="223"/>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[11+, 2-]</a:t>
              </a:r>
            </a:p>
          </p:txBody>
        </p:sp>
        <p:sp>
          <p:nvSpPr>
            <p:cNvPr id="20494" name="Text Box 21">
              <a:extLst>
                <a:ext uri="{FF2B5EF4-FFF2-40B4-BE49-F238E27FC236}">
                  <a16:creationId xmlns:a16="http://schemas.microsoft.com/office/drawing/2014/main" id="{B84F3160-BE02-5B0C-D9D4-5B15CF358A27}"/>
                </a:ext>
              </a:extLst>
            </p:cNvPr>
            <p:cNvSpPr txBox="1">
              <a:spLocks noChangeArrowheads="1"/>
            </p:cNvSpPr>
            <p:nvPr/>
          </p:nvSpPr>
          <p:spPr bwMode="auto">
            <a:xfrm>
              <a:off x="4704" y="2880"/>
              <a:ext cx="733"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350" b="0">
                  <a:solidFill>
                    <a:schemeClr val="tx1"/>
                  </a:solidFill>
                </a:rPr>
                <a:t>[29+,35-]</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94E667A-FC61-EBCC-C365-02C80DE32147}"/>
              </a:ext>
            </a:extLst>
          </p:cNvPr>
          <p:cNvSpPr>
            <a:spLocks noGrp="1" noChangeArrowheads="1"/>
          </p:cNvSpPr>
          <p:nvPr>
            <p:ph type="title"/>
          </p:nvPr>
        </p:nvSpPr>
        <p:spPr>
          <a:xfrm>
            <a:off x="2087166" y="-17860"/>
            <a:ext cx="5570934" cy="857251"/>
          </a:xfrm>
        </p:spPr>
        <p:txBody>
          <a:bodyPr/>
          <a:lstStyle/>
          <a:p>
            <a:r>
              <a:rPr lang="sv-SE" altLang="hu-HU"/>
              <a:t>Training Examples</a:t>
            </a:r>
            <a:endParaRPr lang="en-US" altLang="hu-HU"/>
          </a:p>
        </p:txBody>
      </p:sp>
      <p:grpSp>
        <p:nvGrpSpPr>
          <p:cNvPr id="21507" name="Group 3">
            <a:extLst>
              <a:ext uri="{FF2B5EF4-FFF2-40B4-BE49-F238E27FC236}">
                <a16:creationId xmlns:a16="http://schemas.microsoft.com/office/drawing/2014/main" id="{89601821-A961-67D5-8627-7F0BD39C2C87}"/>
              </a:ext>
            </a:extLst>
          </p:cNvPr>
          <p:cNvGrpSpPr>
            <a:grpSpLocks/>
          </p:cNvGrpSpPr>
          <p:nvPr/>
        </p:nvGrpSpPr>
        <p:grpSpPr bwMode="auto">
          <a:xfrm>
            <a:off x="1657350" y="822723"/>
            <a:ext cx="6229350" cy="3783806"/>
            <a:chOff x="432" y="960"/>
            <a:chExt cx="5232" cy="3178"/>
          </a:xfrm>
        </p:grpSpPr>
        <p:sp>
          <p:nvSpPr>
            <p:cNvPr id="21508" name="Rectangle 4">
              <a:extLst>
                <a:ext uri="{FF2B5EF4-FFF2-40B4-BE49-F238E27FC236}">
                  <a16:creationId xmlns:a16="http://schemas.microsoft.com/office/drawing/2014/main" id="{F5D97414-B773-4EBE-42B4-905F5B4BC412}"/>
                </a:ext>
              </a:extLst>
            </p:cNvPr>
            <p:cNvSpPr>
              <a:spLocks noChangeArrowheads="1"/>
            </p:cNvSpPr>
            <p:nvPr/>
          </p:nvSpPr>
          <p:spPr bwMode="auto">
            <a:xfrm>
              <a:off x="4560" y="3927"/>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a:t>
              </a:r>
              <a:endParaRPr lang="en-US" altLang="hu-HU" sz="1350" b="0">
                <a:solidFill>
                  <a:schemeClr val="tx1"/>
                </a:solidFill>
                <a:latin typeface="Tahoma" panose="020B0604030504040204" pitchFamily="34" charset="0"/>
              </a:endParaRPr>
            </a:p>
          </p:txBody>
        </p:sp>
        <p:sp>
          <p:nvSpPr>
            <p:cNvPr id="21509" name="Rectangle 5">
              <a:extLst>
                <a:ext uri="{FF2B5EF4-FFF2-40B4-BE49-F238E27FC236}">
                  <a16:creationId xmlns:a16="http://schemas.microsoft.com/office/drawing/2014/main" id="{C7FA85CF-AA84-5556-3940-990656FF5ED4}"/>
                </a:ext>
              </a:extLst>
            </p:cNvPr>
            <p:cNvSpPr>
              <a:spLocks noChangeArrowheads="1"/>
            </p:cNvSpPr>
            <p:nvPr/>
          </p:nvSpPr>
          <p:spPr bwMode="auto">
            <a:xfrm>
              <a:off x="3840" y="3927"/>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10" name="Rectangle 6">
              <a:extLst>
                <a:ext uri="{FF2B5EF4-FFF2-40B4-BE49-F238E27FC236}">
                  <a16:creationId xmlns:a16="http://schemas.microsoft.com/office/drawing/2014/main" id="{234B055A-B9F6-DF1B-222F-CD31575E80E7}"/>
                </a:ext>
              </a:extLst>
            </p:cNvPr>
            <p:cNvSpPr>
              <a:spLocks noChangeArrowheads="1"/>
            </p:cNvSpPr>
            <p:nvPr/>
          </p:nvSpPr>
          <p:spPr bwMode="auto">
            <a:xfrm>
              <a:off x="3072" y="3927"/>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11" name="Rectangle 7">
              <a:extLst>
                <a:ext uri="{FF2B5EF4-FFF2-40B4-BE49-F238E27FC236}">
                  <a16:creationId xmlns:a16="http://schemas.microsoft.com/office/drawing/2014/main" id="{A5E625B0-A8F5-5B33-B09A-97520DEB2990}"/>
                </a:ext>
              </a:extLst>
            </p:cNvPr>
            <p:cNvSpPr>
              <a:spLocks noChangeArrowheads="1"/>
            </p:cNvSpPr>
            <p:nvPr/>
          </p:nvSpPr>
          <p:spPr bwMode="auto">
            <a:xfrm>
              <a:off x="2336" y="3927"/>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12" name="Rectangle 8">
              <a:extLst>
                <a:ext uri="{FF2B5EF4-FFF2-40B4-BE49-F238E27FC236}">
                  <a16:creationId xmlns:a16="http://schemas.microsoft.com/office/drawing/2014/main" id="{431AD07B-E85B-38BF-7102-8A9F100D29A1}"/>
                </a:ext>
              </a:extLst>
            </p:cNvPr>
            <p:cNvSpPr>
              <a:spLocks noChangeArrowheads="1"/>
            </p:cNvSpPr>
            <p:nvPr/>
          </p:nvSpPr>
          <p:spPr bwMode="auto">
            <a:xfrm>
              <a:off x="912" y="3927"/>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Rain</a:t>
              </a:r>
              <a:endParaRPr lang="en-US" altLang="hu-HU" sz="1350" b="0">
                <a:solidFill>
                  <a:schemeClr val="tx1"/>
                </a:solidFill>
                <a:latin typeface="Tahoma" panose="020B0604030504040204" pitchFamily="34" charset="0"/>
              </a:endParaRPr>
            </a:p>
          </p:txBody>
        </p:sp>
        <p:sp>
          <p:nvSpPr>
            <p:cNvPr id="21513" name="Rectangle 9">
              <a:extLst>
                <a:ext uri="{FF2B5EF4-FFF2-40B4-BE49-F238E27FC236}">
                  <a16:creationId xmlns:a16="http://schemas.microsoft.com/office/drawing/2014/main" id="{793D19D1-7A5F-7E27-E011-7B267E9FA287}"/>
                </a:ext>
              </a:extLst>
            </p:cNvPr>
            <p:cNvSpPr>
              <a:spLocks noChangeArrowheads="1"/>
            </p:cNvSpPr>
            <p:nvPr/>
          </p:nvSpPr>
          <p:spPr bwMode="auto">
            <a:xfrm>
              <a:off x="432" y="3927"/>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D14</a:t>
              </a:r>
              <a:endParaRPr lang="en-US" altLang="hu-HU" sz="1350" b="0">
                <a:solidFill>
                  <a:schemeClr val="tx1"/>
                </a:solidFill>
                <a:latin typeface="Tahoma" panose="020B0604030504040204" pitchFamily="34" charset="0"/>
              </a:endParaRPr>
            </a:p>
          </p:txBody>
        </p:sp>
        <p:sp>
          <p:nvSpPr>
            <p:cNvPr id="21514" name="Rectangle 10">
              <a:extLst>
                <a:ext uri="{FF2B5EF4-FFF2-40B4-BE49-F238E27FC236}">
                  <a16:creationId xmlns:a16="http://schemas.microsoft.com/office/drawing/2014/main" id="{D5B57CA8-6AAA-CCF8-52E7-DC5D8466E67B}"/>
                </a:ext>
              </a:extLst>
            </p:cNvPr>
            <p:cNvSpPr>
              <a:spLocks noChangeArrowheads="1"/>
            </p:cNvSpPr>
            <p:nvPr/>
          </p:nvSpPr>
          <p:spPr bwMode="auto">
            <a:xfrm>
              <a:off x="4560" y="3716"/>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15" name="Rectangle 11">
              <a:extLst>
                <a:ext uri="{FF2B5EF4-FFF2-40B4-BE49-F238E27FC236}">
                  <a16:creationId xmlns:a16="http://schemas.microsoft.com/office/drawing/2014/main" id="{854C417D-D334-944D-2B2A-1AF8A087C34E}"/>
                </a:ext>
              </a:extLst>
            </p:cNvPr>
            <p:cNvSpPr>
              <a:spLocks noChangeArrowheads="1"/>
            </p:cNvSpPr>
            <p:nvPr/>
          </p:nvSpPr>
          <p:spPr bwMode="auto">
            <a:xfrm>
              <a:off x="3840" y="3716"/>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16" name="Rectangle 12">
              <a:extLst>
                <a:ext uri="{FF2B5EF4-FFF2-40B4-BE49-F238E27FC236}">
                  <a16:creationId xmlns:a16="http://schemas.microsoft.com/office/drawing/2014/main" id="{F62C266F-AE6C-2DAE-9A43-B86613692706}"/>
                </a:ext>
              </a:extLst>
            </p:cNvPr>
            <p:cNvSpPr>
              <a:spLocks noChangeArrowheads="1"/>
            </p:cNvSpPr>
            <p:nvPr/>
          </p:nvSpPr>
          <p:spPr bwMode="auto">
            <a:xfrm>
              <a:off x="3072" y="3716"/>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17" name="Rectangle 13">
              <a:extLst>
                <a:ext uri="{FF2B5EF4-FFF2-40B4-BE49-F238E27FC236}">
                  <a16:creationId xmlns:a16="http://schemas.microsoft.com/office/drawing/2014/main" id="{382AE028-362A-9B35-5444-71EDEA8E70FD}"/>
                </a:ext>
              </a:extLst>
            </p:cNvPr>
            <p:cNvSpPr>
              <a:spLocks noChangeArrowheads="1"/>
            </p:cNvSpPr>
            <p:nvPr/>
          </p:nvSpPr>
          <p:spPr bwMode="auto">
            <a:xfrm>
              <a:off x="2336" y="3716"/>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Hot</a:t>
              </a:r>
              <a:endParaRPr lang="en-US" altLang="hu-HU" sz="1350" b="0">
                <a:solidFill>
                  <a:schemeClr val="tx1"/>
                </a:solidFill>
                <a:latin typeface="Tahoma" panose="020B0604030504040204" pitchFamily="34" charset="0"/>
              </a:endParaRPr>
            </a:p>
          </p:txBody>
        </p:sp>
        <p:sp>
          <p:nvSpPr>
            <p:cNvPr id="21518" name="Rectangle 14">
              <a:extLst>
                <a:ext uri="{FF2B5EF4-FFF2-40B4-BE49-F238E27FC236}">
                  <a16:creationId xmlns:a16="http://schemas.microsoft.com/office/drawing/2014/main" id="{DCE19A86-7ED9-6B44-0E59-22872EC7CB0E}"/>
                </a:ext>
              </a:extLst>
            </p:cNvPr>
            <p:cNvSpPr>
              <a:spLocks noChangeArrowheads="1"/>
            </p:cNvSpPr>
            <p:nvPr/>
          </p:nvSpPr>
          <p:spPr bwMode="auto">
            <a:xfrm>
              <a:off x="912" y="3716"/>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Overcast</a:t>
              </a:r>
              <a:endParaRPr lang="en-US" altLang="hu-HU" sz="1350" b="0">
                <a:solidFill>
                  <a:schemeClr val="tx1"/>
                </a:solidFill>
                <a:latin typeface="Tahoma" panose="020B0604030504040204" pitchFamily="34" charset="0"/>
              </a:endParaRPr>
            </a:p>
          </p:txBody>
        </p:sp>
        <p:sp>
          <p:nvSpPr>
            <p:cNvPr id="21519" name="Rectangle 15">
              <a:extLst>
                <a:ext uri="{FF2B5EF4-FFF2-40B4-BE49-F238E27FC236}">
                  <a16:creationId xmlns:a16="http://schemas.microsoft.com/office/drawing/2014/main" id="{649E71D3-4333-4BD9-4201-4F0F22C97496}"/>
                </a:ext>
              </a:extLst>
            </p:cNvPr>
            <p:cNvSpPr>
              <a:spLocks noChangeArrowheads="1"/>
            </p:cNvSpPr>
            <p:nvPr/>
          </p:nvSpPr>
          <p:spPr bwMode="auto">
            <a:xfrm>
              <a:off x="432" y="3716"/>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D13</a:t>
              </a:r>
              <a:endParaRPr lang="en-US" altLang="hu-HU" sz="1350" b="0">
                <a:solidFill>
                  <a:schemeClr val="tx1"/>
                </a:solidFill>
                <a:latin typeface="Tahoma" panose="020B0604030504040204" pitchFamily="34" charset="0"/>
              </a:endParaRPr>
            </a:p>
          </p:txBody>
        </p:sp>
        <p:sp>
          <p:nvSpPr>
            <p:cNvPr id="21520" name="Rectangle 16">
              <a:extLst>
                <a:ext uri="{FF2B5EF4-FFF2-40B4-BE49-F238E27FC236}">
                  <a16:creationId xmlns:a16="http://schemas.microsoft.com/office/drawing/2014/main" id="{7A272F08-A635-8934-15D4-B74035B4E96F}"/>
                </a:ext>
              </a:extLst>
            </p:cNvPr>
            <p:cNvSpPr>
              <a:spLocks noChangeArrowheads="1"/>
            </p:cNvSpPr>
            <p:nvPr/>
          </p:nvSpPr>
          <p:spPr bwMode="auto">
            <a:xfrm>
              <a:off x="4560" y="3505"/>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21" name="Rectangle 17">
              <a:extLst>
                <a:ext uri="{FF2B5EF4-FFF2-40B4-BE49-F238E27FC236}">
                  <a16:creationId xmlns:a16="http://schemas.microsoft.com/office/drawing/2014/main" id="{C7BC5113-9842-489F-2797-F02F4AA628C5}"/>
                </a:ext>
              </a:extLst>
            </p:cNvPr>
            <p:cNvSpPr>
              <a:spLocks noChangeArrowheads="1"/>
            </p:cNvSpPr>
            <p:nvPr/>
          </p:nvSpPr>
          <p:spPr bwMode="auto">
            <a:xfrm>
              <a:off x="3840" y="3505"/>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22" name="Rectangle 18">
              <a:extLst>
                <a:ext uri="{FF2B5EF4-FFF2-40B4-BE49-F238E27FC236}">
                  <a16:creationId xmlns:a16="http://schemas.microsoft.com/office/drawing/2014/main" id="{27A6E0F8-05DB-D598-EFB2-13BB7D995FD2}"/>
                </a:ext>
              </a:extLst>
            </p:cNvPr>
            <p:cNvSpPr>
              <a:spLocks noChangeArrowheads="1"/>
            </p:cNvSpPr>
            <p:nvPr/>
          </p:nvSpPr>
          <p:spPr bwMode="auto">
            <a:xfrm>
              <a:off x="3072" y="3505"/>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23" name="Rectangle 19">
              <a:extLst>
                <a:ext uri="{FF2B5EF4-FFF2-40B4-BE49-F238E27FC236}">
                  <a16:creationId xmlns:a16="http://schemas.microsoft.com/office/drawing/2014/main" id="{4B61021A-0521-49D1-AF15-4EEFFD583D9F}"/>
                </a:ext>
              </a:extLst>
            </p:cNvPr>
            <p:cNvSpPr>
              <a:spLocks noChangeArrowheads="1"/>
            </p:cNvSpPr>
            <p:nvPr/>
          </p:nvSpPr>
          <p:spPr bwMode="auto">
            <a:xfrm>
              <a:off x="2336" y="3505"/>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24" name="Rectangle 20">
              <a:extLst>
                <a:ext uri="{FF2B5EF4-FFF2-40B4-BE49-F238E27FC236}">
                  <a16:creationId xmlns:a16="http://schemas.microsoft.com/office/drawing/2014/main" id="{65B89889-71F6-F931-BD74-3E305613D137}"/>
                </a:ext>
              </a:extLst>
            </p:cNvPr>
            <p:cNvSpPr>
              <a:spLocks noChangeArrowheads="1"/>
            </p:cNvSpPr>
            <p:nvPr/>
          </p:nvSpPr>
          <p:spPr bwMode="auto">
            <a:xfrm>
              <a:off x="912" y="3505"/>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Overcast</a:t>
              </a:r>
              <a:endParaRPr lang="en-US" altLang="hu-HU" sz="1350" b="0">
                <a:solidFill>
                  <a:schemeClr val="tx1"/>
                </a:solidFill>
                <a:latin typeface="Tahoma" panose="020B0604030504040204" pitchFamily="34" charset="0"/>
              </a:endParaRPr>
            </a:p>
          </p:txBody>
        </p:sp>
        <p:sp>
          <p:nvSpPr>
            <p:cNvPr id="21525" name="Rectangle 21">
              <a:extLst>
                <a:ext uri="{FF2B5EF4-FFF2-40B4-BE49-F238E27FC236}">
                  <a16:creationId xmlns:a16="http://schemas.microsoft.com/office/drawing/2014/main" id="{20095AEA-EE02-03CE-BF9C-86ACE5F91666}"/>
                </a:ext>
              </a:extLst>
            </p:cNvPr>
            <p:cNvSpPr>
              <a:spLocks noChangeArrowheads="1"/>
            </p:cNvSpPr>
            <p:nvPr/>
          </p:nvSpPr>
          <p:spPr bwMode="auto">
            <a:xfrm>
              <a:off x="432" y="3505"/>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D12</a:t>
              </a:r>
              <a:endParaRPr lang="en-US" altLang="hu-HU" sz="1350" b="0">
                <a:solidFill>
                  <a:schemeClr val="tx1"/>
                </a:solidFill>
                <a:latin typeface="Tahoma" panose="020B0604030504040204" pitchFamily="34" charset="0"/>
              </a:endParaRPr>
            </a:p>
          </p:txBody>
        </p:sp>
        <p:sp>
          <p:nvSpPr>
            <p:cNvPr id="21526" name="Rectangle 22">
              <a:extLst>
                <a:ext uri="{FF2B5EF4-FFF2-40B4-BE49-F238E27FC236}">
                  <a16:creationId xmlns:a16="http://schemas.microsoft.com/office/drawing/2014/main" id="{16FE8532-61E6-59C4-DDB1-84AF2253E096}"/>
                </a:ext>
              </a:extLst>
            </p:cNvPr>
            <p:cNvSpPr>
              <a:spLocks noChangeArrowheads="1"/>
            </p:cNvSpPr>
            <p:nvPr/>
          </p:nvSpPr>
          <p:spPr bwMode="auto">
            <a:xfrm>
              <a:off x="4560" y="3294"/>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27" name="Rectangle 23">
              <a:extLst>
                <a:ext uri="{FF2B5EF4-FFF2-40B4-BE49-F238E27FC236}">
                  <a16:creationId xmlns:a16="http://schemas.microsoft.com/office/drawing/2014/main" id="{96B0DEF1-1F9B-C79B-F29A-1255067E9E08}"/>
                </a:ext>
              </a:extLst>
            </p:cNvPr>
            <p:cNvSpPr>
              <a:spLocks noChangeArrowheads="1"/>
            </p:cNvSpPr>
            <p:nvPr/>
          </p:nvSpPr>
          <p:spPr bwMode="auto">
            <a:xfrm>
              <a:off x="3840" y="3294"/>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28" name="Rectangle 24">
              <a:extLst>
                <a:ext uri="{FF2B5EF4-FFF2-40B4-BE49-F238E27FC236}">
                  <a16:creationId xmlns:a16="http://schemas.microsoft.com/office/drawing/2014/main" id="{F4371F77-B3A7-AC39-63B0-24187DFB05BC}"/>
                </a:ext>
              </a:extLst>
            </p:cNvPr>
            <p:cNvSpPr>
              <a:spLocks noChangeArrowheads="1"/>
            </p:cNvSpPr>
            <p:nvPr/>
          </p:nvSpPr>
          <p:spPr bwMode="auto">
            <a:xfrm>
              <a:off x="3072" y="3294"/>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29" name="Rectangle 25">
              <a:extLst>
                <a:ext uri="{FF2B5EF4-FFF2-40B4-BE49-F238E27FC236}">
                  <a16:creationId xmlns:a16="http://schemas.microsoft.com/office/drawing/2014/main" id="{ADE7F0D8-D0A5-B0C5-DD99-4147B0FBC712}"/>
                </a:ext>
              </a:extLst>
            </p:cNvPr>
            <p:cNvSpPr>
              <a:spLocks noChangeArrowheads="1"/>
            </p:cNvSpPr>
            <p:nvPr/>
          </p:nvSpPr>
          <p:spPr bwMode="auto">
            <a:xfrm>
              <a:off x="2336" y="3294"/>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30" name="Rectangle 26">
              <a:extLst>
                <a:ext uri="{FF2B5EF4-FFF2-40B4-BE49-F238E27FC236}">
                  <a16:creationId xmlns:a16="http://schemas.microsoft.com/office/drawing/2014/main" id="{42590B20-889C-1479-BB54-B3A35E15584C}"/>
                </a:ext>
              </a:extLst>
            </p:cNvPr>
            <p:cNvSpPr>
              <a:spLocks noChangeArrowheads="1"/>
            </p:cNvSpPr>
            <p:nvPr/>
          </p:nvSpPr>
          <p:spPr bwMode="auto">
            <a:xfrm>
              <a:off x="912" y="3294"/>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Sunny</a:t>
              </a:r>
              <a:endParaRPr lang="en-US" altLang="hu-HU" sz="1350" b="0">
                <a:solidFill>
                  <a:schemeClr val="tx1"/>
                </a:solidFill>
                <a:latin typeface="Tahoma" panose="020B0604030504040204" pitchFamily="34" charset="0"/>
              </a:endParaRPr>
            </a:p>
          </p:txBody>
        </p:sp>
        <p:sp>
          <p:nvSpPr>
            <p:cNvPr id="21531" name="Rectangle 27">
              <a:extLst>
                <a:ext uri="{FF2B5EF4-FFF2-40B4-BE49-F238E27FC236}">
                  <a16:creationId xmlns:a16="http://schemas.microsoft.com/office/drawing/2014/main" id="{1B3487CD-D4E1-77E0-A7E6-1FBE5F8A627D}"/>
                </a:ext>
              </a:extLst>
            </p:cNvPr>
            <p:cNvSpPr>
              <a:spLocks noChangeArrowheads="1"/>
            </p:cNvSpPr>
            <p:nvPr/>
          </p:nvSpPr>
          <p:spPr bwMode="auto">
            <a:xfrm>
              <a:off x="432" y="3294"/>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D11</a:t>
              </a:r>
              <a:endParaRPr lang="en-US" altLang="hu-HU" sz="1350" b="0">
                <a:solidFill>
                  <a:schemeClr val="tx1"/>
                </a:solidFill>
                <a:latin typeface="Tahoma" panose="020B0604030504040204" pitchFamily="34" charset="0"/>
              </a:endParaRPr>
            </a:p>
          </p:txBody>
        </p:sp>
        <p:sp>
          <p:nvSpPr>
            <p:cNvPr id="21532" name="Rectangle 28">
              <a:extLst>
                <a:ext uri="{FF2B5EF4-FFF2-40B4-BE49-F238E27FC236}">
                  <a16:creationId xmlns:a16="http://schemas.microsoft.com/office/drawing/2014/main" id="{F3B517DB-06E7-EDC0-DC40-B4AEB4CB22CA}"/>
                </a:ext>
              </a:extLst>
            </p:cNvPr>
            <p:cNvSpPr>
              <a:spLocks noChangeArrowheads="1"/>
            </p:cNvSpPr>
            <p:nvPr/>
          </p:nvSpPr>
          <p:spPr bwMode="auto">
            <a:xfrm>
              <a:off x="4560" y="3083"/>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33" name="Rectangle 29">
              <a:extLst>
                <a:ext uri="{FF2B5EF4-FFF2-40B4-BE49-F238E27FC236}">
                  <a16:creationId xmlns:a16="http://schemas.microsoft.com/office/drawing/2014/main" id="{EF37B53B-BE94-C3DE-B4C5-7241E1201A75}"/>
                </a:ext>
              </a:extLst>
            </p:cNvPr>
            <p:cNvSpPr>
              <a:spLocks noChangeArrowheads="1"/>
            </p:cNvSpPr>
            <p:nvPr/>
          </p:nvSpPr>
          <p:spPr bwMode="auto">
            <a:xfrm>
              <a:off x="3840" y="3083"/>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34" name="Rectangle 30">
              <a:extLst>
                <a:ext uri="{FF2B5EF4-FFF2-40B4-BE49-F238E27FC236}">
                  <a16:creationId xmlns:a16="http://schemas.microsoft.com/office/drawing/2014/main" id="{C2D38AA7-6FC8-0B16-570C-35F1D629FF66}"/>
                </a:ext>
              </a:extLst>
            </p:cNvPr>
            <p:cNvSpPr>
              <a:spLocks noChangeArrowheads="1"/>
            </p:cNvSpPr>
            <p:nvPr/>
          </p:nvSpPr>
          <p:spPr bwMode="auto">
            <a:xfrm>
              <a:off x="3072" y="3083"/>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35" name="Rectangle 31">
              <a:extLst>
                <a:ext uri="{FF2B5EF4-FFF2-40B4-BE49-F238E27FC236}">
                  <a16:creationId xmlns:a16="http://schemas.microsoft.com/office/drawing/2014/main" id="{052D0A7B-E6BE-2145-68AD-3BF80DEB3B0E}"/>
                </a:ext>
              </a:extLst>
            </p:cNvPr>
            <p:cNvSpPr>
              <a:spLocks noChangeArrowheads="1"/>
            </p:cNvSpPr>
            <p:nvPr/>
          </p:nvSpPr>
          <p:spPr bwMode="auto">
            <a:xfrm>
              <a:off x="2336" y="3083"/>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36" name="Rectangle 32">
              <a:extLst>
                <a:ext uri="{FF2B5EF4-FFF2-40B4-BE49-F238E27FC236}">
                  <a16:creationId xmlns:a16="http://schemas.microsoft.com/office/drawing/2014/main" id="{CC423597-AAD8-3C7A-E066-9D35351E2691}"/>
                </a:ext>
              </a:extLst>
            </p:cNvPr>
            <p:cNvSpPr>
              <a:spLocks noChangeArrowheads="1"/>
            </p:cNvSpPr>
            <p:nvPr/>
          </p:nvSpPr>
          <p:spPr bwMode="auto">
            <a:xfrm>
              <a:off x="912" y="3083"/>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Rain</a:t>
              </a:r>
              <a:endParaRPr lang="en-US" altLang="hu-HU" sz="1350" b="0">
                <a:solidFill>
                  <a:schemeClr val="tx1"/>
                </a:solidFill>
                <a:latin typeface="Tahoma" panose="020B0604030504040204" pitchFamily="34" charset="0"/>
              </a:endParaRPr>
            </a:p>
          </p:txBody>
        </p:sp>
        <p:sp>
          <p:nvSpPr>
            <p:cNvPr id="21537" name="Rectangle 33">
              <a:extLst>
                <a:ext uri="{FF2B5EF4-FFF2-40B4-BE49-F238E27FC236}">
                  <a16:creationId xmlns:a16="http://schemas.microsoft.com/office/drawing/2014/main" id="{FF11D784-EE03-61B7-7234-075EA45CC275}"/>
                </a:ext>
              </a:extLst>
            </p:cNvPr>
            <p:cNvSpPr>
              <a:spLocks noChangeArrowheads="1"/>
            </p:cNvSpPr>
            <p:nvPr/>
          </p:nvSpPr>
          <p:spPr bwMode="auto">
            <a:xfrm>
              <a:off x="432" y="3083"/>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D10</a:t>
              </a:r>
              <a:endParaRPr lang="en-US" altLang="hu-HU" sz="1350" b="0">
                <a:solidFill>
                  <a:schemeClr val="tx1"/>
                </a:solidFill>
                <a:latin typeface="Tahoma" panose="020B0604030504040204" pitchFamily="34" charset="0"/>
              </a:endParaRPr>
            </a:p>
          </p:txBody>
        </p:sp>
        <p:sp>
          <p:nvSpPr>
            <p:cNvPr id="21538" name="Rectangle 34">
              <a:extLst>
                <a:ext uri="{FF2B5EF4-FFF2-40B4-BE49-F238E27FC236}">
                  <a16:creationId xmlns:a16="http://schemas.microsoft.com/office/drawing/2014/main" id="{9A507A65-62A5-41E4-7D73-0171492FB5C2}"/>
                </a:ext>
              </a:extLst>
            </p:cNvPr>
            <p:cNvSpPr>
              <a:spLocks noChangeArrowheads="1"/>
            </p:cNvSpPr>
            <p:nvPr/>
          </p:nvSpPr>
          <p:spPr bwMode="auto">
            <a:xfrm>
              <a:off x="4560" y="2872"/>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39" name="Rectangle 35">
              <a:extLst>
                <a:ext uri="{FF2B5EF4-FFF2-40B4-BE49-F238E27FC236}">
                  <a16:creationId xmlns:a16="http://schemas.microsoft.com/office/drawing/2014/main" id="{0859923E-6BC0-29AC-3F8F-A4CCBD12A942}"/>
                </a:ext>
              </a:extLst>
            </p:cNvPr>
            <p:cNvSpPr>
              <a:spLocks noChangeArrowheads="1"/>
            </p:cNvSpPr>
            <p:nvPr/>
          </p:nvSpPr>
          <p:spPr bwMode="auto">
            <a:xfrm>
              <a:off x="3840" y="2872"/>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40" name="Rectangle 36">
              <a:extLst>
                <a:ext uri="{FF2B5EF4-FFF2-40B4-BE49-F238E27FC236}">
                  <a16:creationId xmlns:a16="http://schemas.microsoft.com/office/drawing/2014/main" id="{EC52B074-CA15-43D6-844E-133AF009B46A}"/>
                </a:ext>
              </a:extLst>
            </p:cNvPr>
            <p:cNvSpPr>
              <a:spLocks noChangeArrowheads="1"/>
            </p:cNvSpPr>
            <p:nvPr/>
          </p:nvSpPr>
          <p:spPr bwMode="auto">
            <a:xfrm>
              <a:off x="3072" y="2872"/>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41" name="Rectangle 37">
              <a:extLst>
                <a:ext uri="{FF2B5EF4-FFF2-40B4-BE49-F238E27FC236}">
                  <a16:creationId xmlns:a16="http://schemas.microsoft.com/office/drawing/2014/main" id="{8FB413DB-6794-6836-87E1-DE85D21AD697}"/>
                </a:ext>
              </a:extLst>
            </p:cNvPr>
            <p:cNvSpPr>
              <a:spLocks noChangeArrowheads="1"/>
            </p:cNvSpPr>
            <p:nvPr/>
          </p:nvSpPr>
          <p:spPr bwMode="auto">
            <a:xfrm>
              <a:off x="2336" y="2872"/>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Cool</a:t>
              </a:r>
              <a:endParaRPr lang="en-US" altLang="hu-HU" sz="1350" b="0">
                <a:solidFill>
                  <a:schemeClr val="tx1"/>
                </a:solidFill>
                <a:latin typeface="Tahoma" panose="020B0604030504040204" pitchFamily="34" charset="0"/>
              </a:endParaRPr>
            </a:p>
          </p:txBody>
        </p:sp>
        <p:sp>
          <p:nvSpPr>
            <p:cNvPr id="21542" name="Rectangle 38">
              <a:extLst>
                <a:ext uri="{FF2B5EF4-FFF2-40B4-BE49-F238E27FC236}">
                  <a16:creationId xmlns:a16="http://schemas.microsoft.com/office/drawing/2014/main" id="{7DB3A406-45D4-35B9-A57C-820D7CD6BFB7}"/>
                </a:ext>
              </a:extLst>
            </p:cNvPr>
            <p:cNvSpPr>
              <a:spLocks noChangeArrowheads="1"/>
            </p:cNvSpPr>
            <p:nvPr/>
          </p:nvSpPr>
          <p:spPr bwMode="auto">
            <a:xfrm>
              <a:off x="912" y="2872"/>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Sunny</a:t>
              </a:r>
              <a:endParaRPr lang="en-US" altLang="hu-HU" sz="1350" b="0">
                <a:solidFill>
                  <a:schemeClr val="tx1"/>
                </a:solidFill>
                <a:latin typeface="Tahoma" panose="020B0604030504040204" pitchFamily="34" charset="0"/>
              </a:endParaRPr>
            </a:p>
          </p:txBody>
        </p:sp>
        <p:sp>
          <p:nvSpPr>
            <p:cNvPr id="21543" name="Rectangle 39">
              <a:extLst>
                <a:ext uri="{FF2B5EF4-FFF2-40B4-BE49-F238E27FC236}">
                  <a16:creationId xmlns:a16="http://schemas.microsoft.com/office/drawing/2014/main" id="{806E4655-CDF8-AA5A-B719-9CA5B461184E}"/>
                </a:ext>
              </a:extLst>
            </p:cNvPr>
            <p:cNvSpPr>
              <a:spLocks noChangeArrowheads="1"/>
            </p:cNvSpPr>
            <p:nvPr/>
          </p:nvSpPr>
          <p:spPr bwMode="auto">
            <a:xfrm>
              <a:off x="432" y="2872"/>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D9</a:t>
              </a:r>
              <a:endParaRPr lang="en-US" altLang="hu-HU" sz="1350" b="0">
                <a:solidFill>
                  <a:schemeClr val="tx1"/>
                </a:solidFill>
                <a:latin typeface="Tahoma" panose="020B0604030504040204" pitchFamily="34" charset="0"/>
              </a:endParaRPr>
            </a:p>
          </p:txBody>
        </p:sp>
        <p:sp>
          <p:nvSpPr>
            <p:cNvPr id="21544" name="Rectangle 40">
              <a:extLst>
                <a:ext uri="{FF2B5EF4-FFF2-40B4-BE49-F238E27FC236}">
                  <a16:creationId xmlns:a16="http://schemas.microsoft.com/office/drawing/2014/main" id="{D180E56F-82A7-E1D4-C647-DED7CF805738}"/>
                </a:ext>
              </a:extLst>
            </p:cNvPr>
            <p:cNvSpPr>
              <a:spLocks noChangeArrowheads="1"/>
            </p:cNvSpPr>
            <p:nvPr/>
          </p:nvSpPr>
          <p:spPr bwMode="auto">
            <a:xfrm>
              <a:off x="4560" y="2661"/>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a:t>
              </a:r>
              <a:endParaRPr lang="en-US" altLang="hu-HU" sz="1350" b="0">
                <a:solidFill>
                  <a:schemeClr val="tx1"/>
                </a:solidFill>
                <a:latin typeface="Tahoma" panose="020B0604030504040204" pitchFamily="34" charset="0"/>
              </a:endParaRPr>
            </a:p>
          </p:txBody>
        </p:sp>
        <p:sp>
          <p:nvSpPr>
            <p:cNvPr id="21545" name="Rectangle 41">
              <a:extLst>
                <a:ext uri="{FF2B5EF4-FFF2-40B4-BE49-F238E27FC236}">
                  <a16:creationId xmlns:a16="http://schemas.microsoft.com/office/drawing/2014/main" id="{C2C3BFFD-7343-23BD-414E-34A1722F172A}"/>
                </a:ext>
              </a:extLst>
            </p:cNvPr>
            <p:cNvSpPr>
              <a:spLocks noChangeArrowheads="1"/>
            </p:cNvSpPr>
            <p:nvPr/>
          </p:nvSpPr>
          <p:spPr bwMode="auto">
            <a:xfrm>
              <a:off x="3840" y="2661"/>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46" name="Rectangle 42">
              <a:extLst>
                <a:ext uri="{FF2B5EF4-FFF2-40B4-BE49-F238E27FC236}">
                  <a16:creationId xmlns:a16="http://schemas.microsoft.com/office/drawing/2014/main" id="{332DBE3D-D21D-38C7-0837-289402DD28C2}"/>
                </a:ext>
              </a:extLst>
            </p:cNvPr>
            <p:cNvSpPr>
              <a:spLocks noChangeArrowheads="1"/>
            </p:cNvSpPr>
            <p:nvPr/>
          </p:nvSpPr>
          <p:spPr bwMode="auto">
            <a:xfrm>
              <a:off x="3072" y="2661"/>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47" name="Rectangle 43">
              <a:extLst>
                <a:ext uri="{FF2B5EF4-FFF2-40B4-BE49-F238E27FC236}">
                  <a16:creationId xmlns:a16="http://schemas.microsoft.com/office/drawing/2014/main" id="{92F8A507-36D7-FCC3-F2DB-91D1C86CF2A9}"/>
                </a:ext>
              </a:extLst>
            </p:cNvPr>
            <p:cNvSpPr>
              <a:spLocks noChangeArrowheads="1"/>
            </p:cNvSpPr>
            <p:nvPr/>
          </p:nvSpPr>
          <p:spPr bwMode="auto">
            <a:xfrm>
              <a:off x="2336" y="2661"/>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48" name="Rectangle 44">
              <a:extLst>
                <a:ext uri="{FF2B5EF4-FFF2-40B4-BE49-F238E27FC236}">
                  <a16:creationId xmlns:a16="http://schemas.microsoft.com/office/drawing/2014/main" id="{158569E4-C135-2274-3126-3D95D3DD6800}"/>
                </a:ext>
              </a:extLst>
            </p:cNvPr>
            <p:cNvSpPr>
              <a:spLocks noChangeArrowheads="1"/>
            </p:cNvSpPr>
            <p:nvPr/>
          </p:nvSpPr>
          <p:spPr bwMode="auto">
            <a:xfrm>
              <a:off x="912" y="2661"/>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Sunny</a:t>
              </a:r>
              <a:endParaRPr lang="en-US" altLang="hu-HU" sz="1350" b="0">
                <a:solidFill>
                  <a:schemeClr val="tx1"/>
                </a:solidFill>
                <a:latin typeface="Tahoma" panose="020B0604030504040204" pitchFamily="34" charset="0"/>
              </a:endParaRPr>
            </a:p>
          </p:txBody>
        </p:sp>
        <p:sp>
          <p:nvSpPr>
            <p:cNvPr id="21549" name="Rectangle 45">
              <a:extLst>
                <a:ext uri="{FF2B5EF4-FFF2-40B4-BE49-F238E27FC236}">
                  <a16:creationId xmlns:a16="http://schemas.microsoft.com/office/drawing/2014/main" id="{32BC05C4-89FE-49AB-F2CC-AA82EE9814E5}"/>
                </a:ext>
              </a:extLst>
            </p:cNvPr>
            <p:cNvSpPr>
              <a:spLocks noChangeArrowheads="1"/>
            </p:cNvSpPr>
            <p:nvPr/>
          </p:nvSpPr>
          <p:spPr bwMode="auto">
            <a:xfrm>
              <a:off x="432" y="2661"/>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D8</a:t>
              </a:r>
              <a:endParaRPr lang="en-US" altLang="hu-HU" sz="1350" b="0">
                <a:solidFill>
                  <a:schemeClr val="tx1"/>
                </a:solidFill>
                <a:latin typeface="Tahoma" panose="020B0604030504040204" pitchFamily="34" charset="0"/>
              </a:endParaRPr>
            </a:p>
          </p:txBody>
        </p:sp>
        <p:sp>
          <p:nvSpPr>
            <p:cNvPr id="21550" name="Rectangle 46">
              <a:extLst>
                <a:ext uri="{FF2B5EF4-FFF2-40B4-BE49-F238E27FC236}">
                  <a16:creationId xmlns:a16="http://schemas.microsoft.com/office/drawing/2014/main" id="{FCEECA23-AAA1-AFC1-3887-4AB8E7ADD36C}"/>
                </a:ext>
              </a:extLst>
            </p:cNvPr>
            <p:cNvSpPr>
              <a:spLocks noChangeArrowheads="1"/>
            </p:cNvSpPr>
            <p:nvPr/>
          </p:nvSpPr>
          <p:spPr bwMode="auto">
            <a:xfrm>
              <a:off x="4560" y="2450"/>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51" name="Rectangle 47">
              <a:extLst>
                <a:ext uri="{FF2B5EF4-FFF2-40B4-BE49-F238E27FC236}">
                  <a16:creationId xmlns:a16="http://schemas.microsoft.com/office/drawing/2014/main" id="{3E44135D-A897-BDC8-1B30-FBBF4EACD996}"/>
                </a:ext>
              </a:extLst>
            </p:cNvPr>
            <p:cNvSpPr>
              <a:spLocks noChangeArrowheads="1"/>
            </p:cNvSpPr>
            <p:nvPr/>
          </p:nvSpPr>
          <p:spPr bwMode="auto">
            <a:xfrm>
              <a:off x="3840" y="2450"/>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52" name="Rectangle 48">
              <a:extLst>
                <a:ext uri="{FF2B5EF4-FFF2-40B4-BE49-F238E27FC236}">
                  <a16:creationId xmlns:a16="http://schemas.microsoft.com/office/drawing/2014/main" id="{9581BC6A-935A-6FE2-CF79-D5647AC5DAA3}"/>
                </a:ext>
              </a:extLst>
            </p:cNvPr>
            <p:cNvSpPr>
              <a:spLocks noChangeArrowheads="1"/>
            </p:cNvSpPr>
            <p:nvPr/>
          </p:nvSpPr>
          <p:spPr bwMode="auto">
            <a:xfrm>
              <a:off x="3072" y="2450"/>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53" name="Rectangle 49">
              <a:extLst>
                <a:ext uri="{FF2B5EF4-FFF2-40B4-BE49-F238E27FC236}">
                  <a16:creationId xmlns:a16="http://schemas.microsoft.com/office/drawing/2014/main" id="{B59A0881-427A-F958-BB1E-401FB101CFA6}"/>
                </a:ext>
              </a:extLst>
            </p:cNvPr>
            <p:cNvSpPr>
              <a:spLocks noChangeArrowheads="1"/>
            </p:cNvSpPr>
            <p:nvPr/>
          </p:nvSpPr>
          <p:spPr bwMode="auto">
            <a:xfrm>
              <a:off x="2336" y="2450"/>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Cool</a:t>
              </a:r>
              <a:endParaRPr lang="en-US" altLang="hu-HU" sz="1350" b="0">
                <a:solidFill>
                  <a:schemeClr val="tx1"/>
                </a:solidFill>
                <a:latin typeface="Tahoma" panose="020B0604030504040204" pitchFamily="34" charset="0"/>
              </a:endParaRPr>
            </a:p>
          </p:txBody>
        </p:sp>
        <p:sp>
          <p:nvSpPr>
            <p:cNvPr id="21554" name="Rectangle 50">
              <a:extLst>
                <a:ext uri="{FF2B5EF4-FFF2-40B4-BE49-F238E27FC236}">
                  <a16:creationId xmlns:a16="http://schemas.microsoft.com/office/drawing/2014/main" id="{B6D963E1-973F-8B6B-FDB8-2A72B9A19367}"/>
                </a:ext>
              </a:extLst>
            </p:cNvPr>
            <p:cNvSpPr>
              <a:spLocks noChangeArrowheads="1"/>
            </p:cNvSpPr>
            <p:nvPr/>
          </p:nvSpPr>
          <p:spPr bwMode="auto">
            <a:xfrm>
              <a:off x="912" y="2450"/>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Overcast</a:t>
              </a:r>
              <a:endParaRPr lang="en-US" altLang="hu-HU" sz="1350" b="0">
                <a:solidFill>
                  <a:schemeClr val="tx1"/>
                </a:solidFill>
                <a:latin typeface="Tahoma" panose="020B0604030504040204" pitchFamily="34" charset="0"/>
              </a:endParaRPr>
            </a:p>
          </p:txBody>
        </p:sp>
        <p:sp>
          <p:nvSpPr>
            <p:cNvPr id="21555" name="Rectangle 51">
              <a:extLst>
                <a:ext uri="{FF2B5EF4-FFF2-40B4-BE49-F238E27FC236}">
                  <a16:creationId xmlns:a16="http://schemas.microsoft.com/office/drawing/2014/main" id="{458CF9AC-57C3-067B-8530-C09B2FB58AD9}"/>
                </a:ext>
              </a:extLst>
            </p:cNvPr>
            <p:cNvSpPr>
              <a:spLocks noChangeArrowheads="1"/>
            </p:cNvSpPr>
            <p:nvPr/>
          </p:nvSpPr>
          <p:spPr bwMode="auto">
            <a:xfrm>
              <a:off x="432" y="2450"/>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D7</a:t>
              </a:r>
              <a:endParaRPr lang="en-US" altLang="hu-HU" sz="1350" b="0">
                <a:solidFill>
                  <a:schemeClr val="tx1"/>
                </a:solidFill>
                <a:latin typeface="Tahoma" panose="020B0604030504040204" pitchFamily="34" charset="0"/>
              </a:endParaRPr>
            </a:p>
          </p:txBody>
        </p:sp>
        <p:sp>
          <p:nvSpPr>
            <p:cNvPr id="21556" name="Rectangle 52">
              <a:extLst>
                <a:ext uri="{FF2B5EF4-FFF2-40B4-BE49-F238E27FC236}">
                  <a16:creationId xmlns:a16="http://schemas.microsoft.com/office/drawing/2014/main" id="{EFBEB44D-6EC4-C247-9398-72CE9821201F}"/>
                </a:ext>
              </a:extLst>
            </p:cNvPr>
            <p:cNvSpPr>
              <a:spLocks noChangeArrowheads="1"/>
            </p:cNvSpPr>
            <p:nvPr/>
          </p:nvSpPr>
          <p:spPr bwMode="auto">
            <a:xfrm>
              <a:off x="4560" y="2239"/>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a:t>
              </a:r>
              <a:endParaRPr lang="en-US" altLang="hu-HU" sz="1350" b="0">
                <a:solidFill>
                  <a:schemeClr val="tx1"/>
                </a:solidFill>
                <a:latin typeface="Tahoma" panose="020B0604030504040204" pitchFamily="34" charset="0"/>
              </a:endParaRPr>
            </a:p>
          </p:txBody>
        </p:sp>
        <p:sp>
          <p:nvSpPr>
            <p:cNvPr id="21557" name="Rectangle 53">
              <a:extLst>
                <a:ext uri="{FF2B5EF4-FFF2-40B4-BE49-F238E27FC236}">
                  <a16:creationId xmlns:a16="http://schemas.microsoft.com/office/drawing/2014/main" id="{BF319ADD-D585-FB18-7AE9-04E5898D2895}"/>
                </a:ext>
              </a:extLst>
            </p:cNvPr>
            <p:cNvSpPr>
              <a:spLocks noChangeArrowheads="1"/>
            </p:cNvSpPr>
            <p:nvPr/>
          </p:nvSpPr>
          <p:spPr bwMode="auto">
            <a:xfrm>
              <a:off x="3840" y="2239"/>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58" name="Rectangle 54">
              <a:extLst>
                <a:ext uri="{FF2B5EF4-FFF2-40B4-BE49-F238E27FC236}">
                  <a16:creationId xmlns:a16="http://schemas.microsoft.com/office/drawing/2014/main" id="{F0C91483-1B13-F1B0-F5D7-73298D7F8302}"/>
                </a:ext>
              </a:extLst>
            </p:cNvPr>
            <p:cNvSpPr>
              <a:spLocks noChangeArrowheads="1"/>
            </p:cNvSpPr>
            <p:nvPr/>
          </p:nvSpPr>
          <p:spPr bwMode="auto">
            <a:xfrm>
              <a:off x="3072" y="2239"/>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59" name="Rectangle 55">
              <a:extLst>
                <a:ext uri="{FF2B5EF4-FFF2-40B4-BE49-F238E27FC236}">
                  <a16:creationId xmlns:a16="http://schemas.microsoft.com/office/drawing/2014/main" id="{B5B8ED16-A420-D501-680E-CAE78C97D4F5}"/>
                </a:ext>
              </a:extLst>
            </p:cNvPr>
            <p:cNvSpPr>
              <a:spLocks noChangeArrowheads="1"/>
            </p:cNvSpPr>
            <p:nvPr/>
          </p:nvSpPr>
          <p:spPr bwMode="auto">
            <a:xfrm>
              <a:off x="2336" y="2239"/>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Cool</a:t>
              </a:r>
              <a:endParaRPr lang="en-US" altLang="hu-HU" sz="1350" b="0">
                <a:solidFill>
                  <a:schemeClr val="tx1"/>
                </a:solidFill>
                <a:latin typeface="Tahoma" panose="020B0604030504040204" pitchFamily="34" charset="0"/>
              </a:endParaRPr>
            </a:p>
          </p:txBody>
        </p:sp>
        <p:sp>
          <p:nvSpPr>
            <p:cNvPr id="21560" name="Rectangle 56">
              <a:extLst>
                <a:ext uri="{FF2B5EF4-FFF2-40B4-BE49-F238E27FC236}">
                  <a16:creationId xmlns:a16="http://schemas.microsoft.com/office/drawing/2014/main" id="{1D36BE62-B179-F2EB-AFC6-0BF42760AE24}"/>
                </a:ext>
              </a:extLst>
            </p:cNvPr>
            <p:cNvSpPr>
              <a:spLocks noChangeArrowheads="1"/>
            </p:cNvSpPr>
            <p:nvPr/>
          </p:nvSpPr>
          <p:spPr bwMode="auto">
            <a:xfrm>
              <a:off x="912" y="2239"/>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Rain</a:t>
              </a:r>
              <a:endParaRPr lang="en-US" altLang="hu-HU" sz="1350" b="0">
                <a:solidFill>
                  <a:schemeClr val="tx1"/>
                </a:solidFill>
                <a:latin typeface="Tahoma" panose="020B0604030504040204" pitchFamily="34" charset="0"/>
              </a:endParaRPr>
            </a:p>
          </p:txBody>
        </p:sp>
        <p:sp>
          <p:nvSpPr>
            <p:cNvPr id="21561" name="Rectangle 57">
              <a:extLst>
                <a:ext uri="{FF2B5EF4-FFF2-40B4-BE49-F238E27FC236}">
                  <a16:creationId xmlns:a16="http://schemas.microsoft.com/office/drawing/2014/main" id="{C5DA8016-19B5-EC8B-AD47-176978F1E1E9}"/>
                </a:ext>
              </a:extLst>
            </p:cNvPr>
            <p:cNvSpPr>
              <a:spLocks noChangeArrowheads="1"/>
            </p:cNvSpPr>
            <p:nvPr/>
          </p:nvSpPr>
          <p:spPr bwMode="auto">
            <a:xfrm>
              <a:off x="432" y="2239"/>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D6</a:t>
              </a:r>
              <a:endParaRPr lang="en-US" altLang="hu-HU" sz="1350" b="0">
                <a:solidFill>
                  <a:schemeClr val="tx1"/>
                </a:solidFill>
                <a:latin typeface="Tahoma" panose="020B0604030504040204" pitchFamily="34" charset="0"/>
              </a:endParaRPr>
            </a:p>
          </p:txBody>
        </p:sp>
        <p:sp>
          <p:nvSpPr>
            <p:cNvPr id="21562" name="Rectangle 58">
              <a:extLst>
                <a:ext uri="{FF2B5EF4-FFF2-40B4-BE49-F238E27FC236}">
                  <a16:creationId xmlns:a16="http://schemas.microsoft.com/office/drawing/2014/main" id="{27F6041A-10DF-B3BB-126F-93A594C1C574}"/>
                </a:ext>
              </a:extLst>
            </p:cNvPr>
            <p:cNvSpPr>
              <a:spLocks noChangeArrowheads="1"/>
            </p:cNvSpPr>
            <p:nvPr/>
          </p:nvSpPr>
          <p:spPr bwMode="auto">
            <a:xfrm>
              <a:off x="4560" y="2028"/>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63" name="Rectangle 59">
              <a:extLst>
                <a:ext uri="{FF2B5EF4-FFF2-40B4-BE49-F238E27FC236}">
                  <a16:creationId xmlns:a16="http://schemas.microsoft.com/office/drawing/2014/main" id="{3BD18D95-8946-2AD8-7C76-47787E3EF8EA}"/>
                </a:ext>
              </a:extLst>
            </p:cNvPr>
            <p:cNvSpPr>
              <a:spLocks noChangeArrowheads="1"/>
            </p:cNvSpPr>
            <p:nvPr/>
          </p:nvSpPr>
          <p:spPr bwMode="auto">
            <a:xfrm>
              <a:off x="3840" y="2028"/>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64" name="Rectangle 60">
              <a:extLst>
                <a:ext uri="{FF2B5EF4-FFF2-40B4-BE49-F238E27FC236}">
                  <a16:creationId xmlns:a16="http://schemas.microsoft.com/office/drawing/2014/main" id="{2D51DA1C-FA28-F695-7806-269DC001B49C}"/>
                </a:ext>
              </a:extLst>
            </p:cNvPr>
            <p:cNvSpPr>
              <a:spLocks noChangeArrowheads="1"/>
            </p:cNvSpPr>
            <p:nvPr/>
          </p:nvSpPr>
          <p:spPr bwMode="auto">
            <a:xfrm>
              <a:off x="3072" y="2028"/>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Normal</a:t>
              </a:r>
              <a:endParaRPr lang="en-US" altLang="hu-HU" sz="1350" b="0">
                <a:solidFill>
                  <a:schemeClr val="tx1"/>
                </a:solidFill>
                <a:latin typeface="Tahoma" panose="020B0604030504040204" pitchFamily="34" charset="0"/>
              </a:endParaRPr>
            </a:p>
          </p:txBody>
        </p:sp>
        <p:sp>
          <p:nvSpPr>
            <p:cNvPr id="21565" name="Rectangle 61">
              <a:extLst>
                <a:ext uri="{FF2B5EF4-FFF2-40B4-BE49-F238E27FC236}">
                  <a16:creationId xmlns:a16="http://schemas.microsoft.com/office/drawing/2014/main" id="{3912E218-FBBA-0628-6BD5-468DD28F468B}"/>
                </a:ext>
              </a:extLst>
            </p:cNvPr>
            <p:cNvSpPr>
              <a:spLocks noChangeArrowheads="1"/>
            </p:cNvSpPr>
            <p:nvPr/>
          </p:nvSpPr>
          <p:spPr bwMode="auto">
            <a:xfrm>
              <a:off x="2336" y="2028"/>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Cool</a:t>
              </a:r>
              <a:endParaRPr lang="en-US" altLang="hu-HU" sz="1350" b="0">
                <a:solidFill>
                  <a:schemeClr val="tx1"/>
                </a:solidFill>
                <a:latin typeface="Tahoma" panose="020B0604030504040204" pitchFamily="34" charset="0"/>
              </a:endParaRPr>
            </a:p>
          </p:txBody>
        </p:sp>
        <p:sp>
          <p:nvSpPr>
            <p:cNvPr id="21566" name="Rectangle 62">
              <a:extLst>
                <a:ext uri="{FF2B5EF4-FFF2-40B4-BE49-F238E27FC236}">
                  <a16:creationId xmlns:a16="http://schemas.microsoft.com/office/drawing/2014/main" id="{0CC10CBF-174D-5496-43F9-573C0A84E571}"/>
                </a:ext>
              </a:extLst>
            </p:cNvPr>
            <p:cNvSpPr>
              <a:spLocks noChangeArrowheads="1"/>
            </p:cNvSpPr>
            <p:nvPr/>
          </p:nvSpPr>
          <p:spPr bwMode="auto">
            <a:xfrm>
              <a:off x="912" y="2028"/>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Rain</a:t>
              </a:r>
              <a:endParaRPr lang="en-US" altLang="hu-HU" sz="1350" b="0">
                <a:solidFill>
                  <a:schemeClr val="tx1"/>
                </a:solidFill>
                <a:latin typeface="Tahoma" panose="020B0604030504040204" pitchFamily="34" charset="0"/>
              </a:endParaRPr>
            </a:p>
          </p:txBody>
        </p:sp>
        <p:sp>
          <p:nvSpPr>
            <p:cNvPr id="21567" name="Rectangle 63">
              <a:extLst>
                <a:ext uri="{FF2B5EF4-FFF2-40B4-BE49-F238E27FC236}">
                  <a16:creationId xmlns:a16="http://schemas.microsoft.com/office/drawing/2014/main" id="{792156B3-C0B6-72B7-0AE0-5B07FB0CA5F0}"/>
                </a:ext>
              </a:extLst>
            </p:cNvPr>
            <p:cNvSpPr>
              <a:spLocks noChangeArrowheads="1"/>
            </p:cNvSpPr>
            <p:nvPr/>
          </p:nvSpPr>
          <p:spPr bwMode="auto">
            <a:xfrm>
              <a:off x="432" y="2028"/>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D5</a:t>
              </a:r>
              <a:endParaRPr lang="en-US" altLang="hu-HU" sz="1350" b="0">
                <a:solidFill>
                  <a:schemeClr val="tx1"/>
                </a:solidFill>
                <a:latin typeface="Tahoma" panose="020B0604030504040204" pitchFamily="34" charset="0"/>
              </a:endParaRPr>
            </a:p>
          </p:txBody>
        </p:sp>
        <p:sp>
          <p:nvSpPr>
            <p:cNvPr id="21568" name="Rectangle 64">
              <a:extLst>
                <a:ext uri="{FF2B5EF4-FFF2-40B4-BE49-F238E27FC236}">
                  <a16:creationId xmlns:a16="http://schemas.microsoft.com/office/drawing/2014/main" id="{81B39B4B-6E3A-E20F-32D4-B68E0B72BDFB}"/>
                </a:ext>
              </a:extLst>
            </p:cNvPr>
            <p:cNvSpPr>
              <a:spLocks noChangeArrowheads="1"/>
            </p:cNvSpPr>
            <p:nvPr/>
          </p:nvSpPr>
          <p:spPr bwMode="auto">
            <a:xfrm>
              <a:off x="4560" y="1817"/>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69" name="Rectangle 65">
              <a:extLst>
                <a:ext uri="{FF2B5EF4-FFF2-40B4-BE49-F238E27FC236}">
                  <a16:creationId xmlns:a16="http://schemas.microsoft.com/office/drawing/2014/main" id="{7B2BA9C3-88AD-8DB0-6475-F916A5957F1F}"/>
                </a:ext>
              </a:extLst>
            </p:cNvPr>
            <p:cNvSpPr>
              <a:spLocks noChangeArrowheads="1"/>
            </p:cNvSpPr>
            <p:nvPr/>
          </p:nvSpPr>
          <p:spPr bwMode="auto">
            <a:xfrm>
              <a:off x="3840" y="1817"/>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70" name="Rectangle 66">
              <a:extLst>
                <a:ext uri="{FF2B5EF4-FFF2-40B4-BE49-F238E27FC236}">
                  <a16:creationId xmlns:a16="http://schemas.microsoft.com/office/drawing/2014/main" id="{594EEE91-B39F-8FB8-8609-B8B2EE5ECE92}"/>
                </a:ext>
              </a:extLst>
            </p:cNvPr>
            <p:cNvSpPr>
              <a:spLocks noChangeArrowheads="1"/>
            </p:cNvSpPr>
            <p:nvPr/>
          </p:nvSpPr>
          <p:spPr bwMode="auto">
            <a:xfrm>
              <a:off x="3072" y="1817"/>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71" name="Rectangle 67">
              <a:extLst>
                <a:ext uri="{FF2B5EF4-FFF2-40B4-BE49-F238E27FC236}">
                  <a16:creationId xmlns:a16="http://schemas.microsoft.com/office/drawing/2014/main" id="{3BF5822F-0D55-7CEF-A449-F113210AF976}"/>
                </a:ext>
              </a:extLst>
            </p:cNvPr>
            <p:cNvSpPr>
              <a:spLocks noChangeArrowheads="1"/>
            </p:cNvSpPr>
            <p:nvPr/>
          </p:nvSpPr>
          <p:spPr bwMode="auto">
            <a:xfrm>
              <a:off x="2336" y="1817"/>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Mild</a:t>
              </a:r>
              <a:endParaRPr lang="en-US" altLang="hu-HU" sz="1350" b="0">
                <a:solidFill>
                  <a:schemeClr val="tx1"/>
                </a:solidFill>
                <a:latin typeface="Tahoma" panose="020B0604030504040204" pitchFamily="34" charset="0"/>
              </a:endParaRPr>
            </a:p>
          </p:txBody>
        </p:sp>
        <p:sp>
          <p:nvSpPr>
            <p:cNvPr id="21572" name="Rectangle 68">
              <a:extLst>
                <a:ext uri="{FF2B5EF4-FFF2-40B4-BE49-F238E27FC236}">
                  <a16:creationId xmlns:a16="http://schemas.microsoft.com/office/drawing/2014/main" id="{F2537839-D9DD-7F80-D6D6-E4E9550A2CFF}"/>
                </a:ext>
              </a:extLst>
            </p:cNvPr>
            <p:cNvSpPr>
              <a:spLocks noChangeArrowheads="1"/>
            </p:cNvSpPr>
            <p:nvPr/>
          </p:nvSpPr>
          <p:spPr bwMode="auto">
            <a:xfrm>
              <a:off x="912" y="1817"/>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Rain </a:t>
              </a:r>
              <a:endParaRPr lang="en-US" altLang="hu-HU" sz="1350" b="0">
                <a:solidFill>
                  <a:schemeClr val="tx1"/>
                </a:solidFill>
                <a:latin typeface="Tahoma" panose="020B0604030504040204" pitchFamily="34" charset="0"/>
              </a:endParaRPr>
            </a:p>
          </p:txBody>
        </p:sp>
        <p:sp>
          <p:nvSpPr>
            <p:cNvPr id="21573" name="Rectangle 69">
              <a:extLst>
                <a:ext uri="{FF2B5EF4-FFF2-40B4-BE49-F238E27FC236}">
                  <a16:creationId xmlns:a16="http://schemas.microsoft.com/office/drawing/2014/main" id="{772A02F0-4B4C-E418-9392-EA2AB556CD49}"/>
                </a:ext>
              </a:extLst>
            </p:cNvPr>
            <p:cNvSpPr>
              <a:spLocks noChangeArrowheads="1"/>
            </p:cNvSpPr>
            <p:nvPr/>
          </p:nvSpPr>
          <p:spPr bwMode="auto">
            <a:xfrm>
              <a:off x="432" y="1817"/>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D4 </a:t>
              </a:r>
              <a:endParaRPr lang="en-US" altLang="hu-HU" sz="1350" b="0">
                <a:solidFill>
                  <a:schemeClr val="tx1"/>
                </a:solidFill>
                <a:latin typeface="Tahoma" panose="020B0604030504040204" pitchFamily="34" charset="0"/>
              </a:endParaRPr>
            </a:p>
          </p:txBody>
        </p:sp>
        <p:sp>
          <p:nvSpPr>
            <p:cNvPr id="21574" name="Rectangle 70">
              <a:extLst>
                <a:ext uri="{FF2B5EF4-FFF2-40B4-BE49-F238E27FC236}">
                  <a16:creationId xmlns:a16="http://schemas.microsoft.com/office/drawing/2014/main" id="{1B287A79-FDF5-0AD4-FFAA-717DE4C50B97}"/>
                </a:ext>
              </a:extLst>
            </p:cNvPr>
            <p:cNvSpPr>
              <a:spLocks noChangeArrowheads="1"/>
            </p:cNvSpPr>
            <p:nvPr/>
          </p:nvSpPr>
          <p:spPr bwMode="auto">
            <a:xfrm>
              <a:off x="4560" y="1606"/>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Yes</a:t>
              </a:r>
              <a:endParaRPr lang="en-US" altLang="hu-HU" sz="1350" b="0">
                <a:solidFill>
                  <a:schemeClr val="tx1"/>
                </a:solidFill>
                <a:latin typeface="Tahoma" panose="020B0604030504040204" pitchFamily="34" charset="0"/>
              </a:endParaRPr>
            </a:p>
          </p:txBody>
        </p:sp>
        <p:sp>
          <p:nvSpPr>
            <p:cNvPr id="21575" name="Rectangle 71">
              <a:extLst>
                <a:ext uri="{FF2B5EF4-FFF2-40B4-BE49-F238E27FC236}">
                  <a16:creationId xmlns:a16="http://schemas.microsoft.com/office/drawing/2014/main" id="{9B446B74-0882-211B-FB02-F0BE72A65CD1}"/>
                </a:ext>
              </a:extLst>
            </p:cNvPr>
            <p:cNvSpPr>
              <a:spLocks noChangeArrowheads="1"/>
            </p:cNvSpPr>
            <p:nvPr/>
          </p:nvSpPr>
          <p:spPr bwMode="auto">
            <a:xfrm>
              <a:off x="3840" y="1606"/>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76" name="Rectangle 72">
              <a:extLst>
                <a:ext uri="{FF2B5EF4-FFF2-40B4-BE49-F238E27FC236}">
                  <a16:creationId xmlns:a16="http://schemas.microsoft.com/office/drawing/2014/main" id="{FEA43203-91AB-9831-07A7-238AFD79EBA6}"/>
                </a:ext>
              </a:extLst>
            </p:cNvPr>
            <p:cNvSpPr>
              <a:spLocks noChangeArrowheads="1"/>
            </p:cNvSpPr>
            <p:nvPr/>
          </p:nvSpPr>
          <p:spPr bwMode="auto">
            <a:xfrm>
              <a:off x="3072" y="1606"/>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77" name="Rectangle 73">
              <a:extLst>
                <a:ext uri="{FF2B5EF4-FFF2-40B4-BE49-F238E27FC236}">
                  <a16:creationId xmlns:a16="http://schemas.microsoft.com/office/drawing/2014/main" id="{EC22DA80-8AE1-6865-60DD-1438ECBD476B}"/>
                </a:ext>
              </a:extLst>
            </p:cNvPr>
            <p:cNvSpPr>
              <a:spLocks noChangeArrowheads="1"/>
            </p:cNvSpPr>
            <p:nvPr/>
          </p:nvSpPr>
          <p:spPr bwMode="auto">
            <a:xfrm>
              <a:off x="2336" y="1606"/>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Hot</a:t>
              </a:r>
              <a:endParaRPr lang="en-US" altLang="hu-HU" sz="1350" b="0">
                <a:solidFill>
                  <a:schemeClr val="tx1"/>
                </a:solidFill>
                <a:latin typeface="Tahoma" panose="020B0604030504040204" pitchFamily="34" charset="0"/>
              </a:endParaRPr>
            </a:p>
          </p:txBody>
        </p:sp>
        <p:sp>
          <p:nvSpPr>
            <p:cNvPr id="21578" name="Rectangle 74">
              <a:extLst>
                <a:ext uri="{FF2B5EF4-FFF2-40B4-BE49-F238E27FC236}">
                  <a16:creationId xmlns:a16="http://schemas.microsoft.com/office/drawing/2014/main" id="{2EFE74F0-9AB7-C0B8-D540-7F9FD7D9E1E9}"/>
                </a:ext>
              </a:extLst>
            </p:cNvPr>
            <p:cNvSpPr>
              <a:spLocks noChangeArrowheads="1"/>
            </p:cNvSpPr>
            <p:nvPr/>
          </p:nvSpPr>
          <p:spPr bwMode="auto">
            <a:xfrm>
              <a:off x="912" y="1606"/>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Overcast</a:t>
              </a:r>
              <a:endParaRPr lang="en-US" altLang="hu-HU" sz="1350" b="0">
                <a:solidFill>
                  <a:schemeClr val="tx1"/>
                </a:solidFill>
                <a:latin typeface="Tahoma" panose="020B0604030504040204" pitchFamily="34" charset="0"/>
              </a:endParaRPr>
            </a:p>
          </p:txBody>
        </p:sp>
        <p:sp>
          <p:nvSpPr>
            <p:cNvPr id="21579" name="Rectangle 75">
              <a:extLst>
                <a:ext uri="{FF2B5EF4-FFF2-40B4-BE49-F238E27FC236}">
                  <a16:creationId xmlns:a16="http://schemas.microsoft.com/office/drawing/2014/main" id="{F81959D5-4A71-84BC-73F0-6BB3F916AFA4}"/>
                </a:ext>
              </a:extLst>
            </p:cNvPr>
            <p:cNvSpPr>
              <a:spLocks noChangeArrowheads="1"/>
            </p:cNvSpPr>
            <p:nvPr/>
          </p:nvSpPr>
          <p:spPr bwMode="auto">
            <a:xfrm>
              <a:off x="432" y="1606"/>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D3</a:t>
              </a:r>
              <a:endParaRPr lang="en-US" altLang="hu-HU" sz="1350" b="0">
                <a:solidFill>
                  <a:schemeClr val="tx1"/>
                </a:solidFill>
                <a:latin typeface="Tahoma" panose="020B0604030504040204" pitchFamily="34" charset="0"/>
              </a:endParaRPr>
            </a:p>
          </p:txBody>
        </p:sp>
        <p:sp>
          <p:nvSpPr>
            <p:cNvPr id="21580" name="Rectangle 76">
              <a:extLst>
                <a:ext uri="{FF2B5EF4-FFF2-40B4-BE49-F238E27FC236}">
                  <a16:creationId xmlns:a16="http://schemas.microsoft.com/office/drawing/2014/main" id="{45CB8216-220A-7D8F-3778-BD081883158C}"/>
                </a:ext>
              </a:extLst>
            </p:cNvPr>
            <p:cNvSpPr>
              <a:spLocks noChangeArrowheads="1"/>
            </p:cNvSpPr>
            <p:nvPr/>
          </p:nvSpPr>
          <p:spPr bwMode="auto">
            <a:xfrm>
              <a:off x="4560" y="1395"/>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a:t>
              </a:r>
              <a:endParaRPr lang="en-US" altLang="hu-HU" sz="1350" b="0">
                <a:solidFill>
                  <a:schemeClr val="tx1"/>
                </a:solidFill>
                <a:latin typeface="Tahoma" panose="020B0604030504040204" pitchFamily="34" charset="0"/>
              </a:endParaRPr>
            </a:p>
          </p:txBody>
        </p:sp>
        <p:sp>
          <p:nvSpPr>
            <p:cNvPr id="21581" name="Rectangle 77">
              <a:extLst>
                <a:ext uri="{FF2B5EF4-FFF2-40B4-BE49-F238E27FC236}">
                  <a16:creationId xmlns:a16="http://schemas.microsoft.com/office/drawing/2014/main" id="{D315DF8F-FF14-8900-F29F-B17C21ADBCB4}"/>
                </a:ext>
              </a:extLst>
            </p:cNvPr>
            <p:cNvSpPr>
              <a:spLocks noChangeArrowheads="1"/>
            </p:cNvSpPr>
            <p:nvPr/>
          </p:nvSpPr>
          <p:spPr bwMode="auto">
            <a:xfrm>
              <a:off x="3840" y="1395"/>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Strong</a:t>
              </a:r>
              <a:endParaRPr lang="en-US" altLang="hu-HU" sz="1350" b="0">
                <a:solidFill>
                  <a:schemeClr val="tx1"/>
                </a:solidFill>
                <a:latin typeface="Tahoma" panose="020B0604030504040204" pitchFamily="34" charset="0"/>
              </a:endParaRPr>
            </a:p>
          </p:txBody>
        </p:sp>
        <p:sp>
          <p:nvSpPr>
            <p:cNvPr id="21582" name="Rectangle 78">
              <a:extLst>
                <a:ext uri="{FF2B5EF4-FFF2-40B4-BE49-F238E27FC236}">
                  <a16:creationId xmlns:a16="http://schemas.microsoft.com/office/drawing/2014/main" id="{45E82A0C-E2C5-3B0B-9D1A-5499BC741254}"/>
                </a:ext>
              </a:extLst>
            </p:cNvPr>
            <p:cNvSpPr>
              <a:spLocks noChangeArrowheads="1"/>
            </p:cNvSpPr>
            <p:nvPr/>
          </p:nvSpPr>
          <p:spPr bwMode="auto">
            <a:xfrm>
              <a:off x="3072" y="1395"/>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83" name="Rectangle 79">
              <a:extLst>
                <a:ext uri="{FF2B5EF4-FFF2-40B4-BE49-F238E27FC236}">
                  <a16:creationId xmlns:a16="http://schemas.microsoft.com/office/drawing/2014/main" id="{B4CA4827-D538-71A4-EBC9-AE6E67D502FE}"/>
                </a:ext>
              </a:extLst>
            </p:cNvPr>
            <p:cNvSpPr>
              <a:spLocks noChangeArrowheads="1"/>
            </p:cNvSpPr>
            <p:nvPr/>
          </p:nvSpPr>
          <p:spPr bwMode="auto">
            <a:xfrm>
              <a:off x="2336" y="1395"/>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Hot</a:t>
              </a:r>
              <a:endParaRPr lang="en-US" altLang="hu-HU" sz="1350" b="0">
                <a:solidFill>
                  <a:schemeClr val="tx1"/>
                </a:solidFill>
                <a:latin typeface="Tahoma" panose="020B0604030504040204" pitchFamily="34" charset="0"/>
              </a:endParaRPr>
            </a:p>
          </p:txBody>
        </p:sp>
        <p:sp>
          <p:nvSpPr>
            <p:cNvPr id="21584" name="Rectangle 80">
              <a:extLst>
                <a:ext uri="{FF2B5EF4-FFF2-40B4-BE49-F238E27FC236}">
                  <a16:creationId xmlns:a16="http://schemas.microsoft.com/office/drawing/2014/main" id="{843D7618-BD1A-53DF-2B3E-6842503FFC23}"/>
                </a:ext>
              </a:extLst>
            </p:cNvPr>
            <p:cNvSpPr>
              <a:spLocks noChangeArrowheads="1"/>
            </p:cNvSpPr>
            <p:nvPr/>
          </p:nvSpPr>
          <p:spPr bwMode="auto">
            <a:xfrm>
              <a:off x="912" y="1395"/>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Sunny</a:t>
              </a:r>
              <a:endParaRPr lang="en-US" altLang="hu-HU" sz="1350" b="0">
                <a:solidFill>
                  <a:schemeClr val="tx1"/>
                </a:solidFill>
                <a:latin typeface="Tahoma" panose="020B0604030504040204" pitchFamily="34" charset="0"/>
              </a:endParaRPr>
            </a:p>
          </p:txBody>
        </p:sp>
        <p:sp>
          <p:nvSpPr>
            <p:cNvPr id="21585" name="Rectangle 81">
              <a:extLst>
                <a:ext uri="{FF2B5EF4-FFF2-40B4-BE49-F238E27FC236}">
                  <a16:creationId xmlns:a16="http://schemas.microsoft.com/office/drawing/2014/main" id="{48F3CF7E-D6A8-2CB7-903D-63F028CBB36B}"/>
                </a:ext>
              </a:extLst>
            </p:cNvPr>
            <p:cNvSpPr>
              <a:spLocks noChangeArrowheads="1"/>
            </p:cNvSpPr>
            <p:nvPr/>
          </p:nvSpPr>
          <p:spPr bwMode="auto">
            <a:xfrm>
              <a:off x="432" y="1395"/>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D2</a:t>
              </a:r>
              <a:endParaRPr lang="en-US" altLang="hu-HU" sz="1350" b="0">
                <a:solidFill>
                  <a:schemeClr val="tx1"/>
                </a:solidFill>
                <a:latin typeface="Tahoma" panose="020B0604030504040204" pitchFamily="34" charset="0"/>
              </a:endParaRPr>
            </a:p>
          </p:txBody>
        </p:sp>
        <p:sp>
          <p:nvSpPr>
            <p:cNvPr id="21586" name="Rectangle 82">
              <a:extLst>
                <a:ext uri="{FF2B5EF4-FFF2-40B4-BE49-F238E27FC236}">
                  <a16:creationId xmlns:a16="http://schemas.microsoft.com/office/drawing/2014/main" id="{9A1513C1-2C36-76E3-20C9-9662B44D2A0E}"/>
                </a:ext>
              </a:extLst>
            </p:cNvPr>
            <p:cNvSpPr>
              <a:spLocks noChangeArrowheads="1"/>
            </p:cNvSpPr>
            <p:nvPr/>
          </p:nvSpPr>
          <p:spPr bwMode="auto">
            <a:xfrm>
              <a:off x="4560" y="1184"/>
              <a:ext cx="110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No</a:t>
              </a:r>
              <a:endParaRPr lang="en-US" altLang="hu-HU" sz="1350" b="0">
                <a:solidFill>
                  <a:schemeClr val="tx1"/>
                </a:solidFill>
                <a:latin typeface="Tahoma" panose="020B0604030504040204" pitchFamily="34" charset="0"/>
              </a:endParaRPr>
            </a:p>
          </p:txBody>
        </p:sp>
        <p:sp>
          <p:nvSpPr>
            <p:cNvPr id="21587" name="Rectangle 83">
              <a:extLst>
                <a:ext uri="{FF2B5EF4-FFF2-40B4-BE49-F238E27FC236}">
                  <a16:creationId xmlns:a16="http://schemas.microsoft.com/office/drawing/2014/main" id="{BDB5629D-1F81-6AAB-3F9A-34477A262508}"/>
                </a:ext>
              </a:extLst>
            </p:cNvPr>
            <p:cNvSpPr>
              <a:spLocks noChangeArrowheads="1"/>
            </p:cNvSpPr>
            <p:nvPr/>
          </p:nvSpPr>
          <p:spPr bwMode="auto">
            <a:xfrm>
              <a:off x="3840" y="1184"/>
              <a:ext cx="72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Weak</a:t>
              </a:r>
              <a:endParaRPr lang="en-US" altLang="hu-HU" sz="1350" b="0">
                <a:solidFill>
                  <a:schemeClr val="tx1"/>
                </a:solidFill>
                <a:latin typeface="Tahoma" panose="020B0604030504040204" pitchFamily="34" charset="0"/>
              </a:endParaRPr>
            </a:p>
          </p:txBody>
        </p:sp>
        <p:sp>
          <p:nvSpPr>
            <p:cNvPr id="21588" name="Rectangle 84">
              <a:extLst>
                <a:ext uri="{FF2B5EF4-FFF2-40B4-BE49-F238E27FC236}">
                  <a16:creationId xmlns:a16="http://schemas.microsoft.com/office/drawing/2014/main" id="{179CDE7A-B421-4B70-305F-740AD1E4D107}"/>
                </a:ext>
              </a:extLst>
            </p:cNvPr>
            <p:cNvSpPr>
              <a:spLocks noChangeArrowheads="1"/>
            </p:cNvSpPr>
            <p:nvPr/>
          </p:nvSpPr>
          <p:spPr bwMode="auto">
            <a:xfrm>
              <a:off x="3072" y="1184"/>
              <a:ext cx="768"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High</a:t>
              </a:r>
              <a:endParaRPr lang="en-US" altLang="hu-HU" sz="1350" b="0">
                <a:solidFill>
                  <a:schemeClr val="tx1"/>
                </a:solidFill>
                <a:latin typeface="Tahoma" panose="020B0604030504040204" pitchFamily="34" charset="0"/>
              </a:endParaRPr>
            </a:p>
          </p:txBody>
        </p:sp>
        <p:sp>
          <p:nvSpPr>
            <p:cNvPr id="21589" name="Rectangle 85">
              <a:extLst>
                <a:ext uri="{FF2B5EF4-FFF2-40B4-BE49-F238E27FC236}">
                  <a16:creationId xmlns:a16="http://schemas.microsoft.com/office/drawing/2014/main" id="{5F337AC5-5242-1C27-A1A7-00F829E5F068}"/>
                </a:ext>
              </a:extLst>
            </p:cNvPr>
            <p:cNvSpPr>
              <a:spLocks noChangeArrowheads="1"/>
            </p:cNvSpPr>
            <p:nvPr/>
          </p:nvSpPr>
          <p:spPr bwMode="auto">
            <a:xfrm>
              <a:off x="2336" y="1184"/>
              <a:ext cx="73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Hot</a:t>
              </a:r>
              <a:endParaRPr lang="en-US" altLang="hu-HU" sz="1350" b="0">
                <a:solidFill>
                  <a:schemeClr val="tx1"/>
                </a:solidFill>
                <a:latin typeface="Tahoma" panose="020B0604030504040204" pitchFamily="34" charset="0"/>
              </a:endParaRPr>
            </a:p>
          </p:txBody>
        </p:sp>
        <p:sp>
          <p:nvSpPr>
            <p:cNvPr id="21590" name="Rectangle 86">
              <a:extLst>
                <a:ext uri="{FF2B5EF4-FFF2-40B4-BE49-F238E27FC236}">
                  <a16:creationId xmlns:a16="http://schemas.microsoft.com/office/drawing/2014/main" id="{A329FACD-F3F3-A8D0-C2EE-BBC66595F5D3}"/>
                </a:ext>
              </a:extLst>
            </p:cNvPr>
            <p:cNvSpPr>
              <a:spLocks noChangeArrowheads="1"/>
            </p:cNvSpPr>
            <p:nvPr/>
          </p:nvSpPr>
          <p:spPr bwMode="auto">
            <a:xfrm>
              <a:off x="912" y="1184"/>
              <a:ext cx="1424"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Sunny</a:t>
              </a:r>
              <a:endParaRPr lang="en-US" altLang="hu-HU" sz="1350" b="0">
                <a:solidFill>
                  <a:schemeClr val="tx1"/>
                </a:solidFill>
                <a:latin typeface="Tahoma" panose="020B0604030504040204" pitchFamily="34" charset="0"/>
              </a:endParaRPr>
            </a:p>
          </p:txBody>
        </p:sp>
        <p:sp>
          <p:nvSpPr>
            <p:cNvPr id="21591" name="Rectangle 87">
              <a:extLst>
                <a:ext uri="{FF2B5EF4-FFF2-40B4-BE49-F238E27FC236}">
                  <a16:creationId xmlns:a16="http://schemas.microsoft.com/office/drawing/2014/main" id="{351979B6-FB43-E3FB-9B48-92E1EFB98CA8}"/>
                </a:ext>
              </a:extLst>
            </p:cNvPr>
            <p:cNvSpPr>
              <a:spLocks noChangeArrowheads="1"/>
            </p:cNvSpPr>
            <p:nvPr/>
          </p:nvSpPr>
          <p:spPr bwMode="auto">
            <a:xfrm>
              <a:off x="432" y="1184"/>
              <a:ext cx="48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D1</a:t>
              </a:r>
              <a:endParaRPr lang="en-US" altLang="hu-HU" sz="1350" b="0">
                <a:solidFill>
                  <a:schemeClr val="tx1"/>
                </a:solidFill>
                <a:latin typeface="Tahoma" panose="020B0604030504040204" pitchFamily="34" charset="0"/>
              </a:endParaRPr>
            </a:p>
          </p:txBody>
        </p:sp>
        <p:sp>
          <p:nvSpPr>
            <p:cNvPr id="21592" name="Rectangle 88">
              <a:extLst>
                <a:ext uri="{FF2B5EF4-FFF2-40B4-BE49-F238E27FC236}">
                  <a16:creationId xmlns:a16="http://schemas.microsoft.com/office/drawing/2014/main" id="{FFC38C0C-7C94-BACE-E0A7-6DBA43715441}"/>
                </a:ext>
              </a:extLst>
            </p:cNvPr>
            <p:cNvSpPr>
              <a:spLocks noChangeArrowheads="1"/>
            </p:cNvSpPr>
            <p:nvPr/>
          </p:nvSpPr>
          <p:spPr bwMode="auto">
            <a:xfrm>
              <a:off x="4560" y="960"/>
              <a:ext cx="110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Play Tennis</a:t>
              </a:r>
              <a:endParaRPr lang="en-US" altLang="hu-HU" sz="1350" b="0">
                <a:solidFill>
                  <a:schemeClr val="tx1"/>
                </a:solidFill>
                <a:latin typeface="Tahoma" panose="020B0604030504040204" pitchFamily="34" charset="0"/>
              </a:endParaRPr>
            </a:p>
          </p:txBody>
        </p:sp>
        <p:sp>
          <p:nvSpPr>
            <p:cNvPr id="21593" name="Rectangle 89">
              <a:extLst>
                <a:ext uri="{FF2B5EF4-FFF2-40B4-BE49-F238E27FC236}">
                  <a16:creationId xmlns:a16="http://schemas.microsoft.com/office/drawing/2014/main" id="{7E78ED3A-FD7C-13AE-6A7B-3DEBE47E0EBC}"/>
                </a:ext>
              </a:extLst>
            </p:cNvPr>
            <p:cNvSpPr>
              <a:spLocks noChangeArrowheads="1"/>
            </p:cNvSpPr>
            <p:nvPr/>
          </p:nvSpPr>
          <p:spPr bwMode="auto">
            <a:xfrm>
              <a:off x="3840" y="960"/>
              <a:ext cx="72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Wind</a:t>
              </a:r>
              <a:endParaRPr lang="en-US" altLang="hu-HU" sz="1350" b="0">
                <a:solidFill>
                  <a:schemeClr val="tx1"/>
                </a:solidFill>
                <a:latin typeface="Tahoma" panose="020B0604030504040204" pitchFamily="34" charset="0"/>
              </a:endParaRPr>
            </a:p>
          </p:txBody>
        </p:sp>
        <p:sp>
          <p:nvSpPr>
            <p:cNvPr id="21594" name="Rectangle 90">
              <a:extLst>
                <a:ext uri="{FF2B5EF4-FFF2-40B4-BE49-F238E27FC236}">
                  <a16:creationId xmlns:a16="http://schemas.microsoft.com/office/drawing/2014/main" id="{A59C9A91-44E7-C49F-2BE6-5064F410AF7C}"/>
                </a:ext>
              </a:extLst>
            </p:cNvPr>
            <p:cNvSpPr>
              <a:spLocks noChangeArrowheads="1"/>
            </p:cNvSpPr>
            <p:nvPr/>
          </p:nvSpPr>
          <p:spPr bwMode="auto">
            <a:xfrm>
              <a:off x="3072" y="960"/>
              <a:ext cx="768"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Humidity</a:t>
              </a:r>
              <a:endParaRPr lang="en-US" altLang="hu-HU" sz="1350" b="0">
                <a:solidFill>
                  <a:schemeClr val="tx1"/>
                </a:solidFill>
                <a:latin typeface="Tahoma" panose="020B0604030504040204" pitchFamily="34" charset="0"/>
              </a:endParaRPr>
            </a:p>
          </p:txBody>
        </p:sp>
        <p:sp>
          <p:nvSpPr>
            <p:cNvPr id="21595" name="Rectangle 91">
              <a:extLst>
                <a:ext uri="{FF2B5EF4-FFF2-40B4-BE49-F238E27FC236}">
                  <a16:creationId xmlns:a16="http://schemas.microsoft.com/office/drawing/2014/main" id="{ADC86E29-ED4F-6904-236B-48C48B497EED}"/>
                </a:ext>
              </a:extLst>
            </p:cNvPr>
            <p:cNvSpPr>
              <a:spLocks noChangeArrowheads="1"/>
            </p:cNvSpPr>
            <p:nvPr/>
          </p:nvSpPr>
          <p:spPr bwMode="auto">
            <a:xfrm>
              <a:off x="2336" y="960"/>
              <a:ext cx="736"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Temp.</a:t>
              </a:r>
              <a:endParaRPr lang="en-US" altLang="hu-HU" sz="1350" b="0">
                <a:solidFill>
                  <a:schemeClr val="tx1"/>
                </a:solidFill>
                <a:latin typeface="Tahoma" panose="020B0604030504040204" pitchFamily="34" charset="0"/>
              </a:endParaRPr>
            </a:p>
          </p:txBody>
        </p:sp>
        <p:sp>
          <p:nvSpPr>
            <p:cNvPr id="21596" name="Rectangle 92">
              <a:extLst>
                <a:ext uri="{FF2B5EF4-FFF2-40B4-BE49-F238E27FC236}">
                  <a16:creationId xmlns:a16="http://schemas.microsoft.com/office/drawing/2014/main" id="{BB1C05A3-D07E-9ACC-F733-A6D2C2585DE6}"/>
                </a:ext>
              </a:extLst>
            </p:cNvPr>
            <p:cNvSpPr>
              <a:spLocks noChangeArrowheads="1"/>
            </p:cNvSpPr>
            <p:nvPr/>
          </p:nvSpPr>
          <p:spPr bwMode="auto">
            <a:xfrm>
              <a:off x="912" y="960"/>
              <a:ext cx="1424"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Outlook</a:t>
              </a:r>
              <a:endParaRPr lang="en-US" altLang="hu-HU" sz="1350" b="0">
                <a:solidFill>
                  <a:schemeClr val="tx1"/>
                </a:solidFill>
                <a:latin typeface="Tahoma" panose="020B0604030504040204" pitchFamily="34" charset="0"/>
              </a:endParaRPr>
            </a:p>
          </p:txBody>
        </p:sp>
        <p:sp>
          <p:nvSpPr>
            <p:cNvPr id="21597" name="Rectangle 93">
              <a:extLst>
                <a:ext uri="{FF2B5EF4-FFF2-40B4-BE49-F238E27FC236}">
                  <a16:creationId xmlns:a16="http://schemas.microsoft.com/office/drawing/2014/main" id="{1FDECD89-1ABB-2F86-8960-93DCE96DF416}"/>
                </a:ext>
              </a:extLst>
            </p:cNvPr>
            <p:cNvSpPr>
              <a:spLocks noChangeArrowheads="1"/>
            </p:cNvSpPr>
            <p:nvPr/>
          </p:nvSpPr>
          <p:spPr bwMode="auto">
            <a:xfrm>
              <a:off x="432" y="960"/>
              <a:ext cx="48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80000"/>
                </a:lnSpc>
                <a:buClr>
                  <a:schemeClr val="folHlink"/>
                </a:buClr>
                <a:buSzPct val="60000"/>
                <a:buFont typeface="Wingdings" panose="05000000000000000000" pitchFamily="2" charset="2"/>
                <a:buNone/>
              </a:pPr>
              <a:r>
                <a:rPr lang="sv-SE" altLang="hu-HU" sz="1350" b="0">
                  <a:solidFill>
                    <a:schemeClr val="tx1"/>
                  </a:solidFill>
                  <a:latin typeface="Tahoma" panose="020B0604030504040204" pitchFamily="34" charset="0"/>
                </a:rPr>
                <a:t>Day</a:t>
              </a:r>
              <a:endParaRPr lang="en-US" altLang="hu-HU" sz="1350" b="0">
                <a:solidFill>
                  <a:schemeClr val="tx1"/>
                </a:solidFill>
                <a:latin typeface="Tahoma" panose="020B0604030504040204" pitchFamily="34" charset="0"/>
              </a:endParaRPr>
            </a:p>
          </p:txBody>
        </p:sp>
        <p:sp>
          <p:nvSpPr>
            <p:cNvPr id="21598" name="Line 94">
              <a:extLst>
                <a:ext uri="{FF2B5EF4-FFF2-40B4-BE49-F238E27FC236}">
                  <a16:creationId xmlns:a16="http://schemas.microsoft.com/office/drawing/2014/main" id="{C0885C78-2135-8B57-65E6-482C2B2E3747}"/>
                </a:ext>
              </a:extLst>
            </p:cNvPr>
            <p:cNvSpPr>
              <a:spLocks noChangeShapeType="1"/>
            </p:cNvSpPr>
            <p:nvPr/>
          </p:nvSpPr>
          <p:spPr bwMode="auto">
            <a:xfrm>
              <a:off x="432" y="960"/>
              <a:ext cx="523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599" name="Line 95">
              <a:extLst>
                <a:ext uri="{FF2B5EF4-FFF2-40B4-BE49-F238E27FC236}">
                  <a16:creationId xmlns:a16="http://schemas.microsoft.com/office/drawing/2014/main" id="{87FF59EE-6959-3B2F-3C7B-C656346FBA69}"/>
                </a:ext>
              </a:extLst>
            </p:cNvPr>
            <p:cNvSpPr>
              <a:spLocks noChangeShapeType="1"/>
            </p:cNvSpPr>
            <p:nvPr/>
          </p:nvSpPr>
          <p:spPr bwMode="auto">
            <a:xfrm>
              <a:off x="432" y="1184"/>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0" name="Line 96">
              <a:extLst>
                <a:ext uri="{FF2B5EF4-FFF2-40B4-BE49-F238E27FC236}">
                  <a16:creationId xmlns:a16="http://schemas.microsoft.com/office/drawing/2014/main" id="{4E720ECD-8426-0A23-8DB8-AE51817F63AF}"/>
                </a:ext>
              </a:extLst>
            </p:cNvPr>
            <p:cNvSpPr>
              <a:spLocks noChangeShapeType="1"/>
            </p:cNvSpPr>
            <p:nvPr/>
          </p:nvSpPr>
          <p:spPr bwMode="auto">
            <a:xfrm>
              <a:off x="432" y="1395"/>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1" name="Line 97">
              <a:extLst>
                <a:ext uri="{FF2B5EF4-FFF2-40B4-BE49-F238E27FC236}">
                  <a16:creationId xmlns:a16="http://schemas.microsoft.com/office/drawing/2014/main" id="{67180800-35F1-DCB5-3688-C7393F3E5ED7}"/>
                </a:ext>
              </a:extLst>
            </p:cNvPr>
            <p:cNvSpPr>
              <a:spLocks noChangeShapeType="1"/>
            </p:cNvSpPr>
            <p:nvPr/>
          </p:nvSpPr>
          <p:spPr bwMode="auto">
            <a:xfrm>
              <a:off x="432" y="1606"/>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2" name="Line 98">
              <a:extLst>
                <a:ext uri="{FF2B5EF4-FFF2-40B4-BE49-F238E27FC236}">
                  <a16:creationId xmlns:a16="http://schemas.microsoft.com/office/drawing/2014/main" id="{65D18B72-72D8-3FB6-8A30-94D89F18E5D6}"/>
                </a:ext>
              </a:extLst>
            </p:cNvPr>
            <p:cNvSpPr>
              <a:spLocks noChangeShapeType="1"/>
            </p:cNvSpPr>
            <p:nvPr/>
          </p:nvSpPr>
          <p:spPr bwMode="auto">
            <a:xfrm>
              <a:off x="432" y="1817"/>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3" name="Line 99">
              <a:extLst>
                <a:ext uri="{FF2B5EF4-FFF2-40B4-BE49-F238E27FC236}">
                  <a16:creationId xmlns:a16="http://schemas.microsoft.com/office/drawing/2014/main" id="{9C410C90-13C1-A4BE-CD45-F20DB47A248B}"/>
                </a:ext>
              </a:extLst>
            </p:cNvPr>
            <p:cNvSpPr>
              <a:spLocks noChangeShapeType="1"/>
            </p:cNvSpPr>
            <p:nvPr/>
          </p:nvSpPr>
          <p:spPr bwMode="auto">
            <a:xfrm>
              <a:off x="432" y="2028"/>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4" name="Line 100">
              <a:extLst>
                <a:ext uri="{FF2B5EF4-FFF2-40B4-BE49-F238E27FC236}">
                  <a16:creationId xmlns:a16="http://schemas.microsoft.com/office/drawing/2014/main" id="{3CDB7C1A-FF27-2AD6-9A1F-6A8B84771E44}"/>
                </a:ext>
              </a:extLst>
            </p:cNvPr>
            <p:cNvSpPr>
              <a:spLocks noChangeShapeType="1"/>
            </p:cNvSpPr>
            <p:nvPr/>
          </p:nvSpPr>
          <p:spPr bwMode="auto">
            <a:xfrm>
              <a:off x="432" y="2239"/>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5" name="Line 101">
              <a:extLst>
                <a:ext uri="{FF2B5EF4-FFF2-40B4-BE49-F238E27FC236}">
                  <a16:creationId xmlns:a16="http://schemas.microsoft.com/office/drawing/2014/main" id="{EDB20DB7-ABE2-888C-48BE-3E5C112A49E9}"/>
                </a:ext>
              </a:extLst>
            </p:cNvPr>
            <p:cNvSpPr>
              <a:spLocks noChangeShapeType="1"/>
            </p:cNvSpPr>
            <p:nvPr/>
          </p:nvSpPr>
          <p:spPr bwMode="auto">
            <a:xfrm>
              <a:off x="432" y="2450"/>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6" name="Line 102">
              <a:extLst>
                <a:ext uri="{FF2B5EF4-FFF2-40B4-BE49-F238E27FC236}">
                  <a16:creationId xmlns:a16="http://schemas.microsoft.com/office/drawing/2014/main" id="{E3F5B766-92B1-934B-33E2-AE82D223B6BB}"/>
                </a:ext>
              </a:extLst>
            </p:cNvPr>
            <p:cNvSpPr>
              <a:spLocks noChangeShapeType="1"/>
            </p:cNvSpPr>
            <p:nvPr/>
          </p:nvSpPr>
          <p:spPr bwMode="auto">
            <a:xfrm>
              <a:off x="432" y="2661"/>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7" name="Line 103">
              <a:extLst>
                <a:ext uri="{FF2B5EF4-FFF2-40B4-BE49-F238E27FC236}">
                  <a16:creationId xmlns:a16="http://schemas.microsoft.com/office/drawing/2014/main" id="{CA5D70AB-800C-627C-F272-06053B4B18BD}"/>
                </a:ext>
              </a:extLst>
            </p:cNvPr>
            <p:cNvSpPr>
              <a:spLocks noChangeShapeType="1"/>
            </p:cNvSpPr>
            <p:nvPr/>
          </p:nvSpPr>
          <p:spPr bwMode="auto">
            <a:xfrm>
              <a:off x="432" y="2872"/>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8" name="Line 104">
              <a:extLst>
                <a:ext uri="{FF2B5EF4-FFF2-40B4-BE49-F238E27FC236}">
                  <a16:creationId xmlns:a16="http://schemas.microsoft.com/office/drawing/2014/main" id="{DFABD4C0-26A8-1D21-5891-D0A2E47D9867}"/>
                </a:ext>
              </a:extLst>
            </p:cNvPr>
            <p:cNvSpPr>
              <a:spLocks noChangeShapeType="1"/>
            </p:cNvSpPr>
            <p:nvPr/>
          </p:nvSpPr>
          <p:spPr bwMode="auto">
            <a:xfrm>
              <a:off x="432" y="3083"/>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09" name="Line 105">
              <a:extLst>
                <a:ext uri="{FF2B5EF4-FFF2-40B4-BE49-F238E27FC236}">
                  <a16:creationId xmlns:a16="http://schemas.microsoft.com/office/drawing/2014/main" id="{6073A876-9FDE-AE7D-332C-F4B3AAC7C0A6}"/>
                </a:ext>
              </a:extLst>
            </p:cNvPr>
            <p:cNvSpPr>
              <a:spLocks noChangeShapeType="1"/>
            </p:cNvSpPr>
            <p:nvPr/>
          </p:nvSpPr>
          <p:spPr bwMode="auto">
            <a:xfrm>
              <a:off x="432" y="3294"/>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0" name="Line 106">
              <a:extLst>
                <a:ext uri="{FF2B5EF4-FFF2-40B4-BE49-F238E27FC236}">
                  <a16:creationId xmlns:a16="http://schemas.microsoft.com/office/drawing/2014/main" id="{FEF360CD-3FBC-C781-D5FA-0E7788DF63C8}"/>
                </a:ext>
              </a:extLst>
            </p:cNvPr>
            <p:cNvSpPr>
              <a:spLocks noChangeShapeType="1"/>
            </p:cNvSpPr>
            <p:nvPr/>
          </p:nvSpPr>
          <p:spPr bwMode="auto">
            <a:xfrm>
              <a:off x="432" y="3505"/>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1" name="Line 107">
              <a:extLst>
                <a:ext uri="{FF2B5EF4-FFF2-40B4-BE49-F238E27FC236}">
                  <a16:creationId xmlns:a16="http://schemas.microsoft.com/office/drawing/2014/main" id="{4C83817E-16FE-E318-83AB-C1438A7D10DB}"/>
                </a:ext>
              </a:extLst>
            </p:cNvPr>
            <p:cNvSpPr>
              <a:spLocks noChangeShapeType="1"/>
            </p:cNvSpPr>
            <p:nvPr/>
          </p:nvSpPr>
          <p:spPr bwMode="auto">
            <a:xfrm>
              <a:off x="432" y="3716"/>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2" name="Line 108">
              <a:extLst>
                <a:ext uri="{FF2B5EF4-FFF2-40B4-BE49-F238E27FC236}">
                  <a16:creationId xmlns:a16="http://schemas.microsoft.com/office/drawing/2014/main" id="{26598BCF-77C1-1CCB-A415-2EA16B9DC8AE}"/>
                </a:ext>
              </a:extLst>
            </p:cNvPr>
            <p:cNvSpPr>
              <a:spLocks noChangeShapeType="1"/>
            </p:cNvSpPr>
            <p:nvPr/>
          </p:nvSpPr>
          <p:spPr bwMode="auto">
            <a:xfrm>
              <a:off x="432" y="3927"/>
              <a:ext cx="5232"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3" name="Line 109">
              <a:extLst>
                <a:ext uri="{FF2B5EF4-FFF2-40B4-BE49-F238E27FC236}">
                  <a16:creationId xmlns:a16="http://schemas.microsoft.com/office/drawing/2014/main" id="{07DAD758-819B-381A-E8C5-631653187DEA}"/>
                </a:ext>
              </a:extLst>
            </p:cNvPr>
            <p:cNvSpPr>
              <a:spLocks noChangeShapeType="1"/>
            </p:cNvSpPr>
            <p:nvPr/>
          </p:nvSpPr>
          <p:spPr bwMode="auto">
            <a:xfrm>
              <a:off x="432" y="4138"/>
              <a:ext cx="523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4" name="Line 110">
              <a:extLst>
                <a:ext uri="{FF2B5EF4-FFF2-40B4-BE49-F238E27FC236}">
                  <a16:creationId xmlns:a16="http://schemas.microsoft.com/office/drawing/2014/main" id="{1F9A3602-CCF9-6B3E-9E19-97C358C15D19}"/>
                </a:ext>
              </a:extLst>
            </p:cNvPr>
            <p:cNvSpPr>
              <a:spLocks noChangeShapeType="1"/>
            </p:cNvSpPr>
            <p:nvPr/>
          </p:nvSpPr>
          <p:spPr bwMode="auto">
            <a:xfrm>
              <a:off x="432" y="960"/>
              <a:ext cx="0" cy="317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5" name="Line 111">
              <a:extLst>
                <a:ext uri="{FF2B5EF4-FFF2-40B4-BE49-F238E27FC236}">
                  <a16:creationId xmlns:a16="http://schemas.microsoft.com/office/drawing/2014/main" id="{5391E1E9-EC97-559F-900F-401F540C0D31}"/>
                </a:ext>
              </a:extLst>
            </p:cNvPr>
            <p:cNvSpPr>
              <a:spLocks noChangeShapeType="1"/>
            </p:cNvSpPr>
            <p:nvPr/>
          </p:nvSpPr>
          <p:spPr bwMode="auto">
            <a:xfrm>
              <a:off x="912" y="960"/>
              <a:ext cx="0" cy="31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6" name="Line 112">
              <a:extLst>
                <a:ext uri="{FF2B5EF4-FFF2-40B4-BE49-F238E27FC236}">
                  <a16:creationId xmlns:a16="http://schemas.microsoft.com/office/drawing/2014/main" id="{24108CE2-4689-AEE4-BF3B-785BC162AB02}"/>
                </a:ext>
              </a:extLst>
            </p:cNvPr>
            <p:cNvSpPr>
              <a:spLocks noChangeShapeType="1"/>
            </p:cNvSpPr>
            <p:nvPr/>
          </p:nvSpPr>
          <p:spPr bwMode="auto">
            <a:xfrm>
              <a:off x="2336" y="960"/>
              <a:ext cx="0" cy="31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7" name="Line 113">
              <a:extLst>
                <a:ext uri="{FF2B5EF4-FFF2-40B4-BE49-F238E27FC236}">
                  <a16:creationId xmlns:a16="http://schemas.microsoft.com/office/drawing/2014/main" id="{20607591-E4DC-B97A-7398-E59E9EAB080C}"/>
                </a:ext>
              </a:extLst>
            </p:cNvPr>
            <p:cNvSpPr>
              <a:spLocks noChangeShapeType="1"/>
            </p:cNvSpPr>
            <p:nvPr/>
          </p:nvSpPr>
          <p:spPr bwMode="auto">
            <a:xfrm>
              <a:off x="3072" y="960"/>
              <a:ext cx="0" cy="31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8" name="Line 114">
              <a:extLst>
                <a:ext uri="{FF2B5EF4-FFF2-40B4-BE49-F238E27FC236}">
                  <a16:creationId xmlns:a16="http://schemas.microsoft.com/office/drawing/2014/main" id="{4423C6DB-0360-EBE3-8F96-3C6BDA122A61}"/>
                </a:ext>
              </a:extLst>
            </p:cNvPr>
            <p:cNvSpPr>
              <a:spLocks noChangeShapeType="1"/>
            </p:cNvSpPr>
            <p:nvPr/>
          </p:nvSpPr>
          <p:spPr bwMode="auto">
            <a:xfrm>
              <a:off x="3840" y="960"/>
              <a:ext cx="0" cy="31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19" name="Line 115">
              <a:extLst>
                <a:ext uri="{FF2B5EF4-FFF2-40B4-BE49-F238E27FC236}">
                  <a16:creationId xmlns:a16="http://schemas.microsoft.com/office/drawing/2014/main" id="{1DA1333B-5EA3-7A4F-E069-C902A7178ECF}"/>
                </a:ext>
              </a:extLst>
            </p:cNvPr>
            <p:cNvSpPr>
              <a:spLocks noChangeShapeType="1"/>
            </p:cNvSpPr>
            <p:nvPr/>
          </p:nvSpPr>
          <p:spPr bwMode="auto">
            <a:xfrm>
              <a:off x="4560" y="960"/>
              <a:ext cx="0" cy="317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1620" name="Line 116">
              <a:extLst>
                <a:ext uri="{FF2B5EF4-FFF2-40B4-BE49-F238E27FC236}">
                  <a16:creationId xmlns:a16="http://schemas.microsoft.com/office/drawing/2014/main" id="{8CB98CAB-71DE-B52C-92F8-04C5EC035942}"/>
                </a:ext>
              </a:extLst>
            </p:cNvPr>
            <p:cNvSpPr>
              <a:spLocks noChangeShapeType="1"/>
            </p:cNvSpPr>
            <p:nvPr/>
          </p:nvSpPr>
          <p:spPr bwMode="auto">
            <a:xfrm>
              <a:off x="5664" y="960"/>
              <a:ext cx="0" cy="317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45623E4-8677-8A05-34E7-A5D071C42C60}"/>
              </a:ext>
            </a:extLst>
          </p:cNvPr>
          <p:cNvSpPr>
            <a:spLocks noGrp="1" noChangeArrowheads="1"/>
          </p:cNvSpPr>
          <p:nvPr>
            <p:ph type="title"/>
          </p:nvPr>
        </p:nvSpPr>
        <p:spPr/>
        <p:txBody>
          <a:bodyPr/>
          <a:lstStyle/>
          <a:p>
            <a:r>
              <a:rPr lang="sv-SE" altLang="hu-HU"/>
              <a:t>Selecting the Next Attribute</a:t>
            </a:r>
            <a:endParaRPr lang="en-US" altLang="hu-HU"/>
          </a:p>
        </p:txBody>
      </p:sp>
      <p:sp>
        <p:nvSpPr>
          <p:cNvPr id="22531" name="Line 3">
            <a:extLst>
              <a:ext uri="{FF2B5EF4-FFF2-40B4-BE49-F238E27FC236}">
                <a16:creationId xmlns:a16="http://schemas.microsoft.com/office/drawing/2014/main" id="{2B7F2D30-1D3E-218F-CA4A-D9A955C268B7}"/>
              </a:ext>
            </a:extLst>
          </p:cNvPr>
          <p:cNvSpPr>
            <a:spLocks noChangeShapeType="1"/>
          </p:cNvSpPr>
          <p:nvPr/>
        </p:nvSpPr>
        <p:spPr bwMode="auto">
          <a:xfrm flipH="1">
            <a:off x="2347913" y="2051448"/>
            <a:ext cx="565547"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2532" name="Line 4">
            <a:extLst>
              <a:ext uri="{FF2B5EF4-FFF2-40B4-BE49-F238E27FC236}">
                <a16:creationId xmlns:a16="http://schemas.microsoft.com/office/drawing/2014/main" id="{517C99D8-2414-4255-9A6E-9AAF19388315}"/>
              </a:ext>
            </a:extLst>
          </p:cNvPr>
          <p:cNvSpPr>
            <a:spLocks noChangeShapeType="1"/>
          </p:cNvSpPr>
          <p:nvPr/>
        </p:nvSpPr>
        <p:spPr bwMode="auto">
          <a:xfrm>
            <a:off x="3101578" y="2051448"/>
            <a:ext cx="517922"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2533" name="Text Box 5">
            <a:extLst>
              <a:ext uri="{FF2B5EF4-FFF2-40B4-BE49-F238E27FC236}">
                <a16:creationId xmlns:a16="http://schemas.microsoft.com/office/drawing/2014/main" id="{E9801D6B-15A0-1FA9-359E-1087BB6B9F6E}"/>
              </a:ext>
            </a:extLst>
          </p:cNvPr>
          <p:cNvSpPr txBox="1">
            <a:spLocks noChangeArrowheads="1"/>
          </p:cNvSpPr>
          <p:nvPr/>
        </p:nvSpPr>
        <p:spPr bwMode="auto">
          <a:xfrm>
            <a:off x="2514601" y="1714500"/>
            <a:ext cx="934871" cy="323165"/>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Humidity</a:t>
            </a:r>
            <a:endParaRPr lang="en-US" altLang="hu-HU" sz="1500" b="0">
              <a:solidFill>
                <a:schemeClr val="tx1"/>
              </a:solidFill>
            </a:endParaRPr>
          </a:p>
        </p:txBody>
      </p:sp>
      <p:sp>
        <p:nvSpPr>
          <p:cNvPr id="22534" name="Text Box 6">
            <a:extLst>
              <a:ext uri="{FF2B5EF4-FFF2-40B4-BE49-F238E27FC236}">
                <a16:creationId xmlns:a16="http://schemas.microsoft.com/office/drawing/2014/main" id="{7D49FDF2-CDB0-989C-BD77-A2E4414567BB}"/>
              </a:ext>
            </a:extLst>
          </p:cNvPr>
          <p:cNvSpPr txBox="1">
            <a:spLocks noChangeArrowheads="1"/>
          </p:cNvSpPr>
          <p:nvPr/>
        </p:nvSpPr>
        <p:spPr bwMode="auto">
          <a:xfrm>
            <a:off x="2253854" y="2438400"/>
            <a:ext cx="582211"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High</a:t>
            </a:r>
            <a:endParaRPr lang="en-US" altLang="hu-HU" sz="1500" b="0">
              <a:solidFill>
                <a:schemeClr val="tx1"/>
              </a:solidFill>
            </a:endParaRPr>
          </a:p>
        </p:txBody>
      </p:sp>
      <p:sp>
        <p:nvSpPr>
          <p:cNvPr id="22535" name="Text Box 7">
            <a:extLst>
              <a:ext uri="{FF2B5EF4-FFF2-40B4-BE49-F238E27FC236}">
                <a16:creationId xmlns:a16="http://schemas.microsoft.com/office/drawing/2014/main" id="{8733EBAF-2DA6-FE4B-F897-6872082AD88F}"/>
              </a:ext>
            </a:extLst>
          </p:cNvPr>
          <p:cNvSpPr txBox="1">
            <a:spLocks noChangeArrowheads="1"/>
          </p:cNvSpPr>
          <p:nvPr/>
        </p:nvSpPr>
        <p:spPr bwMode="auto">
          <a:xfrm>
            <a:off x="3195638" y="2438400"/>
            <a:ext cx="806631"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Normal</a:t>
            </a:r>
            <a:endParaRPr lang="en-US" altLang="hu-HU" sz="1500" b="0" i="1">
              <a:solidFill>
                <a:schemeClr val="tx1"/>
              </a:solidFill>
            </a:endParaRPr>
          </a:p>
        </p:txBody>
      </p:sp>
      <p:sp>
        <p:nvSpPr>
          <p:cNvPr id="22536" name="Text Box 8">
            <a:extLst>
              <a:ext uri="{FF2B5EF4-FFF2-40B4-BE49-F238E27FC236}">
                <a16:creationId xmlns:a16="http://schemas.microsoft.com/office/drawing/2014/main" id="{5E20A5DB-3654-630C-0D26-5A8FE87ACCC3}"/>
              </a:ext>
            </a:extLst>
          </p:cNvPr>
          <p:cNvSpPr txBox="1">
            <a:spLocks noChangeArrowheads="1"/>
          </p:cNvSpPr>
          <p:nvPr/>
        </p:nvSpPr>
        <p:spPr bwMode="auto">
          <a:xfrm>
            <a:off x="1874044" y="297180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3</a:t>
            </a:r>
            <a:r>
              <a:rPr lang="en-US" altLang="hu-HU" sz="1500" b="0">
                <a:solidFill>
                  <a:schemeClr val="tx1"/>
                </a:solidFill>
              </a:rPr>
              <a:t>+, </a:t>
            </a:r>
            <a:r>
              <a:rPr lang="sv-SE" altLang="hu-HU" sz="1500" b="0">
                <a:solidFill>
                  <a:schemeClr val="tx1"/>
                </a:solidFill>
              </a:rPr>
              <a:t>4</a:t>
            </a:r>
            <a:r>
              <a:rPr lang="en-US" altLang="hu-HU" sz="1500" b="0">
                <a:solidFill>
                  <a:schemeClr val="tx1"/>
                </a:solidFill>
              </a:rPr>
              <a:t>-]</a:t>
            </a:r>
          </a:p>
        </p:txBody>
      </p:sp>
      <p:sp>
        <p:nvSpPr>
          <p:cNvPr id="22537" name="Text Box 9">
            <a:extLst>
              <a:ext uri="{FF2B5EF4-FFF2-40B4-BE49-F238E27FC236}">
                <a16:creationId xmlns:a16="http://schemas.microsoft.com/office/drawing/2014/main" id="{31F3AD92-CC74-0AE4-AF51-7353DE2FBED0}"/>
              </a:ext>
            </a:extLst>
          </p:cNvPr>
          <p:cNvSpPr txBox="1">
            <a:spLocks noChangeArrowheads="1"/>
          </p:cNvSpPr>
          <p:nvPr/>
        </p:nvSpPr>
        <p:spPr bwMode="auto">
          <a:xfrm>
            <a:off x="3429001" y="297180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6</a:t>
            </a:r>
            <a:r>
              <a:rPr lang="en-US" altLang="hu-HU" sz="1500" b="0">
                <a:solidFill>
                  <a:schemeClr val="tx1"/>
                </a:solidFill>
              </a:rPr>
              <a:t>+, </a:t>
            </a:r>
            <a:r>
              <a:rPr lang="sv-SE" altLang="hu-HU" sz="1500" b="0">
                <a:solidFill>
                  <a:schemeClr val="tx1"/>
                </a:solidFill>
              </a:rPr>
              <a:t>1</a:t>
            </a:r>
            <a:r>
              <a:rPr lang="en-US" altLang="hu-HU" sz="1500" b="0">
                <a:solidFill>
                  <a:schemeClr val="tx1"/>
                </a:solidFill>
              </a:rPr>
              <a:t>-]</a:t>
            </a:r>
          </a:p>
        </p:txBody>
      </p:sp>
      <p:sp>
        <p:nvSpPr>
          <p:cNvPr id="22538" name="Text Box 10">
            <a:extLst>
              <a:ext uri="{FF2B5EF4-FFF2-40B4-BE49-F238E27FC236}">
                <a16:creationId xmlns:a16="http://schemas.microsoft.com/office/drawing/2014/main" id="{ED91E9F6-DB00-2E97-3F83-C7E3BBF7CFBB}"/>
              </a:ext>
            </a:extLst>
          </p:cNvPr>
          <p:cNvSpPr txBox="1">
            <a:spLocks noChangeArrowheads="1"/>
          </p:cNvSpPr>
          <p:nvPr/>
        </p:nvSpPr>
        <p:spPr bwMode="auto">
          <a:xfrm>
            <a:off x="2571751" y="1085850"/>
            <a:ext cx="9749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S=</a:t>
            </a:r>
            <a:r>
              <a:rPr lang="en-US" altLang="hu-HU" sz="1500" b="0">
                <a:solidFill>
                  <a:schemeClr val="tx1"/>
                </a:solidFill>
              </a:rPr>
              <a:t>[9+,5-]</a:t>
            </a:r>
            <a:endParaRPr lang="sv-SE" altLang="hu-HU" sz="1500" b="0">
              <a:solidFill>
                <a:schemeClr val="tx1"/>
              </a:solidFill>
            </a:endParaRPr>
          </a:p>
          <a:p>
            <a:pPr>
              <a:spcBef>
                <a:spcPct val="0"/>
              </a:spcBef>
              <a:buFontTx/>
              <a:buNone/>
            </a:pPr>
            <a:r>
              <a:rPr lang="sv-SE" altLang="hu-HU" sz="1500" b="0">
                <a:solidFill>
                  <a:schemeClr val="tx1"/>
                </a:solidFill>
              </a:rPr>
              <a:t>E=0.940</a:t>
            </a:r>
            <a:endParaRPr lang="en-US" altLang="hu-HU" sz="1500" b="0">
              <a:solidFill>
                <a:schemeClr val="tx1"/>
              </a:solidFill>
            </a:endParaRPr>
          </a:p>
        </p:txBody>
      </p:sp>
      <p:sp>
        <p:nvSpPr>
          <p:cNvPr id="22539" name="Text Box 11">
            <a:extLst>
              <a:ext uri="{FF2B5EF4-FFF2-40B4-BE49-F238E27FC236}">
                <a16:creationId xmlns:a16="http://schemas.microsoft.com/office/drawing/2014/main" id="{4B244FC9-D3E3-01C3-AB8D-6A9121F38A9C}"/>
              </a:ext>
            </a:extLst>
          </p:cNvPr>
          <p:cNvSpPr txBox="1">
            <a:spLocks noChangeArrowheads="1"/>
          </p:cNvSpPr>
          <p:nvPr/>
        </p:nvSpPr>
        <p:spPr bwMode="auto">
          <a:xfrm>
            <a:off x="2264569" y="3659982"/>
            <a:ext cx="195758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Gain(S,Humidity)</a:t>
            </a:r>
          </a:p>
          <a:p>
            <a:pPr>
              <a:spcBef>
                <a:spcPct val="0"/>
              </a:spcBef>
              <a:buFontTx/>
              <a:buNone/>
            </a:pPr>
            <a:r>
              <a:rPr lang="sv-SE" altLang="hu-HU" sz="1500" b="0">
                <a:solidFill>
                  <a:schemeClr val="tx1"/>
                </a:solidFill>
              </a:rPr>
              <a:t>=0.940-(7/14)*0.985 </a:t>
            </a:r>
          </a:p>
          <a:p>
            <a:pPr>
              <a:spcBef>
                <a:spcPct val="0"/>
              </a:spcBef>
              <a:buFontTx/>
              <a:buNone/>
            </a:pPr>
            <a:r>
              <a:rPr lang="sv-SE" altLang="hu-HU" sz="1500" b="0">
                <a:solidFill>
                  <a:schemeClr val="tx1"/>
                </a:solidFill>
              </a:rPr>
              <a:t>  – (7/14)*0.592</a:t>
            </a:r>
          </a:p>
          <a:p>
            <a:pPr>
              <a:spcBef>
                <a:spcPct val="0"/>
              </a:spcBef>
              <a:buFontTx/>
              <a:buNone/>
            </a:pPr>
            <a:r>
              <a:rPr lang="sv-SE" altLang="hu-HU" sz="1500" b="0">
                <a:solidFill>
                  <a:schemeClr val="tx1"/>
                </a:solidFill>
              </a:rPr>
              <a:t>=0.151</a:t>
            </a:r>
            <a:endParaRPr lang="en-US" altLang="hu-HU" sz="1500" b="0">
              <a:solidFill>
                <a:schemeClr val="tx1"/>
              </a:solidFill>
            </a:endParaRPr>
          </a:p>
        </p:txBody>
      </p:sp>
      <p:sp>
        <p:nvSpPr>
          <p:cNvPr id="22540" name="Rectangle 12">
            <a:extLst>
              <a:ext uri="{FF2B5EF4-FFF2-40B4-BE49-F238E27FC236}">
                <a16:creationId xmlns:a16="http://schemas.microsoft.com/office/drawing/2014/main" id="{70405247-A797-2253-E6B4-8BD349EF4507}"/>
              </a:ext>
            </a:extLst>
          </p:cNvPr>
          <p:cNvSpPr>
            <a:spLocks noChangeArrowheads="1"/>
          </p:cNvSpPr>
          <p:nvPr/>
        </p:nvSpPr>
        <p:spPr bwMode="auto">
          <a:xfrm>
            <a:off x="1714500" y="3429001"/>
            <a:ext cx="3429000" cy="25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70000"/>
              </a:lnSpc>
              <a:spcBef>
                <a:spcPct val="0"/>
              </a:spcBef>
              <a:buFontTx/>
              <a:buNone/>
            </a:pPr>
            <a:r>
              <a:rPr lang="sv-SE" altLang="hu-HU" sz="1500" b="0">
                <a:solidFill>
                  <a:schemeClr val="tx1"/>
                </a:solidFill>
              </a:rPr>
              <a:t>E=0.985</a:t>
            </a:r>
            <a:endParaRPr lang="en-US" altLang="hu-HU" sz="1500" b="0">
              <a:solidFill>
                <a:schemeClr val="tx1"/>
              </a:solidFill>
            </a:endParaRPr>
          </a:p>
        </p:txBody>
      </p:sp>
      <p:sp>
        <p:nvSpPr>
          <p:cNvPr id="22541" name="Rectangle 13">
            <a:extLst>
              <a:ext uri="{FF2B5EF4-FFF2-40B4-BE49-F238E27FC236}">
                <a16:creationId xmlns:a16="http://schemas.microsoft.com/office/drawing/2014/main" id="{F1A998A5-2EE0-6B72-7A11-DA3AB8090DF6}"/>
              </a:ext>
            </a:extLst>
          </p:cNvPr>
          <p:cNvSpPr>
            <a:spLocks noChangeArrowheads="1"/>
          </p:cNvSpPr>
          <p:nvPr/>
        </p:nvSpPr>
        <p:spPr bwMode="auto">
          <a:xfrm>
            <a:off x="3371850" y="3371850"/>
            <a:ext cx="3429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E=0.592</a:t>
            </a:r>
            <a:endParaRPr lang="en-US" altLang="hu-HU" sz="1500" b="0">
              <a:solidFill>
                <a:schemeClr val="tx1"/>
              </a:solidFill>
            </a:endParaRPr>
          </a:p>
        </p:txBody>
      </p:sp>
      <p:sp>
        <p:nvSpPr>
          <p:cNvPr id="22542" name="Line 14">
            <a:extLst>
              <a:ext uri="{FF2B5EF4-FFF2-40B4-BE49-F238E27FC236}">
                <a16:creationId xmlns:a16="http://schemas.microsoft.com/office/drawing/2014/main" id="{6839486C-2057-B541-3634-F96BD1900B74}"/>
              </a:ext>
            </a:extLst>
          </p:cNvPr>
          <p:cNvSpPr>
            <a:spLocks noChangeShapeType="1"/>
          </p:cNvSpPr>
          <p:nvPr/>
        </p:nvSpPr>
        <p:spPr bwMode="auto">
          <a:xfrm flipH="1">
            <a:off x="5776913" y="2051448"/>
            <a:ext cx="565547"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2543" name="Line 15">
            <a:extLst>
              <a:ext uri="{FF2B5EF4-FFF2-40B4-BE49-F238E27FC236}">
                <a16:creationId xmlns:a16="http://schemas.microsoft.com/office/drawing/2014/main" id="{0755F5A2-34E8-16AD-7745-E7D0795B26E6}"/>
              </a:ext>
            </a:extLst>
          </p:cNvPr>
          <p:cNvSpPr>
            <a:spLocks noChangeShapeType="1"/>
          </p:cNvSpPr>
          <p:nvPr/>
        </p:nvSpPr>
        <p:spPr bwMode="auto">
          <a:xfrm>
            <a:off x="6530578" y="2051448"/>
            <a:ext cx="517922"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2544" name="Text Box 16">
            <a:extLst>
              <a:ext uri="{FF2B5EF4-FFF2-40B4-BE49-F238E27FC236}">
                <a16:creationId xmlns:a16="http://schemas.microsoft.com/office/drawing/2014/main" id="{27D95273-945F-F88F-52C1-42850E2AA8E6}"/>
              </a:ext>
            </a:extLst>
          </p:cNvPr>
          <p:cNvSpPr txBox="1">
            <a:spLocks noChangeArrowheads="1"/>
          </p:cNvSpPr>
          <p:nvPr/>
        </p:nvSpPr>
        <p:spPr bwMode="auto">
          <a:xfrm>
            <a:off x="5943600" y="1714500"/>
            <a:ext cx="623889" cy="323165"/>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Wind</a:t>
            </a:r>
            <a:endParaRPr lang="en-US" altLang="hu-HU" sz="1500" b="0">
              <a:solidFill>
                <a:schemeClr val="tx1"/>
              </a:solidFill>
            </a:endParaRPr>
          </a:p>
        </p:txBody>
      </p:sp>
      <p:sp>
        <p:nvSpPr>
          <p:cNvPr id="22545" name="Text Box 17">
            <a:extLst>
              <a:ext uri="{FF2B5EF4-FFF2-40B4-BE49-F238E27FC236}">
                <a16:creationId xmlns:a16="http://schemas.microsoft.com/office/drawing/2014/main" id="{3943AB6D-BE3E-34DF-B302-7B5527793412}"/>
              </a:ext>
            </a:extLst>
          </p:cNvPr>
          <p:cNvSpPr txBox="1">
            <a:spLocks noChangeArrowheads="1"/>
          </p:cNvSpPr>
          <p:nvPr/>
        </p:nvSpPr>
        <p:spPr bwMode="auto">
          <a:xfrm>
            <a:off x="5682853" y="2438400"/>
            <a:ext cx="673326"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Weak</a:t>
            </a:r>
            <a:endParaRPr lang="en-US" altLang="hu-HU" sz="1500" b="0">
              <a:solidFill>
                <a:schemeClr val="tx1"/>
              </a:solidFill>
            </a:endParaRPr>
          </a:p>
        </p:txBody>
      </p:sp>
      <p:sp>
        <p:nvSpPr>
          <p:cNvPr id="22546" name="Text Box 18">
            <a:extLst>
              <a:ext uri="{FF2B5EF4-FFF2-40B4-BE49-F238E27FC236}">
                <a16:creationId xmlns:a16="http://schemas.microsoft.com/office/drawing/2014/main" id="{7F8320D6-C2F4-4420-52F0-ECEA5DF89F00}"/>
              </a:ext>
            </a:extLst>
          </p:cNvPr>
          <p:cNvSpPr txBox="1">
            <a:spLocks noChangeArrowheads="1"/>
          </p:cNvSpPr>
          <p:nvPr/>
        </p:nvSpPr>
        <p:spPr bwMode="auto">
          <a:xfrm>
            <a:off x="6624638" y="2438400"/>
            <a:ext cx="752129"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Strong</a:t>
            </a:r>
            <a:endParaRPr lang="en-US" altLang="hu-HU" sz="1500" b="0">
              <a:solidFill>
                <a:schemeClr val="tx1"/>
              </a:solidFill>
            </a:endParaRPr>
          </a:p>
        </p:txBody>
      </p:sp>
      <p:sp>
        <p:nvSpPr>
          <p:cNvPr id="22547" name="Text Box 19">
            <a:extLst>
              <a:ext uri="{FF2B5EF4-FFF2-40B4-BE49-F238E27FC236}">
                <a16:creationId xmlns:a16="http://schemas.microsoft.com/office/drawing/2014/main" id="{F3A9CCB9-F9EE-5A8A-BEE6-366D8922EE22}"/>
              </a:ext>
            </a:extLst>
          </p:cNvPr>
          <p:cNvSpPr txBox="1">
            <a:spLocks noChangeArrowheads="1"/>
          </p:cNvSpPr>
          <p:nvPr/>
        </p:nvSpPr>
        <p:spPr bwMode="auto">
          <a:xfrm>
            <a:off x="5303044" y="297180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6</a:t>
            </a:r>
            <a:r>
              <a:rPr lang="en-US" altLang="hu-HU" sz="1500" b="0">
                <a:solidFill>
                  <a:schemeClr val="tx1"/>
                </a:solidFill>
              </a:rPr>
              <a:t>+, </a:t>
            </a:r>
            <a:r>
              <a:rPr lang="sv-SE" altLang="hu-HU" sz="1500" b="0">
                <a:solidFill>
                  <a:schemeClr val="tx1"/>
                </a:solidFill>
              </a:rPr>
              <a:t>2</a:t>
            </a:r>
            <a:r>
              <a:rPr lang="en-US" altLang="hu-HU" sz="1500" b="0">
                <a:solidFill>
                  <a:schemeClr val="tx1"/>
                </a:solidFill>
              </a:rPr>
              <a:t>-]</a:t>
            </a:r>
          </a:p>
        </p:txBody>
      </p:sp>
      <p:sp>
        <p:nvSpPr>
          <p:cNvPr id="22548" name="Text Box 20">
            <a:extLst>
              <a:ext uri="{FF2B5EF4-FFF2-40B4-BE49-F238E27FC236}">
                <a16:creationId xmlns:a16="http://schemas.microsoft.com/office/drawing/2014/main" id="{5E0A1DBC-A0A3-F79D-5010-913DDB0C17AA}"/>
              </a:ext>
            </a:extLst>
          </p:cNvPr>
          <p:cNvSpPr txBox="1">
            <a:spLocks noChangeArrowheads="1"/>
          </p:cNvSpPr>
          <p:nvPr/>
        </p:nvSpPr>
        <p:spPr bwMode="auto">
          <a:xfrm>
            <a:off x="6858001" y="297180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3</a:t>
            </a:r>
            <a:r>
              <a:rPr lang="en-US" altLang="hu-HU" sz="1500" b="0">
                <a:solidFill>
                  <a:schemeClr val="tx1"/>
                </a:solidFill>
              </a:rPr>
              <a:t>+, </a:t>
            </a:r>
            <a:r>
              <a:rPr lang="sv-SE" altLang="hu-HU" sz="1500" b="0">
                <a:solidFill>
                  <a:schemeClr val="tx1"/>
                </a:solidFill>
              </a:rPr>
              <a:t>3</a:t>
            </a:r>
            <a:r>
              <a:rPr lang="en-US" altLang="hu-HU" sz="1500" b="0">
                <a:solidFill>
                  <a:schemeClr val="tx1"/>
                </a:solidFill>
              </a:rPr>
              <a:t>-]</a:t>
            </a:r>
          </a:p>
        </p:txBody>
      </p:sp>
      <p:sp>
        <p:nvSpPr>
          <p:cNvPr id="22549" name="Text Box 21">
            <a:extLst>
              <a:ext uri="{FF2B5EF4-FFF2-40B4-BE49-F238E27FC236}">
                <a16:creationId xmlns:a16="http://schemas.microsoft.com/office/drawing/2014/main" id="{77781A80-C254-2340-96D1-81B07DE4F20D}"/>
              </a:ext>
            </a:extLst>
          </p:cNvPr>
          <p:cNvSpPr txBox="1">
            <a:spLocks noChangeArrowheads="1"/>
          </p:cNvSpPr>
          <p:nvPr/>
        </p:nvSpPr>
        <p:spPr bwMode="auto">
          <a:xfrm>
            <a:off x="6000751" y="1085850"/>
            <a:ext cx="9749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S=</a:t>
            </a:r>
            <a:r>
              <a:rPr lang="en-US" altLang="hu-HU" sz="1500" b="0">
                <a:solidFill>
                  <a:schemeClr val="tx1"/>
                </a:solidFill>
              </a:rPr>
              <a:t>[9+,5-]</a:t>
            </a:r>
            <a:endParaRPr lang="sv-SE" altLang="hu-HU" sz="1500" b="0">
              <a:solidFill>
                <a:schemeClr val="tx1"/>
              </a:solidFill>
            </a:endParaRPr>
          </a:p>
          <a:p>
            <a:pPr>
              <a:spcBef>
                <a:spcPct val="0"/>
              </a:spcBef>
              <a:buFontTx/>
              <a:buNone/>
            </a:pPr>
            <a:r>
              <a:rPr lang="sv-SE" altLang="hu-HU" sz="1500" b="0">
                <a:solidFill>
                  <a:schemeClr val="tx1"/>
                </a:solidFill>
              </a:rPr>
              <a:t>E=0.940</a:t>
            </a:r>
            <a:endParaRPr lang="en-US" altLang="hu-HU" sz="1500" b="0">
              <a:solidFill>
                <a:schemeClr val="tx1"/>
              </a:solidFill>
            </a:endParaRPr>
          </a:p>
        </p:txBody>
      </p:sp>
      <p:sp>
        <p:nvSpPr>
          <p:cNvPr id="22550" name="Rectangle 22">
            <a:extLst>
              <a:ext uri="{FF2B5EF4-FFF2-40B4-BE49-F238E27FC236}">
                <a16:creationId xmlns:a16="http://schemas.microsoft.com/office/drawing/2014/main" id="{EFF4E50C-F4A7-AEE8-CFCA-7D99DA266A91}"/>
              </a:ext>
            </a:extLst>
          </p:cNvPr>
          <p:cNvSpPr>
            <a:spLocks noChangeArrowheads="1"/>
          </p:cNvSpPr>
          <p:nvPr/>
        </p:nvSpPr>
        <p:spPr bwMode="auto">
          <a:xfrm>
            <a:off x="5314950" y="3371850"/>
            <a:ext cx="3429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E=0.811</a:t>
            </a:r>
            <a:endParaRPr lang="en-US" altLang="hu-HU" sz="1050" b="0">
              <a:solidFill>
                <a:schemeClr val="tx1"/>
              </a:solidFill>
            </a:endParaRPr>
          </a:p>
        </p:txBody>
      </p:sp>
      <p:sp>
        <p:nvSpPr>
          <p:cNvPr id="22551" name="Rectangle 23">
            <a:extLst>
              <a:ext uri="{FF2B5EF4-FFF2-40B4-BE49-F238E27FC236}">
                <a16:creationId xmlns:a16="http://schemas.microsoft.com/office/drawing/2014/main" id="{77A3EB5F-8E4B-A309-867C-FDC75163CAF1}"/>
              </a:ext>
            </a:extLst>
          </p:cNvPr>
          <p:cNvSpPr>
            <a:spLocks noChangeArrowheads="1"/>
          </p:cNvSpPr>
          <p:nvPr/>
        </p:nvSpPr>
        <p:spPr bwMode="auto">
          <a:xfrm>
            <a:off x="6743700" y="3371850"/>
            <a:ext cx="34290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E=1.0</a:t>
            </a:r>
            <a:endParaRPr lang="en-US" altLang="hu-HU" sz="1050" b="0">
              <a:solidFill>
                <a:schemeClr val="tx1"/>
              </a:solidFill>
            </a:endParaRPr>
          </a:p>
        </p:txBody>
      </p:sp>
      <p:sp>
        <p:nvSpPr>
          <p:cNvPr id="22552" name="Text Box 24">
            <a:extLst>
              <a:ext uri="{FF2B5EF4-FFF2-40B4-BE49-F238E27FC236}">
                <a16:creationId xmlns:a16="http://schemas.microsoft.com/office/drawing/2014/main" id="{E062F922-76D1-7201-698C-F5E50EB82A47}"/>
              </a:ext>
            </a:extLst>
          </p:cNvPr>
          <p:cNvSpPr txBox="1">
            <a:spLocks noChangeArrowheads="1"/>
          </p:cNvSpPr>
          <p:nvPr/>
        </p:nvSpPr>
        <p:spPr bwMode="auto">
          <a:xfrm>
            <a:off x="5439966" y="3659982"/>
            <a:ext cx="194328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Gain(S,Wind)</a:t>
            </a:r>
          </a:p>
          <a:p>
            <a:pPr>
              <a:spcBef>
                <a:spcPct val="0"/>
              </a:spcBef>
              <a:buFontTx/>
              <a:buNone/>
            </a:pPr>
            <a:r>
              <a:rPr lang="sv-SE" altLang="hu-HU" sz="1500" b="0">
                <a:solidFill>
                  <a:schemeClr val="tx1"/>
                </a:solidFill>
              </a:rPr>
              <a:t>=0.940-(8/14)*0.811 </a:t>
            </a:r>
          </a:p>
          <a:p>
            <a:pPr>
              <a:spcBef>
                <a:spcPct val="0"/>
              </a:spcBef>
              <a:buFontTx/>
              <a:buNone/>
            </a:pPr>
            <a:r>
              <a:rPr lang="sv-SE" altLang="hu-HU" sz="1500" b="0">
                <a:solidFill>
                  <a:schemeClr val="tx1"/>
                </a:solidFill>
              </a:rPr>
              <a:t>  – (6/14)*1.0</a:t>
            </a:r>
          </a:p>
          <a:p>
            <a:pPr>
              <a:spcBef>
                <a:spcPct val="0"/>
              </a:spcBef>
              <a:buFontTx/>
              <a:buNone/>
            </a:pPr>
            <a:r>
              <a:rPr lang="sv-SE" altLang="hu-HU" sz="1500" b="0">
                <a:solidFill>
                  <a:schemeClr val="tx1"/>
                </a:solidFill>
              </a:rPr>
              <a:t>=0.048</a:t>
            </a:r>
            <a:endParaRPr lang="en-US" altLang="hu-HU" sz="1500" b="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32CA013-827C-42CE-8621-CDE335611D43}"/>
              </a:ext>
            </a:extLst>
          </p:cNvPr>
          <p:cNvSpPr>
            <a:spLocks noGrp="1" noChangeArrowheads="1"/>
          </p:cNvSpPr>
          <p:nvPr>
            <p:ph type="title"/>
          </p:nvPr>
        </p:nvSpPr>
        <p:spPr/>
        <p:txBody>
          <a:bodyPr/>
          <a:lstStyle/>
          <a:p>
            <a:r>
              <a:rPr lang="sv-SE" altLang="hu-HU"/>
              <a:t>Selecting the Next Attribute</a:t>
            </a:r>
            <a:endParaRPr lang="en-US" altLang="hu-HU"/>
          </a:p>
        </p:txBody>
      </p:sp>
      <p:sp>
        <p:nvSpPr>
          <p:cNvPr id="23555" name="Line 3">
            <a:extLst>
              <a:ext uri="{FF2B5EF4-FFF2-40B4-BE49-F238E27FC236}">
                <a16:creationId xmlns:a16="http://schemas.microsoft.com/office/drawing/2014/main" id="{58CE1D72-052D-0671-A1B2-3CA3BBC05A02}"/>
              </a:ext>
            </a:extLst>
          </p:cNvPr>
          <p:cNvSpPr>
            <a:spLocks noChangeShapeType="1"/>
          </p:cNvSpPr>
          <p:nvPr/>
        </p:nvSpPr>
        <p:spPr bwMode="auto">
          <a:xfrm flipH="1">
            <a:off x="2931319" y="2051448"/>
            <a:ext cx="565547"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3556" name="Line 4">
            <a:extLst>
              <a:ext uri="{FF2B5EF4-FFF2-40B4-BE49-F238E27FC236}">
                <a16:creationId xmlns:a16="http://schemas.microsoft.com/office/drawing/2014/main" id="{36192A33-FF51-925A-40F9-728AFF76AE11}"/>
              </a:ext>
            </a:extLst>
          </p:cNvPr>
          <p:cNvSpPr>
            <a:spLocks noChangeShapeType="1"/>
          </p:cNvSpPr>
          <p:nvPr/>
        </p:nvSpPr>
        <p:spPr bwMode="auto">
          <a:xfrm>
            <a:off x="4587478" y="1994298"/>
            <a:ext cx="517922" cy="92035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3557" name="Text Box 5">
            <a:extLst>
              <a:ext uri="{FF2B5EF4-FFF2-40B4-BE49-F238E27FC236}">
                <a16:creationId xmlns:a16="http://schemas.microsoft.com/office/drawing/2014/main" id="{747F81FB-6B82-601B-C31E-BBD8CB3D5024}"/>
              </a:ext>
            </a:extLst>
          </p:cNvPr>
          <p:cNvSpPr txBox="1">
            <a:spLocks noChangeArrowheads="1"/>
          </p:cNvSpPr>
          <p:nvPr/>
        </p:nvSpPr>
        <p:spPr bwMode="auto">
          <a:xfrm>
            <a:off x="3371850" y="1657350"/>
            <a:ext cx="1371600" cy="323165"/>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   Outlook</a:t>
            </a:r>
            <a:endParaRPr lang="en-US" altLang="hu-HU" sz="1500" b="0">
              <a:solidFill>
                <a:schemeClr val="tx1"/>
              </a:solidFill>
            </a:endParaRPr>
          </a:p>
        </p:txBody>
      </p:sp>
      <p:sp>
        <p:nvSpPr>
          <p:cNvPr id="23558" name="Text Box 6">
            <a:extLst>
              <a:ext uri="{FF2B5EF4-FFF2-40B4-BE49-F238E27FC236}">
                <a16:creationId xmlns:a16="http://schemas.microsoft.com/office/drawing/2014/main" id="{B4848BDD-423E-96DA-26AC-2F83436F20FE}"/>
              </a:ext>
            </a:extLst>
          </p:cNvPr>
          <p:cNvSpPr txBox="1">
            <a:spLocks noChangeArrowheads="1"/>
          </p:cNvSpPr>
          <p:nvPr/>
        </p:nvSpPr>
        <p:spPr bwMode="auto">
          <a:xfrm>
            <a:off x="2837260" y="2438400"/>
            <a:ext cx="731290"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Sunny</a:t>
            </a:r>
            <a:endParaRPr lang="en-US" altLang="hu-HU" sz="1500" b="0">
              <a:solidFill>
                <a:schemeClr val="tx1"/>
              </a:solidFill>
            </a:endParaRPr>
          </a:p>
        </p:txBody>
      </p:sp>
      <p:sp>
        <p:nvSpPr>
          <p:cNvPr id="23559" name="Text Box 7">
            <a:extLst>
              <a:ext uri="{FF2B5EF4-FFF2-40B4-BE49-F238E27FC236}">
                <a16:creationId xmlns:a16="http://schemas.microsoft.com/office/drawing/2014/main" id="{C9887F17-808C-ABB6-6345-21A3F487A716}"/>
              </a:ext>
            </a:extLst>
          </p:cNvPr>
          <p:cNvSpPr txBox="1">
            <a:spLocks noChangeArrowheads="1"/>
          </p:cNvSpPr>
          <p:nvPr/>
        </p:nvSpPr>
        <p:spPr bwMode="auto">
          <a:xfrm>
            <a:off x="4681538" y="2381250"/>
            <a:ext cx="582211" cy="323165"/>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Rain</a:t>
            </a:r>
            <a:endParaRPr lang="en-US" altLang="hu-HU" sz="1500" b="0">
              <a:solidFill>
                <a:schemeClr val="tx1"/>
              </a:solidFill>
            </a:endParaRPr>
          </a:p>
        </p:txBody>
      </p:sp>
      <p:sp>
        <p:nvSpPr>
          <p:cNvPr id="23560" name="Text Box 8">
            <a:extLst>
              <a:ext uri="{FF2B5EF4-FFF2-40B4-BE49-F238E27FC236}">
                <a16:creationId xmlns:a16="http://schemas.microsoft.com/office/drawing/2014/main" id="{1B84DA1F-9642-FE30-CF2A-04B69FB4539F}"/>
              </a:ext>
            </a:extLst>
          </p:cNvPr>
          <p:cNvSpPr txBox="1">
            <a:spLocks noChangeArrowheads="1"/>
          </p:cNvSpPr>
          <p:nvPr/>
        </p:nvSpPr>
        <p:spPr bwMode="auto">
          <a:xfrm>
            <a:off x="2457451" y="297180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2</a:t>
            </a:r>
            <a:r>
              <a:rPr lang="en-US" altLang="hu-HU" sz="1500" b="0">
                <a:solidFill>
                  <a:schemeClr val="tx1"/>
                </a:solidFill>
              </a:rPr>
              <a:t>+, </a:t>
            </a:r>
            <a:r>
              <a:rPr lang="sv-SE" altLang="hu-HU" sz="1500" b="0">
                <a:solidFill>
                  <a:schemeClr val="tx1"/>
                </a:solidFill>
              </a:rPr>
              <a:t>3</a:t>
            </a:r>
            <a:r>
              <a:rPr lang="en-US" altLang="hu-HU" sz="1500" b="0">
                <a:solidFill>
                  <a:schemeClr val="tx1"/>
                </a:solidFill>
              </a:rPr>
              <a:t>-]</a:t>
            </a:r>
          </a:p>
        </p:txBody>
      </p:sp>
      <p:sp>
        <p:nvSpPr>
          <p:cNvPr id="23561" name="Text Box 9">
            <a:extLst>
              <a:ext uri="{FF2B5EF4-FFF2-40B4-BE49-F238E27FC236}">
                <a16:creationId xmlns:a16="http://schemas.microsoft.com/office/drawing/2014/main" id="{A11577CF-A372-B38A-EC2B-947DA5C265E1}"/>
              </a:ext>
            </a:extLst>
          </p:cNvPr>
          <p:cNvSpPr txBox="1">
            <a:spLocks noChangeArrowheads="1"/>
          </p:cNvSpPr>
          <p:nvPr/>
        </p:nvSpPr>
        <p:spPr bwMode="auto">
          <a:xfrm>
            <a:off x="4914901" y="2914650"/>
            <a:ext cx="78739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3</a:t>
            </a:r>
            <a:r>
              <a:rPr lang="en-US" altLang="hu-HU" sz="1500" b="0">
                <a:solidFill>
                  <a:schemeClr val="tx1"/>
                </a:solidFill>
              </a:rPr>
              <a:t>+, </a:t>
            </a:r>
            <a:r>
              <a:rPr lang="sv-SE" altLang="hu-HU" sz="1500" b="0">
                <a:solidFill>
                  <a:schemeClr val="tx1"/>
                </a:solidFill>
              </a:rPr>
              <a:t>2</a:t>
            </a:r>
            <a:r>
              <a:rPr lang="en-US" altLang="hu-HU" sz="1500" b="0">
                <a:solidFill>
                  <a:schemeClr val="tx1"/>
                </a:solidFill>
              </a:rPr>
              <a:t>-]</a:t>
            </a:r>
          </a:p>
        </p:txBody>
      </p:sp>
      <p:sp>
        <p:nvSpPr>
          <p:cNvPr id="23562" name="Text Box 10">
            <a:extLst>
              <a:ext uri="{FF2B5EF4-FFF2-40B4-BE49-F238E27FC236}">
                <a16:creationId xmlns:a16="http://schemas.microsoft.com/office/drawing/2014/main" id="{0C007368-943F-E833-1A30-D9833AC226C6}"/>
              </a:ext>
            </a:extLst>
          </p:cNvPr>
          <p:cNvSpPr txBox="1">
            <a:spLocks noChangeArrowheads="1"/>
          </p:cNvSpPr>
          <p:nvPr/>
        </p:nvSpPr>
        <p:spPr bwMode="auto">
          <a:xfrm>
            <a:off x="3543301" y="1028700"/>
            <a:ext cx="9749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S=</a:t>
            </a:r>
            <a:r>
              <a:rPr lang="en-US" altLang="hu-HU" sz="1500" b="0">
                <a:solidFill>
                  <a:schemeClr val="tx1"/>
                </a:solidFill>
              </a:rPr>
              <a:t>[9+,5-]</a:t>
            </a:r>
            <a:endParaRPr lang="sv-SE" altLang="hu-HU" sz="1500" b="0">
              <a:solidFill>
                <a:schemeClr val="tx1"/>
              </a:solidFill>
            </a:endParaRPr>
          </a:p>
          <a:p>
            <a:pPr>
              <a:spcBef>
                <a:spcPct val="0"/>
              </a:spcBef>
              <a:buFontTx/>
              <a:buNone/>
            </a:pPr>
            <a:r>
              <a:rPr lang="sv-SE" altLang="hu-HU" sz="1500" b="0">
                <a:solidFill>
                  <a:schemeClr val="tx1"/>
                </a:solidFill>
              </a:rPr>
              <a:t>E=0.940</a:t>
            </a:r>
            <a:endParaRPr lang="en-US" altLang="hu-HU" sz="1500" b="0">
              <a:solidFill>
                <a:schemeClr val="tx1"/>
              </a:solidFill>
            </a:endParaRPr>
          </a:p>
        </p:txBody>
      </p:sp>
      <p:sp>
        <p:nvSpPr>
          <p:cNvPr id="23563" name="Text Box 11">
            <a:extLst>
              <a:ext uri="{FF2B5EF4-FFF2-40B4-BE49-F238E27FC236}">
                <a16:creationId xmlns:a16="http://schemas.microsoft.com/office/drawing/2014/main" id="{FFFC50AF-5FBE-300D-0655-99E97FD522C6}"/>
              </a:ext>
            </a:extLst>
          </p:cNvPr>
          <p:cNvSpPr txBox="1">
            <a:spLocks noChangeArrowheads="1"/>
          </p:cNvSpPr>
          <p:nvPr/>
        </p:nvSpPr>
        <p:spPr bwMode="auto">
          <a:xfrm>
            <a:off x="3224212" y="3657601"/>
            <a:ext cx="25827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Gain(S,Outlook)</a:t>
            </a:r>
          </a:p>
          <a:p>
            <a:pPr>
              <a:spcBef>
                <a:spcPct val="0"/>
              </a:spcBef>
              <a:buFontTx/>
              <a:buNone/>
            </a:pPr>
            <a:r>
              <a:rPr lang="sv-SE" altLang="hu-HU" sz="1500" b="0">
                <a:solidFill>
                  <a:schemeClr val="tx1"/>
                </a:solidFill>
              </a:rPr>
              <a:t>=0.940-(5/14)*0.971 </a:t>
            </a:r>
          </a:p>
          <a:p>
            <a:pPr>
              <a:spcBef>
                <a:spcPct val="0"/>
              </a:spcBef>
              <a:buFontTx/>
              <a:buNone/>
            </a:pPr>
            <a:r>
              <a:rPr lang="sv-SE" altLang="hu-HU" sz="1500" b="0">
                <a:solidFill>
                  <a:schemeClr val="tx1"/>
                </a:solidFill>
              </a:rPr>
              <a:t>  -(4/14)*0.0 – (5/14)*0.0971</a:t>
            </a:r>
          </a:p>
          <a:p>
            <a:pPr>
              <a:spcBef>
                <a:spcPct val="0"/>
              </a:spcBef>
              <a:buFontTx/>
              <a:buNone/>
            </a:pPr>
            <a:r>
              <a:rPr lang="sv-SE" altLang="hu-HU" sz="1500" b="0">
                <a:solidFill>
                  <a:schemeClr val="tx1"/>
                </a:solidFill>
              </a:rPr>
              <a:t>=0.247</a:t>
            </a:r>
            <a:endParaRPr lang="en-US" altLang="hu-HU" sz="1500" b="0">
              <a:solidFill>
                <a:schemeClr val="tx1"/>
              </a:solidFill>
            </a:endParaRPr>
          </a:p>
        </p:txBody>
      </p:sp>
      <p:sp>
        <p:nvSpPr>
          <p:cNvPr id="23564" name="Rectangle 12">
            <a:extLst>
              <a:ext uri="{FF2B5EF4-FFF2-40B4-BE49-F238E27FC236}">
                <a16:creationId xmlns:a16="http://schemas.microsoft.com/office/drawing/2014/main" id="{1105CD59-861D-3997-E557-EB0B9EB63198}"/>
              </a:ext>
            </a:extLst>
          </p:cNvPr>
          <p:cNvSpPr>
            <a:spLocks noChangeArrowheads="1"/>
          </p:cNvSpPr>
          <p:nvPr/>
        </p:nvSpPr>
        <p:spPr bwMode="auto">
          <a:xfrm>
            <a:off x="2514600" y="3429001"/>
            <a:ext cx="1028700" cy="25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70000"/>
              </a:lnSpc>
              <a:spcBef>
                <a:spcPct val="0"/>
              </a:spcBef>
              <a:buFontTx/>
              <a:buNone/>
            </a:pPr>
            <a:r>
              <a:rPr lang="sv-SE" altLang="hu-HU" sz="1500" b="0">
                <a:solidFill>
                  <a:schemeClr val="tx1"/>
                </a:solidFill>
              </a:rPr>
              <a:t>E=0.971</a:t>
            </a:r>
            <a:endParaRPr lang="en-US" altLang="hu-HU" sz="1500" b="0">
              <a:solidFill>
                <a:schemeClr val="tx1"/>
              </a:solidFill>
            </a:endParaRPr>
          </a:p>
        </p:txBody>
      </p:sp>
      <p:sp>
        <p:nvSpPr>
          <p:cNvPr id="23565" name="Rectangle 13">
            <a:extLst>
              <a:ext uri="{FF2B5EF4-FFF2-40B4-BE49-F238E27FC236}">
                <a16:creationId xmlns:a16="http://schemas.microsoft.com/office/drawing/2014/main" id="{D795DA47-1F0C-AF23-8A76-1236F2EBD6F2}"/>
              </a:ext>
            </a:extLst>
          </p:cNvPr>
          <p:cNvSpPr>
            <a:spLocks noChangeArrowheads="1"/>
          </p:cNvSpPr>
          <p:nvPr/>
        </p:nvSpPr>
        <p:spPr bwMode="auto">
          <a:xfrm>
            <a:off x="4972050" y="3346848"/>
            <a:ext cx="10287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E=0.971</a:t>
            </a:r>
            <a:endParaRPr lang="en-US" altLang="hu-HU" sz="1500" b="0">
              <a:solidFill>
                <a:schemeClr val="tx1"/>
              </a:solidFill>
            </a:endParaRPr>
          </a:p>
        </p:txBody>
      </p:sp>
      <p:sp>
        <p:nvSpPr>
          <p:cNvPr id="23566" name="Line 14">
            <a:extLst>
              <a:ext uri="{FF2B5EF4-FFF2-40B4-BE49-F238E27FC236}">
                <a16:creationId xmlns:a16="http://schemas.microsoft.com/office/drawing/2014/main" id="{53FE11E4-548C-E070-65E6-13FD907F56FF}"/>
              </a:ext>
            </a:extLst>
          </p:cNvPr>
          <p:cNvSpPr>
            <a:spLocks noChangeShapeType="1"/>
          </p:cNvSpPr>
          <p:nvPr/>
        </p:nvSpPr>
        <p:spPr bwMode="auto">
          <a:xfrm flipH="1">
            <a:off x="4114800" y="2051448"/>
            <a:ext cx="10716" cy="977503"/>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3567" name="Text Box 15">
            <a:extLst>
              <a:ext uri="{FF2B5EF4-FFF2-40B4-BE49-F238E27FC236}">
                <a16:creationId xmlns:a16="http://schemas.microsoft.com/office/drawing/2014/main" id="{6A6FCC70-2A8B-072D-EEB7-1019848E59A8}"/>
              </a:ext>
            </a:extLst>
          </p:cNvPr>
          <p:cNvSpPr txBox="1">
            <a:spLocks noChangeArrowheads="1"/>
          </p:cNvSpPr>
          <p:nvPr/>
        </p:nvSpPr>
        <p:spPr bwMode="auto">
          <a:xfrm>
            <a:off x="3829051" y="2228850"/>
            <a:ext cx="601447" cy="553998"/>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i="1">
                <a:solidFill>
                  <a:schemeClr val="tx1"/>
                </a:solidFill>
              </a:rPr>
              <a:t>Over</a:t>
            </a:r>
          </a:p>
          <a:p>
            <a:pPr>
              <a:spcBef>
                <a:spcPct val="0"/>
              </a:spcBef>
              <a:buFontTx/>
              <a:buNone/>
            </a:pPr>
            <a:r>
              <a:rPr lang="sv-SE" altLang="hu-HU" sz="1500" b="0" i="1">
                <a:solidFill>
                  <a:schemeClr val="tx1"/>
                </a:solidFill>
              </a:rPr>
              <a:t>cast</a:t>
            </a:r>
            <a:endParaRPr lang="en-US" altLang="hu-HU" sz="1500" b="0">
              <a:solidFill>
                <a:schemeClr val="tx1"/>
              </a:solidFill>
            </a:endParaRPr>
          </a:p>
        </p:txBody>
      </p:sp>
      <p:sp>
        <p:nvSpPr>
          <p:cNvPr id="23568" name="Text Box 16">
            <a:extLst>
              <a:ext uri="{FF2B5EF4-FFF2-40B4-BE49-F238E27FC236}">
                <a16:creationId xmlns:a16="http://schemas.microsoft.com/office/drawing/2014/main" id="{E8397BAC-924C-5115-3A20-45468972584A}"/>
              </a:ext>
            </a:extLst>
          </p:cNvPr>
          <p:cNvSpPr txBox="1">
            <a:spLocks noChangeArrowheads="1"/>
          </p:cNvSpPr>
          <p:nvPr/>
        </p:nvSpPr>
        <p:spPr bwMode="auto">
          <a:xfrm>
            <a:off x="3714751" y="2971800"/>
            <a:ext cx="723275" cy="323165"/>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a:t>
            </a:r>
            <a:r>
              <a:rPr lang="sv-SE" altLang="hu-HU" sz="1500" b="0">
                <a:solidFill>
                  <a:schemeClr val="tx1"/>
                </a:solidFill>
              </a:rPr>
              <a:t>4</a:t>
            </a:r>
            <a:r>
              <a:rPr lang="en-US" altLang="hu-HU" sz="1500" b="0">
                <a:solidFill>
                  <a:schemeClr val="tx1"/>
                </a:solidFill>
              </a:rPr>
              <a:t>+, </a:t>
            </a:r>
            <a:r>
              <a:rPr lang="sv-SE" altLang="hu-HU" sz="1500" b="0">
                <a:solidFill>
                  <a:schemeClr val="tx1"/>
                </a:solidFill>
              </a:rPr>
              <a:t>0</a:t>
            </a:r>
            <a:r>
              <a:rPr lang="en-US" altLang="hu-HU" sz="1500" b="0">
                <a:solidFill>
                  <a:schemeClr val="tx1"/>
                </a:solidFill>
              </a:rPr>
              <a:t>]</a:t>
            </a:r>
          </a:p>
        </p:txBody>
      </p:sp>
      <p:sp>
        <p:nvSpPr>
          <p:cNvPr id="23569" name="Rectangle 17">
            <a:extLst>
              <a:ext uri="{FF2B5EF4-FFF2-40B4-BE49-F238E27FC236}">
                <a16:creationId xmlns:a16="http://schemas.microsoft.com/office/drawing/2014/main" id="{CF14F9F5-BF1E-85C4-3DE2-2D5F07F80054}"/>
              </a:ext>
            </a:extLst>
          </p:cNvPr>
          <p:cNvSpPr>
            <a:spLocks noChangeArrowheads="1"/>
          </p:cNvSpPr>
          <p:nvPr/>
        </p:nvSpPr>
        <p:spPr bwMode="auto">
          <a:xfrm>
            <a:off x="3714750" y="3429001"/>
            <a:ext cx="1028700" cy="25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lnSpc>
                <a:spcPct val="70000"/>
              </a:lnSpc>
              <a:spcBef>
                <a:spcPct val="0"/>
              </a:spcBef>
              <a:buFontTx/>
              <a:buNone/>
            </a:pPr>
            <a:r>
              <a:rPr lang="sv-SE" altLang="hu-HU" sz="1500" b="0">
                <a:solidFill>
                  <a:schemeClr val="tx1"/>
                </a:solidFill>
              </a:rPr>
              <a:t>E=0.0</a:t>
            </a:r>
            <a:endParaRPr lang="en-US" altLang="hu-HU" sz="1500" b="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25639AC-1743-5883-B2F7-FD62EA115BDB}"/>
              </a:ext>
            </a:extLst>
          </p:cNvPr>
          <p:cNvSpPr>
            <a:spLocks noGrp="1" noChangeArrowheads="1"/>
          </p:cNvSpPr>
          <p:nvPr>
            <p:ph type="title"/>
          </p:nvPr>
        </p:nvSpPr>
        <p:spPr>
          <a:xfrm>
            <a:off x="2103835" y="0"/>
            <a:ext cx="5569744" cy="857250"/>
          </a:xfrm>
        </p:spPr>
        <p:txBody>
          <a:bodyPr/>
          <a:lstStyle/>
          <a:p>
            <a:r>
              <a:rPr lang="sv-SE" altLang="hu-HU"/>
              <a:t>ID3 Algorithm</a:t>
            </a:r>
          </a:p>
        </p:txBody>
      </p:sp>
      <p:sp>
        <p:nvSpPr>
          <p:cNvPr id="24579" name="Line 3">
            <a:extLst>
              <a:ext uri="{FF2B5EF4-FFF2-40B4-BE49-F238E27FC236}">
                <a16:creationId xmlns:a16="http://schemas.microsoft.com/office/drawing/2014/main" id="{45920F3E-47F8-C704-C451-1F946A5FE9E7}"/>
              </a:ext>
            </a:extLst>
          </p:cNvPr>
          <p:cNvSpPr>
            <a:spLocks noChangeShapeType="1"/>
          </p:cNvSpPr>
          <p:nvPr/>
        </p:nvSpPr>
        <p:spPr bwMode="auto">
          <a:xfrm flipH="1">
            <a:off x="2675335" y="1346597"/>
            <a:ext cx="2171700" cy="1371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4580" name="Line 4">
            <a:extLst>
              <a:ext uri="{FF2B5EF4-FFF2-40B4-BE49-F238E27FC236}">
                <a16:creationId xmlns:a16="http://schemas.microsoft.com/office/drawing/2014/main" id="{10D55E73-7C55-DCE7-C935-029802914069}"/>
              </a:ext>
            </a:extLst>
          </p:cNvPr>
          <p:cNvSpPr>
            <a:spLocks noChangeShapeType="1"/>
          </p:cNvSpPr>
          <p:nvPr/>
        </p:nvSpPr>
        <p:spPr bwMode="auto">
          <a:xfrm>
            <a:off x="5075635" y="1575197"/>
            <a:ext cx="1428750" cy="12573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4581" name="Line 5">
            <a:extLst>
              <a:ext uri="{FF2B5EF4-FFF2-40B4-BE49-F238E27FC236}">
                <a16:creationId xmlns:a16="http://schemas.microsoft.com/office/drawing/2014/main" id="{BBBE2CA8-B861-A6F9-42C8-A371AF874D2A}"/>
              </a:ext>
            </a:extLst>
          </p:cNvPr>
          <p:cNvSpPr>
            <a:spLocks noChangeShapeType="1"/>
          </p:cNvSpPr>
          <p:nvPr/>
        </p:nvSpPr>
        <p:spPr bwMode="auto">
          <a:xfrm>
            <a:off x="4732735" y="1632347"/>
            <a:ext cx="0" cy="120015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4582" name="Text Box 6">
            <a:extLst>
              <a:ext uri="{FF2B5EF4-FFF2-40B4-BE49-F238E27FC236}">
                <a16:creationId xmlns:a16="http://schemas.microsoft.com/office/drawing/2014/main" id="{CB80FF67-BD6E-757E-6E48-3E2571E21A54}"/>
              </a:ext>
            </a:extLst>
          </p:cNvPr>
          <p:cNvSpPr txBox="1">
            <a:spLocks noChangeArrowheads="1"/>
          </p:cNvSpPr>
          <p:nvPr/>
        </p:nvSpPr>
        <p:spPr bwMode="auto">
          <a:xfrm>
            <a:off x="4275535" y="1232297"/>
            <a:ext cx="979755" cy="36933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Outlook</a:t>
            </a:r>
          </a:p>
        </p:txBody>
      </p:sp>
      <p:sp>
        <p:nvSpPr>
          <p:cNvPr id="24583" name="Text Box 7">
            <a:extLst>
              <a:ext uri="{FF2B5EF4-FFF2-40B4-BE49-F238E27FC236}">
                <a16:creationId xmlns:a16="http://schemas.microsoft.com/office/drawing/2014/main" id="{865952EA-281F-95DD-E9FD-6D7B7E348EF2}"/>
              </a:ext>
            </a:extLst>
          </p:cNvPr>
          <p:cNvSpPr txBox="1">
            <a:spLocks noChangeArrowheads="1"/>
          </p:cNvSpPr>
          <p:nvPr/>
        </p:nvSpPr>
        <p:spPr bwMode="auto">
          <a:xfrm>
            <a:off x="3189685" y="1975247"/>
            <a:ext cx="838691" cy="369332"/>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Sunny</a:t>
            </a:r>
            <a:endParaRPr lang="en-US" altLang="hu-HU" sz="1800" b="0">
              <a:solidFill>
                <a:schemeClr val="tx1"/>
              </a:solidFill>
            </a:endParaRPr>
          </a:p>
        </p:txBody>
      </p:sp>
      <p:sp>
        <p:nvSpPr>
          <p:cNvPr id="24584" name="Text Box 8">
            <a:extLst>
              <a:ext uri="{FF2B5EF4-FFF2-40B4-BE49-F238E27FC236}">
                <a16:creationId xmlns:a16="http://schemas.microsoft.com/office/drawing/2014/main" id="{03E2B2AF-55E4-79AD-DB34-2130599ECBC2}"/>
              </a:ext>
            </a:extLst>
          </p:cNvPr>
          <p:cNvSpPr txBox="1">
            <a:spLocks noChangeArrowheads="1"/>
          </p:cNvSpPr>
          <p:nvPr/>
        </p:nvSpPr>
        <p:spPr bwMode="auto">
          <a:xfrm>
            <a:off x="4218385" y="1975247"/>
            <a:ext cx="1107996" cy="369332"/>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Overcast</a:t>
            </a:r>
          </a:p>
        </p:txBody>
      </p:sp>
      <p:sp>
        <p:nvSpPr>
          <p:cNvPr id="24585" name="Text Box 9">
            <a:extLst>
              <a:ext uri="{FF2B5EF4-FFF2-40B4-BE49-F238E27FC236}">
                <a16:creationId xmlns:a16="http://schemas.microsoft.com/office/drawing/2014/main" id="{DCD263B5-B285-C1F4-CFEF-B5D9DD2F1362}"/>
              </a:ext>
            </a:extLst>
          </p:cNvPr>
          <p:cNvSpPr txBox="1">
            <a:spLocks noChangeArrowheads="1"/>
          </p:cNvSpPr>
          <p:nvPr/>
        </p:nvSpPr>
        <p:spPr bwMode="auto">
          <a:xfrm>
            <a:off x="5532835" y="1975247"/>
            <a:ext cx="659155" cy="369332"/>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i="1">
                <a:solidFill>
                  <a:schemeClr val="tx1"/>
                </a:solidFill>
              </a:rPr>
              <a:t>Rain</a:t>
            </a:r>
            <a:endParaRPr lang="en-US" altLang="hu-HU" sz="1800" b="0">
              <a:solidFill>
                <a:schemeClr val="tx1"/>
              </a:solidFill>
            </a:endParaRPr>
          </a:p>
        </p:txBody>
      </p:sp>
      <p:sp>
        <p:nvSpPr>
          <p:cNvPr id="24586" name="Text Box 10">
            <a:extLst>
              <a:ext uri="{FF2B5EF4-FFF2-40B4-BE49-F238E27FC236}">
                <a16:creationId xmlns:a16="http://schemas.microsoft.com/office/drawing/2014/main" id="{2EEC0110-8092-91E4-5669-A334361B1AA9}"/>
              </a:ext>
            </a:extLst>
          </p:cNvPr>
          <p:cNvSpPr txBox="1">
            <a:spLocks noChangeArrowheads="1"/>
          </p:cNvSpPr>
          <p:nvPr/>
        </p:nvSpPr>
        <p:spPr bwMode="auto">
          <a:xfrm>
            <a:off x="4457701" y="3346847"/>
            <a:ext cx="561051" cy="369332"/>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800" b="0">
                <a:solidFill>
                  <a:schemeClr val="tx1"/>
                </a:solidFill>
              </a:rPr>
              <a:t>Yes</a:t>
            </a:r>
          </a:p>
        </p:txBody>
      </p:sp>
      <p:sp>
        <p:nvSpPr>
          <p:cNvPr id="24587" name="Text Box 11">
            <a:extLst>
              <a:ext uri="{FF2B5EF4-FFF2-40B4-BE49-F238E27FC236}">
                <a16:creationId xmlns:a16="http://schemas.microsoft.com/office/drawing/2014/main" id="{B0169F53-5DB6-E82B-086B-97720014018B}"/>
              </a:ext>
            </a:extLst>
          </p:cNvPr>
          <p:cNvSpPr txBox="1">
            <a:spLocks noChangeArrowheads="1"/>
          </p:cNvSpPr>
          <p:nvPr/>
        </p:nvSpPr>
        <p:spPr bwMode="auto">
          <a:xfrm>
            <a:off x="2343150" y="1200151"/>
            <a:ext cx="1749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800" b="0">
                <a:solidFill>
                  <a:schemeClr val="tx1"/>
                </a:solidFill>
              </a:rPr>
              <a:t>[D1,D2,…,D14]</a:t>
            </a:r>
          </a:p>
          <a:p>
            <a:pPr>
              <a:spcBef>
                <a:spcPct val="0"/>
              </a:spcBef>
              <a:buFontTx/>
              <a:buNone/>
            </a:pPr>
            <a:r>
              <a:rPr lang="sv-SE" altLang="hu-HU" sz="1800" b="0">
                <a:solidFill>
                  <a:schemeClr val="tx1"/>
                </a:solidFill>
              </a:rPr>
              <a:t>    [9+,5-]</a:t>
            </a:r>
            <a:endParaRPr lang="en-US" altLang="hu-HU" sz="1800" b="0">
              <a:solidFill>
                <a:schemeClr val="tx1"/>
              </a:solidFill>
            </a:endParaRPr>
          </a:p>
        </p:txBody>
      </p:sp>
      <p:sp>
        <p:nvSpPr>
          <p:cNvPr id="24588" name="Text Box 12">
            <a:extLst>
              <a:ext uri="{FF2B5EF4-FFF2-40B4-BE49-F238E27FC236}">
                <a16:creationId xmlns:a16="http://schemas.microsoft.com/office/drawing/2014/main" id="{8CA05AB2-DCD0-F761-7955-F219B860F234}"/>
              </a:ext>
            </a:extLst>
          </p:cNvPr>
          <p:cNvSpPr txBox="1">
            <a:spLocks noChangeArrowheads="1"/>
          </p:cNvSpPr>
          <p:nvPr/>
        </p:nvSpPr>
        <p:spPr bwMode="auto">
          <a:xfrm>
            <a:off x="1143000" y="2718198"/>
            <a:ext cx="2852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800" b="0">
                <a:solidFill>
                  <a:schemeClr val="tx1"/>
                </a:solidFill>
              </a:rPr>
              <a:t>S</a:t>
            </a:r>
            <a:r>
              <a:rPr lang="sv-SE" altLang="hu-HU" sz="1800" b="0" baseline="-25000">
                <a:solidFill>
                  <a:schemeClr val="tx1"/>
                </a:solidFill>
              </a:rPr>
              <a:t>sunny</a:t>
            </a:r>
            <a:r>
              <a:rPr lang="sv-SE" altLang="hu-HU" sz="1800" b="0">
                <a:solidFill>
                  <a:schemeClr val="tx1"/>
                </a:solidFill>
              </a:rPr>
              <a:t>=[D1,D2,D8,D9,D11]</a:t>
            </a:r>
          </a:p>
          <a:p>
            <a:pPr>
              <a:spcBef>
                <a:spcPct val="0"/>
              </a:spcBef>
              <a:buFontTx/>
              <a:buNone/>
            </a:pPr>
            <a:r>
              <a:rPr lang="sv-SE" altLang="hu-HU" sz="1800" b="0">
                <a:solidFill>
                  <a:schemeClr val="tx1"/>
                </a:solidFill>
              </a:rPr>
              <a:t>            [2+,3-]</a:t>
            </a:r>
            <a:endParaRPr lang="en-US" altLang="hu-HU" sz="1800" b="0">
              <a:solidFill>
                <a:schemeClr val="tx1"/>
              </a:solidFill>
            </a:endParaRPr>
          </a:p>
        </p:txBody>
      </p:sp>
      <p:sp>
        <p:nvSpPr>
          <p:cNvPr id="24589" name="Text Box 13">
            <a:extLst>
              <a:ext uri="{FF2B5EF4-FFF2-40B4-BE49-F238E27FC236}">
                <a16:creationId xmlns:a16="http://schemas.microsoft.com/office/drawing/2014/main" id="{73F96A4A-28FD-825B-BF6A-9C87F7EE77F1}"/>
              </a:ext>
            </a:extLst>
          </p:cNvPr>
          <p:cNvSpPr txBox="1">
            <a:spLocks noChangeArrowheads="1"/>
          </p:cNvSpPr>
          <p:nvPr/>
        </p:nvSpPr>
        <p:spPr bwMode="auto">
          <a:xfrm>
            <a:off x="2275285" y="3403997"/>
            <a:ext cx="761747" cy="36933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800" b="0">
                <a:solidFill>
                  <a:schemeClr val="tx1"/>
                </a:solidFill>
              </a:rPr>
              <a:t>   ?    </a:t>
            </a:r>
            <a:endParaRPr lang="en-US" altLang="hu-HU" sz="1800" b="0">
              <a:solidFill>
                <a:schemeClr val="tx1"/>
              </a:solidFill>
            </a:endParaRPr>
          </a:p>
        </p:txBody>
      </p:sp>
      <p:sp>
        <p:nvSpPr>
          <p:cNvPr id="24590" name="Text Box 14">
            <a:extLst>
              <a:ext uri="{FF2B5EF4-FFF2-40B4-BE49-F238E27FC236}">
                <a16:creationId xmlns:a16="http://schemas.microsoft.com/office/drawing/2014/main" id="{19D2F82D-DBD7-AF14-6BAE-AEB231FAFD75}"/>
              </a:ext>
            </a:extLst>
          </p:cNvPr>
          <p:cNvSpPr txBox="1">
            <a:spLocks noChangeArrowheads="1"/>
          </p:cNvSpPr>
          <p:nvPr/>
        </p:nvSpPr>
        <p:spPr bwMode="auto">
          <a:xfrm>
            <a:off x="6332935" y="3403997"/>
            <a:ext cx="761747" cy="369332"/>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800" b="0">
                <a:solidFill>
                  <a:schemeClr val="tx1"/>
                </a:solidFill>
              </a:rPr>
              <a:t>   ?    </a:t>
            </a:r>
            <a:endParaRPr lang="en-US" altLang="hu-HU" sz="1800" b="0">
              <a:solidFill>
                <a:schemeClr val="tx1"/>
              </a:solidFill>
            </a:endParaRPr>
          </a:p>
        </p:txBody>
      </p:sp>
      <p:sp>
        <p:nvSpPr>
          <p:cNvPr id="24591" name="Text Box 15">
            <a:extLst>
              <a:ext uri="{FF2B5EF4-FFF2-40B4-BE49-F238E27FC236}">
                <a16:creationId xmlns:a16="http://schemas.microsoft.com/office/drawing/2014/main" id="{8BE5402E-FF61-A0F9-38FB-74BA1230BB3F}"/>
              </a:ext>
            </a:extLst>
          </p:cNvPr>
          <p:cNvSpPr txBox="1">
            <a:spLocks noChangeArrowheads="1"/>
          </p:cNvSpPr>
          <p:nvPr/>
        </p:nvSpPr>
        <p:spPr bwMode="auto">
          <a:xfrm>
            <a:off x="3968354" y="2764632"/>
            <a:ext cx="19415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800" b="0">
                <a:solidFill>
                  <a:schemeClr val="tx1"/>
                </a:solidFill>
              </a:rPr>
              <a:t>[D3,D7,D12,D13]</a:t>
            </a:r>
          </a:p>
          <a:p>
            <a:pPr>
              <a:spcBef>
                <a:spcPct val="0"/>
              </a:spcBef>
              <a:buFontTx/>
              <a:buNone/>
            </a:pPr>
            <a:r>
              <a:rPr lang="sv-SE" altLang="hu-HU" sz="1800" b="0">
                <a:solidFill>
                  <a:schemeClr val="tx1"/>
                </a:solidFill>
              </a:rPr>
              <a:t>    [4+,0-]</a:t>
            </a:r>
            <a:endParaRPr lang="en-US" altLang="hu-HU" sz="1800" b="0">
              <a:solidFill>
                <a:schemeClr val="tx1"/>
              </a:solidFill>
            </a:endParaRPr>
          </a:p>
        </p:txBody>
      </p:sp>
      <p:sp>
        <p:nvSpPr>
          <p:cNvPr id="24592" name="Text Box 16">
            <a:extLst>
              <a:ext uri="{FF2B5EF4-FFF2-40B4-BE49-F238E27FC236}">
                <a16:creationId xmlns:a16="http://schemas.microsoft.com/office/drawing/2014/main" id="{5ABC5174-A218-06FB-1538-D18643E772A5}"/>
              </a:ext>
            </a:extLst>
          </p:cNvPr>
          <p:cNvSpPr txBox="1">
            <a:spLocks noChangeArrowheads="1"/>
          </p:cNvSpPr>
          <p:nvPr/>
        </p:nvSpPr>
        <p:spPr bwMode="auto">
          <a:xfrm>
            <a:off x="5875735" y="2811066"/>
            <a:ext cx="19511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[D4,D5,D6,D10,D14]</a:t>
            </a:r>
          </a:p>
          <a:p>
            <a:pPr>
              <a:spcBef>
                <a:spcPct val="0"/>
              </a:spcBef>
              <a:buFontTx/>
              <a:buNone/>
            </a:pPr>
            <a:r>
              <a:rPr lang="sv-SE" altLang="hu-HU" sz="1500" b="0">
                <a:solidFill>
                  <a:schemeClr val="tx1"/>
                </a:solidFill>
              </a:rPr>
              <a:t>    [3+,2-]</a:t>
            </a:r>
            <a:endParaRPr lang="en-US" altLang="hu-HU" sz="1500" b="0">
              <a:solidFill>
                <a:schemeClr val="tx1"/>
              </a:solidFill>
            </a:endParaRPr>
          </a:p>
        </p:txBody>
      </p:sp>
      <p:sp>
        <p:nvSpPr>
          <p:cNvPr id="24593" name="Text Box 17">
            <a:extLst>
              <a:ext uri="{FF2B5EF4-FFF2-40B4-BE49-F238E27FC236}">
                <a16:creationId xmlns:a16="http://schemas.microsoft.com/office/drawing/2014/main" id="{F271CECC-7E70-98D0-4D40-8E2D8C822055}"/>
              </a:ext>
            </a:extLst>
          </p:cNvPr>
          <p:cNvSpPr txBox="1">
            <a:spLocks noChangeArrowheads="1"/>
          </p:cNvSpPr>
          <p:nvPr/>
        </p:nvSpPr>
        <p:spPr bwMode="auto">
          <a:xfrm>
            <a:off x="2160985" y="3829050"/>
            <a:ext cx="668655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Gain(S</a:t>
            </a:r>
            <a:r>
              <a:rPr lang="sv-SE" altLang="hu-HU" sz="1500" b="0" baseline="-25000">
                <a:solidFill>
                  <a:schemeClr val="tx1"/>
                </a:solidFill>
              </a:rPr>
              <a:t>sunny</a:t>
            </a:r>
            <a:r>
              <a:rPr lang="sv-SE" altLang="hu-HU" sz="1500" b="0">
                <a:solidFill>
                  <a:schemeClr val="tx1"/>
                </a:solidFill>
              </a:rPr>
              <a:t> , Humidity)=0.970-(3/5)0.0 – 2/5(0.0) = 0.970</a:t>
            </a:r>
          </a:p>
          <a:p>
            <a:pPr>
              <a:spcBef>
                <a:spcPct val="0"/>
              </a:spcBef>
              <a:buFontTx/>
              <a:buNone/>
            </a:pPr>
            <a:r>
              <a:rPr lang="sv-SE" altLang="hu-HU" sz="1500" b="0">
                <a:solidFill>
                  <a:schemeClr val="tx1"/>
                </a:solidFill>
              </a:rPr>
              <a:t>Gain(S</a:t>
            </a:r>
            <a:r>
              <a:rPr lang="sv-SE" altLang="hu-HU" sz="1500" b="0" baseline="-25000">
                <a:solidFill>
                  <a:schemeClr val="tx1"/>
                </a:solidFill>
              </a:rPr>
              <a:t>sunny</a:t>
            </a:r>
            <a:r>
              <a:rPr lang="sv-SE" altLang="hu-HU" sz="1500" b="0">
                <a:solidFill>
                  <a:schemeClr val="tx1"/>
                </a:solidFill>
              </a:rPr>
              <a:t> , Temp.)=0.970-(2/5)0.0 –2/5(1.0)-(1/5)0.0 = 0.570</a:t>
            </a:r>
          </a:p>
          <a:p>
            <a:pPr>
              <a:spcBef>
                <a:spcPct val="0"/>
              </a:spcBef>
              <a:buFontTx/>
              <a:buNone/>
            </a:pPr>
            <a:r>
              <a:rPr lang="sv-SE" altLang="hu-HU" sz="1500" b="0">
                <a:solidFill>
                  <a:schemeClr val="tx1"/>
                </a:solidFill>
              </a:rPr>
              <a:t>Gain(S</a:t>
            </a:r>
            <a:r>
              <a:rPr lang="sv-SE" altLang="hu-HU" sz="1500" b="0" baseline="-25000">
                <a:solidFill>
                  <a:schemeClr val="tx1"/>
                </a:solidFill>
              </a:rPr>
              <a:t>sunny</a:t>
            </a:r>
            <a:r>
              <a:rPr lang="sv-SE" altLang="hu-HU" sz="1500" b="0">
                <a:solidFill>
                  <a:schemeClr val="tx1"/>
                </a:solidFill>
              </a:rPr>
              <a:t> , Wind)=0.970= -(2/5)1.0 – 3/5(0.918) = 0.019</a:t>
            </a:r>
            <a:endParaRPr lang="en-US" altLang="hu-HU" sz="1500" b="0">
              <a:solidFill>
                <a:schemeClr val="tx1"/>
              </a:solidFill>
            </a:endParaRPr>
          </a:p>
        </p:txBody>
      </p:sp>
      <p:sp>
        <p:nvSpPr>
          <p:cNvPr id="24594" name="Line 18">
            <a:extLst>
              <a:ext uri="{FF2B5EF4-FFF2-40B4-BE49-F238E27FC236}">
                <a16:creationId xmlns:a16="http://schemas.microsoft.com/office/drawing/2014/main" id="{4DDFE0FC-55DE-28A5-1C95-1C664D9AA0D0}"/>
              </a:ext>
            </a:extLst>
          </p:cNvPr>
          <p:cNvSpPr>
            <a:spLocks noChangeShapeType="1"/>
          </p:cNvSpPr>
          <p:nvPr/>
        </p:nvSpPr>
        <p:spPr bwMode="auto">
          <a:xfrm flipV="1">
            <a:off x="2014538" y="3519487"/>
            <a:ext cx="260747" cy="690563"/>
          </a:xfrm>
          <a:prstGeom prst="line">
            <a:avLst/>
          </a:prstGeom>
          <a:noFill/>
          <a:ln w="38100" cmpd="dbl">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24595" name="AutoShape 20">
            <a:extLst>
              <a:ext uri="{FF2B5EF4-FFF2-40B4-BE49-F238E27FC236}">
                <a16:creationId xmlns:a16="http://schemas.microsoft.com/office/drawing/2014/main" id="{356CA195-C01E-6217-760F-D2379D552DCD}"/>
              </a:ext>
            </a:extLst>
          </p:cNvPr>
          <p:cNvSpPr>
            <a:spLocks/>
          </p:cNvSpPr>
          <p:nvPr/>
        </p:nvSpPr>
        <p:spPr bwMode="auto">
          <a:xfrm>
            <a:off x="2103835" y="3829050"/>
            <a:ext cx="57150" cy="857250"/>
          </a:xfrm>
          <a:prstGeom prst="leftBrace">
            <a:avLst>
              <a:gd name="adj1" fmla="val 125000"/>
              <a:gd name="adj2" fmla="val 50000"/>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endParaRPr lang="hu-HU" altLang="hu-HU" sz="1800" b="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AF6D717-EE7E-9F04-182D-3822AF35A37A}"/>
              </a:ext>
            </a:extLst>
          </p:cNvPr>
          <p:cNvSpPr>
            <a:spLocks noGrp="1" noChangeArrowheads="1"/>
          </p:cNvSpPr>
          <p:nvPr>
            <p:ph type="title"/>
          </p:nvPr>
        </p:nvSpPr>
        <p:spPr>
          <a:xfrm>
            <a:off x="2087166" y="20241"/>
            <a:ext cx="5570934" cy="857250"/>
          </a:xfrm>
        </p:spPr>
        <p:txBody>
          <a:bodyPr>
            <a:normAutofit fontScale="90000"/>
          </a:bodyPr>
          <a:lstStyle/>
          <a:p>
            <a:r>
              <a:rPr lang="sv-SE" altLang="hu-HU"/>
              <a:t>Converting a Tree to Rules</a:t>
            </a:r>
          </a:p>
        </p:txBody>
      </p:sp>
      <p:grpSp>
        <p:nvGrpSpPr>
          <p:cNvPr id="25603" name="Group 3">
            <a:extLst>
              <a:ext uri="{FF2B5EF4-FFF2-40B4-BE49-F238E27FC236}">
                <a16:creationId xmlns:a16="http://schemas.microsoft.com/office/drawing/2014/main" id="{54D5ACD6-F74B-6D12-42DB-F0B0986F9CAF}"/>
              </a:ext>
            </a:extLst>
          </p:cNvPr>
          <p:cNvGrpSpPr>
            <a:grpSpLocks/>
          </p:cNvGrpSpPr>
          <p:nvPr/>
        </p:nvGrpSpPr>
        <p:grpSpPr bwMode="auto">
          <a:xfrm>
            <a:off x="1600200" y="957263"/>
            <a:ext cx="5772411" cy="2359214"/>
            <a:chOff x="96" y="1104"/>
            <a:chExt cx="5201" cy="2948"/>
          </a:xfrm>
        </p:grpSpPr>
        <p:sp>
          <p:nvSpPr>
            <p:cNvPr id="25605" name="Line 4">
              <a:extLst>
                <a:ext uri="{FF2B5EF4-FFF2-40B4-BE49-F238E27FC236}">
                  <a16:creationId xmlns:a16="http://schemas.microsoft.com/office/drawing/2014/main" id="{B6656067-CABC-8B8D-7960-EC515E2FB50A}"/>
                </a:ext>
              </a:extLst>
            </p:cNvPr>
            <p:cNvSpPr>
              <a:spLocks noChangeShapeType="1"/>
            </p:cNvSpPr>
            <p:nvPr/>
          </p:nvSpPr>
          <p:spPr bwMode="auto">
            <a:xfrm flipH="1">
              <a:off x="1008" y="1392"/>
              <a:ext cx="1632" cy="105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06" name="Line 5">
              <a:extLst>
                <a:ext uri="{FF2B5EF4-FFF2-40B4-BE49-F238E27FC236}">
                  <a16:creationId xmlns:a16="http://schemas.microsoft.com/office/drawing/2014/main" id="{7211B51C-DE00-4F8E-79E7-362FCA798570}"/>
                </a:ext>
              </a:extLst>
            </p:cNvPr>
            <p:cNvSpPr>
              <a:spLocks noChangeShapeType="1"/>
            </p:cNvSpPr>
            <p:nvPr/>
          </p:nvSpPr>
          <p:spPr bwMode="auto">
            <a:xfrm>
              <a:off x="3072" y="1392"/>
              <a:ext cx="1200" cy="1056"/>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07" name="Line 6">
              <a:extLst>
                <a:ext uri="{FF2B5EF4-FFF2-40B4-BE49-F238E27FC236}">
                  <a16:creationId xmlns:a16="http://schemas.microsoft.com/office/drawing/2014/main" id="{60E1375F-115F-F43A-87F3-B9DBB75A3B84}"/>
                </a:ext>
              </a:extLst>
            </p:cNvPr>
            <p:cNvSpPr>
              <a:spLocks noChangeShapeType="1"/>
            </p:cNvSpPr>
            <p:nvPr/>
          </p:nvSpPr>
          <p:spPr bwMode="auto">
            <a:xfrm flipH="1">
              <a:off x="288" y="2736"/>
              <a:ext cx="576"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08" name="Line 7">
              <a:extLst>
                <a:ext uri="{FF2B5EF4-FFF2-40B4-BE49-F238E27FC236}">
                  <a16:creationId xmlns:a16="http://schemas.microsoft.com/office/drawing/2014/main" id="{F69B0DE5-0AF2-F736-961A-0B59CD92A870}"/>
                </a:ext>
              </a:extLst>
            </p:cNvPr>
            <p:cNvSpPr>
              <a:spLocks noChangeShapeType="1"/>
            </p:cNvSpPr>
            <p:nvPr/>
          </p:nvSpPr>
          <p:spPr bwMode="auto">
            <a:xfrm>
              <a:off x="1056" y="2736"/>
              <a:ext cx="672"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09" name="Line 8">
              <a:extLst>
                <a:ext uri="{FF2B5EF4-FFF2-40B4-BE49-F238E27FC236}">
                  <a16:creationId xmlns:a16="http://schemas.microsoft.com/office/drawing/2014/main" id="{6F93A198-C8DF-C203-568D-CFE2DEC017E7}"/>
                </a:ext>
              </a:extLst>
            </p:cNvPr>
            <p:cNvSpPr>
              <a:spLocks noChangeShapeType="1"/>
            </p:cNvSpPr>
            <p:nvPr/>
          </p:nvSpPr>
          <p:spPr bwMode="auto">
            <a:xfrm>
              <a:off x="4368" y="2736"/>
              <a:ext cx="624"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10" name="Line 9">
              <a:extLst>
                <a:ext uri="{FF2B5EF4-FFF2-40B4-BE49-F238E27FC236}">
                  <a16:creationId xmlns:a16="http://schemas.microsoft.com/office/drawing/2014/main" id="{67D198EC-AE48-C934-990A-5CBBE07C77CC}"/>
                </a:ext>
              </a:extLst>
            </p:cNvPr>
            <p:cNvSpPr>
              <a:spLocks noChangeShapeType="1"/>
            </p:cNvSpPr>
            <p:nvPr/>
          </p:nvSpPr>
          <p:spPr bwMode="auto">
            <a:xfrm flipH="1">
              <a:off x="3696" y="2736"/>
              <a:ext cx="576" cy="912"/>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11" name="Line 10">
              <a:extLst>
                <a:ext uri="{FF2B5EF4-FFF2-40B4-BE49-F238E27FC236}">
                  <a16:creationId xmlns:a16="http://schemas.microsoft.com/office/drawing/2014/main" id="{DFBC607B-D011-60D4-2A65-D2643D2AB418}"/>
                </a:ext>
              </a:extLst>
            </p:cNvPr>
            <p:cNvSpPr>
              <a:spLocks noChangeShapeType="1"/>
            </p:cNvSpPr>
            <p:nvPr/>
          </p:nvSpPr>
          <p:spPr bwMode="auto">
            <a:xfrm>
              <a:off x="2784" y="1440"/>
              <a:ext cx="0" cy="1008"/>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350"/>
            </a:p>
          </p:txBody>
        </p:sp>
        <p:sp>
          <p:nvSpPr>
            <p:cNvPr id="25612" name="Text Box 11">
              <a:extLst>
                <a:ext uri="{FF2B5EF4-FFF2-40B4-BE49-F238E27FC236}">
                  <a16:creationId xmlns:a16="http://schemas.microsoft.com/office/drawing/2014/main" id="{0197FBE5-0C5A-DD23-C22B-85000931C8B2}"/>
                </a:ext>
              </a:extLst>
            </p:cNvPr>
            <p:cNvSpPr txBox="1">
              <a:spLocks noChangeArrowheads="1"/>
            </p:cNvSpPr>
            <p:nvPr/>
          </p:nvSpPr>
          <p:spPr bwMode="auto">
            <a:xfrm>
              <a:off x="2400" y="1104"/>
              <a:ext cx="764" cy="404"/>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Outlook</a:t>
              </a:r>
            </a:p>
          </p:txBody>
        </p:sp>
        <p:sp>
          <p:nvSpPr>
            <p:cNvPr id="25613" name="Text Box 12">
              <a:extLst>
                <a:ext uri="{FF2B5EF4-FFF2-40B4-BE49-F238E27FC236}">
                  <a16:creationId xmlns:a16="http://schemas.microsoft.com/office/drawing/2014/main" id="{B681F191-59D7-22AC-55AB-05AA5E3261AD}"/>
                </a:ext>
              </a:extLst>
            </p:cNvPr>
            <p:cNvSpPr txBox="1">
              <a:spLocks noChangeArrowheads="1"/>
            </p:cNvSpPr>
            <p:nvPr/>
          </p:nvSpPr>
          <p:spPr bwMode="auto">
            <a:xfrm>
              <a:off x="1488" y="1727"/>
              <a:ext cx="659"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Sunny</a:t>
              </a:r>
            </a:p>
          </p:txBody>
        </p:sp>
        <p:sp>
          <p:nvSpPr>
            <p:cNvPr id="25614" name="Text Box 13">
              <a:extLst>
                <a:ext uri="{FF2B5EF4-FFF2-40B4-BE49-F238E27FC236}">
                  <a16:creationId xmlns:a16="http://schemas.microsoft.com/office/drawing/2014/main" id="{D260A000-5639-AFCB-4A33-B3C3FDFAFA08}"/>
                </a:ext>
              </a:extLst>
            </p:cNvPr>
            <p:cNvSpPr txBox="1">
              <a:spLocks noChangeArrowheads="1"/>
            </p:cNvSpPr>
            <p:nvPr/>
          </p:nvSpPr>
          <p:spPr bwMode="auto">
            <a:xfrm>
              <a:off x="2352" y="1727"/>
              <a:ext cx="860"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Overcast</a:t>
              </a:r>
            </a:p>
          </p:txBody>
        </p:sp>
        <p:sp>
          <p:nvSpPr>
            <p:cNvPr id="25615" name="Text Box 14">
              <a:extLst>
                <a:ext uri="{FF2B5EF4-FFF2-40B4-BE49-F238E27FC236}">
                  <a16:creationId xmlns:a16="http://schemas.microsoft.com/office/drawing/2014/main" id="{023FF661-EACC-B9D6-7B47-886EFD980FBF}"/>
                </a:ext>
              </a:extLst>
            </p:cNvPr>
            <p:cNvSpPr txBox="1">
              <a:spLocks noChangeArrowheads="1"/>
            </p:cNvSpPr>
            <p:nvPr/>
          </p:nvSpPr>
          <p:spPr bwMode="auto">
            <a:xfrm>
              <a:off x="3456" y="1727"/>
              <a:ext cx="525"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Rain</a:t>
              </a:r>
            </a:p>
          </p:txBody>
        </p:sp>
        <p:sp>
          <p:nvSpPr>
            <p:cNvPr id="25616" name="Text Box 15">
              <a:extLst>
                <a:ext uri="{FF2B5EF4-FFF2-40B4-BE49-F238E27FC236}">
                  <a16:creationId xmlns:a16="http://schemas.microsoft.com/office/drawing/2014/main" id="{19871CE9-0C1A-B541-BD10-1977AE357BA8}"/>
                </a:ext>
              </a:extLst>
            </p:cNvPr>
            <p:cNvSpPr txBox="1">
              <a:spLocks noChangeArrowheads="1"/>
            </p:cNvSpPr>
            <p:nvPr/>
          </p:nvSpPr>
          <p:spPr bwMode="auto">
            <a:xfrm>
              <a:off x="528" y="2447"/>
              <a:ext cx="842" cy="404"/>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Humidity</a:t>
              </a:r>
            </a:p>
          </p:txBody>
        </p:sp>
        <p:sp>
          <p:nvSpPr>
            <p:cNvPr id="25617" name="Text Box 16">
              <a:extLst>
                <a:ext uri="{FF2B5EF4-FFF2-40B4-BE49-F238E27FC236}">
                  <a16:creationId xmlns:a16="http://schemas.microsoft.com/office/drawing/2014/main" id="{1800EBD6-64FC-2109-6C32-C80BCB5C90DB}"/>
                </a:ext>
              </a:extLst>
            </p:cNvPr>
            <p:cNvSpPr txBox="1">
              <a:spLocks noChangeArrowheads="1"/>
            </p:cNvSpPr>
            <p:nvPr/>
          </p:nvSpPr>
          <p:spPr bwMode="auto">
            <a:xfrm>
              <a:off x="191" y="3120"/>
              <a:ext cx="525"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High</a:t>
              </a:r>
            </a:p>
          </p:txBody>
        </p:sp>
        <p:sp>
          <p:nvSpPr>
            <p:cNvPr id="25618" name="Text Box 17">
              <a:extLst>
                <a:ext uri="{FF2B5EF4-FFF2-40B4-BE49-F238E27FC236}">
                  <a16:creationId xmlns:a16="http://schemas.microsoft.com/office/drawing/2014/main" id="{F2D3BD7F-FAA6-6D7D-1692-EBBBC7D47A50}"/>
                </a:ext>
              </a:extLst>
            </p:cNvPr>
            <p:cNvSpPr txBox="1">
              <a:spLocks noChangeArrowheads="1"/>
            </p:cNvSpPr>
            <p:nvPr/>
          </p:nvSpPr>
          <p:spPr bwMode="auto">
            <a:xfrm>
              <a:off x="1152" y="3120"/>
              <a:ext cx="727"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Normal</a:t>
              </a:r>
            </a:p>
          </p:txBody>
        </p:sp>
        <p:sp>
          <p:nvSpPr>
            <p:cNvPr id="25619" name="Text Box 18">
              <a:extLst>
                <a:ext uri="{FF2B5EF4-FFF2-40B4-BE49-F238E27FC236}">
                  <a16:creationId xmlns:a16="http://schemas.microsoft.com/office/drawing/2014/main" id="{64CF6CF0-04E9-5EA7-90DF-5B01ECAB30AC}"/>
                </a:ext>
              </a:extLst>
            </p:cNvPr>
            <p:cNvSpPr txBox="1">
              <a:spLocks noChangeArrowheads="1"/>
            </p:cNvSpPr>
            <p:nvPr/>
          </p:nvSpPr>
          <p:spPr bwMode="auto">
            <a:xfrm>
              <a:off x="3984" y="2447"/>
              <a:ext cx="562" cy="404"/>
            </a:xfrm>
            <a:prstGeom prst="rect">
              <a:avLst/>
            </a:prstGeom>
            <a:solidFill>
              <a:schemeClr val="bg1"/>
            </a:solidFill>
            <a:ln w="381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Wind</a:t>
              </a:r>
            </a:p>
          </p:txBody>
        </p:sp>
        <p:sp>
          <p:nvSpPr>
            <p:cNvPr id="25620" name="Text Box 19">
              <a:extLst>
                <a:ext uri="{FF2B5EF4-FFF2-40B4-BE49-F238E27FC236}">
                  <a16:creationId xmlns:a16="http://schemas.microsoft.com/office/drawing/2014/main" id="{A2BC42CF-87A6-CC95-0791-E3D56034164A}"/>
                </a:ext>
              </a:extLst>
            </p:cNvPr>
            <p:cNvSpPr txBox="1">
              <a:spLocks noChangeArrowheads="1"/>
            </p:cNvSpPr>
            <p:nvPr/>
          </p:nvSpPr>
          <p:spPr bwMode="auto">
            <a:xfrm>
              <a:off x="3552" y="3120"/>
              <a:ext cx="678"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Strong</a:t>
              </a:r>
            </a:p>
          </p:txBody>
        </p:sp>
        <p:sp>
          <p:nvSpPr>
            <p:cNvPr id="25621" name="Text Box 20">
              <a:extLst>
                <a:ext uri="{FF2B5EF4-FFF2-40B4-BE49-F238E27FC236}">
                  <a16:creationId xmlns:a16="http://schemas.microsoft.com/office/drawing/2014/main" id="{18DF391D-D0E7-1D45-1E15-8B8B102AECE6}"/>
                </a:ext>
              </a:extLst>
            </p:cNvPr>
            <p:cNvSpPr txBox="1">
              <a:spLocks noChangeArrowheads="1"/>
            </p:cNvSpPr>
            <p:nvPr/>
          </p:nvSpPr>
          <p:spPr bwMode="auto">
            <a:xfrm>
              <a:off x="4512" y="3120"/>
              <a:ext cx="607" cy="404"/>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Weak</a:t>
              </a:r>
            </a:p>
          </p:txBody>
        </p:sp>
        <p:sp>
          <p:nvSpPr>
            <p:cNvPr id="25622" name="Text Box 21">
              <a:extLst>
                <a:ext uri="{FF2B5EF4-FFF2-40B4-BE49-F238E27FC236}">
                  <a16:creationId xmlns:a16="http://schemas.microsoft.com/office/drawing/2014/main" id="{575830A9-D6E4-D6A3-D628-B6E6D724CEBD}"/>
                </a:ext>
              </a:extLst>
            </p:cNvPr>
            <p:cNvSpPr txBox="1">
              <a:spLocks noChangeArrowheads="1"/>
            </p:cNvSpPr>
            <p:nvPr/>
          </p:nvSpPr>
          <p:spPr bwMode="auto">
            <a:xfrm>
              <a:off x="96" y="3648"/>
              <a:ext cx="389" cy="40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No</a:t>
              </a:r>
            </a:p>
          </p:txBody>
        </p:sp>
        <p:sp>
          <p:nvSpPr>
            <p:cNvPr id="25623" name="Text Box 22">
              <a:extLst>
                <a:ext uri="{FF2B5EF4-FFF2-40B4-BE49-F238E27FC236}">
                  <a16:creationId xmlns:a16="http://schemas.microsoft.com/office/drawing/2014/main" id="{B2FA2581-8680-161C-E3EA-1847B57F7232}"/>
                </a:ext>
              </a:extLst>
            </p:cNvPr>
            <p:cNvSpPr txBox="1">
              <a:spLocks noChangeArrowheads="1"/>
            </p:cNvSpPr>
            <p:nvPr/>
          </p:nvSpPr>
          <p:spPr bwMode="auto">
            <a:xfrm>
              <a:off x="1536" y="3648"/>
              <a:ext cx="449" cy="40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Yes</a:t>
              </a:r>
            </a:p>
          </p:txBody>
        </p:sp>
        <p:sp>
          <p:nvSpPr>
            <p:cNvPr id="25624" name="Text Box 23">
              <a:extLst>
                <a:ext uri="{FF2B5EF4-FFF2-40B4-BE49-F238E27FC236}">
                  <a16:creationId xmlns:a16="http://schemas.microsoft.com/office/drawing/2014/main" id="{5F1F3288-4F6F-9ABD-1F2F-46D8ED6F9307}"/>
                </a:ext>
              </a:extLst>
            </p:cNvPr>
            <p:cNvSpPr txBox="1">
              <a:spLocks noChangeArrowheads="1"/>
            </p:cNvSpPr>
            <p:nvPr/>
          </p:nvSpPr>
          <p:spPr bwMode="auto">
            <a:xfrm>
              <a:off x="2592" y="2447"/>
              <a:ext cx="449" cy="40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Yes</a:t>
              </a:r>
            </a:p>
          </p:txBody>
        </p:sp>
        <p:sp>
          <p:nvSpPr>
            <p:cNvPr id="25625" name="Text Box 24">
              <a:extLst>
                <a:ext uri="{FF2B5EF4-FFF2-40B4-BE49-F238E27FC236}">
                  <a16:creationId xmlns:a16="http://schemas.microsoft.com/office/drawing/2014/main" id="{4060DE37-725B-173D-AE92-6D8CEDE3F713}"/>
                </a:ext>
              </a:extLst>
            </p:cNvPr>
            <p:cNvSpPr txBox="1">
              <a:spLocks noChangeArrowheads="1"/>
            </p:cNvSpPr>
            <p:nvPr/>
          </p:nvSpPr>
          <p:spPr bwMode="auto">
            <a:xfrm>
              <a:off x="4848" y="3648"/>
              <a:ext cx="449" cy="40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Yes</a:t>
              </a:r>
            </a:p>
          </p:txBody>
        </p:sp>
        <p:sp>
          <p:nvSpPr>
            <p:cNvPr id="25626" name="Text Box 25">
              <a:extLst>
                <a:ext uri="{FF2B5EF4-FFF2-40B4-BE49-F238E27FC236}">
                  <a16:creationId xmlns:a16="http://schemas.microsoft.com/office/drawing/2014/main" id="{3C856A30-DDC4-E02E-8934-606B77D7FB87}"/>
                </a:ext>
              </a:extLst>
            </p:cNvPr>
            <p:cNvSpPr txBox="1">
              <a:spLocks noChangeArrowheads="1"/>
            </p:cNvSpPr>
            <p:nvPr/>
          </p:nvSpPr>
          <p:spPr bwMode="auto">
            <a:xfrm>
              <a:off x="3505" y="3648"/>
              <a:ext cx="389" cy="404"/>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en-US" altLang="hu-HU" sz="1500" b="0">
                  <a:solidFill>
                    <a:schemeClr val="tx1"/>
                  </a:solidFill>
                </a:rPr>
                <a:t>No</a:t>
              </a:r>
            </a:p>
          </p:txBody>
        </p:sp>
      </p:grpSp>
      <p:sp>
        <p:nvSpPr>
          <p:cNvPr id="25604" name="Text Box 26">
            <a:extLst>
              <a:ext uri="{FF2B5EF4-FFF2-40B4-BE49-F238E27FC236}">
                <a16:creationId xmlns:a16="http://schemas.microsoft.com/office/drawing/2014/main" id="{A67D8020-341F-1E8F-114D-49C31F142EAC}"/>
              </a:ext>
            </a:extLst>
          </p:cNvPr>
          <p:cNvSpPr txBox="1">
            <a:spLocks noChangeArrowheads="1"/>
          </p:cNvSpPr>
          <p:nvPr/>
        </p:nvSpPr>
        <p:spPr bwMode="auto">
          <a:xfrm>
            <a:off x="2258616" y="3414713"/>
            <a:ext cx="5844100"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rgbClr val="333333"/>
                </a:solidFill>
                <a:latin typeface="Arial" panose="020B0604020202020204" pitchFamily="34" charset="0"/>
              </a:defRPr>
            </a:lvl1pPr>
            <a:lvl2pPr marL="742950" indent="-285750">
              <a:spcBef>
                <a:spcPct val="20000"/>
              </a:spcBef>
              <a:buChar char="–"/>
              <a:defRPr sz="2800" b="1">
                <a:solidFill>
                  <a:srgbClr val="333333"/>
                </a:solidFill>
                <a:latin typeface="Arial" panose="020B0604020202020204" pitchFamily="34" charset="0"/>
              </a:defRPr>
            </a:lvl2pPr>
            <a:lvl3pPr marL="1143000" indent="-228600">
              <a:spcBef>
                <a:spcPct val="20000"/>
              </a:spcBef>
              <a:buChar char="•"/>
              <a:defRPr sz="2400" b="1">
                <a:solidFill>
                  <a:srgbClr val="333333"/>
                </a:solidFill>
                <a:latin typeface="Arial" panose="020B0604020202020204" pitchFamily="34" charset="0"/>
              </a:defRPr>
            </a:lvl3pPr>
            <a:lvl4pPr marL="1600200" indent="-228600">
              <a:spcBef>
                <a:spcPct val="20000"/>
              </a:spcBef>
              <a:buChar char="–"/>
              <a:defRPr sz="2000" b="1">
                <a:solidFill>
                  <a:srgbClr val="333333"/>
                </a:solidFill>
                <a:latin typeface="Arial" panose="020B0604020202020204" pitchFamily="34" charset="0"/>
              </a:defRPr>
            </a:lvl4pPr>
            <a:lvl5pPr marL="2057400" indent="-228600">
              <a:spcBef>
                <a:spcPct val="20000"/>
              </a:spcBef>
              <a:buChar char="»"/>
              <a:defRPr sz="2000" b="1">
                <a:solidFill>
                  <a:srgbClr val="333333"/>
                </a:solidFill>
                <a:latin typeface="Arial" panose="020B0604020202020204" pitchFamily="34" charset="0"/>
              </a:defRPr>
            </a:lvl5pPr>
            <a:lvl6pPr marL="2514600" indent="-228600" eaLnBrk="0" fontAlgn="base" hangingPunct="0">
              <a:spcBef>
                <a:spcPct val="20000"/>
              </a:spcBef>
              <a:spcAft>
                <a:spcPct val="0"/>
              </a:spcAft>
              <a:buChar char="»"/>
              <a:defRPr sz="2000" b="1">
                <a:solidFill>
                  <a:srgbClr val="333333"/>
                </a:solidFill>
                <a:latin typeface="Arial" panose="020B0604020202020204" pitchFamily="34" charset="0"/>
              </a:defRPr>
            </a:lvl6pPr>
            <a:lvl7pPr marL="2971800" indent="-228600" eaLnBrk="0" fontAlgn="base" hangingPunct="0">
              <a:spcBef>
                <a:spcPct val="20000"/>
              </a:spcBef>
              <a:spcAft>
                <a:spcPct val="0"/>
              </a:spcAft>
              <a:buChar char="»"/>
              <a:defRPr sz="2000" b="1">
                <a:solidFill>
                  <a:srgbClr val="333333"/>
                </a:solidFill>
                <a:latin typeface="Arial" panose="020B0604020202020204" pitchFamily="34" charset="0"/>
              </a:defRPr>
            </a:lvl7pPr>
            <a:lvl8pPr marL="3429000" indent="-228600" eaLnBrk="0" fontAlgn="base" hangingPunct="0">
              <a:spcBef>
                <a:spcPct val="20000"/>
              </a:spcBef>
              <a:spcAft>
                <a:spcPct val="0"/>
              </a:spcAft>
              <a:buChar char="»"/>
              <a:defRPr sz="2000" b="1">
                <a:solidFill>
                  <a:srgbClr val="333333"/>
                </a:solidFill>
                <a:latin typeface="Arial" panose="020B0604020202020204" pitchFamily="34" charset="0"/>
              </a:defRPr>
            </a:lvl8pPr>
            <a:lvl9pPr marL="3886200" indent="-228600" eaLnBrk="0" fontAlgn="base" hangingPunct="0">
              <a:spcBef>
                <a:spcPct val="20000"/>
              </a:spcBef>
              <a:spcAft>
                <a:spcPct val="0"/>
              </a:spcAft>
              <a:buChar char="»"/>
              <a:defRPr sz="2000" b="1">
                <a:solidFill>
                  <a:srgbClr val="333333"/>
                </a:solidFill>
                <a:latin typeface="Arial" panose="020B0604020202020204" pitchFamily="34" charset="0"/>
              </a:defRPr>
            </a:lvl9pPr>
          </a:lstStyle>
          <a:p>
            <a:pPr>
              <a:spcBef>
                <a:spcPct val="0"/>
              </a:spcBef>
              <a:buFontTx/>
              <a:buNone/>
            </a:pPr>
            <a:r>
              <a:rPr lang="sv-SE" altLang="hu-HU" sz="1500" b="0">
                <a:solidFill>
                  <a:schemeClr val="tx1"/>
                </a:solidFill>
              </a:rPr>
              <a:t>R</a:t>
            </a:r>
            <a:r>
              <a:rPr lang="sv-SE" altLang="hu-HU" sz="1500" b="0" baseline="-25000">
                <a:solidFill>
                  <a:schemeClr val="tx1"/>
                </a:solidFill>
              </a:rPr>
              <a:t>1</a:t>
            </a:r>
            <a:r>
              <a:rPr lang="sv-SE" altLang="hu-HU" sz="1500" b="0">
                <a:solidFill>
                  <a:schemeClr val="tx1"/>
                </a:solidFill>
              </a:rPr>
              <a:t>: If (Outlook=Sunny) </a:t>
            </a:r>
            <a:r>
              <a:rPr lang="sv-SE" altLang="hu-HU" sz="1500" b="0">
                <a:solidFill>
                  <a:schemeClr val="tx1"/>
                </a:solidFill>
                <a:sym typeface="Symbol" panose="05050102010706020507" pitchFamily="18" charset="2"/>
              </a:rPr>
              <a:t> (Humidity=High) Then PlayTennis=No </a:t>
            </a:r>
          </a:p>
          <a:p>
            <a:pPr>
              <a:spcBef>
                <a:spcPct val="0"/>
              </a:spcBef>
              <a:buFontTx/>
              <a:buNone/>
            </a:pPr>
            <a:r>
              <a:rPr lang="sv-SE" altLang="hu-HU" sz="1500" b="0">
                <a:solidFill>
                  <a:schemeClr val="tx1"/>
                </a:solidFill>
              </a:rPr>
              <a:t>R</a:t>
            </a:r>
            <a:r>
              <a:rPr lang="sv-SE" altLang="hu-HU" sz="1500" b="0" baseline="-25000">
                <a:solidFill>
                  <a:schemeClr val="tx1"/>
                </a:solidFill>
              </a:rPr>
              <a:t>2</a:t>
            </a:r>
            <a:r>
              <a:rPr lang="sv-SE" altLang="hu-HU" sz="1500" b="0">
                <a:solidFill>
                  <a:schemeClr val="tx1"/>
                </a:solidFill>
              </a:rPr>
              <a:t>: If (Outlook=Sunny) </a:t>
            </a:r>
            <a:r>
              <a:rPr lang="sv-SE" altLang="hu-HU" sz="1500" b="0">
                <a:solidFill>
                  <a:schemeClr val="tx1"/>
                </a:solidFill>
                <a:sym typeface="Symbol" panose="05050102010706020507" pitchFamily="18" charset="2"/>
              </a:rPr>
              <a:t> (Humidity=Normal) Then PlayTennis=Yes</a:t>
            </a:r>
          </a:p>
          <a:p>
            <a:pPr>
              <a:spcBef>
                <a:spcPct val="0"/>
              </a:spcBef>
              <a:buFontTx/>
              <a:buNone/>
            </a:pPr>
            <a:r>
              <a:rPr lang="sv-SE" altLang="hu-HU" sz="1500" b="0">
                <a:solidFill>
                  <a:schemeClr val="tx1"/>
                </a:solidFill>
              </a:rPr>
              <a:t>R</a:t>
            </a:r>
            <a:r>
              <a:rPr lang="sv-SE" altLang="hu-HU" sz="1500" b="0" baseline="-25000">
                <a:solidFill>
                  <a:schemeClr val="tx1"/>
                </a:solidFill>
              </a:rPr>
              <a:t>3</a:t>
            </a:r>
            <a:r>
              <a:rPr lang="sv-SE" altLang="hu-HU" sz="1500" b="0">
                <a:solidFill>
                  <a:schemeClr val="tx1"/>
                </a:solidFill>
              </a:rPr>
              <a:t>: If (Outlook=Overcast</a:t>
            </a:r>
            <a:r>
              <a:rPr lang="sv-SE" altLang="hu-HU" sz="1500" b="0">
                <a:solidFill>
                  <a:schemeClr val="tx1"/>
                </a:solidFill>
                <a:sym typeface="Symbol" panose="05050102010706020507" pitchFamily="18" charset="2"/>
              </a:rPr>
              <a:t>) Then PlayTennis=Yes</a:t>
            </a:r>
            <a:r>
              <a:rPr lang="sv-SE" altLang="hu-HU" sz="1500" b="0">
                <a:solidFill>
                  <a:schemeClr val="tx1"/>
                </a:solidFill>
              </a:rPr>
              <a:t> </a:t>
            </a:r>
          </a:p>
          <a:p>
            <a:pPr>
              <a:spcBef>
                <a:spcPct val="0"/>
              </a:spcBef>
              <a:buFontTx/>
              <a:buNone/>
            </a:pPr>
            <a:r>
              <a:rPr lang="sv-SE" altLang="hu-HU" sz="1500" b="0">
                <a:solidFill>
                  <a:schemeClr val="tx1"/>
                </a:solidFill>
              </a:rPr>
              <a:t>R</a:t>
            </a:r>
            <a:r>
              <a:rPr lang="sv-SE" altLang="hu-HU" sz="1500" b="0" baseline="-25000">
                <a:solidFill>
                  <a:schemeClr val="tx1"/>
                </a:solidFill>
              </a:rPr>
              <a:t>4</a:t>
            </a:r>
            <a:r>
              <a:rPr lang="sv-SE" altLang="hu-HU" sz="1500" b="0">
                <a:solidFill>
                  <a:schemeClr val="tx1"/>
                </a:solidFill>
              </a:rPr>
              <a:t>: If (Outlook=Rain) </a:t>
            </a:r>
            <a:r>
              <a:rPr lang="sv-SE" altLang="hu-HU" sz="1500" b="0">
                <a:solidFill>
                  <a:schemeClr val="tx1"/>
                </a:solidFill>
                <a:sym typeface="Symbol" panose="05050102010706020507" pitchFamily="18" charset="2"/>
              </a:rPr>
              <a:t></a:t>
            </a:r>
            <a:r>
              <a:rPr lang="sv-SE" altLang="hu-HU" sz="1500" b="0">
                <a:solidFill>
                  <a:schemeClr val="tx1"/>
                </a:solidFill>
              </a:rPr>
              <a:t>  (Wind=Strong) </a:t>
            </a:r>
            <a:r>
              <a:rPr lang="sv-SE" altLang="hu-HU" sz="1500" b="0">
                <a:solidFill>
                  <a:schemeClr val="tx1"/>
                </a:solidFill>
                <a:sym typeface="Symbol" panose="05050102010706020507" pitchFamily="18" charset="2"/>
              </a:rPr>
              <a:t>Then PlayTennis=No</a:t>
            </a:r>
          </a:p>
          <a:p>
            <a:pPr>
              <a:spcBef>
                <a:spcPct val="0"/>
              </a:spcBef>
              <a:buFontTx/>
              <a:buNone/>
            </a:pPr>
            <a:r>
              <a:rPr lang="sv-SE" altLang="hu-HU" sz="1500" b="0">
                <a:solidFill>
                  <a:schemeClr val="tx1"/>
                </a:solidFill>
              </a:rPr>
              <a:t>R</a:t>
            </a:r>
            <a:r>
              <a:rPr lang="sv-SE" altLang="hu-HU" sz="1500" b="0" baseline="-25000">
                <a:solidFill>
                  <a:schemeClr val="tx1"/>
                </a:solidFill>
              </a:rPr>
              <a:t>5</a:t>
            </a:r>
            <a:r>
              <a:rPr lang="sv-SE" altLang="hu-HU" sz="1500" b="0">
                <a:solidFill>
                  <a:schemeClr val="tx1"/>
                </a:solidFill>
              </a:rPr>
              <a:t>: If (Outlook=Rain) </a:t>
            </a:r>
            <a:r>
              <a:rPr lang="sv-SE" altLang="hu-HU" sz="1500" b="0">
                <a:solidFill>
                  <a:schemeClr val="tx1"/>
                </a:solidFill>
                <a:sym typeface="Symbol" panose="05050102010706020507" pitchFamily="18" charset="2"/>
              </a:rPr>
              <a:t></a:t>
            </a:r>
            <a:r>
              <a:rPr lang="sv-SE" altLang="hu-HU" sz="1500" b="0">
                <a:solidFill>
                  <a:schemeClr val="tx1"/>
                </a:solidFill>
              </a:rPr>
              <a:t>  (Wind=Weak) </a:t>
            </a:r>
            <a:r>
              <a:rPr lang="sv-SE" altLang="hu-HU" sz="1500" b="0">
                <a:solidFill>
                  <a:schemeClr val="tx1"/>
                </a:solidFill>
                <a:sym typeface="Symbol" panose="05050102010706020507" pitchFamily="18" charset="2"/>
              </a:rPr>
              <a:t>Then PlayTennis=Yes</a:t>
            </a:r>
            <a:r>
              <a:rPr lang="sv-SE" altLang="hu-HU" sz="1500" b="0">
                <a:solidFill>
                  <a:schemeClr val="tx1"/>
                </a:solidFill>
              </a:rPr>
              <a:t> </a:t>
            </a:r>
            <a:endParaRPr lang="en-US" altLang="hu-HU" sz="1500" b="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A81EF375-85DF-593B-A19F-2830D13CFD3D}"/>
              </a:ext>
            </a:extLst>
          </p:cNvPr>
          <p:cNvSpPr txBox="1">
            <a:spLocks/>
          </p:cNvSpPr>
          <p:nvPr/>
        </p:nvSpPr>
        <p:spPr>
          <a:xfrm>
            <a:off x="1028699" y="220903"/>
            <a:ext cx="7421963" cy="775252"/>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spcBef>
                <a:spcPct val="0"/>
              </a:spcBef>
              <a:spcAft>
                <a:spcPts val="600"/>
              </a:spcAft>
              <a:buNone/>
            </a:pPr>
            <a:r>
              <a:rPr lang="en-US" sz="3200" b="1" dirty="0">
                <a:solidFill>
                  <a:schemeClr val="bg1"/>
                </a:solidFill>
              </a:rPr>
              <a:t>3. Data Transformation</a:t>
            </a:r>
          </a:p>
          <a:p>
            <a:pPr marL="0" indent="0" defTabSz="914400">
              <a:lnSpc>
                <a:spcPct val="90000"/>
              </a:lnSpc>
              <a:spcBef>
                <a:spcPct val="0"/>
              </a:spcBef>
              <a:spcAft>
                <a:spcPts val="600"/>
              </a:spcAft>
              <a:buNone/>
            </a:pPr>
            <a:endParaRPr lang="en-US" sz="3000" kern="1200" dirty="0">
              <a:solidFill>
                <a:srgbClr val="FFFFFF"/>
              </a:solidFill>
              <a:latin typeface="+mj-lt"/>
              <a:ea typeface="+mj-ea"/>
              <a:cs typeface="+mj-cs"/>
            </a:endParaRPr>
          </a:p>
        </p:txBody>
      </p:sp>
      <p:pic>
        <p:nvPicPr>
          <p:cNvPr id="6" name="Picture 5" descr="A diagram of data transformation process&#10;&#10;Description automatically generated">
            <a:extLst>
              <a:ext uri="{FF2B5EF4-FFF2-40B4-BE49-F238E27FC236}">
                <a16:creationId xmlns:a16="http://schemas.microsoft.com/office/drawing/2014/main" id="{3A940AC7-8FB8-4503-FC81-83E55F6BD446}"/>
              </a:ext>
            </a:extLst>
          </p:cNvPr>
          <p:cNvPicPr>
            <a:picLocks noChangeAspect="1"/>
          </p:cNvPicPr>
          <p:nvPr/>
        </p:nvPicPr>
        <p:blipFill>
          <a:blip r:embed="rId2"/>
          <a:stretch>
            <a:fillRect/>
          </a:stretch>
        </p:blipFill>
        <p:spPr>
          <a:xfrm>
            <a:off x="769217" y="1191374"/>
            <a:ext cx="4215777" cy="3420802"/>
          </a:xfrm>
          <a:prstGeom prst="rect">
            <a:avLst/>
          </a:prstGeom>
        </p:spPr>
      </p:pic>
      <p:sp>
        <p:nvSpPr>
          <p:cNvPr id="7" name="TextBox 6">
            <a:extLst>
              <a:ext uri="{FF2B5EF4-FFF2-40B4-BE49-F238E27FC236}">
                <a16:creationId xmlns:a16="http://schemas.microsoft.com/office/drawing/2014/main" id="{874E8F00-6346-C1BE-418F-A0C59049B3A8}"/>
              </a:ext>
            </a:extLst>
          </p:cNvPr>
          <p:cNvSpPr txBox="1"/>
          <p:nvPr/>
        </p:nvSpPr>
        <p:spPr>
          <a:xfrm>
            <a:off x="5449416" y="979342"/>
            <a:ext cx="3244010" cy="3517245"/>
          </a:xfrm>
          <a:prstGeom prst="rect">
            <a:avLst/>
          </a:prstGeom>
        </p:spPr>
        <p:txBody>
          <a:bodyPr vert="horz" lIns="68580" tIns="34290" rIns="68580" bIns="34290" rtlCol="0" anchor="t">
            <a:noAutofit/>
          </a:bodyPr>
          <a:lstStyle/>
          <a:p>
            <a:pPr marL="85725">
              <a:lnSpc>
                <a:spcPct val="90000"/>
              </a:lnSpc>
              <a:spcAft>
                <a:spcPts val="450"/>
              </a:spcAft>
            </a:pPr>
            <a:endParaRPr lang="en-US" sz="1400" dirty="0"/>
          </a:p>
          <a:p>
            <a:pPr marL="85725">
              <a:lnSpc>
                <a:spcPct val="90000"/>
              </a:lnSpc>
              <a:spcAft>
                <a:spcPts val="450"/>
              </a:spcAft>
            </a:pPr>
            <a:endParaRPr lang="en-US" sz="1400" dirty="0"/>
          </a:p>
          <a:p>
            <a:pPr marL="85725">
              <a:lnSpc>
                <a:spcPct val="90000"/>
              </a:lnSpc>
              <a:spcAft>
                <a:spcPts val="450"/>
              </a:spcAft>
            </a:pPr>
            <a:r>
              <a:rPr lang="en-US" sz="1400" b="1" dirty="0"/>
              <a:t>Data transformation</a:t>
            </a:r>
            <a:r>
              <a:rPr lang="en-US" sz="1400" dirty="0"/>
              <a:t> refers to the process of changing the format, structure, or values of the data to make it suitable for analysis or modeling. This can involve various techniques to standardize, normalize, or otherwise modify the data. </a:t>
            </a:r>
          </a:p>
          <a:p>
            <a:pPr marL="85725">
              <a:lnSpc>
                <a:spcPct val="90000"/>
              </a:lnSpc>
              <a:spcAft>
                <a:spcPts val="450"/>
              </a:spcAft>
            </a:pPr>
            <a:r>
              <a:rPr lang="en-US" sz="1400" dirty="0"/>
              <a:t>The main goal is to ensure that the data is in a format that can be effectively utilized by machine learning algorithms.</a:t>
            </a:r>
          </a:p>
          <a:p>
            <a:pPr marL="85725">
              <a:lnSpc>
                <a:spcPct val="90000"/>
              </a:lnSpc>
              <a:spcAft>
                <a:spcPts val="450"/>
              </a:spcAft>
            </a:pPr>
            <a:endParaRPr lang="en-US" sz="1400" dirty="0"/>
          </a:p>
        </p:txBody>
      </p:sp>
      <p:sp>
        <p:nvSpPr>
          <p:cNvPr id="3" name="TextBox 2">
            <a:extLst>
              <a:ext uri="{FF2B5EF4-FFF2-40B4-BE49-F238E27FC236}">
                <a16:creationId xmlns:a16="http://schemas.microsoft.com/office/drawing/2014/main" id="{0C6DB380-BF80-5D7E-1EB4-CCE8539DDFFA}"/>
              </a:ext>
            </a:extLst>
          </p:cNvPr>
          <p:cNvSpPr txBox="1"/>
          <p:nvPr/>
        </p:nvSpPr>
        <p:spPr>
          <a:xfrm>
            <a:off x="602974" y="207221"/>
            <a:ext cx="4572000" cy="584775"/>
          </a:xfrm>
          <a:prstGeom prst="rect">
            <a:avLst/>
          </a:prstGeom>
          <a:noFill/>
        </p:spPr>
        <p:txBody>
          <a:bodyPr wrap="square">
            <a:spAutoFit/>
          </a:bodyPr>
          <a:lstStyle/>
          <a:p>
            <a:pPr lvl="0"/>
            <a:r>
              <a:rPr lang="en-US" sz="3200" b="1" dirty="0">
                <a:solidFill>
                  <a:schemeClr val="bg1"/>
                </a:solidFill>
                <a:highlight>
                  <a:srgbClr val="0000FF"/>
                </a:highlight>
              </a:rPr>
              <a:t>3. Data Transformation</a:t>
            </a:r>
            <a:endParaRPr lang="en-US" sz="3200" dirty="0">
              <a:solidFill>
                <a:schemeClr val="bg1"/>
              </a:solidFill>
              <a:highlight>
                <a:srgbClr val="0000FF"/>
              </a:highlight>
            </a:endParaRPr>
          </a:p>
        </p:txBody>
      </p:sp>
    </p:spTree>
    <p:extLst>
      <p:ext uri="{BB962C8B-B14F-4D97-AF65-F5344CB8AC3E}">
        <p14:creationId xmlns:p14="http://schemas.microsoft.com/office/powerpoint/2010/main" val="14972440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C18E1-B06B-A36B-1A11-4954914CBEC8}"/>
              </a:ext>
            </a:extLst>
          </p:cNvPr>
          <p:cNvSpPr>
            <a:spLocks noGrp="1"/>
          </p:cNvSpPr>
          <p:nvPr>
            <p:ph idx="1"/>
          </p:nvPr>
        </p:nvSpPr>
        <p:spPr>
          <a:xfrm>
            <a:off x="602974" y="62948"/>
            <a:ext cx="8229600" cy="4525963"/>
          </a:xfrm>
        </p:spPr>
        <p:txBody>
          <a:bodyPr>
            <a:normAutofit fontScale="70000" lnSpcReduction="20000"/>
          </a:bodyPr>
          <a:lstStyle/>
          <a:p>
            <a:pPr marL="0" indent="0">
              <a:buNone/>
            </a:pPr>
            <a:endParaRPr lang="en-US" dirty="0"/>
          </a:p>
          <a:p>
            <a:pPr marL="0" indent="0">
              <a:buNone/>
            </a:pPr>
            <a:endParaRPr lang="en-US" dirty="0"/>
          </a:p>
          <a:p>
            <a:pPr marL="0" indent="0">
              <a:buNone/>
            </a:pPr>
            <a:r>
              <a:rPr lang="en-US" sz="3400" b="1" dirty="0"/>
              <a:t> SUMMARY OF DECISION TRESS</a:t>
            </a:r>
          </a:p>
          <a:p>
            <a:pPr marL="0" indent="0">
              <a:buNone/>
            </a:pPr>
            <a:endParaRPr lang="en-US" dirty="0"/>
          </a:p>
          <a:p>
            <a:pPr marL="0" indent="0">
              <a:buNone/>
            </a:pPr>
            <a:r>
              <a:rPr lang="en-US" dirty="0"/>
              <a:t>We use IG or </a:t>
            </a:r>
            <a:r>
              <a:rPr lang="en-US" dirty="0" err="1"/>
              <a:t>Ginni</a:t>
            </a:r>
            <a:r>
              <a:rPr lang="en-US" dirty="0"/>
              <a:t> index as decision criteria to choose nodes. Attribute with the highest information gain or Lowest Gini Index is typically chosen for the split. </a:t>
            </a:r>
          </a:p>
          <a:p>
            <a:pPr marL="0" indent="0">
              <a:buNone/>
            </a:pPr>
            <a:endParaRPr lang="en-US" dirty="0"/>
          </a:p>
          <a:p>
            <a:pPr marL="0" indent="0">
              <a:buNone/>
            </a:pPr>
            <a:r>
              <a:rPr lang="en-US" dirty="0"/>
              <a:t>ID3  is one algorithm, to construct a decision tree by selecting attributes that maximize Information Gain, recursively partitioning the dataset, and building nodes for each attribute until a stopping condition is reached.</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692451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F004-06C5-2E7F-4DB8-F6139815BD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823DC6-5EC1-9349-703F-68D76B7FF1F0}"/>
              </a:ext>
            </a:extLst>
          </p:cNvPr>
          <p:cNvSpPr>
            <a:spLocks noGrp="1"/>
          </p:cNvSpPr>
          <p:nvPr>
            <p:ph idx="1"/>
          </p:nvPr>
        </p:nvSpPr>
        <p:spPr>
          <a:xfrm>
            <a:off x="92766" y="89448"/>
            <a:ext cx="9104243" cy="4525963"/>
          </a:xfrm>
        </p:spPr>
        <p:txBody>
          <a:bodyPr>
            <a:normAutofit fontScale="25000" lnSpcReduction="20000"/>
          </a:bodyPr>
          <a:lstStyle/>
          <a:p>
            <a:pPr marL="0" indent="0">
              <a:buNone/>
            </a:pPr>
            <a:endParaRPr lang="en-US" sz="7400" b="1" dirty="0"/>
          </a:p>
          <a:p>
            <a:pPr marL="0" indent="0">
              <a:buNone/>
            </a:pPr>
            <a:r>
              <a:rPr lang="en-US" sz="7400" b="1" dirty="0"/>
              <a:t>Here are the common stopping conditions used:</a:t>
            </a:r>
          </a:p>
          <a:p>
            <a:pPr marL="0" indent="0">
              <a:buNone/>
            </a:pPr>
            <a:r>
              <a:rPr lang="en-US" sz="5600" b="1" dirty="0"/>
              <a:t>1. All Instances Have the Same Class</a:t>
            </a:r>
          </a:p>
          <a:p>
            <a:pPr marL="0" indent="0">
              <a:buNone/>
            </a:pPr>
            <a:r>
              <a:rPr lang="en-US" sz="5600" dirty="0"/>
              <a:t>If all the instances in a subset SSS belong to the same class, then the subset is homogeneous, and no further splitting </a:t>
            </a:r>
          </a:p>
          <a:p>
            <a:pPr marL="0" indent="0">
              <a:buNone/>
            </a:pPr>
            <a:r>
              <a:rPr lang="en-US" sz="5600" dirty="0"/>
              <a:t>is needed. The node can be assigned the class label of the instances in this subset.</a:t>
            </a:r>
          </a:p>
          <a:p>
            <a:pPr marL="0" indent="0">
              <a:buNone/>
            </a:pPr>
            <a:r>
              <a:rPr lang="en-US" sz="5600" b="1" dirty="0"/>
              <a:t>2. No More Attributes to Split On</a:t>
            </a:r>
          </a:p>
          <a:p>
            <a:pPr marL="0" indent="0">
              <a:buNone/>
            </a:pPr>
            <a:r>
              <a:rPr lang="en-US" sz="5600" dirty="0"/>
              <a:t>If there are no more attributes available to split on, then the tree can no longer be expanded based on attributes. </a:t>
            </a:r>
          </a:p>
          <a:p>
            <a:pPr marL="0" indent="0">
              <a:buNone/>
            </a:pPr>
            <a:r>
              <a:rPr lang="en-US" sz="5600" dirty="0"/>
              <a:t>In this case, you may assign the most frequent class in the current subset as the label for that node.</a:t>
            </a:r>
          </a:p>
          <a:p>
            <a:pPr marL="0" indent="0">
              <a:buNone/>
            </a:pPr>
            <a:r>
              <a:rPr lang="en-US" sz="5600" b="1" dirty="0"/>
              <a:t>3. Minimum Node Size</a:t>
            </a:r>
          </a:p>
          <a:p>
            <a:pPr marL="0" indent="0">
              <a:buNone/>
            </a:pPr>
            <a:r>
              <a:rPr lang="en-US" sz="5600" dirty="0"/>
              <a:t>If a node reaches a size below a certain threshold (e.g., a minimum number of instances), the node might be assigned </a:t>
            </a:r>
          </a:p>
          <a:p>
            <a:pPr marL="0" indent="0">
              <a:buNone/>
            </a:pPr>
            <a:r>
              <a:rPr lang="en-US" sz="5600" dirty="0"/>
              <a:t>a class label. This helps avoid overfitting by not creating overly specific splits that might not generalize well.</a:t>
            </a:r>
          </a:p>
          <a:p>
            <a:pPr marL="0" indent="0">
              <a:buNone/>
            </a:pPr>
            <a:r>
              <a:rPr lang="en-US" sz="5600" b="1" dirty="0"/>
              <a:t>4. Maximum Tree Depth</a:t>
            </a:r>
          </a:p>
          <a:p>
            <a:pPr marL="0" indent="0">
              <a:buNone/>
            </a:pPr>
            <a:r>
              <a:rPr lang="en-US" sz="5600" dirty="0"/>
              <a:t>A predetermined maximum depth of the tree might be set to limit the growth of the tree. This helps in controlling the complexity of the model and prevents overfitting by restricting how deep the tree can grow.</a:t>
            </a:r>
          </a:p>
          <a:p>
            <a:pPr marL="0" indent="0">
              <a:buNone/>
            </a:pPr>
            <a:r>
              <a:rPr lang="en-US" sz="5600" b="1" dirty="0"/>
              <a:t>5. Threshold for Information Gain or Gini Index</a:t>
            </a:r>
          </a:p>
          <a:p>
            <a:pPr marL="0" indent="0">
              <a:buNone/>
            </a:pPr>
            <a:r>
              <a:rPr lang="en-US" sz="5600" dirty="0"/>
              <a:t>In some implementations, if the improvement in Information Gain (or reduction in Gini Index) falls below a certain threshold, the splitting process is stopped. This indicates that further splits might not provide significant benefits in terms of classification accuracy.</a:t>
            </a:r>
          </a:p>
          <a:p>
            <a:pPr marL="0" indent="0">
              <a:buNone/>
            </a:pPr>
            <a:r>
              <a:rPr lang="en-US" sz="5600" b="1" dirty="0"/>
              <a:t>6. Impurity Below Threshold</a:t>
            </a:r>
          </a:p>
          <a:p>
            <a:pPr marL="0" indent="0">
              <a:buNone/>
            </a:pPr>
            <a:r>
              <a:rPr lang="en-US" sz="5600" dirty="0"/>
              <a:t>If the impurity (Gini Index or entropy) of the dataset after a split falls below a certain threshold, the node might be considered pure enough, and further splitting might be halted.</a:t>
            </a:r>
          </a:p>
          <a:p>
            <a:pPr marL="0" indent="0">
              <a:buNone/>
            </a:pPr>
            <a:r>
              <a:rPr lang="en-US" sz="5600" b="1" dirty="0"/>
              <a:t>7. Insufficient Data</a:t>
            </a:r>
          </a:p>
          <a:p>
            <a:pPr marL="0" indent="0">
              <a:buNone/>
            </a:pPr>
            <a:r>
              <a:rPr lang="en-US" sz="5600" dirty="0"/>
              <a:t>If the subset of data at a node is too small (e.g., less than a certain number of examples), it might be impractical to split further. In such cases, the node is assigned a class based on the majority class of the small subset.</a:t>
            </a:r>
          </a:p>
          <a:p>
            <a:pPr marL="0" indent="0">
              <a:buNone/>
            </a:pPr>
            <a:endParaRPr lang="en-US" dirty="0"/>
          </a:p>
        </p:txBody>
      </p:sp>
    </p:spTree>
    <p:extLst>
      <p:ext uri="{BB962C8B-B14F-4D97-AF65-F5344CB8AC3E}">
        <p14:creationId xmlns:p14="http://schemas.microsoft.com/office/powerpoint/2010/main" val="667950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5317B-D4A4-65F2-CCDC-2E73C788941D}"/>
              </a:ext>
            </a:extLst>
          </p:cNvPr>
          <p:cNvPicPr>
            <a:picLocks noChangeAspect="1"/>
          </p:cNvPicPr>
          <p:nvPr/>
        </p:nvPicPr>
        <p:blipFill>
          <a:blip r:embed="rId2"/>
          <a:stretch>
            <a:fillRect/>
          </a:stretch>
        </p:blipFill>
        <p:spPr>
          <a:xfrm>
            <a:off x="233363" y="358140"/>
            <a:ext cx="5735786" cy="3589020"/>
          </a:xfrm>
          <a:prstGeom prst="rect">
            <a:avLst/>
          </a:prstGeom>
        </p:spPr>
      </p:pic>
      <p:pic>
        <p:nvPicPr>
          <p:cNvPr id="5" name="Picture 4">
            <a:extLst>
              <a:ext uri="{FF2B5EF4-FFF2-40B4-BE49-F238E27FC236}">
                <a16:creationId xmlns:a16="http://schemas.microsoft.com/office/drawing/2014/main" id="{BDF300B6-52B9-143F-8464-113A18960459}"/>
              </a:ext>
            </a:extLst>
          </p:cNvPr>
          <p:cNvPicPr>
            <a:picLocks noChangeAspect="1"/>
          </p:cNvPicPr>
          <p:nvPr/>
        </p:nvPicPr>
        <p:blipFill>
          <a:blip r:embed="rId3"/>
          <a:stretch>
            <a:fillRect/>
          </a:stretch>
        </p:blipFill>
        <p:spPr>
          <a:xfrm>
            <a:off x="3611317" y="3401322"/>
            <a:ext cx="5299320" cy="1664250"/>
          </a:xfrm>
          <a:prstGeom prst="rect">
            <a:avLst/>
          </a:prstGeom>
        </p:spPr>
      </p:pic>
      <p:sp>
        <p:nvSpPr>
          <p:cNvPr id="4" name="TextBox 3">
            <a:extLst>
              <a:ext uri="{FF2B5EF4-FFF2-40B4-BE49-F238E27FC236}">
                <a16:creationId xmlns:a16="http://schemas.microsoft.com/office/drawing/2014/main" id="{80141CDA-4D9E-A423-E2C9-0EA0617AABD8}"/>
              </a:ext>
            </a:extLst>
          </p:cNvPr>
          <p:cNvSpPr txBox="1"/>
          <p:nvPr/>
        </p:nvSpPr>
        <p:spPr>
          <a:xfrm>
            <a:off x="5963479" y="1541358"/>
            <a:ext cx="3240157" cy="1600438"/>
          </a:xfrm>
          <a:prstGeom prst="rect">
            <a:avLst/>
          </a:prstGeom>
          <a:noFill/>
        </p:spPr>
        <p:txBody>
          <a:bodyPr wrap="square">
            <a:spAutoFit/>
          </a:bodyPr>
          <a:lstStyle/>
          <a:p>
            <a:r>
              <a:rPr lang="en-US" sz="1400" b="1" i="0" dirty="0">
                <a:solidFill>
                  <a:srgbClr val="242424"/>
                </a:solidFill>
                <a:effectLst/>
                <a:latin typeface="source-serif-pro"/>
              </a:rPr>
              <a:t>The Information Gain measures the expected reduction in entropy. </a:t>
            </a:r>
            <a:br>
              <a:rPr lang="en-US" sz="1400" b="1" i="0" dirty="0">
                <a:solidFill>
                  <a:srgbClr val="242424"/>
                </a:solidFill>
                <a:effectLst/>
                <a:latin typeface="source-serif-pro"/>
              </a:rPr>
            </a:br>
            <a:r>
              <a:rPr lang="en-US" sz="1400" b="1" i="0" dirty="0">
                <a:solidFill>
                  <a:srgbClr val="242424"/>
                </a:solidFill>
                <a:effectLst/>
                <a:latin typeface="source-serif-pro"/>
              </a:rPr>
              <a:t>Entropy measures impurity in the data and information gain measures reduction in impurity in the data. </a:t>
            </a:r>
            <a:br>
              <a:rPr lang="en-US" sz="1400" b="1" i="0" dirty="0">
                <a:solidFill>
                  <a:srgbClr val="242424"/>
                </a:solidFill>
                <a:effectLst/>
                <a:latin typeface="source-serif-pro"/>
              </a:rPr>
            </a:br>
            <a:r>
              <a:rPr lang="en-US" sz="1400" b="1" i="0" dirty="0">
                <a:solidFill>
                  <a:srgbClr val="242424"/>
                </a:solidFill>
                <a:effectLst/>
                <a:latin typeface="source-serif-pro"/>
              </a:rPr>
              <a:t>The feature which has minimum impurity will be considered as the root node.</a:t>
            </a:r>
            <a:endParaRPr lang="en-US" sz="1400" b="1" dirty="0"/>
          </a:p>
        </p:txBody>
      </p:sp>
    </p:spTree>
    <p:extLst>
      <p:ext uri="{BB962C8B-B14F-4D97-AF65-F5344CB8AC3E}">
        <p14:creationId xmlns:p14="http://schemas.microsoft.com/office/powerpoint/2010/main" val="17587355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94AA4-F577-6691-7764-AE6823349A84}"/>
              </a:ext>
            </a:extLst>
          </p:cNvPr>
          <p:cNvPicPr>
            <a:picLocks noChangeAspect="1"/>
          </p:cNvPicPr>
          <p:nvPr/>
        </p:nvPicPr>
        <p:blipFill>
          <a:blip r:embed="rId2"/>
          <a:stretch>
            <a:fillRect/>
          </a:stretch>
        </p:blipFill>
        <p:spPr>
          <a:xfrm>
            <a:off x="351836" y="75851"/>
            <a:ext cx="8440328" cy="4991797"/>
          </a:xfrm>
          <a:prstGeom prst="rect">
            <a:avLst/>
          </a:prstGeom>
        </p:spPr>
      </p:pic>
    </p:spTree>
    <p:extLst>
      <p:ext uri="{BB962C8B-B14F-4D97-AF65-F5344CB8AC3E}">
        <p14:creationId xmlns:p14="http://schemas.microsoft.com/office/powerpoint/2010/main" val="3622479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214222-882D-A6A5-D4A8-9F8371D00101}"/>
              </a:ext>
            </a:extLst>
          </p:cNvPr>
          <p:cNvPicPr>
            <a:picLocks noChangeAspect="1"/>
          </p:cNvPicPr>
          <p:nvPr/>
        </p:nvPicPr>
        <p:blipFill>
          <a:blip r:embed="rId2"/>
          <a:stretch>
            <a:fillRect/>
          </a:stretch>
        </p:blipFill>
        <p:spPr>
          <a:xfrm>
            <a:off x="480161" y="0"/>
            <a:ext cx="8183677" cy="5143500"/>
          </a:xfrm>
          <a:prstGeom prst="rect">
            <a:avLst/>
          </a:prstGeom>
        </p:spPr>
      </p:pic>
    </p:spTree>
    <p:extLst>
      <p:ext uri="{BB962C8B-B14F-4D97-AF65-F5344CB8AC3E}">
        <p14:creationId xmlns:p14="http://schemas.microsoft.com/office/powerpoint/2010/main" val="737763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350B2-9E69-E566-BEF0-EF549F5F1438}"/>
              </a:ext>
            </a:extLst>
          </p:cNvPr>
          <p:cNvSpPr txBox="1"/>
          <p:nvPr/>
        </p:nvSpPr>
        <p:spPr>
          <a:xfrm>
            <a:off x="324677" y="939398"/>
            <a:ext cx="8468139" cy="3323987"/>
          </a:xfrm>
          <a:prstGeom prst="rect">
            <a:avLst/>
          </a:prstGeom>
          <a:noFill/>
        </p:spPr>
        <p:txBody>
          <a:bodyPr wrap="square">
            <a:spAutoFit/>
          </a:bodyPr>
          <a:lstStyle/>
          <a:p>
            <a:r>
              <a:rPr lang="en-US" sz="1400" b="1" dirty="0"/>
              <a:t>How exactly decision trees can be used for feature selection?</a:t>
            </a:r>
          </a:p>
          <a:p>
            <a:endParaRPr lang="en-US" sz="1400" dirty="0"/>
          </a:p>
          <a:p>
            <a:r>
              <a:rPr lang="en-US" sz="1400" dirty="0"/>
              <a:t>Decision Tress quite effective for feature selection due to their ability to handle both categorical and numerical data and their inherent ability to measure the importance of features.</a:t>
            </a:r>
          </a:p>
          <a:p>
            <a:endParaRPr lang="en-US" sz="1400" dirty="0"/>
          </a:p>
          <a:p>
            <a:r>
              <a:rPr lang="en-US" sz="1400" dirty="0"/>
              <a:t>Here’s how:</a:t>
            </a:r>
          </a:p>
          <a:p>
            <a:pPr>
              <a:buFont typeface="+mj-lt"/>
              <a:buAutoNum type="arabicPeriod"/>
            </a:pPr>
            <a:r>
              <a:rPr lang="en-US" sz="1400" b="1" dirty="0"/>
              <a:t>Feature Importance Scores</a:t>
            </a:r>
            <a:r>
              <a:rPr lang="en-US" sz="1400" dirty="0"/>
              <a:t>: Decision trees assign importance scores to each feature based on how well they split the data. Features that lead to better splits (i.e., higher reduction in impurity) are deemed more important. You can use these scores to rank features and select the most important ones.</a:t>
            </a:r>
          </a:p>
          <a:p>
            <a:pPr>
              <a:buFont typeface="+mj-lt"/>
              <a:buAutoNum type="arabicPeriod"/>
            </a:pPr>
            <a:r>
              <a:rPr lang="en-US" sz="1400" b="1" dirty="0"/>
              <a:t>Recursive Feature Elimination</a:t>
            </a:r>
            <a:r>
              <a:rPr lang="en-US" sz="1400" dirty="0"/>
              <a:t>: You can use decision trees in a recursive feature elimination (RFE) approach. This involves iteratively training a decision tree, removing the least important features, and re-evaluating until you reach a desired number of features.</a:t>
            </a:r>
          </a:p>
          <a:p>
            <a:pPr>
              <a:buFont typeface="+mj-lt"/>
              <a:buAutoNum type="arabicPeriod"/>
            </a:pPr>
            <a:r>
              <a:rPr lang="en-US" sz="1400" b="1" dirty="0"/>
              <a:t>Tree-Based Models</a:t>
            </a:r>
            <a:r>
              <a:rPr lang="en-US" sz="1400" dirty="0"/>
              <a:t>: More advanced models like Random Forests and Gradient Boosting Machines, which are ensembles of decision trees, also provide feature importance measures. These models aggregate the importance scores from multiple trees to give a more robust estimate of feature relevance.</a:t>
            </a:r>
          </a:p>
        </p:txBody>
      </p:sp>
      <p:sp>
        <p:nvSpPr>
          <p:cNvPr id="4" name="TextBox 3">
            <a:extLst>
              <a:ext uri="{FF2B5EF4-FFF2-40B4-BE49-F238E27FC236}">
                <a16:creationId xmlns:a16="http://schemas.microsoft.com/office/drawing/2014/main" id="{C560004B-F9A3-86D1-E2A8-42B5B50D63F4}"/>
              </a:ext>
            </a:extLst>
          </p:cNvPr>
          <p:cNvSpPr txBox="1"/>
          <p:nvPr/>
        </p:nvSpPr>
        <p:spPr>
          <a:xfrm>
            <a:off x="351486" y="231913"/>
            <a:ext cx="5201478" cy="461665"/>
          </a:xfrm>
          <a:prstGeom prst="rect">
            <a:avLst/>
          </a:prstGeom>
          <a:noFill/>
        </p:spPr>
        <p:txBody>
          <a:bodyPr wrap="square" rtlCol="0">
            <a:spAutoFit/>
          </a:bodyPr>
          <a:lstStyle/>
          <a:p>
            <a:r>
              <a:rPr lang="en-US" sz="2400" b="1" dirty="0"/>
              <a:t>Feature Selection: Decision Trees</a:t>
            </a:r>
          </a:p>
        </p:txBody>
      </p:sp>
    </p:spTree>
    <p:extLst>
      <p:ext uri="{BB962C8B-B14F-4D97-AF65-F5344CB8AC3E}">
        <p14:creationId xmlns:p14="http://schemas.microsoft.com/office/powerpoint/2010/main" val="2084109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952C-A526-4E20-0B17-AA2B05294DE5}"/>
              </a:ext>
            </a:extLst>
          </p:cNvPr>
          <p:cNvSpPr txBox="1"/>
          <p:nvPr/>
        </p:nvSpPr>
        <p:spPr>
          <a:xfrm>
            <a:off x="162836" y="683844"/>
            <a:ext cx="8804519" cy="4247317"/>
          </a:xfrm>
          <a:prstGeom prst="rect">
            <a:avLst/>
          </a:prstGeom>
          <a:noFill/>
        </p:spPr>
        <p:txBody>
          <a:bodyPr wrap="square" rtlCol="0">
            <a:spAutoFit/>
          </a:bodyPr>
          <a:lstStyle/>
          <a:p>
            <a:pPr marL="257175" indent="-257175">
              <a:buFont typeface="Wingdings" panose="05000000000000000000" pitchFamily="2" charset="2"/>
              <a:buChar char="v"/>
            </a:pPr>
            <a:endParaRPr lang="en-US" b="1" dirty="0"/>
          </a:p>
          <a:p>
            <a:pPr marL="257175" indent="-257175">
              <a:buFont typeface="Wingdings" panose="05000000000000000000" pitchFamily="2" charset="2"/>
              <a:buChar char="v"/>
            </a:pPr>
            <a:r>
              <a:rPr lang="en-US" b="1" dirty="0"/>
              <a:t>Generate New Data:</a:t>
            </a:r>
            <a:r>
              <a:rPr lang="en-US" dirty="0"/>
              <a:t> For image, text, or audio data, create variations of existing data to increase the dataset size.</a:t>
            </a:r>
          </a:p>
          <a:p>
            <a:pPr marL="257175" indent="-257175" algn="just">
              <a:buFont typeface="Wingdings" panose="05000000000000000000" pitchFamily="2" charset="2"/>
              <a:buChar char="v"/>
            </a:pPr>
            <a:r>
              <a:rPr lang="en-US" dirty="0"/>
              <a:t>In machine learning, data augmentation is a common method for manipulating existing data to artificially increase the size of a training dataset. In an attempt to enhance the efficiency and flexibility of machine learning models, data augmentation looks for the boost in the variety and volatility of the training data.</a:t>
            </a:r>
          </a:p>
          <a:p>
            <a:pPr marL="257175" indent="-257175" algn="just">
              <a:buFont typeface="Wingdings" panose="05000000000000000000" pitchFamily="2" charset="2"/>
              <a:buChar char="v"/>
            </a:pPr>
            <a:r>
              <a:rPr lang="en-US" dirty="0"/>
              <a:t>Data augmentation can be especially beneficial when the original set of data is small as it enables the system to learn from a larger and more varied group of samples.</a:t>
            </a:r>
          </a:p>
          <a:p>
            <a:pPr marL="257175" indent="-257175" algn="just">
              <a:buFont typeface="Wingdings" panose="05000000000000000000" pitchFamily="2" charset="2"/>
              <a:buChar char="v"/>
            </a:pPr>
            <a:endParaRPr lang="en-US" dirty="0"/>
          </a:p>
          <a:p>
            <a:pPr algn="just"/>
            <a:r>
              <a:rPr lang="en-US" b="1" dirty="0"/>
              <a:t>Types of Data Augmentation: </a:t>
            </a:r>
            <a:r>
              <a:rPr lang="en-US" dirty="0"/>
              <a:t>Techniques for data augmentation can be used with a variety of data kinds, including time series, text, photos, and audio. Here are a few frequently used methods of data augmentation for image data:</a:t>
            </a:r>
          </a:p>
          <a:p>
            <a:pPr marL="257175" indent="-257175" algn="just">
              <a:buFont typeface="Wingdings" panose="05000000000000000000" pitchFamily="2" charset="2"/>
              <a:buChar char="v"/>
            </a:pPr>
            <a:r>
              <a:rPr lang="en-US" dirty="0"/>
              <a:t>Images can be rotated at different angles and flipped horizontally or vertically to create alternative points of view.</a:t>
            </a:r>
          </a:p>
        </p:txBody>
      </p:sp>
      <p:sp>
        <p:nvSpPr>
          <p:cNvPr id="3" name="TextBox 2">
            <a:extLst>
              <a:ext uri="{FF2B5EF4-FFF2-40B4-BE49-F238E27FC236}">
                <a16:creationId xmlns:a16="http://schemas.microsoft.com/office/drawing/2014/main" id="{2D85F18A-8711-8155-0512-8DCFEA723A80}"/>
              </a:ext>
            </a:extLst>
          </p:cNvPr>
          <p:cNvSpPr txBox="1"/>
          <p:nvPr/>
        </p:nvSpPr>
        <p:spPr>
          <a:xfrm>
            <a:off x="602973" y="207221"/>
            <a:ext cx="3969027" cy="584775"/>
          </a:xfrm>
          <a:prstGeom prst="rect">
            <a:avLst/>
          </a:prstGeom>
          <a:noFill/>
        </p:spPr>
        <p:txBody>
          <a:bodyPr wrap="square">
            <a:spAutoFit/>
          </a:bodyPr>
          <a:lstStyle/>
          <a:p>
            <a:pPr lvl="0"/>
            <a:r>
              <a:rPr lang="en-US" sz="3200" b="1" dirty="0">
                <a:solidFill>
                  <a:schemeClr val="bg1"/>
                </a:solidFill>
                <a:highlight>
                  <a:srgbClr val="0000FF"/>
                </a:highlight>
              </a:rPr>
              <a:t>9. Data Augmentation</a:t>
            </a:r>
            <a:endParaRPr lang="en-US" sz="3200" dirty="0">
              <a:solidFill>
                <a:schemeClr val="bg1"/>
              </a:solidFill>
              <a:highlight>
                <a:srgbClr val="0000FF"/>
              </a:highlight>
            </a:endParaRPr>
          </a:p>
        </p:txBody>
      </p:sp>
    </p:spTree>
    <p:extLst>
      <p:ext uri="{BB962C8B-B14F-4D97-AF65-F5344CB8AC3E}">
        <p14:creationId xmlns:p14="http://schemas.microsoft.com/office/powerpoint/2010/main" val="3416973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952C-A526-4E20-0B17-AA2B05294DE5}"/>
              </a:ext>
            </a:extLst>
          </p:cNvPr>
          <p:cNvSpPr txBox="1"/>
          <p:nvPr/>
        </p:nvSpPr>
        <p:spPr>
          <a:xfrm>
            <a:off x="169741" y="774632"/>
            <a:ext cx="8804519" cy="4247317"/>
          </a:xfrm>
          <a:prstGeom prst="rect">
            <a:avLst/>
          </a:prstGeom>
          <a:noFill/>
        </p:spPr>
        <p:txBody>
          <a:bodyPr wrap="square" rtlCol="0">
            <a:spAutoFit/>
          </a:bodyPr>
          <a:lstStyle/>
          <a:p>
            <a:pPr marL="257175" indent="-257175" algn="just">
              <a:buFont typeface="Wingdings" panose="05000000000000000000" pitchFamily="2" charset="2"/>
              <a:buChar char="v"/>
            </a:pPr>
            <a:r>
              <a:rPr lang="en-US" dirty="0"/>
              <a:t>Random cropping and padding: By applying random cropping or padding to the photos, various scales, and translations can be simulated.</a:t>
            </a:r>
          </a:p>
          <a:p>
            <a:pPr marL="257175" indent="-257175" algn="just">
              <a:buFont typeface="Wingdings" panose="05000000000000000000" pitchFamily="2" charset="2"/>
              <a:buChar char="v"/>
            </a:pPr>
            <a:endParaRPr lang="en-US" dirty="0"/>
          </a:p>
          <a:p>
            <a:pPr marL="257175" indent="-257175" algn="just">
              <a:buFont typeface="Wingdings" panose="05000000000000000000" pitchFamily="2" charset="2"/>
              <a:buChar char="v"/>
            </a:pPr>
            <a:r>
              <a:rPr lang="en-US" dirty="0"/>
              <a:t>Scaling and zooming: The model can manage various item sizes and resolutions by rescaling the photos to different sizes or zooming in and out.</a:t>
            </a:r>
          </a:p>
          <a:p>
            <a:pPr marL="257175" indent="-257175" algn="just">
              <a:buFont typeface="Wingdings" panose="05000000000000000000" pitchFamily="2" charset="2"/>
              <a:buChar char="v"/>
            </a:pPr>
            <a:endParaRPr lang="en-US" dirty="0"/>
          </a:p>
          <a:p>
            <a:pPr marL="257175" indent="-257175" algn="just">
              <a:buFont typeface="Wingdings" panose="05000000000000000000" pitchFamily="2" charset="2"/>
              <a:buChar char="v"/>
            </a:pPr>
            <a:r>
              <a:rPr lang="en-US" dirty="0"/>
              <a:t>Shearing and perspective transform: Changing an image's shape or perspective can imitate various viewing angles while also introducing deformations.</a:t>
            </a:r>
          </a:p>
          <a:p>
            <a:pPr marL="257175" indent="-257175" algn="just">
              <a:buFont typeface="Wingdings" panose="05000000000000000000" pitchFamily="2" charset="2"/>
              <a:buChar char="v"/>
            </a:pPr>
            <a:endParaRPr lang="en-US" dirty="0"/>
          </a:p>
          <a:p>
            <a:pPr marL="257175" indent="-257175" algn="just">
              <a:buFont typeface="Wingdings" panose="05000000000000000000" pitchFamily="2" charset="2"/>
              <a:buChar char="v"/>
            </a:pPr>
            <a:r>
              <a:rPr lang="en-US" dirty="0"/>
              <a:t>Color jittering: By adjusting the color characteristics of the images, including their brightness, contrast, saturation, and hue, the model can be made to be more resilient to variations in illumination.</a:t>
            </a:r>
          </a:p>
          <a:p>
            <a:pPr marL="257175" indent="-257175" algn="just">
              <a:buFont typeface="Wingdings" panose="05000000000000000000" pitchFamily="2" charset="2"/>
              <a:buChar char="v"/>
            </a:pPr>
            <a:endParaRPr lang="en-US" dirty="0"/>
          </a:p>
          <a:p>
            <a:pPr marL="257175" indent="-257175" algn="just">
              <a:buFont typeface="Wingdings" panose="05000000000000000000" pitchFamily="2" charset="2"/>
              <a:buChar char="v"/>
            </a:pPr>
            <a:r>
              <a:rPr lang="en-US" dirty="0"/>
              <a:t>Gaussian noise: By introducing random Gaussian noise to the images, the model's resistance to noisy inputs can be strengthened.</a:t>
            </a:r>
          </a:p>
        </p:txBody>
      </p:sp>
    </p:spTree>
    <p:extLst>
      <p:ext uri="{BB962C8B-B14F-4D97-AF65-F5344CB8AC3E}">
        <p14:creationId xmlns:p14="http://schemas.microsoft.com/office/powerpoint/2010/main" val="2748544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data processing techniques&#10;&#10;Description automatically generated">
            <a:extLst>
              <a:ext uri="{FF2B5EF4-FFF2-40B4-BE49-F238E27FC236}">
                <a16:creationId xmlns:a16="http://schemas.microsoft.com/office/drawing/2014/main" id="{77ECD129-E882-89C4-288D-2BDA5AE2A985}"/>
              </a:ext>
            </a:extLst>
          </p:cNvPr>
          <p:cNvPicPr>
            <a:picLocks noChangeAspect="1"/>
          </p:cNvPicPr>
          <p:nvPr/>
        </p:nvPicPr>
        <p:blipFill>
          <a:blip r:embed="rId2"/>
          <a:stretch>
            <a:fillRect/>
          </a:stretch>
        </p:blipFill>
        <p:spPr>
          <a:xfrm>
            <a:off x="222064" y="1521498"/>
            <a:ext cx="4371196" cy="2458797"/>
          </a:xfrm>
          <a:prstGeom prst="rect">
            <a:avLst/>
          </a:prstGeom>
        </p:spPr>
      </p:pic>
      <p:pic>
        <p:nvPicPr>
          <p:cNvPr id="4" name="Picture 3" descr="A diagram of a tiger&#10;&#10;Description automatically generated">
            <a:extLst>
              <a:ext uri="{FF2B5EF4-FFF2-40B4-BE49-F238E27FC236}">
                <a16:creationId xmlns:a16="http://schemas.microsoft.com/office/drawing/2014/main" id="{921A0AC6-81B8-3A70-A152-1B541B3CBE7F}"/>
              </a:ext>
            </a:extLst>
          </p:cNvPr>
          <p:cNvPicPr>
            <a:picLocks noChangeAspect="1"/>
          </p:cNvPicPr>
          <p:nvPr/>
        </p:nvPicPr>
        <p:blipFill>
          <a:blip r:embed="rId3"/>
          <a:stretch>
            <a:fillRect/>
          </a:stretch>
        </p:blipFill>
        <p:spPr>
          <a:xfrm>
            <a:off x="4365213" y="1479193"/>
            <a:ext cx="4371196" cy="2185598"/>
          </a:xfrm>
          <a:prstGeom prst="rect">
            <a:avLst/>
          </a:prstGeom>
        </p:spPr>
      </p:pic>
      <p:sp>
        <p:nvSpPr>
          <p:cNvPr id="2" name="TextBox 1">
            <a:extLst>
              <a:ext uri="{FF2B5EF4-FFF2-40B4-BE49-F238E27FC236}">
                <a16:creationId xmlns:a16="http://schemas.microsoft.com/office/drawing/2014/main" id="{35899807-B8C6-5296-AAF4-6A554327B0AA}"/>
              </a:ext>
            </a:extLst>
          </p:cNvPr>
          <p:cNvSpPr txBox="1"/>
          <p:nvPr/>
        </p:nvSpPr>
        <p:spPr>
          <a:xfrm>
            <a:off x="3199893" y="635103"/>
            <a:ext cx="2823219" cy="400110"/>
          </a:xfrm>
          <a:prstGeom prst="rect">
            <a:avLst/>
          </a:prstGeom>
          <a:noFill/>
        </p:spPr>
        <p:txBody>
          <a:bodyPr wrap="square" rtlCol="0">
            <a:spAutoFit/>
          </a:bodyPr>
          <a:lstStyle/>
          <a:p>
            <a:r>
              <a:rPr lang="en-US" sz="2000" b="1" dirty="0"/>
              <a:t> Data Augmentation</a:t>
            </a:r>
          </a:p>
        </p:txBody>
      </p:sp>
    </p:spTree>
    <p:extLst>
      <p:ext uri="{BB962C8B-B14F-4D97-AF65-F5344CB8AC3E}">
        <p14:creationId xmlns:p14="http://schemas.microsoft.com/office/powerpoint/2010/main" val="3516250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B952C-A526-4E20-0B17-AA2B05294DE5}"/>
              </a:ext>
            </a:extLst>
          </p:cNvPr>
          <p:cNvSpPr txBox="1"/>
          <p:nvPr/>
        </p:nvSpPr>
        <p:spPr>
          <a:xfrm>
            <a:off x="216123" y="1598819"/>
            <a:ext cx="8804519" cy="1754326"/>
          </a:xfrm>
          <a:prstGeom prst="rect">
            <a:avLst/>
          </a:prstGeom>
          <a:noFill/>
        </p:spPr>
        <p:txBody>
          <a:bodyPr wrap="square" rtlCol="0">
            <a:spAutoFit/>
          </a:bodyPr>
          <a:lstStyle/>
          <a:p>
            <a:r>
              <a:rPr lang="en-US" b="1" dirty="0"/>
              <a:t>. Data Storage</a:t>
            </a:r>
          </a:p>
          <a:p>
            <a:pPr marL="257175" indent="-257175">
              <a:buFont typeface="Wingdings" panose="05000000000000000000" pitchFamily="2" charset="2"/>
              <a:buChar char="v"/>
            </a:pPr>
            <a:r>
              <a:rPr lang="en-US" b="1" dirty="0"/>
              <a:t>Save Cleaned Data:</a:t>
            </a:r>
            <a:r>
              <a:rPr lang="en-US" dirty="0"/>
              <a:t> Store the cleaned and preprocessed data in an appropriate format (CSV, HDF5, etc.) for future use.</a:t>
            </a:r>
          </a:p>
          <a:p>
            <a:endParaRPr lang="en-US" dirty="0"/>
          </a:p>
          <a:p>
            <a:pPr marL="257175" indent="-257175">
              <a:buFont typeface="Wingdings" panose="05000000000000000000" pitchFamily="2" charset="2"/>
              <a:buChar char="v"/>
            </a:pPr>
            <a:r>
              <a:rPr lang="en-US" b="1" dirty="0"/>
              <a:t>Document the Process:</a:t>
            </a:r>
            <a:r>
              <a:rPr lang="en-US" dirty="0"/>
              <a:t> Keep track of the steps and transformations applied to the data for reproducibility.</a:t>
            </a:r>
          </a:p>
        </p:txBody>
      </p:sp>
      <p:sp>
        <p:nvSpPr>
          <p:cNvPr id="3" name="TextBox 2">
            <a:extLst>
              <a:ext uri="{FF2B5EF4-FFF2-40B4-BE49-F238E27FC236}">
                <a16:creationId xmlns:a16="http://schemas.microsoft.com/office/drawing/2014/main" id="{7B61B9FC-30F5-6602-825F-D9F484E28F0C}"/>
              </a:ext>
            </a:extLst>
          </p:cNvPr>
          <p:cNvSpPr txBox="1"/>
          <p:nvPr/>
        </p:nvSpPr>
        <p:spPr>
          <a:xfrm>
            <a:off x="602973" y="207221"/>
            <a:ext cx="5340627" cy="584775"/>
          </a:xfrm>
          <a:prstGeom prst="rect">
            <a:avLst/>
          </a:prstGeom>
          <a:noFill/>
        </p:spPr>
        <p:txBody>
          <a:bodyPr wrap="square">
            <a:spAutoFit/>
          </a:bodyPr>
          <a:lstStyle/>
          <a:p>
            <a:pPr lvl="0"/>
            <a:r>
              <a:rPr lang="en-US" sz="3200" b="1" dirty="0">
                <a:solidFill>
                  <a:schemeClr val="bg1"/>
                </a:solidFill>
                <a:highlight>
                  <a:srgbClr val="0000FF"/>
                </a:highlight>
              </a:rPr>
              <a:t>10. Data Storage</a:t>
            </a:r>
            <a:endParaRPr lang="en-US" sz="3200" dirty="0">
              <a:solidFill>
                <a:schemeClr val="bg1"/>
              </a:solidFill>
              <a:highlight>
                <a:srgbClr val="0000FF"/>
              </a:highlight>
            </a:endParaRPr>
          </a:p>
        </p:txBody>
      </p:sp>
    </p:spTree>
    <p:extLst>
      <p:ext uri="{BB962C8B-B14F-4D97-AF65-F5344CB8AC3E}">
        <p14:creationId xmlns:p14="http://schemas.microsoft.com/office/powerpoint/2010/main" val="271159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9CC2-E88C-6742-C849-568315E5CDA9}"/>
              </a:ext>
            </a:extLst>
          </p:cNvPr>
          <p:cNvSpPr>
            <a:spLocks noGrp="1"/>
          </p:cNvSpPr>
          <p:nvPr>
            <p:ph type="title"/>
          </p:nvPr>
        </p:nvSpPr>
        <p:spPr/>
        <p:txBody>
          <a:bodyPr>
            <a:normAutofit/>
          </a:bodyPr>
          <a:lstStyle/>
          <a:p>
            <a:r>
              <a:rPr lang="en-US" sz="2800" b="1" dirty="0"/>
              <a:t>Common Data Transformation Techniques:</a:t>
            </a:r>
            <a:br>
              <a:rPr lang="en-US" sz="2800" dirty="0"/>
            </a:br>
            <a:endParaRPr lang="en-US" sz="2800" dirty="0"/>
          </a:p>
        </p:txBody>
      </p:sp>
      <p:sp>
        <p:nvSpPr>
          <p:cNvPr id="3" name="Content Placeholder 2">
            <a:extLst>
              <a:ext uri="{FF2B5EF4-FFF2-40B4-BE49-F238E27FC236}">
                <a16:creationId xmlns:a16="http://schemas.microsoft.com/office/drawing/2014/main" id="{3CA00D2D-CEB7-A567-00A0-1361A55C599D}"/>
              </a:ext>
            </a:extLst>
          </p:cNvPr>
          <p:cNvSpPr>
            <a:spLocks noGrp="1"/>
          </p:cNvSpPr>
          <p:nvPr>
            <p:ph idx="1"/>
          </p:nvPr>
        </p:nvSpPr>
        <p:spPr>
          <a:xfrm>
            <a:off x="463826" y="911094"/>
            <a:ext cx="8229600" cy="4525963"/>
          </a:xfrm>
        </p:spPr>
        <p:txBody>
          <a:bodyPr>
            <a:normAutofit/>
          </a:bodyPr>
          <a:lstStyle/>
          <a:p>
            <a:pPr>
              <a:buFont typeface="Arial" panose="020B0604020202020204" pitchFamily="34" charset="0"/>
              <a:buChar char="•"/>
            </a:pPr>
            <a:r>
              <a:rPr lang="en-US" sz="1800" b="1" dirty="0"/>
              <a:t>Feature Scaling</a:t>
            </a:r>
            <a:r>
              <a:rPr lang="en-US" sz="1800" dirty="0"/>
              <a:t>: </a:t>
            </a:r>
          </a:p>
          <a:p>
            <a:pPr marL="0" indent="0">
              <a:buNone/>
            </a:pPr>
            <a:r>
              <a:rPr lang="en-US" sz="1800" dirty="0"/>
              <a:t>	Adjusting the range of numerical features </a:t>
            </a:r>
          </a:p>
          <a:p>
            <a:pPr marL="0" indent="0">
              <a:buNone/>
            </a:pPr>
            <a:r>
              <a:rPr lang="en-US" sz="1800" dirty="0"/>
              <a:t>	(e.g., </a:t>
            </a:r>
            <a:r>
              <a:rPr lang="en-US" sz="1800" dirty="0" err="1"/>
              <a:t>Normalisation</a:t>
            </a:r>
            <a:r>
              <a:rPr lang="en-US" sz="1800" dirty="0"/>
              <a:t>, standardization).</a:t>
            </a:r>
          </a:p>
          <a:p>
            <a:pPr>
              <a:buFont typeface="Arial" panose="020B0604020202020204" pitchFamily="34" charset="0"/>
              <a:buChar char="•"/>
            </a:pPr>
            <a:r>
              <a:rPr lang="en-US" sz="1800" b="1" dirty="0"/>
              <a:t>Log Transformation</a:t>
            </a:r>
            <a:r>
              <a:rPr lang="en-US" sz="1800" dirty="0"/>
              <a:t>: </a:t>
            </a:r>
          </a:p>
          <a:p>
            <a:pPr marL="0" indent="0">
              <a:buNone/>
            </a:pPr>
            <a:r>
              <a:rPr lang="en-US" sz="1800" dirty="0"/>
              <a:t>	Applying a logarithmic function to skewed data to reduce skewness.</a:t>
            </a:r>
          </a:p>
          <a:p>
            <a:pPr>
              <a:buFont typeface="Arial" panose="020B0604020202020204" pitchFamily="34" charset="0"/>
              <a:buChar char="•"/>
            </a:pPr>
            <a:r>
              <a:rPr lang="en-US" sz="1800" b="1" dirty="0"/>
              <a:t>Power Transformation</a:t>
            </a:r>
            <a:r>
              <a:rPr lang="en-US" sz="1800" dirty="0"/>
              <a:t>: </a:t>
            </a:r>
          </a:p>
          <a:p>
            <a:pPr marL="0" indent="0">
              <a:buNone/>
            </a:pPr>
            <a:r>
              <a:rPr lang="en-US" sz="1800" dirty="0"/>
              <a:t>	Using transformations like Box-Cox or Yeo-Johnson to stabilize variance and make 	data more normal-distributed.</a:t>
            </a:r>
          </a:p>
          <a:p>
            <a:pPr>
              <a:buFont typeface="Arial" panose="020B0604020202020204" pitchFamily="34" charset="0"/>
              <a:buChar char="•"/>
            </a:pPr>
            <a:r>
              <a:rPr lang="en-US" sz="1800" b="1" dirty="0"/>
              <a:t>Encoding Categorical Variables</a:t>
            </a:r>
            <a:r>
              <a:rPr lang="en-US" sz="1800" dirty="0"/>
              <a:t>: </a:t>
            </a:r>
          </a:p>
          <a:p>
            <a:pPr marL="0" indent="0">
              <a:buNone/>
            </a:pPr>
            <a:r>
              <a:rPr lang="en-US" sz="1800" dirty="0"/>
              <a:t>	Converting categorical data into numerical formats </a:t>
            </a:r>
          </a:p>
          <a:p>
            <a:pPr marL="0" indent="0">
              <a:buNone/>
            </a:pPr>
            <a:r>
              <a:rPr lang="en-US" sz="1800" dirty="0"/>
              <a:t>	(e.g., one-hot encoding, label encoding).</a:t>
            </a:r>
          </a:p>
          <a:p>
            <a:endParaRPr lang="en-US" sz="2000" dirty="0"/>
          </a:p>
        </p:txBody>
      </p:sp>
    </p:spTree>
    <p:extLst>
      <p:ext uri="{BB962C8B-B14F-4D97-AF65-F5344CB8AC3E}">
        <p14:creationId xmlns:p14="http://schemas.microsoft.com/office/powerpoint/2010/main" val="2307163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034C6-4180-60EA-A3B0-05F0493DB1B2}"/>
              </a:ext>
            </a:extLst>
          </p:cNvPr>
          <p:cNvSpPr txBox="1"/>
          <p:nvPr/>
        </p:nvSpPr>
        <p:spPr>
          <a:xfrm>
            <a:off x="162837" y="162684"/>
            <a:ext cx="7921291" cy="392415"/>
          </a:xfrm>
          <a:prstGeom prst="rect">
            <a:avLst/>
          </a:prstGeom>
          <a:noFill/>
        </p:spPr>
        <p:txBody>
          <a:bodyPr wrap="square" rtlCol="0">
            <a:spAutoFit/>
          </a:bodyPr>
          <a:lstStyle/>
          <a:p>
            <a:r>
              <a:rPr lang="en-US" sz="1950" b="1" dirty="0">
                <a:solidFill>
                  <a:schemeClr val="accent1"/>
                </a:solidFill>
                <a:latin typeface="Arial" panose="020B0604020202020204" pitchFamily="34" charset="0"/>
                <a:cs typeface="Arial" panose="020B0604020202020204" pitchFamily="34" charset="0"/>
              </a:rPr>
              <a:t>Summary</a:t>
            </a:r>
          </a:p>
        </p:txBody>
      </p:sp>
      <p:sp>
        <p:nvSpPr>
          <p:cNvPr id="2" name="TextBox 1">
            <a:extLst>
              <a:ext uri="{FF2B5EF4-FFF2-40B4-BE49-F238E27FC236}">
                <a16:creationId xmlns:a16="http://schemas.microsoft.com/office/drawing/2014/main" id="{18CB952C-A526-4E20-0B17-AA2B05294DE5}"/>
              </a:ext>
            </a:extLst>
          </p:cNvPr>
          <p:cNvSpPr txBox="1"/>
          <p:nvPr/>
        </p:nvSpPr>
        <p:spPr>
          <a:xfrm>
            <a:off x="159352" y="790435"/>
            <a:ext cx="8804519" cy="4247317"/>
          </a:xfrm>
          <a:prstGeom prst="rect">
            <a:avLst/>
          </a:prstGeom>
          <a:noFill/>
        </p:spPr>
        <p:txBody>
          <a:bodyPr wrap="square" rtlCol="0">
            <a:spAutoFit/>
          </a:bodyPr>
          <a:lstStyle/>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Handling datasets for machine learning feature sets involves a systematic process to prepare data for effective model training and evaluation. </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step is data collection, where relevant and high-quality data is gathered from various sources such as databases, files, and APIs. Following collection, data cleaning is essential to address missing values, noise, and outliers. </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Techniques such as imputation, noise reduction, and outlier detection are employed to enhance data quality. Proper handling of missing values ensures that no significant information is lost, while noise reduction and outlier handling prevent these issues from adversely affecting model performance. </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steps help in creating a reliable and accurate dataset ready for further processing.</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next phase involves data transformation and feature engineering. Normalization or standardization scales the features, ensuring that each one contributes equally to the model's performance. Categorical variables are converted into numerical formats using encoding techniques like one-hot encoding or label encoding.</a:t>
            </a:r>
          </a:p>
          <a:p>
            <a:endParaRPr lang="en-US" b="1" dirty="0"/>
          </a:p>
        </p:txBody>
      </p:sp>
    </p:spTree>
    <p:extLst>
      <p:ext uri="{BB962C8B-B14F-4D97-AF65-F5344CB8AC3E}">
        <p14:creationId xmlns:p14="http://schemas.microsoft.com/office/powerpoint/2010/main" val="32620469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B034C6-4180-60EA-A3B0-05F0493DB1B2}"/>
              </a:ext>
            </a:extLst>
          </p:cNvPr>
          <p:cNvSpPr txBox="1"/>
          <p:nvPr/>
        </p:nvSpPr>
        <p:spPr>
          <a:xfrm>
            <a:off x="189341" y="401220"/>
            <a:ext cx="7921291" cy="392415"/>
          </a:xfrm>
          <a:prstGeom prst="rect">
            <a:avLst/>
          </a:prstGeom>
          <a:noFill/>
        </p:spPr>
        <p:txBody>
          <a:bodyPr wrap="square" rtlCol="0">
            <a:spAutoFit/>
          </a:bodyPr>
          <a:lstStyle/>
          <a:p>
            <a:r>
              <a:rPr lang="en-US" sz="1950" b="1" dirty="0">
                <a:solidFill>
                  <a:schemeClr val="accent1"/>
                </a:solidFill>
                <a:latin typeface="Arial" panose="020B0604020202020204" pitchFamily="34" charset="0"/>
                <a:cs typeface="Arial" panose="020B0604020202020204" pitchFamily="34" charset="0"/>
              </a:rPr>
              <a:t>Summary</a:t>
            </a:r>
          </a:p>
        </p:txBody>
      </p:sp>
      <p:sp>
        <p:nvSpPr>
          <p:cNvPr id="2" name="TextBox 1">
            <a:extLst>
              <a:ext uri="{FF2B5EF4-FFF2-40B4-BE49-F238E27FC236}">
                <a16:creationId xmlns:a16="http://schemas.microsoft.com/office/drawing/2014/main" id="{18CB952C-A526-4E20-0B17-AA2B05294DE5}"/>
              </a:ext>
            </a:extLst>
          </p:cNvPr>
          <p:cNvSpPr txBox="1"/>
          <p:nvPr/>
        </p:nvSpPr>
        <p:spPr>
          <a:xfrm>
            <a:off x="159352" y="1115109"/>
            <a:ext cx="8804519" cy="2585323"/>
          </a:xfrm>
          <a:prstGeom prst="rect">
            <a:avLst/>
          </a:prstGeom>
          <a:noFill/>
        </p:spPr>
        <p:txBody>
          <a:bodyPr wrap="square" rtlCol="0">
            <a:spAutoFit/>
          </a:bodyPr>
          <a:lstStyle/>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engineering plays a crucial role in creating new features or transforming existing ones to better capture the underlying patterns in the data. Additionally, feature selection is performed to identify and retain the most relevant features, reducing the dimensionality of the dataset and improving model efficiency. </a:t>
            </a:r>
          </a:p>
          <a:p>
            <a:pPr algn="just"/>
            <a:endParaRPr lang="en-US" dirty="0">
              <a:latin typeface="Times New Roman" panose="02020603050405020304" pitchFamily="18" charset="0"/>
              <a:cs typeface="Times New Roman" panose="02020603050405020304" pitchFamily="18" charset="0"/>
            </a:endParaRP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may involve using techniques such as Principal Component Analysis (PCA) or analyzing feature importance. These steps collectively ensure that the dataset is well-prepared, enabling the machine learning model to learn effectively and make accurate predictions.</a:t>
            </a:r>
            <a:endParaRPr lang="en-US" b="1" dirty="0"/>
          </a:p>
        </p:txBody>
      </p:sp>
    </p:spTree>
    <p:extLst>
      <p:ext uri="{BB962C8B-B14F-4D97-AF65-F5344CB8AC3E}">
        <p14:creationId xmlns:p14="http://schemas.microsoft.com/office/powerpoint/2010/main" val="3655728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54250" y="1030"/>
            <a:ext cx="9143743" cy="5142403"/>
          </a:xfrm>
          <a:prstGeom prst="rect">
            <a:avLst/>
          </a:prstGeom>
        </p:spPr>
      </p:pic>
      <p:sp>
        <p:nvSpPr>
          <p:cNvPr id="8" name="Slide Number Placeholder 7"/>
          <p:cNvSpPr>
            <a:spLocks noGrp="1"/>
          </p:cNvSpPr>
          <p:nvPr>
            <p:ph type="sldNum" sz="quarter" idx="12"/>
          </p:nvPr>
        </p:nvSpPr>
        <p:spPr>
          <a:xfrm>
            <a:off x="6976048" y="5006515"/>
            <a:ext cx="2057345" cy="273836"/>
          </a:xfrm>
        </p:spPr>
        <p:txBody>
          <a:bodyPr/>
          <a:lstStyle/>
          <a:p>
            <a:fld id="{1B2A20A6-2C11-4CB1-9193-A0D80FC8463A}" type="slidenum">
              <a:rPr lang="en-IN" smtClean="0"/>
              <a:t>62</a:t>
            </a:fld>
            <a:endParaRPr lang="en-IN" dirty="0"/>
          </a:p>
        </p:txBody>
      </p:sp>
      <p:sp>
        <p:nvSpPr>
          <p:cNvPr id="3" name="Rectangle 2"/>
          <p:cNvSpPr/>
          <p:nvPr/>
        </p:nvSpPr>
        <p:spPr>
          <a:xfrm>
            <a:off x="2441444" y="1060365"/>
            <a:ext cx="4571879" cy="383054"/>
          </a:xfrm>
          <a:prstGeom prst="rect">
            <a:avLst/>
          </a:prstGeom>
        </p:spPr>
        <p:txBody>
          <a:bodyPr>
            <a:spAutoFit/>
          </a:bodyPr>
          <a:lstStyle/>
          <a:p>
            <a:pPr algn="ctr">
              <a:lnSpc>
                <a:spcPct val="120000"/>
              </a:lnSpc>
            </a:pPr>
            <a:r>
              <a:rPr lang="en-US" sz="1725"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589191" y="115198"/>
            <a:ext cx="7180951" cy="415496"/>
          </a:xfrm>
          <a:prstGeom prst="rect">
            <a:avLst/>
          </a:prstGeom>
          <a:noFill/>
        </p:spPr>
        <p:txBody>
          <a:bodyPr wrap="square" lIns="68578" tIns="34289" rIns="68578" bIns="34289" rtlCol="0" anchor="ctr">
            <a:spAutoFit/>
          </a:bodyPr>
          <a:lstStyle/>
          <a:p>
            <a:pPr algn="ctr"/>
            <a:r>
              <a:rPr lang="en-US" sz="1236" b="1" dirty="0"/>
              <a:t>	</a:t>
            </a:r>
            <a:r>
              <a:rPr lang="en-US" sz="2250" b="1" dirty="0">
                <a:solidFill>
                  <a:srgbClr val="46B0FA"/>
                </a:solidFill>
                <a:latin typeface="Arial"/>
                <a:cs typeface="Arial"/>
              </a:rPr>
              <a:t>Reference Material</a:t>
            </a:r>
            <a:endParaRPr lang="en-IN" sz="2250" b="1" dirty="0">
              <a:solidFill>
                <a:srgbClr val="46B0FA"/>
              </a:solidFill>
              <a:latin typeface="Arial"/>
              <a:cs typeface="Arial"/>
            </a:endParaRPr>
          </a:p>
        </p:txBody>
      </p:sp>
      <p:sp>
        <p:nvSpPr>
          <p:cNvPr id="7" name="TextBox 6">
            <a:extLst>
              <a:ext uri="{FF2B5EF4-FFF2-40B4-BE49-F238E27FC236}">
                <a16:creationId xmlns:a16="http://schemas.microsoft.com/office/drawing/2014/main" id="{9CFA58A0-FCCA-F011-ADA3-D43CA35F1B8C}"/>
              </a:ext>
            </a:extLst>
          </p:cNvPr>
          <p:cNvSpPr txBox="1"/>
          <p:nvPr/>
        </p:nvSpPr>
        <p:spPr>
          <a:xfrm>
            <a:off x="660691" y="783109"/>
            <a:ext cx="7879348" cy="4315220"/>
          </a:xfrm>
          <a:prstGeom prst="rect">
            <a:avLst/>
          </a:prstGeom>
          <a:noFill/>
        </p:spPr>
        <p:txBody>
          <a:bodyPr wrap="square">
            <a:spAutoFit/>
          </a:bodyPr>
          <a:lstStyle/>
          <a:p>
            <a:pPr marL="235521" indent="-235521" algn="just">
              <a:lnSpc>
                <a:spcPct val="150000"/>
              </a:lnSpc>
              <a:spcAft>
                <a:spcPts val="550"/>
              </a:spcAft>
              <a:buFont typeface="+mj-lt"/>
              <a:buAutoNum type="arabicPeriod"/>
            </a:pPr>
            <a:r>
              <a:rPr lang="en-IN" sz="1649" dirty="0">
                <a:latin typeface="Times" panose="02020603050405020304" pitchFamily="18" charset="0"/>
                <a:ea typeface="Calibri" panose="020F0502020204030204" pitchFamily="34" charset="0"/>
                <a:cs typeface="Times" panose="02020603050405020304" pitchFamily="18" charset="0"/>
              </a:rPr>
              <a:t>Machine Learning for Dummies, By John Paul Mueller and Luca </a:t>
            </a:r>
            <a:r>
              <a:rPr lang="en-IN" sz="1649" dirty="0" err="1">
                <a:latin typeface="Times" panose="02020603050405020304" pitchFamily="18" charset="0"/>
                <a:ea typeface="Calibri" panose="020F0502020204030204" pitchFamily="34" charset="0"/>
                <a:cs typeface="Times" panose="02020603050405020304" pitchFamily="18" charset="0"/>
              </a:rPr>
              <a:t>Massaron</a:t>
            </a:r>
            <a:r>
              <a:rPr lang="en-IN" sz="1649" dirty="0">
                <a:latin typeface="Times" panose="02020603050405020304" pitchFamily="18" charset="0"/>
                <a:ea typeface="Calibri" panose="020F0502020204030204" pitchFamily="34" charset="0"/>
                <a:cs typeface="Times" panose="02020603050405020304" pitchFamily="18" charset="0"/>
              </a:rPr>
              <a:t>, For Dummies, 2016.</a:t>
            </a:r>
          </a:p>
          <a:p>
            <a:pPr marL="235521" indent="-235521" algn="just">
              <a:lnSpc>
                <a:spcPct val="150000"/>
              </a:lnSpc>
              <a:spcAft>
                <a:spcPts val="550"/>
              </a:spcAft>
              <a:buFont typeface="+mj-lt"/>
              <a:buAutoNum type="arabicPeriod"/>
            </a:pPr>
            <a:r>
              <a:rPr lang="en-IN" sz="1649" dirty="0">
                <a:latin typeface="Times" panose="02020603050405020304" pitchFamily="18" charset="0"/>
                <a:ea typeface="Calibri" panose="020F0502020204030204" pitchFamily="34" charset="0"/>
                <a:cs typeface="Times" panose="02020603050405020304" pitchFamily="18" charset="0"/>
                <a:hlinkClick r:id="rId3"/>
              </a:rPr>
              <a:t>https://www.isanasystems.com/machine-learning-handling-dataset-having-multiple-features/</a:t>
            </a:r>
            <a:r>
              <a:rPr lang="en-IN" sz="1649" dirty="0">
                <a:latin typeface="Times" panose="02020603050405020304" pitchFamily="18" charset="0"/>
                <a:ea typeface="Calibri" panose="020F0502020204030204" pitchFamily="34" charset="0"/>
                <a:cs typeface="Times" panose="02020603050405020304" pitchFamily="18" charset="0"/>
              </a:rPr>
              <a:t> </a:t>
            </a:r>
          </a:p>
          <a:p>
            <a:pPr marL="235521" indent="-235521" algn="just">
              <a:lnSpc>
                <a:spcPct val="150000"/>
              </a:lnSpc>
              <a:spcAft>
                <a:spcPts val="550"/>
              </a:spcAft>
              <a:buFont typeface="+mj-lt"/>
              <a:buAutoNum type="arabicPeriod"/>
            </a:pPr>
            <a:r>
              <a:rPr lang="en-IN" sz="1649" dirty="0">
                <a:latin typeface="Times" panose="02020603050405020304" pitchFamily="18" charset="0"/>
                <a:ea typeface="Calibri" panose="020F0502020204030204" pitchFamily="34" charset="0"/>
                <a:cs typeface="Times" panose="02020603050405020304" pitchFamily="18" charset="0"/>
                <a:hlinkClick r:id="rId4"/>
              </a:rPr>
              <a:t>https://www.altexsoft.com/blog/preparing-your-dataset-for-machine-learning-8-basic-techniques-that-make-your-data-better/</a:t>
            </a:r>
            <a:r>
              <a:rPr lang="en-IN" sz="1649" dirty="0">
                <a:latin typeface="Times" panose="02020603050405020304" pitchFamily="18" charset="0"/>
                <a:ea typeface="Calibri" panose="020F0502020204030204" pitchFamily="34" charset="0"/>
                <a:cs typeface="Times" panose="02020603050405020304" pitchFamily="18" charset="0"/>
              </a:rPr>
              <a:t> </a:t>
            </a:r>
          </a:p>
          <a:p>
            <a:pPr marL="235521" indent="-235521" algn="just">
              <a:lnSpc>
                <a:spcPct val="150000"/>
              </a:lnSpc>
              <a:spcAft>
                <a:spcPts val="550"/>
              </a:spcAft>
              <a:buFont typeface="+mj-lt"/>
              <a:buAutoNum type="arabicPeriod"/>
            </a:pPr>
            <a:r>
              <a:rPr lang="en-IN" sz="1649" dirty="0">
                <a:latin typeface="Times" panose="02020603050405020304" pitchFamily="18" charset="0"/>
                <a:ea typeface="Calibri" panose="020F0502020204030204" pitchFamily="34" charset="0"/>
                <a:cs typeface="Times" panose="02020603050405020304" pitchFamily="18" charset="0"/>
                <a:hlinkClick r:id="rId5"/>
              </a:rPr>
              <a:t>https://www.geeksforgeeks.org/what-is-dataset/</a:t>
            </a:r>
            <a:r>
              <a:rPr lang="en-IN" sz="1649" dirty="0">
                <a:latin typeface="Times" panose="02020603050405020304" pitchFamily="18" charset="0"/>
                <a:ea typeface="Calibri" panose="020F0502020204030204" pitchFamily="34" charset="0"/>
                <a:cs typeface="Times" panose="02020603050405020304" pitchFamily="18" charset="0"/>
              </a:rPr>
              <a:t> </a:t>
            </a:r>
          </a:p>
          <a:p>
            <a:pPr algn="just">
              <a:lnSpc>
                <a:spcPct val="150000"/>
              </a:lnSpc>
              <a:spcAft>
                <a:spcPts val="550"/>
              </a:spcAft>
            </a:pPr>
            <a:endParaRPr lang="en-IN" sz="1649" dirty="0">
              <a:latin typeface="Times" panose="02020603050405020304" pitchFamily="18" charset="0"/>
              <a:ea typeface="Calibri" panose="020F0502020204030204" pitchFamily="34" charset="0"/>
              <a:cs typeface="Times" panose="02020603050405020304" pitchFamily="18" charset="0"/>
            </a:endParaRPr>
          </a:p>
          <a:p>
            <a:pPr marL="235521" indent="-235521" algn="just">
              <a:lnSpc>
                <a:spcPct val="150000"/>
              </a:lnSpc>
              <a:spcAft>
                <a:spcPts val="550"/>
              </a:spcAft>
              <a:buFont typeface="+mj-lt"/>
              <a:buAutoNum type="arabicPeriod"/>
            </a:pPr>
            <a:endParaRPr lang="en-IN" sz="1649" dirty="0">
              <a:latin typeface="Times" panose="02020603050405020304" pitchFamily="18" charset="0"/>
              <a:ea typeface="Calibri" panose="020F0502020204030204" pitchFamily="34" charset="0"/>
              <a:cs typeface="Times" panose="02020603050405020304" pitchFamily="18" charset="0"/>
            </a:endParaRPr>
          </a:p>
          <a:p>
            <a:pPr marL="235521" indent="-235521" algn="just">
              <a:lnSpc>
                <a:spcPct val="150000"/>
              </a:lnSpc>
              <a:spcAft>
                <a:spcPts val="550"/>
              </a:spcAft>
              <a:buFont typeface="+mj-lt"/>
              <a:buAutoNum type="arabicPeriod"/>
            </a:pPr>
            <a:endParaRPr lang="en-IN" sz="1649" dirty="0">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351240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54250" y="1030"/>
            <a:ext cx="9143743" cy="5142403"/>
          </a:xfrm>
          <a:prstGeom prst="rect">
            <a:avLst/>
          </a:prstGeom>
        </p:spPr>
      </p:pic>
      <p:sp>
        <p:nvSpPr>
          <p:cNvPr id="8" name="Slide Number Placeholder 7"/>
          <p:cNvSpPr>
            <a:spLocks noGrp="1"/>
          </p:cNvSpPr>
          <p:nvPr>
            <p:ph type="sldNum" sz="quarter" idx="12"/>
          </p:nvPr>
        </p:nvSpPr>
        <p:spPr>
          <a:xfrm>
            <a:off x="6976048" y="5006515"/>
            <a:ext cx="2057345" cy="273836"/>
          </a:xfrm>
        </p:spPr>
        <p:txBody>
          <a:bodyPr/>
          <a:lstStyle/>
          <a:p>
            <a:fld id="{1B2A20A6-2C11-4CB1-9193-A0D80FC8463A}" type="slidenum">
              <a:rPr lang="en-IN" smtClean="0"/>
              <a:t>63</a:t>
            </a:fld>
            <a:endParaRPr lang="en-IN" dirty="0"/>
          </a:p>
        </p:txBody>
      </p:sp>
      <p:sp>
        <p:nvSpPr>
          <p:cNvPr id="3" name="Rectangle 2"/>
          <p:cNvSpPr/>
          <p:nvPr/>
        </p:nvSpPr>
        <p:spPr>
          <a:xfrm>
            <a:off x="2441444" y="1060365"/>
            <a:ext cx="4571879" cy="383054"/>
          </a:xfrm>
          <a:prstGeom prst="rect">
            <a:avLst/>
          </a:prstGeom>
        </p:spPr>
        <p:txBody>
          <a:bodyPr>
            <a:spAutoFit/>
          </a:bodyPr>
          <a:lstStyle/>
          <a:p>
            <a:pPr algn="ctr">
              <a:lnSpc>
                <a:spcPct val="120000"/>
              </a:lnSpc>
            </a:pPr>
            <a:r>
              <a:rPr lang="en-US" sz="1725"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589191" y="115198"/>
            <a:ext cx="7180951" cy="415496"/>
          </a:xfrm>
          <a:prstGeom prst="rect">
            <a:avLst/>
          </a:prstGeom>
          <a:noFill/>
        </p:spPr>
        <p:txBody>
          <a:bodyPr wrap="square" lIns="68578" tIns="34289" rIns="68578" bIns="34289" rtlCol="0" anchor="ctr">
            <a:spAutoFit/>
          </a:bodyPr>
          <a:lstStyle/>
          <a:p>
            <a:pPr algn="ctr"/>
            <a:r>
              <a:rPr lang="en-US" sz="1236" b="1" dirty="0"/>
              <a:t>	</a:t>
            </a:r>
            <a:r>
              <a:rPr lang="en-US" sz="2250" b="1" dirty="0">
                <a:solidFill>
                  <a:srgbClr val="46B0FA"/>
                </a:solidFill>
                <a:latin typeface="Arial"/>
                <a:cs typeface="Arial"/>
              </a:rPr>
              <a:t>MCQ’s</a:t>
            </a:r>
            <a:endParaRPr lang="en-IN" sz="2250"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742259" y="783110"/>
            <a:ext cx="8026167" cy="4066113"/>
          </a:xfrm>
          <a:prstGeom prst="rect">
            <a:avLst/>
          </a:prstGeom>
          <a:noFill/>
        </p:spPr>
        <p:txBody>
          <a:bodyPr wrap="square">
            <a:spAutoFit/>
          </a:bodyPr>
          <a:lstStyle/>
          <a:p>
            <a:pPr marL="235521" indent="-235521">
              <a:buFont typeface="+mj-lt"/>
              <a:buAutoNum type="arabicPeriod"/>
            </a:pPr>
            <a:r>
              <a:rPr lang="en-US" sz="1511" b="1" dirty="0">
                <a:latin typeface="Times New Roman" panose="02020603050405020304" pitchFamily="18" charset="0"/>
                <a:ea typeface="Times New Roman" panose="02020603050405020304" pitchFamily="18" charset="0"/>
              </a:rPr>
              <a:t>Which of the following is NOT a typical source for collecting data</a:t>
            </a:r>
            <a:r>
              <a:rPr lang="en-IN" sz="1511" b="1" dirty="0">
                <a:latin typeface="Times New Roman" panose="02020603050405020304" pitchFamily="18" charset="0"/>
                <a:ea typeface="Times New Roman" panose="02020603050405020304" pitchFamily="18" charset="0"/>
              </a:rPr>
              <a:t>?</a:t>
            </a:r>
            <a:r>
              <a:rPr lang="en-IN" sz="1511" dirty="0">
                <a:latin typeface="Times New Roman" panose="02020603050405020304" pitchFamily="18" charset="0"/>
                <a:ea typeface="Times New Roman" panose="02020603050405020304" pitchFamily="18" charset="0"/>
              </a:rPr>
              <a:t> </a:t>
            </a:r>
          </a:p>
          <a:p>
            <a:pPr marL="685800" lvl="1" indent="-342900">
              <a:buAutoNum type="alphaLcParenR"/>
            </a:pPr>
            <a:r>
              <a:rPr lang="en-US" sz="1511" dirty="0">
                <a:latin typeface="Times New Roman" panose="02020603050405020304" pitchFamily="18" charset="0"/>
                <a:ea typeface="Times New Roman" panose="02020603050405020304" pitchFamily="18" charset="0"/>
              </a:rPr>
              <a:t>Databases</a:t>
            </a:r>
          </a:p>
          <a:p>
            <a:pPr marL="685800" lvl="1" indent="-342900">
              <a:buAutoNum type="alphaLcParenR"/>
            </a:pPr>
            <a:r>
              <a:rPr lang="en-US" sz="1511" dirty="0">
                <a:latin typeface="Times New Roman" panose="02020603050405020304" pitchFamily="18" charset="0"/>
                <a:ea typeface="Times New Roman" panose="02020603050405020304" pitchFamily="18" charset="0"/>
              </a:rPr>
              <a:t>Files</a:t>
            </a:r>
          </a:p>
          <a:p>
            <a:pPr marL="685800" lvl="1" indent="-342900">
              <a:buAutoNum type="alphaLcParenR" startAt="3"/>
            </a:pPr>
            <a:r>
              <a:rPr lang="en-US" sz="1511" dirty="0">
                <a:latin typeface="Times New Roman" panose="02020603050405020304" pitchFamily="18" charset="0"/>
                <a:ea typeface="Times New Roman" panose="02020603050405020304" pitchFamily="18" charset="0"/>
              </a:rPr>
              <a:t>APIs .</a:t>
            </a:r>
          </a:p>
          <a:p>
            <a:pPr marL="685800" lvl="1" indent="-342900">
              <a:buAutoNum type="alphaLcParenR" startAt="3"/>
            </a:pPr>
            <a:r>
              <a:rPr lang="en-US" sz="1511" dirty="0">
                <a:latin typeface="Times New Roman" panose="02020603050405020304" pitchFamily="18" charset="0"/>
                <a:ea typeface="Times New Roman" panose="02020603050405020304" pitchFamily="18" charset="0"/>
              </a:rPr>
              <a:t>Hyperparameters</a:t>
            </a:r>
          </a:p>
          <a:p>
            <a:pPr marL="235521" indent="-235521">
              <a:buFont typeface="+mj-lt"/>
              <a:buAutoNum type="arabicPeriod"/>
            </a:pPr>
            <a:r>
              <a:rPr lang="en-US" sz="1511" b="1" dirty="0">
                <a:latin typeface="Times New Roman" panose="02020603050405020304" pitchFamily="18" charset="0"/>
                <a:ea typeface="Times New Roman" panose="02020603050405020304" pitchFamily="18" charset="0"/>
              </a:rPr>
              <a:t>Why is normalization important in data preprocessing</a:t>
            </a:r>
            <a:r>
              <a:rPr lang="en-IN" sz="1511" b="1" dirty="0">
                <a:latin typeface="Times New Roman" panose="02020603050405020304" pitchFamily="18" charset="0"/>
                <a:ea typeface="Times New Roman" panose="02020603050405020304" pitchFamily="18" charset="0"/>
              </a:rPr>
              <a:t>? </a:t>
            </a:r>
          </a:p>
          <a:p>
            <a:pPr lvl="1"/>
            <a:r>
              <a:rPr lang="en-IN" sz="1511" dirty="0">
                <a:latin typeface="Times New Roman" panose="02020603050405020304" pitchFamily="18" charset="0"/>
                <a:ea typeface="Times New Roman" panose="02020603050405020304" pitchFamily="18" charset="0"/>
              </a:rPr>
              <a:t>a)</a:t>
            </a:r>
            <a:r>
              <a:rPr lang="en-US" sz="1511" dirty="0">
                <a:latin typeface="Times New Roman" panose="02020603050405020304" pitchFamily="18" charset="0"/>
                <a:ea typeface="Times New Roman" panose="02020603050405020304" pitchFamily="18" charset="0"/>
              </a:rPr>
              <a:t> To reduce the number of features</a:t>
            </a:r>
          </a:p>
          <a:p>
            <a:pPr lvl="1"/>
            <a:r>
              <a:rPr lang="en-US" sz="1511" dirty="0">
                <a:latin typeface="Times New Roman" panose="02020603050405020304" pitchFamily="18" charset="0"/>
                <a:ea typeface="Times New Roman" panose="02020603050405020304" pitchFamily="18" charset="0"/>
              </a:rPr>
              <a:t>b) b) To ensure all features contribute equally to the model</a:t>
            </a:r>
          </a:p>
          <a:p>
            <a:pPr lvl="1"/>
            <a:r>
              <a:rPr lang="en-US" sz="1511" dirty="0">
                <a:latin typeface="Times New Roman" panose="02020603050405020304" pitchFamily="18" charset="0"/>
                <a:ea typeface="Times New Roman" panose="02020603050405020304" pitchFamily="18" charset="0"/>
              </a:rPr>
              <a:t>c) To improve the accuracy of the target variable</a:t>
            </a:r>
          </a:p>
          <a:p>
            <a:pPr lvl="1"/>
            <a:r>
              <a:rPr lang="en-US" sz="1511" dirty="0">
                <a:latin typeface="Times New Roman" panose="02020603050405020304" pitchFamily="18" charset="0"/>
                <a:ea typeface="Times New Roman" panose="02020603050405020304" pitchFamily="18" charset="0"/>
              </a:rPr>
              <a:t>d) To encode categorical variables</a:t>
            </a:r>
          </a:p>
          <a:p>
            <a:pPr marL="235521" indent="-235521">
              <a:buFont typeface="+mj-lt"/>
              <a:buAutoNum type="arabicPeriod"/>
            </a:pPr>
            <a:r>
              <a:rPr lang="en-US" sz="1511" b="1" dirty="0">
                <a:latin typeface="Times New Roman" panose="02020603050405020304" pitchFamily="18" charset="0"/>
                <a:ea typeface="Times New Roman" panose="02020603050405020304" pitchFamily="18" charset="0"/>
              </a:rPr>
              <a:t>What is the primary goal of feature engineering in machine learning?</a:t>
            </a:r>
            <a:endParaRPr lang="en-IN" sz="1511" b="1" dirty="0">
              <a:latin typeface="Times New Roman" panose="02020603050405020304" pitchFamily="18" charset="0"/>
              <a:ea typeface="Times New Roman" panose="02020603050405020304" pitchFamily="18" charset="0"/>
            </a:endParaRPr>
          </a:p>
          <a:p>
            <a:pPr lvl="1"/>
            <a:r>
              <a:rPr lang="en-IN" sz="1511" dirty="0">
                <a:latin typeface="Times New Roman" panose="02020603050405020304" pitchFamily="18" charset="0"/>
                <a:ea typeface="Times New Roman" panose="02020603050405020304" pitchFamily="18" charset="0"/>
              </a:rPr>
              <a:t>a)</a:t>
            </a:r>
            <a:r>
              <a:rPr lang="en-US" sz="1511" dirty="0">
                <a:latin typeface="Times New Roman" panose="02020603050405020304" pitchFamily="18" charset="0"/>
                <a:ea typeface="Times New Roman" panose="02020603050405020304" pitchFamily="18" charset="0"/>
              </a:rPr>
              <a:t> To select the best model</a:t>
            </a:r>
          </a:p>
          <a:p>
            <a:pPr lvl="1"/>
            <a:r>
              <a:rPr lang="en-US" sz="1511" dirty="0">
                <a:latin typeface="Times New Roman" panose="02020603050405020304" pitchFamily="18" charset="0"/>
                <a:ea typeface="Times New Roman" panose="02020603050405020304" pitchFamily="18" charset="0"/>
              </a:rPr>
              <a:t>b) b) To transform raw data into meaningful features</a:t>
            </a:r>
          </a:p>
          <a:p>
            <a:pPr lvl="1"/>
            <a:r>
              <a:rPr lang="en-US" sz="1511" dirty="0">
                <a:latin typeface="Times New Roman" panose="02020603050405020304" pitchFamily="18" charset="0"/>
                <a:ea typeface="Times New Roman" panose="02020603050405020304" pitchFamily="18" charset="0"/>
              </a:rPr>
              <a:t>c) To evaluate the model performance</a:t>
            </a:r>
          </a:p>
          <a:p>
            <a:pPr lvl="1"/>
            <a:r>
              <a:rPr lang="en-US" sz="1511" dirty="0">
                <a:latin typeface="Times New Roman" panose="02020603050405020304" pitchFamily="18" charset="0"/>
                <a:ea typeface="Times New Roman" panose="02020603050405020304" pitchFamily="18" charset="0"/>
              </a:rPr>
              <a:t>d) To split the data into training and test sets</a:t>
            </a:r>
          </a:p>
          <a:p>
            <a:pPr lvl="1"/>
            <a:endParaRPr lang="en-IN" sz="1511" dirty="0">
              <a:latin typeface="Times New Roman" panose="02020603050405020304" pitchFamily="18" charset="0"/>
              <a:ea typeface="Times New Roman" panose="02020603050405020304" pitchFamily="18" charset="0"/>
            </a:endParaRPr>
          </a:p>
          <a:p>
            <a:endParaRPr lang="en-IN" sz="1649"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88226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54250" y="1030"/>
            <a:ext cx="9143743" cy="5142403"/>
          </a:xfrm>
          <a:prstGeom prst="rect">
            <a:avLst/>
          </a:prstGeom>
        </p:spPr>
      </p:pic>
      <p:sp>
        <p:nvSpPr>
          <p:cNvPr id="8" name="Slide Number Placeholder 7"/>
          <p:cNvSpPr>
            <a:spLocks noGrp="1"/>
          </p:cNvSpPr>
          <p:nvPr>
            <p:ph type="sldNum" sz="quarter" idx="12"/>
          </p:nvPr>
        </p:nvSpPr>
        <p:spPr>
          <a:xfrm>
            <a:off x="6976048" y="5006515"/>
            <a:ext cx="2057345" cy="273836"/>
          </a:xfrm>
        </p:spPr>
        <p:txBody>
          <a:bodyPr/>
          <a:lstStyle/>
          <a:p>
            <a:fld id="{1B2A20A6-2C11-4CB1-9193-A0D80FC8463A}" type="slidenum">
              <a:rPr lang="en-IN" smtClean="0"/>
              <a:t>64</a:t>
            </a:fld>
            <a:endParaRPr lang="en-IN" dirty="0"/>
          </a:p>
        </p:txBody>
      </p:sp>
      <p:sp>
        <p:nvSpPr>
          <p:cNvPr id="3" name="Rectangle 2"/>
          <p:cNvSpPr/>
          <p:nvPr/>
        </p:nvSpPr>
        <p:spPr>
          <a:xfrm>
            <a:off x="2441444" y="1060365"/>
            <a:ext cx="4571879" cy="383054"/>
          </a:xfrm>
          <a:prstGeom prst="rect">
            <a:avLst/>
          </a:prstGeom>
        </p:spPr>
        <p:txBody>
          <a:bodyPr>
            <a:spAutoFit/>
          </a:bodyPr>
          <a:lstStyle/>
          <a:p>
            <a:pPr algn="ctr">
              <a:lnSpc>
                <a:spcPct val="120000"/>
              </a:lnSpc>
            </a:pPr>
            <a:r>
              <a:rPr lang="en-US" sz="1725"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589191" y="115198"/>
            <a:ext cx="7180951" cy="415496"/>
          </a:xfrm>
          <a:prstGeom prst="rect">
            <a:avLst/>
          </a:prstGeom>
          <a:noFill/>
        </p:spPr>
        <p:txBody>
          <a:bodyPr wrap="square" lIns="68578" tIns="34289" rIns="68578" bIns="34289" rtlCol="0" anchor="ctr">
            <a:spAutoFit/>
          </a:bodyPr>
          <a:lstStyle/>
          <a:p>
            <a:pPr algn="ctr"/>
            <a:r>
              <a:rPr lang="en-US" sz="1236" b="1" dirty="0"/>
              <a:t>	</a:t>
            </a:r>
            <a:r>
              <a:rPr lang="en-US" sz="2250" b="1" dirty="0">
                <a:solidFill>
                  <a:srgbClr val="46B0FA"/>
                </a:solidFill>
                <a:latin typeface="Arial"/>
                <a:cs typeface="Arial"/>
              </a:rPr>
              <a:t>MCQ’s Answers</a:t>
            </a:r>
            <a:endParaRPr lang="en-IN" sz="2250" b="1" dirty="0">
              <a:solidFill>
                <a:srgbClr val="46B0FA"/>
              </a:solidFill>
              <a:latin typeface="Arial"/>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742259" y="783109"/>
            <a:ext cx="8026167"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Answers</a:t>
            </a:r>
          </a:p>
          <a:p>
            <a:r>
              <a:rPr lang="en-US"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ea typeface="Times New Roman" panose="02020603050405020304" pitchFamily="18" charset="0"/>
                <a:cs typeface="Times New Roman" panose="02020603050405020304" pitchFamily="18" charset="0"/>
              </a:rPr>
              <a:t>d) Hyperparameters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ea typeface="Times New Roman" panose="02020603050405020304" pitchFamily="18" charset="0"/>
                <a:cs typeface="Times New Roman" panose="02020603050405020304" pitchFamily="18" charset="0"/>
              </a:rPr>
              <a:t>b) To ensure all features contribute equally to the 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ea typeface="Times New Roman" panose="02020603050405020304" pitchFamily="18" charset="0"/>
                <a:cs typeface="Times New Roman" panose="02020603050405020304" pitchFamily="18" charset="0"/>
              </a:rPr>
              <a:t>b) To transform raw data into meaningful features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dirty="0">
                <a:solidFill>
                  <a:srgbClr val="222222"/>
                </a:solidFill>
                <a:highlight>
                  <a:srgbClr val="FFFFFF"/>
                </a:highlight>
                <a:latin typeface="Times New Roman" panose="02020603050405020304" pitchFamily="18" charset="0"/>
                <a:cs typeface="Times New Roman" panose="02020603050405020304" pitchFamily="18" charset="0"/>
              </a:rPr>
              <a:t>c) Dropping duplicate rows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dirty="0">
                <a:solidFill>
                  <a:srgbClr val="222222"/>
                </a:solidFill>
                <a:highlight>
                  <a:srgbClr val="FFFFFF"/>
                </a:highlight>
                <a:latin typeface="Times New Roman" panose="02020603050405020304" pitchFamily="18" charset="0"/>
                <a:cs typeface="Times New Roman" panose="02020603050405020304" pitchFamily="18" charset="0"/>
              </a:rPr>
              <a:t>b) To improve model performance and reduce overfitting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6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23F91-7ED7-B572-9F66-25A4869A246D}"/>
              </a:ext>
            </a:extLst>
          </p:cNvPr>
          <p:cNvSpPr txBox="1"/>
          <p:nvPr/>
        </p:nvSpPr>
        <p:spPr>
          <a:xfrm>
            <a:off x="467636" y="434531"/>
            <a:ext cx="3295981" cy="400110"/>
          </a:xfrm>
          <a:prstGeom prst="rect">
            <a:avLst/>
          </a:prstGeom>
          <a:noFill/>
        </p:spPr>
        <p:txBody>
          <a:bodyPr wrap="square">
            <a:spAutoFit/>
          </a:bodyPr>
          <a:lstStyle/>
          <a:p>
            <a:r>
              <a:rPr lang="en-US" sz="2000" b="1" dirty="0">
                <a:solidFill>
                  <a:schemeClr val="bg1"/>
                </a:solidFill>
                <a:highlight>
                  <a:srgbClr val="0000FF"/>
                </a:highlight>
              </a:rPr>
              <a:t>Feature Scaling </a:t>
            </a:r>
          </a:p>
        </p:txBody>
      </p:sp>
      <p:graphicFrame>
        <p:nvGraphicFramePr>
          <p:cNvPr id="6" name="TextBox 1">
            <a:extLst>
              <a:ext uri="{FF2B5EF4-FFF2-40B4-BE49-F238E27FC236}">
                <a16:creationId xmlns:a16="http://schemas.microsoft.com/office/drawing/2014/main" id="{4390A668-B039-32B1-907D-C0AF787F1AFC}"/>
              </a:ext>
            </a:extLst>
          </p:cNvPr>
          <p:cNvGraphicFramePr/>
          <p:nvPr/>
        </p:nvGraphicFramePr>
        <p:xfrm>
          <a:off x="467637" y="1159564"/>
          <a:ext cx="8265546" cy="32666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27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E32FA8-3F24-894E-0EF8-BCCE4F4E8793}"/>
              </a:ext>
            </a:extLst>
          </p:cNvPr>
          <p:cNvSpPr txBox="1"/>
          <p:nvPr/>
        </p:nvSpPr>
        <p:spPr>
          <a:xfrm>
            <a:off x="243570" y="2075329"/>
            <a:ext cx="2881791" cy="230393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kern="1200" dirty="0">
                <a:solidFill>
                  <a:srgbClr val="FFFFFF"/>
                </a:solidFill>
                <a:latin typeface="+mj-lt"/>
                <a:ea typeface="+mj-ea"/>
                <a:cs typeface="+mj-cs"/>
              </a:rPr>
              <a:t>Data Standardization</a:t>
            </a:r>
          </a:p>
        </p:txBody>
      </p:sp>
      <p:pic>
        <p:nvPicPr>
          <p:cNvPr id="3" name="Picture 2">
            <a:extLst>
              <a:ext uri="{FF2B5EF4-FFF2-40B4-BE49-F238E27FC236}">
                <a16:creationId xmlns:a16="http://schemas.microsoft.com/office/drawing/2014/main" id="{32F3C8E5-56C1-DE0E-3B20-6AAC635A33D4}"/>
              </a:ext>
            </a:extLst>
          </p:cNvPr>
          <p:cNvPicPr>
            <a:picLocks noChangeAspect="1"/>
          </p:cNvPicPr>
          <p:nvPr/>
        </p:nvPicPr>
        <p:blipFill>
          <a:blip r:embed="rId2"/>
          <a:stretch>
            <a:fillRect/>
          </a:stretch>
        </p:blipFill>
        <p:spPr>
          <a:xfrm>
            <a:off x="1847996" y="499771"/>
            <a:ext cx="6465815" cy="3879488"/>
          </a:xfrm>
          <a:prstGeom prst="rect">
            <a:avLst/>
          </a:prstGeom>
        </p:spPr>
      </p:pic>
      <p:sp>
        <p:nvSpPr>
          <p:cNvPr id="5" name="Rectangle 4">
            <a:extLst>
              <a:ext uri="{FF2B5EF4-FFF2-40B4-BE49-F238E27FC236}">
                <a16:creationId xmlns:a16="http://schemas.microsoft.com/office/drawing/2014/main" id="{3E9BEDFC-5F0C-070E-7708-E5C84A016C5C}"/>
              </a:ext>
            </a:extLst>
          </p:cNvPr>
          <p:cNvSpPr/>
          <p:nvPr/>
        </p:nvSpPr>
        <p:spPr>
          <a:xfrm>
            <a:off x="-1" y="0"/>
            <a:ext cx="1723617" cy="514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3855AE2-2221-373B-180C-7C60F1A2604C}"/>
              </a:ext>
            </a:extLst>
          </p:cNvPr>
          <p:cNvSpPr txBox="1"/>
          <p:nvPr/>
        </p:nvSpPr>
        <p:spPr>
          <a:xfrm>
            <a:off x="-39152" y="1923846"/>
            <a:ext cx="1723617" cy="646331"/>
          </a:xfrm>
          <a:prstGeom prst="rect">
            <a:avLst/>
          </a:prstGeom>
          <a:noFill/>
        </p:spPr>
        <p:txBody>
          <a:bodyPr wrap="square">
            <a:spAutoFit/>
          </a:bodyPr>
          <a:lstStyle/>
          <a:p>
            <a:pPr algn="ctr"/>
            <a:r>
              <a:rPr lang="en-US" dirty="0">
                <a:solidFill>
                  <a:schemeClr val="bg1"/>
                </a:solidFill>
              </a:rPr>
              <a:t>Feature</a:t>
            </a:r>
            <a:br>
              <a:rPr lang="en-US" dirty="0">
                <a:solidFill>
                  <a:schemeClr val="bg1"/>
                </a:solidFill>
              </a:rPr>
            </a:br>
            <a:r>
              <a:rPr lang="en-US" dirty="0">
                <a:solidFill>
                  <a:schemeClr val="bg1"/>
                </a:solidFill>
              </a:rPr>
              <a:t>Standardization</a:t>
            </a:r>
          </a:p>
        </p:txBody>
      </p:sp>
    </p:spTree>
    <p:extLst>
      <p:ext uri="{BB962C8B-B14F-4D97-AF65-F5344CB8AC3E}">
        <p14:creationId xmlns:p14="http://schemas.microsoft.com/office/powerpoint/2010/main" val="75712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B4523-512F-8C12-E969-B089CDE438EB}"/>
              </a:ext>
            </a:extLst>
          </p:cNvPr>
          <p:cNvSpPr txBox="1"/>
          <p:nvPr/>
        </p:nvSpPr>
        <p:spPr>
          <a:xfrm>
            <a:off x="495030" y="2075329"/>
            <a:ext cx="2612851" cy="230393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000" kern="1200" dirty="0">
                <a:solidFill>
                  <a:srgbClr val="FFFFFF"/>
                </a:solidFill>
                <a:latin typeface="+mj-lt"/>
                <a:ea typeface="+mj-ea"/>
                <a:cs typeface="+mj-cs"/>
              </a:rPr>
              <a:t>Data Normalization</a:t>
            </a:r>
          </a:p>
        </p:txBody>
      </p:sp>
      <p:pic>
        <p:nvPicPr>
          <p:cNvPr id="3" name="Picture 2">
            <a:extLst>
              <a:ext uri="{FF2B5EF4-FFF2-40B4-BE49-F238E27FC236}">
                <a16:creationId xmlns:a16="http://schemas.microsoft.com/office/drawing/2014/main" id="{B41BD8AA-B192-2425-AB74-2A263EC5F5CB}"/>
              </a:ext>
            </a:extLst>
          </p:cNvPr>
          <p:cNvPicPr>
            <a:picLocks noChangeAspect="1"/>
          </p:cNvPicPr>
          <p:nvPr/>
        </p:nvPicPr>
        <p:blipFill>
          <a:blip r:embed="rId2"/>
          <a:stretch>
            <a:fillRect/>
          </a:stretch>
        </p:blipFill>
        <p:spPr>
          <a:xfrm>
            <a:off x="2315653" y="438291"/>
            <a:ext cx="6066348" cy="3940968"/>
          </a:xfrm>
          <a:prstGeom prst="rect">
            <a:avLst/>
          </a:prstGeom>
        </p:spPr>
      </p:pic>
      <p:sp>
        <p:nvSpPr>
          <p:cNvPr id="2" name="Rectangle 1">
            <a:extLst>
              <a:ext uri="{FF2B5EF4-FFF2-40B4-BE49-F238E27FC236}">
                <a16:creationId xmlns:a16="http://schemas.microsoft.com/office/drawing/2014/main" id="{C5C763BE-9CA7-08B7-F656-764C2AC1D296}"/>
              </a:ext>
            </a:extLst>
          </p:cNvPr>
          <p:cNvSpPr/>
          <p:nvPr/>
        </p:nvSpPr>
        <p:spPr>
          <a:xfrm>
            <a:off x="0" y="0"/>
            <a:ext cx="1752600" cy="51435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Feature</a:t>
            </a:r>
            <a:br>
              <a:rPr lang="en-US" dirty="0"/>
            </a:br>
            <a:r>
              <a:rPr lang="en-US" dirty="0"/>
              <a:t>Normalization</a:t>
            </a:r>
          </a:p>
        </p:txBody>
      </p:sp>
    </p:spTree>
    <p:extLst>
      <p:ext uri="{BB962C8B-B14F-4D97-AF65-F5344CB8AC3E}">
        <p14:creationId xmlns:p14="http://schemas.microsoft.com/office/powerpoint/2010/main" val="2493285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1|10.1|56|9|5.8|8.8|9.4"/>
</p:tagLst>
</file>

<file path=ppt/tags/tag2.xml><?xml version="1.0" encoding="utf-8"?>
<p:tagLst xmlns:a="http://schemas.openxmlformats.org/drawingml/2006/main" xmlns:r="http://schemas.openxmlformats.org/officeDocument/2006/relationships" xmlns:p="http://schemas.openxmlformats.org/presentationml/2006/main">
  <p:tag name="TIMING" val="|2.8|22.3|41.5|30.9"/>
</p:tagLst>
</file>

<file path=ppt/tags/tag3.xml><?xml version="1.0" encoding="utf-8"?>
<p:tagLst xmlns:a="http://schemas.openxmlformats.org/drawingml/2006/main" xmlns:r="http://schemas.openxmlformats.org/officeDocument/2006/relationships" xmlns:p="http://schemas.openxmlformats.org/presentationml/2006/main">
  <p:tag name="TIMING" val="|4.7|4.4|21.1|35.9|23.1|66.9|12.3|30.9|39.8|2.1|8.3|3.9|29.3|39.2|92.7"/>
</p:tagLst>
</file>

<file path=ppt/tags/tag4.xml><?xml version="1.0" encoding="utf-8"?>
<p:tagLst xmlns:a="http://schemas.openxmlformats.org/drawingml/2006/main" xmlns:r="http://schemas.openxmlformats.org/officeDocument/2006/relationships" xmlns:p="http://schemas.openxmlformats.org/presentationml/2006/main">
  <p:tag name="TIMING" val="|15.3|47.5|4|12|9.3|26.1|6.6|11.4|15.4|1.5|2.2|28.8|5.6|8.4|11.4|2.6|15.2|1.4|13.7|1.6|26.1|0.9|53.3|24.1|1.5|9.8|16.1|1|1.5|1.3"/>
</p:tagLst>
</file>

<file path=ppt/tags/tag5.xml><?xml version="1.0" encoding="utf-8"?>
<p:tagLst xmlns:a="http://schemas.openxmlformats.org/drawingml/2006/main" xmlns:r="http://schemas.openxmlformats.org/officeDocument/2006/relationships" xmlns:p="http://schemas.openxmlformats.org/presentationml/2006/main">
  <p:tag name="TIMING" val="|7|3.9|8.5|34.8|21.4|54.4"/>
</p:tagLst>
</file>

<file path=ppt/tags/tag6.xml><?xml version="1.0" encoding="utf-8"?>
<p:tagLst xmlns:a="http://schemas.openxmlformats.org/drawingml/2006/main" xmlns:r="http://schemas.openxmlformats.org/officeDocument/2006/relationships" xmlns:p="http://schemas.openxmlformats.org/presentationml/2006/main">
  <p:tag name="TIMING" val="|20.9|7.8|17.1|7.4|1.5|11.2|1.1|2.5|25|19.8|42.8|58.3|7.5|36.6"/>
</p:tagLst>
</file>

<file path=ppt/tags/tag7.xml><?xml version="1.0" encoding="utf-8"?>
<p:tagLst xmlns:a="http://schemas.openxmlformats.org/drawingml/2006/main" xmlns:r="http://schemas.openxmlformats.org/officeDocument/2006/relationships" xmlns:p="http://schemas.openxmlformats.org/presentationml/2006/main">
  <p:tag name="TIMING" val="|12.6|20.4|14.6|13.7|51|21.3|22.9|28.7|27.2|21.5|15.6|1|23.3|0.9|18.8"/>
</p:tagLst>
</file>

<file path=ppt/tags/tag8.xml><?xml version="1.0" encoding="utf-8"?>
<p:tagLst xmlns:a="http://schemas.openxmlformats.org/drawingml/2006/main" xmlns:r="http://schemas.openxmlformats.org/officeDocument/2006/relationships" xmlns:p="http://schemas.openxmlformats.org/presentationml/2006/main">
  <p:tag name="TIMING" val="|2.3|5.7|21.7|15|115.9|63.7|36.8|1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2913</TotalTime>
  <Words>5012</Words>
  <Application>Microsoft Office PowerPoint</Application>
  <PresentationFormat>On-screen Show (16:9)</PresentationFormat>
  <Paragraphs>746</Paragraphs>
  <Slides>64</Slides>
  <Notes>10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Abadi Extra Light</vt:lpstr>
      <vt:lpstr>Aptos</vt:lpstr>
      <vt:lpstr>Arial</vt:lpstr>
      <vt:lpstr>Calibri</vt:lpstr>
      <vt:lpstr>Cambria Math</vt:lpstr>
      <vt:lpstr>Comic Sans MS</vt:lpstr>
      <vt:lpstr>source-serif-pro</vt:lpstr>
      <vt:lpstr>Symbol</vt:lpstr>
      <vt:lpstr>Tahoma</vt:lpstr>
      <vt:lpstr>Times</vt:lpstr>
      <vt:lpstr>Times New Roman</vt:lpstr>
      <vt:lpstr>Wingdings</vt:lpstr>
      <vt:lpstr>Office Theme</vt:lpstr>
      <vt:lpstr>All About Data Handling  From ML Perspective</vt:lpstr>
      <vt:lpstr>PowerPoint Presentation</vt:lpstr>
      <vt:lpstr>PowerPoint Presentation</vt:lpstr>
      <vt:lpstr>PowerPoint Presentation</vt:lpstr>
      <vt:lpstr>PowerPoint Presentation</vt:lpstr>
      <vt:lpstr>Common Data Transformation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SMOTE’s Informed Oversampling Procedure</vt:lpstr>
      <vt:lpstr>PowerPoint Presentation</vt:lpstr>
      <vt:lpstr>PowerPoint Presentation</vt:lpstr>
      <vt:lpstr>SMOTE’s Shortcomings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Trees for Classification</vt:lpstr>
      <vt:lpstr>Decision Tree Construction: An Example</vt:lpstr>
      <vt:lpstr>PowerPoint Presentation</vt:lpstr>
      <vt:lpstr>Building Decision Trees</vt:lpstr>
      <vt:lpstr>How to Split at Internal Nodes?</vt:lpstr>
      <vt:lpstr>Decision Tree for PlayTennis</vt:lpstr>
      <vt:lpstr>PowerPoint Presentation</vt:lpstr>
      <vt:lpstr>Advantages of decision trees</vt:lpstr>
      <vt:lpstr>Training a decision tree (algorithm ID3)</vt:lpstr>
      <vt:lpstr>Which Attribute is ”best”?</vt:lpstr>
      <vt:lpstr>Entropy</vt:lpstr>
      <vt:lpstr>Information Gain</vt:lpstr>
      <vt:lpstr>Information Gain</vt:lpstr>
      <vt:lpstr>Training Examples</vt:lpstr>
      <vt:lpstr>Selecting the Next Attribute</vt:lpstr>
      <vt:lpstr>Selecting the Next Attribute</vt:lpstr>
      <vt:lpstr>ID3 Algorithm</vt:lpstr>
      <vt:lpstr>Converting a Tree to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Surender Varma Gadhiraju</dc:creator>
  <cp:keywords/>
  <dc:description>generated using python-pptx</dc:description>
  <cp:lastModifiedBy>Surender Varma Gadhiraju</cp:lastModifiedBy>
  <cp:revision>65</cp:revision>
  <dcterms:created xsi:type="dcterms:W3CDTF">2013-01-27T09:14:16Z</dcterms:created>
  <dcterms:modified xsi:type="dcterms:W3CDTF">2024-09-12T06:15:49Z</dcterms:modified>
  <cp:category/>
</cp:coreProperties>
</file>