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tr-TR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0" autoAdjust="0"/>
    <p:restoredTop sz="94660"/>
  </p:normalViewPr>
  <p:slideViewPr>
    <p:cSldViewPr snapToGrid="0">
      <p:cViewPr varScale="1">
        <p:scale>
          <a:sx n="44" d="100"/>
          <a:sy n="44" d="100"/>
        </p:scale>
        <p:origin x="250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1C55-5973-43EE-9A1B-8B552C3DB76A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9303-3A57-4A35-856F-76A1E42247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829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1C55-5973-43EE-9A1B-8B552C3DB76A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9303-3A57-4A35-856F-76A1E42247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18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1C55-5973-43EE-9A1B-8B552C3DB76A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9303-3A57-4A35-856F-76A1E42247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82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1C55-5973-43EE-9A1B-8B552C3DB76A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9303-3A57-4A35-856F-76A1E42247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769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1C55-5973-43EE-9A1B-8B552C3DB76A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9303-3A57-4A35-856F-76A1E42247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828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1C55-5973-43EE-9A1B-8B552C3DB76A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9303-3A57-4A35-856F-76A1E42247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05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1C55-5973-43EE-9A1B-8B552C3DB76A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9303-3A57-4A35-856F-76A1E42247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328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1C55-5973-43EE-9A1B-8B552C3DB76A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9303-3A57-4A35-856F-76A1E42247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209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1C55-5973-43EE-9A1B-8B552C3DB76A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9303-3A57-4A35-856F-76A1E42247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028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1C55-5973-43EE-9A1B-8B552C3DB76A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9303-3A57-4A35-856F-76A1E42247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963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1C55-5973-43EE-9A1B-8B552C3DB76A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9303-3A57-4A35-856F-76A1E42247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60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F1C55-5973-43EE-9A1B-8B552C3DB76A}" type="datetimeFigureOut">
              <a:rPr lang="tr-TR" smtClean="0"/>
              <a:t>17.01.2024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C9303-3A57-4A35-856F-76A1E42247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297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89"/>
          <p:cNvSpPr txBox="1">
            <a:spLocks noChangeAspect="1" noChangeArrowheads="1"/>
          </p:cNvSpPr>
          <p:nvPr/>
        </p:nvSpPr>
        <p:spPr bwMode="auto">
          <a:xfrm>
            <a:off x="396988" y="5076515"/>
            <a:ext cx="9360000" cy="4663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 anchor="ctr">
            <a:norm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sz="3200" dirty="0">
                <a:latin typeface="Calibri" pitchFamily="34" charset="0"/>
              </a:rPr>
              <a:t>This Flutter-built cross-platform application integrates with Firebase and NodeJS, simplifying store management and offering engaging offers. It offers secure authentication and real-time tourism experiences, allowing users to discover nearby stores, exclusive deals, and local attractions. The app not only simplifies store management but also creates an immersive shopping experience.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6" name="Rectangle 31"/>
          <p:cNvSpPr/>
          <p:nvPr/>
        </p:nvSpPr>
        <p:spPr>
          <a:xfrm>
            <a:off x="396988" y="4044357"/>
            <a:ext cx="9360000" cy="93871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5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Abstract</a:t>
            </a:r>
          </a:p>
        </p:txBody>
      </p:sp>
      <p:sp>
        <p:nvSpPr>
          <p:cNvPr id="27" name="Metin kutusu 26"/>
          <p:cNvSpPr txBox="1"/>
          <p:nvPr/>
        </p:nvSpPr>
        <p:spPr>
          <a:xfrm>
            <a:off x="0" y="0"/>
            <a:ext cx="30275213" cy="36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8" name="Text Box 189"/>
          <p:cNvSpPr txBox="1">
            <a:spLocks noChangeAspect="1" noChangeArrowheads="1"/>
          </p:cNvSpPr>
          <p:nvPr/>
        </p:nvSpPr>
        <p:spPr bwMode="auto">
          <a:xfrm>
            <a:off x="396988" y="11333670"/>
            <a:ext cx="9360000" cy="9396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 anchor="ctr">
            <a:norm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sz="3200" dirty="0">
                <a:latin typeface="Calibri" pitchFamily="34" charset="0"/>
              </a:rPr>
              <a:t>The Smart-Shopping mobile app is an integration of multiple technologies designed to create new methods for store management and tourism. This cross-platform solution was created by combining Flutter and Node.js. It is expected to improve store management efficiency and provide users with a personalized experience for local shopping and tourism destinations. This project analyses aspects of the application's user-friendly features, technical structure, and potential to transform the relationship between technology and business.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9" name="Rectangle 31"/>
          <p:cNvSpPr/>
          <p:nvPr/>
        </p:nvSpPr>
        <p:spPr>
          <a:xfrm>
            <a:off x="396988" y="10324310"/>
            <a:ext cx="9360000" cy="93871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5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</a:p>
        </p:txBody>
      </p:sp>
      <p:sp>
        <p:nvSpPr>
          <p:cNvPr id="30" name="Text Box 189"/>
          <p:cNvSpPr txBox="1">
            <a:spLocks noChangeAspect="1" noChangeArrowheads="1"/>
          </p:cNvSpPr>
          <p:nvPr/>
        </p:nvSpPr>
        <p:spPr bwMode="auto">
          <a:xfrm>
            <a:off x="10356396" y="5088017"/>
            <a:ext cx="9360000" cy="1564197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 anchor="ctr">
            <a:norm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sz="3200" dirty="0">
                <a:latin typeface="Calibri" pitchFamily="34" charset="0"/>
              </a:rPr>
              <a:t>Flutter is an open-source UI toolkit that enables the creation of natively compiled applications for mobile, web, and desktop using pre-designed widgets.</a:t>
            </a:r>
          </a:p>
          <a:p>
            <a:pPr algn="just" eaLnBrk="1" hangingPunct="1"/>
            <a:r>
              <a:rPr lang="en-GB" sz="3200" dirty="0">
                <a:latin typeface="Calibri" pitchFamily="34" charset="0"/>
              </a:rPr>
              <a:t>Flutter is a crucial component in our project for creating a fluid mobile app interface, ensuring consistent functionality and design for both iOS and Android users. Its cross-platform capabilities improve user experience, efficiency, responsiveness, and visual appeal for all users regardless of the OS they're using.</a:t>
            </a:r>
          </a:p>
          <a:p>
            <a:pPr algn="just" eaLnBrk="1" hangingPunct="1"/>
            <a:endParaRPr lang="en-US" sz="3200" dirty="0">
              <a:latin typeface="Calibri" pitchFamily="34" charset="0"/>
            </a:endParaRPr>
          </a:p>
          <a:p>
            <a:pPr algn="just" eaLnBrk="1" hangingPunct="1"/>
            <a:r>
              <a:rPr lang="en-US" sz="3200" dirty="0">
                <a:latin typeface="Calibri" pitchFamily="34" charset="0"/>
              </a:rPr>
              <a:t>Node.js is a cross-platform, open-source JavaScript runtime environment. It runs on the V8 JavaScript engine, and executes JavaScript code outside a web browser.</a:t>
            </a:r>
          </a:p>
          <a:p>
            <a:pPr algn="just" eaLnBrk="1" hangingPunct="1"/>
            <a:r>
              <a:rPr lang="en-GB" sz="3200" dirty="0">
                <a:latin typeface="Calibri" pitchFamily="34" charset="0"/>
              </a:rPr>
              <a:t>Node.js is a crucial part of the Smart-project's backend development, handling server-side features, API endpoints, and database integration. Its event-driven design ensures optimal performance and responsiveness, contributing to the overall effectiveness and dependability of the Smart-Shopping mobile application.</a:t>
            </a:r>
          </a:p>
          <a:p>
            <a:pPr algn="just" eaLnBrk="1" hangingPunct="1"/>
            <a:endParaRPr lang="en-GB" sz="3200" dirty="0">
              <a:latin typeface="Calibri" pitchFamily="34" charset="0"/>
            </a:endParaRPr>
          </a:p>
          <a:p>
            <a:pPr algn="just" eaLnBrk="1" hangingPunct="1"/>
            <a:r>
              <a:rPr lang="en-GB" sz="3200" dirty="0">
                <a:latin typeface="Calibri" pitchFamily="34" charset="0"/>
              </a:rPr>
              <a:t>Google's Firebase is a mobile and web application development platform that simplifies backend development by offering services like real-time databases and authentication.</a:t>
            </a:r>
          </a:p>
          <a:p>
            <a:pPr algn="just" eaLnBrk="1" hangingPunct="1"/>
            <a:r>
              <a:rPr lang="en-GB" sz="3200" dirty="0">
                <a:latin typeface="Calibri" pitchFamily="34" charset="0"/>
              </a:rPr>
              <a:t>Firebase plays an essential role in securing the Smart-Shopping application through OTP authentication. While its involvement may be more discreet compared to other technologies, Firebase Authentication ensures a secure login process.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1" name="Rectangle 31"/>
          <p:cNvSpPr/>
          <p:nvPr/>
        </p:nvSpPr>
        <p:spPr>
          <a:xfrm>
            <a:off x="10356396" y="4078657"/>
            <a:ext cx="9360000" cy="93871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tr-TR" sz="5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Methods and Procedures</a:t>
            </a:r>
            <a:endParaRPr lang="en-US" sz="55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Text Box 189"/>
          <p:cNvSpPr txBox="1">
            <a:spLocks noChangeAspect="1" noChangeArrowheads="1"/>
          </p:cNvSpPr>
          <p:nvPr/>
        </p:nvSpPr>
        <p:spPr bwMode="auto">
          <a:xfrm>
            <a:off x="20315804" y="5088017"/>
            <a:ext cx="9360000" cy="573244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 anchor="ctr">
            <a:norm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sz="3200" dirty="0">
                <a:latin typeface="Calibri" pitchFamily="34" charset="0"/>
              </a:rPr>
              <a:t>The goals of smart shopping were to provide a pleasant travel and shopping experience, increase business visibility online, and simplify store management. By implementing Flutter and Node.JS, it makes store management easier, offers a user-friendly interface, and makes tourism exploration easier for users.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3" name="Rectangle 31"/>
          <p:cNvSpPr/>
          <p:nvPr/>
        </p:nvSpPr>
        <p:spPr>
          <a:xfrm>
            <a:off x="20315804" y="4044357"/>
            <a:ext cx="9360000" cy="93871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tr-TR" sz="5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Results and discussion</a:t>
            </a:r>
            <a:endParaRPr lang="en-US" sz="55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Box 189"/>
          <p:cNvSpPr txBox="1">
            <a:spLocks noChangeAspect="1" noChangeArrowheads="1"/>
          </p:cNvSpPr>
          <p:nvPr/>
        </p:nvSpPr>
        <p:spPr bwMode="auto">
          <a:xfrm>
            <a:off x="20315804" y="12521030"/>
            <a:ext cx="9360000" cy="51484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 anchor="ctr">
            <a:normAutofit fontScale="92500" lnSpcReduction="10000"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sz="3200" dirty="0">
                <a:latin typeface="Calibri" pitchFamily="34" charset="0"/>
              </a:rPr>
              <a:t>•Flutter - Build apps for any screen. (n.d.). https://</a:t>
            </a:r>
            <a:r>
              <a:rPr lang="en-GB" sz="3200" dirty="0" err="1">
                <a:latin typeface="Calibri" pitchFamily="34" charset="0"/>
              </a:rPr>
              <a:t>docs.flutter.dev</a:t>
            </a:r>
            <a:r>
              <a:rPr lang="en-GB" sz="3200" dirty="0">
                <a:latin typeface="Calibri" pitchFamily="34" charset="0"/>
              </a:rPr>
              <a:t>/docs </a:t>
            </a:r>
          </a:p>
          <a:p>
            <a:pPr algn="just" eaLnBrk="1" hangingPunct="1"/>
            <a:endParaRPr lang="en-GB" sz="3200" dirty="0">
              <a:latin typeface="Calibri" pitchFamily="34" charset="0"/>
            </a:endParaRPr>
          </a:p>
          <a:p>
            <a:pPr algn="just" eaLnBrk="1" hangingPunct="1"/>
            <a:endParaRPr lang="en-GB" sz="3200" dirty="0">
              <a:latin typeface="Calibri" pitchFamily="34" charset="0"/>
            </a:endParaRPr>
          </a:p>
          <a:p>
            <a:pPr algn="just" eaLnBrk="1" hangingPunct="1"/>
            <a:r>
              <a:rPr lang="en-GB" sz="3200" dirty="0">
                <a:latin typeface="Calibri" pitchFamily="34" charset="0"/>
              </a:rPr>
              <a:t>•Node.js. (n.d.). Node.js Documentation. https://nodejs.org/en/docs/ </a:t>
            </a:r>
          </a:p>
          <a:p>
            <a:pPr algn="just" eaLnBrk="1" hangingPunct="1"/>
            <a:endParaRPr lang="en-GB" sz="3200" dirty="0">
              <a:latin typeface="Calibri" pitchFamily="34" charset="0"/>
            </a:endParaRPr>
          </a:p>
          <a:p>
            <a:pPr algn="just" eaLnBrk="1" hangingPunct="1"/>
            <a:endParaRPr lang="nb-NO" sz="3200" dirty="0">
              <a:latin typeface="Calibri" pitchFamily="34" charset="0"/>
            </a:endParaRPr>
          </a:p>
          <a:p>
            <a:pPr algn="just" eaLnBrk="1" hangingPunct="1"/>
            <a:r>
              <a:rPr lang="nb-NO" sz="3200" dirty="0">
                <a:latin typeface="Calibri" pitchFamily="34" charset="0"/>
              </a:rPr>
              <a:t>•Firebase. (n.d.). Flutter. https://docs.flutter.dev/development/data-and-backend/firebase</a:t>
            </a:r>
          </a:p>
        </p:txBody>
      </p:sp>
      <p:sp>
        <p:nvSpPr>
          <p:cNvPr id="12" name="Rectangle 31"/>
          <p:cNvSpPr/>
          <p:nvPr/>
        </p:nvSpPr>
        <p:spPr>
          <a:xfrm>
            <a:off x="20315804" y="11511670"/>
            <a:ext cx="9360000" cy="93871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tr-TR" sz="5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Sources and Acknowledgments</a:t>
            </a:r>
            <a:endParaRPr lang="en-US" sz="55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 Box 189"/>
          <p:cNvSpPr txBox="1">
            <a:spLocks noChangeAspect="1" noChangeArrowheads="1"/>
          </p:cNvSpPr>
          <p:nvPr/>
        </p:nvSpPr>
        <p:spPr bwMode="auto">
          <a:xfrm>
            <a:off x="20315804" y="19187777"/>
            <a:ext cx="9360000" cy="154221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 anchor="ctr">
            <a:norm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3200" dirty="0">
                <a:latin typeface="Calibri" pitchFamily="34" charset="0"/>
              </a:rPr>
              <a:t>20290078@ogrenci.ankara.edu.tr</a:t>
            </a:r>
          </a:p>
          <a:p>
            <a:pPr algn="just" eaLnBrk="1" hangingPunct="1"/>
            <a:r>
              <a:rPr lang="en-US" sz="3200" dirty="0">
                <a:latin typeface="Calibri" pitchFamily="34" charset="0"/>
              </a:rPr>
              <a:t>20290947@ogrenci.ankara.edu.tr</a:t>
            </a:r>
            <a:endParaRPr lang="tr-TR" sz="3200" dirty="0">
              <a:latin typeface="Calibri" pitchFamily="34" charset="0"/>
            </a:endParaRPr>
          </a:p>
        </p:txBody>
      </p:sp>
      <p:sp>
        <p:nvSpPr>
          <p:cNvPr id="14" name="Rectangle 31"/>
          <p:cNvSpPr/>
          <p:nvPr/>
        </p:nvSpPr>
        <p:spPr>
          <a:xfrm>
            <a:off x="20315804" y="18345362"/>
            <a:ext cx="9360000" cy="78483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Contact Information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25" y="119038"/>
            <a:ext cx="3361924" cy="3361924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11982197" y="497653"/>
            <a:ext cx="61083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bg1"/>
                </a:solidFill>
              </a:rPr>
              <a:t>Smart-Shopping</a:t>
            </a:r>
            <a:endParaRPr lang="tr-TR" sz="6500" dirty="0">
              <a:solidFill>
                <a:schemeClr val="bg1"/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9163123" y="1624560"/>
            <a:ext cx="1174654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Students</a:t>
            </a:r>
            <a:r>
              <a:rPr lang="tr-TR" sz="3500" dirty="0">
                <a:solidFill>
                  <a:schemeClr val="bg1"/>
                </a:solidFill>
              </a:rPr>
              <a:t>:</a:t>
            </a:r>
            <a:r>
              <a:rPr lang="en-US" sz="3500" dirty="0">
                <a:solidFill>
                  <a:schemeClr val="bg1"/>
                </a:solidFill>
              </a:rPr>
              <a:t> Ibraheem R N Hamdan &amp; </a:t>
            </a:r>
            <a:r>
              <a:rPr lang="en-US" sz="3500" dirty="0" err="1">
                <a:solidFill>
                  <a:schemeClr val="bg1"/>
                </a:solidFill>
              </a:rPr>
              <a:t>Ribhi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 err="1">
                <a:solidFill>
                  <a:schemeClr val="bg1"/>
                </a:solidFill>
              </a:rPr>
              <a:t>Bishtawi</a:t>
            </a:r>
            <a:endParaRPr lang="tr-TR" sz="3500" dirty="0">
              <a:solidFill>
                <a:schemeClr val="bg1"/>
              </a:solidFill>
            </a:endParaRPr>
          </a:p>
          <a:p>
            <a:r>
              <a:rPr lang="en-US" sz="3500" dirty="0">
                <a:solidFill>
                  <a:schemeClr val="bg1"/>
                </a:solidFill>
              </a:rPr>
              <a:t>Advisor</a:t>
            </a:r>
            <a:r>
              <a:rPr lang="tr-TR" sz="3500" dirty="0">
                <a:solidFill>
                  <a:schemeClr val="bg1"/>
                </a:solidFill>
              </a:rPr>
              <a:t>:</a:t>
            </a:r>
            <a:r>
              <a:rPr lang="en-US" sz="3500" dirty="0">
                <a:solidFill>
                  <a:schemeClr val="bg1"/>
                </a:solidFill>
              </a:rPr>
              <a:t> Prof. ENVER BAĞCI</a:t>
            </a:r>
            <a:endParaRPr lang="tr-TR" sz="3500" dirty="0">
              <a:solidFill>
                <a:schemeClr val="bg1"/>
              </a:solidFill>
            </a:endParaRPr>
          </a:p>
          <a:p>
            <a:r>
              <a:rPr lang="tr-TR" sz="3500" dirty="0">
                <a:solidFill>
                  <a:schemeClr val="bg1"/>
                </a:solidFill>
              </a:rPr>
              <a:t>Ankara Üniversitesi, Bilgisayar Mühendisliği Bölümü, Bitirme Yılı</a:t>
            </a:r>
          </a:p>
        </p:txBody>
      </p:sp>
    </p:spTree>
    <p:extLst>
      <p:ext uri="{BB962C8B-B14F-4D97-AF65-F5344CB8AC3E}">
        <p14:creationId xmlns:p14="http://schemas.microsoft.com/office/powerpoint/2010/main" val="163911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524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Veysel</dc:creator>
  <cp:lastModifiedBy>Ribhy Bishtawi</cp:lastModifiedBy>
  <cp:revision>19</cp:revision>
  <dcterms:created xsi:type="dcterms:W3CDTF">2019-06-06T13:10:07Z</dcterms:created>
  <dcterms:modified xsi:type="dcterms:W3CDTF">2024-01-17T13:28:34Z</dcterms:modified>
</cp:coreProperties>
</file>