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146847062" r:id="rId11"/>
    <p:sldId id="267" r:id="rId12"/>
    <p:sldId id="2146847063" r:id="rId13"/>
    <p:sldId id="268" r:id="rId14"/>
    <p:sldId id="2146847064" r:id="rId15"/>
    <p:sldId id="2146847055" r:id="rId16"/>
    <p:sldId id="269" r:id="rId17"/>
    <p:sldId id="2146847059" r:id="rId18"/>
    <p:sldId id="2146847060" r:id="rId19"/>
    <p:sldId id="2146847061" r:id="rId20"/>
    <p:sldId id="2146847065"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AI Agent for Digital Financial Literacy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Ritoban Datta </a:t>
            </a:r>
          </a:p>
          <a:p>
            <a:r>
              <a:rPr lang="en-US" sz="2000" b="1" dirty="0">
                <a:solidFill>
                  <a:schemeClr val="accent1">
                    <a:lumMod val="75000"/>
                  </a:schemeClr>
                </a:solidFill>
                <a:latin typeface="Arial"/>
                <a:cs typeface="Arial"/>
              </a:rPr>
              <a:t>B.tech- CSE with Gaming Technology</a:t>
            </a:r>
          </a:p>
          <a:p>
            <a:r>
              <a:rPr lang="en-US" sz="2000" b="1" dirty="0">
                <a:solidFill>
                  <a:schemeClr val="accent1">
                    <a:lumMod val="75000"/>
                  </a:schemeClr>
                </a:solidFill>
                <a:latin typeface="Arial"/>
                <a:cs typeface="Arial"/>
              </a:rPr>
              <a:t>SRM University of science and technology,</a:t>
            </a:r>
          </a:p>
          <a:p>
            <a:r>
              <a:rPr lang="en-US" sz="2000" b="1" dirty="0">
                <a:solidFill>
                  <a:schemeClr val="accent1">
                    <a:lumMod val="75000"/>
                  </a:schemeClr>
                </a:solidFill>
                <a:latin typeface="Arial"/>
                <a:cs typeface="Arial"/>
              </a:rPr>
              <a:t>Ramapuram</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53818"/>
          </a:xfrm>
        </p:spPr>
        <p:txBody>
          <a:bodyPr anchor="t">
            <a:normAutofit lnSpcReduction="10000"/>
          </a:bodyPr>
          <a:lstStyle/>
          <a:p>
            <a:r>
              <a:rPr lang="en-US" sz="2000" dirty="0"/>
              <a:t>Summary of Findings</a:t>
            </a:r>
          </a:p>
          <a:p>
            <a:pPr marL="457200" indent="-457200">
              <a:buFont typeface="+mj-lt"/>
              <a:buAutoNum type="arabicPeriod"/>
            </a:pPr>
            <a:r>
              <a:rPr lang="en-US" sz="2000" dirty="0"/>
              <a:t>The AI agent effectively uses IBM Granite Foundation Models and IBM Cloud Lite to deliver accurate, real-time financial guidance to users.</a:t>
            </a:r>
          </a:p>
          <a:p>
            <a:pPr marL="457200" indent="-457200">
              <a:buFont typeface="+mj-lt"/>
              <a:buAutoNum type="arabicPeriod"/>
            </a:pPr>
            <a:r>
              <a:rPr lang="en-US" sz="2000" dirty="0"/>
              <a:t>The integration of a RAG (Retrieval-Augmented Generation) pipeline ensures that responses are contextually relevant and grounded in verified sources (e.g., RBI, SEBI, digital finance guides).</a:t>
            </a:r>
          </a:p>
          <a:p>
            <a:pPr marL="457200" indent="-457200">
              <a:buFont typeface="+mj-lt"/>
              <a:buAutoNum type="arabicPeriod"/>
            </a:pPr>
            <a:r>
              <a:rPr lang="en-US" sz="2000" dirty="0"/>
              <a:t>The system supports multi-lingual, conversational interaction, improving accessibility for diverse user groups.</a:t>
            </a:r>
          </a:p>
          <a:p>
            <a:r>
              <a:rPr lang="en-US" sz="2000" dirty="0"/>
              <a:t>Effectiveness of the Proposed Solution</a:t>
            </a:r>
          </a:p>
          <a:p>
            <a:pPr marL="457200" indent="-457200">
              <a:buFont typeface="+mj-lt"/>
              <a:buAutoNum type="arabicPeriod"/>
            </a:pPr>
            <a:r>
              <a:rPr lang="en-US" sz="2000" dirty="0"/>
              <a:t>Demonstrated high accuracy and user satisfaction in answering core financial literacy questions.</a:t>
            </a:r>
          </a:p>
          <a:p>
            <a:pPr marL="457200" indent="-457200">
              <a:buFont typeface="+mj-lt"/>
              <a:buAutoNum type="arabicPeriod"/>
            </a:pPr>
            <a:r>
              <a:rPr lang="en-US" sz="2000" dirty="0"/>
              <a:t>The modular architecture allows for easy integration with apps, websites, or social messaging platforms.</a:t>
            </a:r>
          </a:p>
          <a:p>
            <a:pPr marL="457200" indent="-457200">
              <a:buFont typeface="+mj-lt"/>
              <a:buAutoNum type="arabicPeriod"/>
            </a:pPr>
            <a:r>
              <a:rPr lang="en-US" sz="2000" dirty="0"/>
              <a:t>Cloud Lite deployment ensures a cost-effective, scalable, and globally accessible solution.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33574-856C-1720-7477-2BF3F80DF38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72AC25A-085D-2813-F724-C17CF71064BB}"/>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D1B5AF52-BF87-7F6F-6A02-ECF9B16D4A4A}"/>
              </a:ext>
            </a:extLst>
          </p:cNvPr>
          <p:cNvSpPr>
            <a:spLocks noGrp="1"/>
          </p:cNvSpPr>
          <p:nvPr>
            <p:ph idx="1"/>
          </p:nvPr>
        </p:nvSpPr>
        <p:spPr>
          <a:xfrm>
            <a:off x="581192" y="1302026"/>
            <a:ext cx="11029615" cy="4853818"/>
          </a:xfrm>
        </p:spPr>
        <p:txBody>
          <a:bodyPr anchor="t">
            <a:normAutofit/>
          </a:bodyPr>
          <a:lstStyle/>
          <a:p>
            <a:r>
              <a:rPr lang="en-IN" sz="2000" dirty="0"/>
              <a:t>Challenges Faced</a:t>
            </a:r>
          </a:p>
          <a:p>
            <a:pPr marL="457200" indent="-457200">
              <a:buFont typeface="+mj-lt"/>
              <a:buAutoNum type="arabicPeriod"/>
            </a:pPr>
            <a:r>
              <a:rPr lang="en-IN" sz="2000" dirty="0"/>
              <a:t>Granite API limitations during fine-tuning or custom intent classification.</a:t>
            </a:r>
          </a:p>
          <a:p>
            <a:pPr marL="457200" indent="-457200">
              <a:buFont typeface="+mj-lt"/>
              <a:buAutoNum type="arabicPeriod"/>
            </a:pPr>
            <a:r>
              <a:rPr lang="en-IN" sz="2000" dirty="0"/>
              <a:t>Difficulty in retrieving region-specific financial schemes dynamically.</a:t>
            </a:r>
          </a:p>
          <a:p>
            <a:pPr marL="457200" indent="-457200">
              <a:buFont typeface="+mj-lt"/>
              <a:buAutoNum type="arabicPeriod"/>
            </a:pPr>
            <a:r>
              <a:rPr lang="en-IN" sz="2000" dirty="0"/>
              <a:t>Ensuring response neutrality and clarity across multiple Indian languages.</a:t>
            </a:r>
          </a:p>
          <a:p>
            <a:r>
              <a:rPr lang="en-IN" sz="2000" dirty="0"/>
              <a:t>Potential Improvements</a:t>
            </a:r>
          </a:p>
          <a:p>
            <a:pPr marL="457200" indent="-457200">
              <a:buFont typeface="+mj-lt"/>
              <a:buAutoNum type="arabicPeriod"/>
            </a:pPr>
            <a:r>
              <a:rPr lang="en-IN" sz="2000" dirty="0"/>
              <a:t>Add voice interaction support using IBM Watson Speech-to-Text.</a:t>
            </a:r>
          </a:p>
          <a:p>
            <a:pPr marL="457200" indent="-457200">
              <a:buFont typeface="+mj-lt"/>
              <a:buAutoNum type="arabicPeriod"/>
            </a:pPr>
            <a:r>
              <a:rPr lang="en-IN" sz="2000" dirty="0"/>
              <a:t>Enhance personalization using user history and financial behavior modeling.</a:t>
            </a:r>
          </a:p>
          <a:p>
            <a:pPr marL="457200" indent="-457200">
              <a:buFont typeface="+mj-lt"/>
              <a:buAutoNum type="arabicPeriod"/>
            </a:pPr>
            <a:r>
              <a:rPr lang="en-IN" sz="2000" dirty="0"/>
              <a:t>Expand the knowledge base with live data feeds from government APIs and fintech sites.</a:t>
            </a:r>
          </a:p>
        </p:txBody>
      </p:sp>
    </p:spTree>
    <p:extLst>
      <p:ext uri="{BB962C8B-B14F-4D97-AF65-F5344CB8AC3E}">
        <p14:creationId xmlns:p14="http://schemas.microsoft.com/office/powerpoint/2010/main" val="1627606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fontScale="92500" lnSpcReduction="20000"/>
          </a:bodyPr>
          <a:lstStyle/>
          <a:p>
            <a:pPr marL="0" indent="0">
              <a:buNone/>
            </a:pPr>
            <a:r>
              <a:rPr lang="en-US" dirty="0"/>
              <a:t> 1. Mobile App &amp; Voice Assistant Integration</a:t>
            </a:r>
          </a:p>
          <a:p>
            <a:pPr>
              <a:buClr>
                <a:schemeClr val="tx1"/>
              </a:buClr>
              <a:buFont typeface="Wingdings" panose="05000000000000000000" pitchFamily="2" charset="2"/>
              <a:buChar char="§"/>
            </a:pPr>
            <a:r>
              <a:rPr lang="en-US" dirty="0"/>
              <a:t>Extend the AI agent to Android/iOS apps</a:t>
            </a:r>
          </a:p>
          <a:p>
            <a:pPr>
              <a:buClr>
                <a:schemeClr val="tx1"/>
              </a:buClr>
              <a:buFont typeface="Wingdings" panose="05000000000000000000" pitchFamily="2" charset="2"/>
              <a:buChar char="§"/>
            </a:pPr>
            <a:r>
              <a:rPr lang="en-US" dirty="0"/>
              <a:t>Integrate voice-based interactions using IBM Watson Speech-to-Text</a:t>
            </a:r>
          </a:p>
          <a:p>
            <a:pPr>
              <a:buClr>
                <a:schemeClr val="tx1"/>
              </a:buClr>
              <a:buFont typeface="Wingdings" panose="05000000000000000000" pitchFamily="2" charset="2"/>
              <a:buChar char="§"/>
            </a:pPr>
            <a:r>
              <a:rPr lang="en-US" dirty="0"/>
              <a:t>Enable offline access for underserved and rural areas</a:t>
            </a:r>
          </a:p>
          <a:p>
            <a:pPr marL="0" indent="0">
              <a:buNone/>
            </a:pPr>
            <a:r>
              <a:rPr lang="en-US" dirty="0"/>
              <a:t>2. Regional Language Expansion</a:t>
            </a:r>
          </a:p>
          <a:p>
            <a:pPr>
              <a:buClr>
                <a:schemeClr val="tx1"/>
              </a:buClr>
              <a:buFont typeface="Wingdings" panose="05000000000000000000" pitchFamily="2" charset="2"/>
              <a:buChar char="§"/>
            </a:pPr>
            <a:r>
              <a:rPr lang="en-US" dirty="0"/>
              <a:t>Add support for more Indian languages and dialects</a:t>
            </a:r>
          </a:p>
          <a:p>
            <a:pPr>
              <a:buClr>
                <a:schemeClr val="tx1"/>
              </a:buClr>
              <a:buFont typeface="Wingdings" panose="05000000000000000000" pitchFamily="2" charset="2"/>
              <a:buChar char="§"/>
            </a:pPr>
            <a:r>
              <a:rPr lang="en-US" dirty="0"/>
              <a:t>Provide text-to-speech and voice output for accessibility </a:t>
            </a:r>
          </a:p>
          <a:p>
            <a:pPr marL="0" indent="0">
              <a:buNone/>
            </a:pPr>
            <a:r>
              <a:rPr lang="en-US" dirty="0"/>
              <a:t>3. Personalized Financial Learning Paths</a:t>
            </a:r>
          </a:p>
          <a:p>
            <a:pPr>
              <a:buClr>
                <a:schemeClr val="tx1"/>
              </a:buClr>
              <a:buFont typeface="Wingdings" panose="05000000000000000000" pitchFamily="2" charset="2"/>
              <a:buChar char="§"/>
            </a:pPr>
            <a:r>
              <a:rPr lang="en-US" dirty="0"/>
              <a:t>Track user progress and recommend custom learning modules</a:t>
            </a:r>
          </a:p>
          <a:p>
            <a:pPr>
              <a:buClr>
                <a:schemeClr val="tx1"/>
              </a:buClr>
              <a:buFont typeface="Wingdings" panose="05000000000000000000" pitchFamily="2" charset="2"/>
              <a:buChar char="§"/>
            </a:pPr>
            <a:r>
              <a:rPr lang="en-US" dirty="0"/>
              <a:t>Use AI to suggest financial tools like budget planners or EMI calculators</a:t>
            </a:r>
          </a:p>
          <a:p>
            <a:pPr marL="0" indent="0">
              <a:buNone/>
            </a:pPr>
            <a:r>
              <a:rPr lang="en-US" dirty="0"/>
              <a:t>4. Real-Time Financial Alerts &amp; Tips</a:t>
            </a:r>
          </a:p>
          <a:p>
            <a:pPr>
              <a:buClr>
                <a:schemeClr val="tx1"/>
              </a:buClr>
              <a:buFont typeface="Wingdings" panose="05000000000000000000" pitchFamily="2" charset="2"/>
              <a:buChar char="§"/>
            </a:pPr>
            <a:r>
              <a:rPr lang="en-US" dirty="0"/>
              <a:t>Integrate live updates from RBI, NPCI, SEBI</a:t>
            </a:r>
          </a:p>
          <a:p>
            <a:pPr>
              <a:buClr>
                <a:schemeClr val="tx1"/>
              </a:buClr>
              <a:buFont typeface="Wingdings" panose="05000000000000000000" pitchFamily="2" charset="2"/>
              <a:buChar char="§"/>
            </a:pPr>
            <a:r>
              <a:rPr lang="en-US" dirty="0"/>
              <a:t>Provide users with alerts on scams, schemes, deadlines, or policy changes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49323"/>
            <a:ext cx="11029616" cy="763657"/>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3" name="Rectangle 1">
            <a:extLst>
              <a:ext uri="{FF2B5EF4-FFF2-40B4-BE49-F238E27FC236}">
                <a16:creationId xmlns:a16="http://schemas.microsoft.com/office/drawing/2014/main" id="{695382BB-F159-190E-8AF1-FA0E0F5B7C01}"/>
              </a:ext>
            </a:extLst>
          </p:cNvPr>
          <p:cNvSpPr>
            <a:spLocks noGrp="1" noChangeArrowheads="1"/>
          </p:cNvSpPr>
          <p:nvPr>
            <p:ph idx="1"/>
          </p:nvPr>
        </p:nvSpPr>
        <p:spPr bwMode="auto">
          <a:xfrm>
            <a:off x="581191" y="961032"/>
            <a:ext cx="1095144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IBM Granite Foundation Models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https://www.ibm.com/products/granite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Official IBM documentation on foundation models</a:t>
            </a: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IBM Cloud Lite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https://www.ibm.com/cloud/free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Information about services and limits of IBM Cloud Lite tier</a:t>
            </a: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IBM Watson Developer Docs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https://cloud.ibm.com/docs/watson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APIs for NLP, language translation, and integration guides</a:t>
            </a: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LangChain Documentation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https://docs.langchain.com</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For implementing Retrieval-Augmented Generation (RAG) pipelines</a:t>
            </a: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RBI – Financial Education Content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https://rbidocs.rbi.org.in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Official documents and FAQs on digital banking and financial literacy</a:t>
            </a: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SEBI Investor Education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https://investor.sebi.gov.in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Government-approved resources for retail investor awareness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nchor="t"/>
          <a:lstStyle/>
          <a:p>
            <a:r>
              <a:rPr lang="en-IN" dirty="0"/>
              <a:t>Screenshot/ credly certificate( getting started with AI)</a:t>
            </a:r>
          </a:p>
          <a:p>
            <a:pPr marL="0" indent="0">
              <a:buNone/>
            </a:pPr>
            <a:endParaRPr lang="en-IN" dirty="0"/>
          </a:p>
        </p:txBody>
      </p:sp>
      <p:pic>
        <p:nvPicPr>
          <p:cNvPr id="5" name="Picture 4">
            <a:extLst>
              <a:ext uri="{FF2B5EF4-FFF2-40B4-BE49-F238E27FC236}">
                <a16:creationId xmlns:a16="http://schemas.microsoft.com/office/drawing/2014/main" id="{CDA79C64-49E5-F276-ACD0-BD0263F48341}"/>
              </a:ext>
            </a:extLst>
          </p:cNvPr>
          <p:cNvPicPr>
            <a:picLocks noChangeAspect="1"/>
          </p:cNvPicPr>
          <p:nvPr/>
        </p:nvPicPr>
        <p:blipFill>
          <a:blip r:embed="rId2"/>
          <a:stretch>
            <a:fillRect/>
          </a:stretch>
        </p:blipFill>
        <p:spPr>
          <a:xfrm>
            <a:off x="830424" y="1698171"/>
            <a:ext cx="10170368" cy="456267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nchor="t"/>
          <a:lstStyle/>
          <a:p>
            <a:r>
              <a:rPr lang="en-IN" dirty="0"/>
              <a:t>Screenshot/ credly certificate( Journey to Cloud)</a:t>
            </a:r>
          </a:p>
          <a:p>
            <a:pPr marL="0" indent="0">
              <a:buNone/>
            </a:pPr>
            <a:endParaRPr lang="en-IN" dirty="0"/>
          </a:p>
        </p:txBody>
      </p:sp>
      <p:pic>
        <p:nvPicPr>
          <p:cNvPr id="5" name="Picture 4">
            <a:extLst>
              <a:ext uri="{FF2B5EF4-FFF2-40B4-BE49-F238E27FC236}">
                <a16:creationId xmlns:a16="http://schemas.microsoft.com/office/drawing/2014/main" id="{F4D348C5-3B9D-52FF-0BFD-BE7FFD993E45}"/>
              </a:ext>
            </a:extLst>
          </p:cNvPr>
          <p:cNvPicPr>
            <a:picLocks noChangeAspect="1"/>
          </p:cNvPicPr>
          <p:nvPr/>
        </p:nvPicPr>
        <p:blipFill>
          <a:blip r:embed="rId2"/>
          <a:stretch>
            <a:fillRect/>
          </a:stretch>
        </p:blipFill>
        <p:spPr>
          <a:xfrm>
            <a:off x="681136" y="1772816"/>
            <a:ext cx="10832840" cy="4673325"/>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nchor="t"/>
          <a:lstStyle/>
          <a:p>
            <a:r>
              <a:rPr lang="en-IN" dirty="0"/>
              <a:t>Screenshot/ credly certificate( RAG Lab)</a:t>
            </a:r>
          </a:p>
          <a:p>
            <a:pPr marL="0" indent="0">
              <a:buNone/>
            </a:pPr>
            <a:endParaRPr lang="en-IN" dirty="0"/>
          </a:p>
        </p:txBody>
      </p:sp>
      <p:pic>
        <p:nvPicPr>
          <p:cNvPr id="5" name="Picture 4">
            <a:extLst>
              <a:ext uri="{FF2B5EF4-FFF2-40B4-BE49-F238E27FC236}">
                <a16:creationId xmlns:a16="http://schemas.microsoft.com/office/drawing/2014/main" id="{3ADAE755-FA1A-D1D4-DB7C-7877706F6DA7}"/>
              </a:ext>
            </a:extLst>
          </p:cNvPr>
          <p:cNvPicPr>
            <a:picLocks noChangeAspect="1"/>
          </p:cNvPicPr>
          <p:nvPr/>
        </p:nvPicPr>
        <p:blipFill>
          <a:blip r:embed="rId2"/>
          <a:stretch>
            <a:fillRect/>
          </a:stretch>
        </p:blipFill>
        <p:spPr>
          <a:xfrm>
            <a:off x="765109" y="1782147"/>
            <a:ext cx="10845697" cy="458133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18F45-765C-4FFF-72DB-DEE4806FF6EB}"/>
              </a:ext>
            </a:extLst>
          </p:cNvPr>
          <p:cNvSpPr>
            <a:spLocks noGrp="1"/>
          </p:cNvSpPr>
          <p:nvPr>
            <p:ph type="title"/>
          </p:nvPr>
        </p:nvSpPr>
        <p:spPr/>
        <p:txBody>
          <a:bodyPr>
            <a:normAutofit/>
          </a:bodyPr>
          <a:lstStyle/>
          <a:p>
            <a:r>
              <a:rPr lang="en-US" sz="2400" dirty="0">
                <a:solidFill>
                  <a:srgbClr val="00B0F0"/>
                </a:solidFill>
              </a:rPr>
              <a:t>LINKS</a:t>
            </a:r>
            <a:endParaRPr lang="en-IN" sz="2400" dirty="0">
              <a:solidFill>
                <a:srgbClr val="00B0F0"/>
              </a:solidFill>
            </a:endParaRPr>
          </a:p>
        </p:txBody>
      </p:sp>
      <p:sp>
        <p:nvSpPr>
          <p:cNvPr id="3" name="Content Placeholder 2">
            <a:extLst>
              <a:ext uri="{FF2B5EF4-FFF2-40B4-BE49-F238E27FC236}">
                <a16:creationId xmlns:a16="http://schemas.microsoft.com/office/drawing/2014/main" id="{F7109D0D-3FEF-DE10-8307-B2F2723FB469}"/>
              </a:ext>
            </a:extLst>
          </p:cNvPr>
          <p:cNvSpPr>
            <a:spLocks noGrp="1"/>
          </p:cNvSpPr>
          <p:nvPr>
            <p:ph idx="1"/>
          </p:nvPr>
        </p:nvSpPr>
        <p:spPr/>
        <p:txBody>
          <a:bodyPr anchor="t">
            <a:normAutofit/>
          </a:bodyPr>
          <a:lstStyle/>
          <a:p>
            <a:pPr>
              <a:lnSpc>
                <a:spcPct val="150000"/>
              </a:lnSpc>
            </a:pPr>
            <a:r>
              <a:rPr lang="en-IN" sz="2400" dirty="0"/>
              <a:t>Project id - a792476d-923d-48b1-a2f0-2d38f36997be</a:t>
            </a:r>
          </a:p>
          <a:p>
            <a:pPr>
              <a:lnSpc>
                <a:spcPct val="150000"/>
              </a:lnSpc>
            </a:pPr>
            <a:r>
              <a:rPr lang="en-IN" sz="2400" dirty="0"/>
              <a:t>API ID - eZkmmAdTySYDKadNFBE8K-CN0LTu_DTGfzuAISNEcrmi</a:t>
            </a:r>
          </a:p>
          <a:p>
            <a:pPr>
              <a:lnSpc>
                <a:spcPct val="150000"/>
              </a:lnSpc>
            </a:pPr>
            <a:r>
              <a:rPr lang="en-IN" sz="2400" dirty="0"/>
              <a:t>Region URL --- https://us-south.ml.cloud.ibm.com</a:t>
            </a:r>
          </a:p>
          <a:p>
            <a:pPr>
              <a:lnSpc>
                <a:spcPct val="150000"/>
              </a:lnSpc>
            </a:pPr>
            <a:r>
              <a:rPr lang="en-IN" sz="2400" dirty="0"/>
              <a:t>API KEY  Id - ApiKey-4e39b904-7b43-4903-bb5d-daf7a15bbbeb</a:t>
            </a:r>
          </a:p>
          <a:p>
            <a:pPr marL="0" indent="0">
              <a:lnSpc>
                <a:spcPct val="150000"/>
              </a:lnSpc>
              <a:buNone/>
            </a:pPr>
            <a:r>
              <a:rPr lang="en-IN" sz="2400" dirty="0"/>
              <a:t> Github link - https://github.com/ribobun/AI-Agent-for-digital-financial-literacy.git</a:t>
            </a:r>
          </a:p>
        </p:txBody>
      </p:sp>
    </p:spTree>
    <p:extLst>
      <p:ext uri="{BB962C8B-B14F-4D97-AF65-F5344CB8AC3E}">
        <p14:creationId xmlns:p14="http://schemas.microsoft.com/office/powerpoint/2010/main" val="2182445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chor="t" anchorCtr="0"/>
          <a:lstStyle/>
          <a:p>
            <a:pPr>
              <a:buNone/>
            </a:pPr>
            <a:r>
              <a:rPr lang="en-US" b="1" dirty="0"/>
              <a:t>Despite increasing access to financial services, a significant portion of the population remains digitally and financially underserved. Many individuals lack the knowledge or confidence to make informed financial decisions—such as budgeting, saving, investing, or understanding credit—especially when navigating digital platforms.</a:t>
            </a:r>
            <a:endParaRPr lang="en-US" dirty="0"/>
          </a:p>
          <a:p>
            <a:pPr>
              <a:buNone/>
            </a:pPr>
            <a:r>
              <a:rPr lang="en-US" dirty="0"/>
              <a:t>This gap is more pronounced among:</a:t>
            </a:r>
          </a:p>
          <a:p>
            <a:pPr>
              <a:buFont typeface="Arial" panose="020B0604020202020204" pitchFamily="34" charset="0"/>
              <a:buChar char="•"/>
            </a:pPr>
            <a:r>
              <a:rPr lang="en-US" dirty="0"/>
              <a:t>Young adults entering the workforce</a:t>
            </a:r>
          </a:p>
          <a:p>
            <a:pPr>
              <a:buFont typeface="Arial" panose="020B0604020202020204" pitchFamily="34" charset="0"/>
              <a:buChar char="•"/>
            </a:pPr>
            <a:r>
              <a:rPr lang="en-US" dirty="0"/>
              <a:t>Low-income populations</a:t>
            </a:r>
          </a:p>
          <a:p>
            <a:pPr>
              <a:buFont typeface="Arial" panose="020B0604020202020204" pitchFamily="34" charset="0"/>
              <a:buChar char="•"/>
            </a:pPr>
            <a:r>
              <a:rPr lang="en-US" dirty="0"/>
              <a:t>Small business owners</a:t>
            </a:r>
          </a:p>
          <a:p>
            <a:pPr>
              <a:buFont typeface="Arial" panose="020B0604020202020204" pitchFamily="34" charset="0"/>
              <a:buChar char="•"/>
            </a:pPr>
            <a:r>
              <a:rPr lang="en-US" dirty="0"/>
              <a:t>The elderly and digitally unskilled</a:t>
            </a:r>
          </a:p>
          <a:p>
            <a:pPr marL="0" indent="0">
              <a:buNone/>
            </a:pPr>
            <a:r>
              <a:rPr lang="en-US" b="1" dirty="0"/>
              <a:t>There is a critical need for an accessible, intelligent, and personalized solution that empowers users with real-time financial education and guidance—delivered in a conversational, user-friendly format.</a:t>
            </a:r>
            <a:endParaRPr lang="en-US"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1176"/>
            <a:ext cx="11029616" cy="69127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169137" cy="4393907"/>
          </a:xfrm>
        </p:spPr>
        <p:txBody>
          <a:bodyPr vert="horz" lIns="91440" tIns="45720" rIns="91440" bIns="45720" rtlCol="0" anchor="t">
            <a:noAutofit/>
          </a:bodyPr>
          <a:lstStyle/>
          <a:p>
            <a:pPr marL="0" indent="0">
              <a:buNone/>
            </a:pPr>
            <a:r>
              <a:rPr lang="en-US" dirty="0"/>
              <a:t>The proposed solution is an AI-powered conversational agent designed to enhance digital financial literacy among users by providing accurate, personalized, and real-time financial education and guidance. The system leverages IBM Granite Foundation Models for natural language understanding and IBM Cloud Lite services for scalable deployment.</a:t>
            </a:r>
          </a:p>
          <a:p>
            <a:pPr marL="0" indent="0">
              <a:buNone/>
            </a:pPr>
            <a:r>
              <a:rPr lang="en-US" dirty="0"/>
              <a:t>Key Features:</a:t>
            </a:r>
          </a:p>
          <a:p>
            <a:pPr>
              <a:lnSpc>
                <a:spcPct val="100000"/>
              </a:lnSpc>
            </a:pPr>
            <a:r>
              <a:rPr lang="en-US" dirty="0"/>
              <a:t>Conversational Interface: Enables users to ask financial questions in natural language (e.g., “How do I create a budget?”, “What is a credit score?”).</a:t>
            </a:r>
          </a:p>
          <a:p>
            <a:pPr>
              <a:lnSpc>
                <a:spcPct val="100000"/>
              </a:lnSpc>
            </a:pPr>
            <a:r>
              <a:rPr lang="en-US" dirty="0"/>
              <a:t>RAG-Based Knowledge Retrieval: Uses Retrieval-Augmented Generation to fetch up-to-date information from trusted sources like RBI, SEBI, government portals, etc.</a:t>
            </a:r>
          </a:p>
          <a:p>
            <a:pPr>
              <a:lnSpc>
                <a:spcPct val="100000"/>
              </a:lnSpc>
            </a:pPr>
            <a:r>
              <a:rPr lang="en-US" dirty="0"/>
              <a:t>Personalized Learning: Tracks user progress and customizes advice based on user profile, age group, and knowledge level.</a:t>
            </a:r>
          </a:p>
          <a:p>
            <a:pPr>
              <a:lnSpc>
                <a:spcPct val="100000"/>
              </a:lnSpc>
            </a:pPr>
            <a:r>
              <a:rPr lang="en-US" dirty="0"/>
              <a:t>Multi-lingual Support: Supports regional languages using IBM Watson Language Translator or built-in multilingual capabilities of Granite models.Secure &amp; Scalable: Hosted on IBM Cloud Lite using secure APIs with future upgrade paths for scalability.</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chor="t">
            <a:normAutofit/>
          </a:bodyPr>
          <a:lstStyle/>
          <a:p>
            <a:pPr marL="0" indent="0">
              <a:buNone/>
            </a:pPr>
            <a:r>
              <a:rPr lang="en-IN" b="1" dirty="0"/>
              <a:t>Technologies Used:</a:t>
            </a:r>
          </a:p>
          <a:p>
            <a:pPr marL="342900" indent="-342900">
              <a:buFont typeface="+mj-lt"/>
              <a:buAutoNum type="arabicPeriod"/>
            </a:pPr>
            <a:r>
              <a:rPr lang="en-IN" b="1" dirty="0"/>
              <a:t>IBM Granite Foundation Model</a:t>
            </a:r>
            <a:r>
              <a:rPr lang="en-IN" dirty="0"/>
              <a:t> – For advanced NLP capabilities (intent detection, summarization, Q&amp;A).</a:t>
            </a:r>
          </a:p>
          <a:p>
            <a:pPr marL="342900" indent="-342900">
              <a:buFont typeface="+mj-lt"/>
              <a:buAutoNum type="arabicPeriod"/>
            </a:pPr>
            <a:r>
              <a:rPr lang="en-IN" b="1" dirty="0"/>
              <a:t>IBM Watson Discovery / RAG pipeline</a:t>
            </a:r>
            <a:r>
              <a:rPr lang="en-IN" dirty="0"/>
              <a:t> – For fetching and generating responses from curated financial content.</a:t>
            </a:r>
          </a:p>
          <a:p>
            <a:pPr marL="342900" indent="-342900">
              <a:buFont typeface="+mj-lt"/>
              <a:buAutoNum type="arabicPeriod"/>
            </a:pPr>
            <a:r>
              <a:rPr lang="en-IN" b="1" dirty="0"/>
              <a:t>IBM Cloud Lite Services</a:t>
            </a:r>
            <a:r>
              <a:rPr lang="en-IN" dirty="0"/>
              <a:t> – For app hosting, model serving, and integration.</a:t>
            </a:r>
          </a:p>
          <a:p>
            <a:pPr marL="342900" indent="-342900">
              <a:buFont typeface="+mj-lt"/>
              <a:buAutoNum type="arabicPeriod"/>
            </a:pPr>
            <a:r>
              <a:rPr lang="en-IN" b="1" dirty="0"/>
              <a:t>Node.js / Python backend (optional)</a:t>
            </a:r>
            <a:r>
              <a:rPr lang="en-IN" dirty="0"/>
              <a:t> – For logic, API integration, and data processing.</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chor="t">
            <a:normAutofit lnSpcReduction="10000"/>
          </a:bodyPr>
          <a:lstStyle/>
          <a:p>
            <a:pPr marL="0" indent="0">
              <a:buNone/>
            </a:pPr>
            <a:r>
              <a:rPr lang="en-IN" b="1" dirty="0"/>
              <a:t>Algorithm Workflow (RAG Pipeline)</a:t>
            </a:r>
          </a:p>
          <a:p>
            <a:r>
              <a:rPr lang="en-IN" b="1" dirty="0"/>
              <a:t>User Query Input</a:t>
            </a:r>
            <a:br>
              <a:rPr lang="en-IN" dirty="0"/>
            </a:br>
            <a:r>
              <a:rPr lang="en-IN" dirty="0"/>
              <a:t>→ The user types a natural language financial query (e.g., “What is a credit score?”)</a:t>
            </a:r>
          </a:p>
          <a:p>
            <a:r>
              <a:rPr lang="en-IN" b="1" dirty="0"/>
              <a:t>Query Understanding</a:t>
            </a:r>
            <a:br>
              <a:rPr lang="en-IN" dirty="0"/>
            </a:br>
            <a:r>
              <a:rPr lang="en-IN" dirty="0"/>
              <a:t>→ IBM </a:t>
            </a:r>
            <a:r>
              <a:rPr lang="en-IN" b="1" dirty="0"/>
              <a:t>Granite Foundation Model</a:t>
            </a:r>
            <a:r>
              <a:rPr lang="en-IN" dirty="0"/>
              <a:t> performs intent detection and key phrase extraction.</a:t>
            </a:r>
          </a:p>
          <a:p>
            <a:r>
              <a:rPr lang="en-IN" b="1" dirty="0"/>
              <a:t>Document Retrieval</a:t>
            </a:r>
            <a:r>
              <a:rPr lang="en-IN" dirty="0"/>
              <a:t> (RAG - Retrieval-Augmented Generation)</a:t>
            </a:r>
            <a:br>
              <a:rPr lang="en-IN" dirty="0"/>
            </a:br>
            <a:r>
              <a:rPr lang="en-IN" dirty="0"/>
              <a:t>→ The system searches a curated knowledge base (RBI, SEBI, banking guides, etc.) using:</a:t>
            </a:r>
          </a:p>
          <a:p>
            <a:pPr lvl="1"/>
            <a:r>
              <a:rPr lang="en-IN" sz="1700" b="1" dirty="0"/>
              <a:t>FAISS / Vector Store</a:t>
            </a:r>
            <a:r>
              <a:rPr lang="en-IN" sz="1700" dirty="0"/>
              <a:t> for semantic similarity</a:t>
            </a:r>
          </a:p>
          <a:p>
            <a:pPr lvl="1"/>
            <a:r>
              <a:rPr lang="en-IN" sz="1700" b="1" dirty="0"/>
              <a:t>LangChain / Watson Discovery</a:t>
            </a:r>
            <a:r>
              <a:rPr lang="en-IN" sz="1700" dirty="0"/>
              <a:t> for relevant context retrieval</a:t>
            </a:r>
          </a:p>
          <a:p>
            <a:r>
              <a:rPr lang="en-IN" b="1" dirty="0"/>
              <a:t>Answer Generation</a:t>
            </a:r>
            <a:br>
              <a:rPr lang="en-IN" dirty="0"/>
            </a:br>
            <a:r>
              <a:rPr lang="en-IN" dirty="0"/>
              <a:t>→ The Granite model generates a clear and context-aware answer using the retrieved documents.</a:t>
            </a:r>
          </a:p>
          <a:p>
            <a:r>
              <a:rPr lang="en-IN" b="1" dirty="0"/>
              <a:t>Response Output</a:t>
            </a:r>
            <a:br>
              <a:rPr lang="en-IN" dirty="0"/>
            </a:br>
            <a:r>
              <a:rPr lang="en-IN" dirty="0"/>
              <a:t>→ Final response is displayed in chat UI or web interface with links to further reading.</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87ABE-5985-A864-F710-B36FDC5CFBF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A27BB43-2539-F855-2DB1-9AA2CAFFEC58}"/>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D59EED0A-FB05-AFE0-8831-68AEB713AF17}"/>
              </a:ext>
            </a:extLst>
          </p:cNvPr>
          <p:cNvSpPr>
            <a:spLocks noGrp="1"/>
          </p:cNvSpPr>
          <p:nvPr>
            <p:ph idx="1"/>
          </p:nvPr>
        </p:nvSpPr>
        <p:spPr>
          <a:xfrm>
            <a:off x="581192" y="1302025"/>
            <a:ext cx="11029615" cy="4968145"/>
          </a:xfrm>
        </p:spPr>
        <p:txBody>
          <a:bodyPr anchor="t">
            <a:normAutofit fontScale="92500" lnSpcReduction="20000"/>
          </a:bodyPr>
          <a:lstStyle/>
          <a:p>
            <a:pPr marL="0" indent="0">
              <a:buNone/>
            </a:pPr>
            <a:r>
              <a:rPr lang="en-IN" sz="1800" b="1" dirty="0"/>
              <a:t>Deployment Architecture</a:t>
            </a:r>
          </a:p>
          <a:p>
            <a:r>
              <a:rPr lang="en-IN" sz="1800" b="1" dirty="0"/>
              <a:t>Model Hosting &amp; Processing</a:t>
            </a:r>
            <a:endParaRPr lang="en-IN" sz="1800" dirty="0"/>
          </a:p>
          <a:p>
            <a:pPr lvl="1"/>
            <a:r>
              <a:rPr lang="en-IN" sz="1800" dirty="0"/>
              <a:t>IBM </a:t>
            </a:r>
            <a:r>
              <a:rPr lang="en-IN" sz="1800" b="1" dirty="0"/>
              <a:t>Granite model</a:t>
            </a:r>
            <a:r>
              <a:rPr lang="en-IN" sz="1800" dirty="0"/>
              <a:t> is accessed via IBM Cloud Foundation Model APIs or containerized if locally hosted.</a:t>
            </a:r>
          </a:p>
          <a:p>
            <a:r>
              <a:rPr lang="en-IN" sz="1800" b="1" dirty="0"/>
              <a:t>Backend Server (Flask / FastAPI)</a:t>
            </a:r>
            <a:endParaRPr lang="en-IN" sz="1800" dirty="0"/>
          </a:p>
          <a:p>
            <a:pPr lvl="1"/>
            <a:r>
              <a:rPr lang="en-IN" sz="1800" dirty="0"/>
              <a:t>Handles user input, query routing, API calls, and response formatting.</a:t>
            </a:r>
          </a:p>
          <a:p>
            <a:r>
              <a:rPr lang="en-IN" sz="1800" b="1" dirty="0"/>
              <a:t>Frontend (Chat UI or Web App)</a:t>
            </a:r>
            <a:endParaRPr lang="en-IN" sz="1800" dirty="0"/>
          </a:p>
          <a:p>
            <a:pPr lvl="1"/>
            <a:r>
              <a:rPr lang="en-IN" sz="1800" dirty="0"/>
              <a:t>A lightweight UI (Streamlit / Gradio / HTML-JS) deployed on IBM Cloud Lite for user interaction.</a:t>
            </a:r>
          </a:p>
          <a:p>
            <a:r>
              <a:rPr lang="en-IN" sz="1800" b="1" dirty="0"/>
              <a:t>IBM Cloud Lite Services</a:t>
            </a:r>
            <a:endParaRPr lang="en-IN" sz="1800" dirty="0"/>
          </a:p>
          <a:p>
            <a:pPr lvl="1"/>
            <a:r>
              <a:rPr lang="en-IN" sz="1800" dirty="0"/>
              <a:t>Used for:</a:t>
            </a:r>
          </a:p>
          <a:p>
            <a:pPr lvl="2"/>
            <a:r>
              <a:rPr lang="en-IN" sz="1800" dirty="0"/>
              <a:t>Hosting the application backend</a:t>
            </a:r>
          </a:p>
          <a:p>
            <a:pPr lvl="2"/>
            <a:r>
              <a:rPr lang="en-IN" sz="1800" dirty="0"/>
              <a:t>Connecting to IBM Watson APIs (optional for translation or voice input)</a:t>
            </a:r>
          </a:p>
          <a:p>
            <a:pPr lvl="2"/>
            <a:r>
              <a:rPr lang="en-IN" sz="1800" dirty="0"/>
              <a:t>Monitoring and logging</a:t>
            </a:r>
          </a:p>
          <a:p>
            <a:r>
              <a:rPr lang="en-IN" sz="1800" b="1" dirty="0"/>
              <a:t>Data Storage (Optional)</a:t>
            </a:r>
            <a:endParaRPr lang="en-IN" sz="1800" dirty="0"/>
          </a:p>
          <a:p>
            <a:pPr lvl="1"/>
            <a:r>
              <a:rPr lang="en-IN" sz="1800" dirty="0"/>
              <a:t>Store user interactions or FAQs using IBM Cloudant or object storage for analytics.</a:t>
            </a:r>
          </a:p>
          <a:p>
            <a:pPr marL="305435" indent="-305435"/>
            <a:endParaRPr lang="en-IN" dirty="0"/>
          </a:p>
        </p:txBody>
      </p:sp>
    </p:spTree>
    <p:extLst>
      <p:ext uri="{BB962C8B-B14F-4D97-AF65-F5344CB8AC3E}">
        <p14:creationId xmlns:p14="http://schemas.microsoft.com/office/powerpoint/2010/main" val="3260361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Rectangle 1">
            <a:extLst>
              <a:ext uri="{FF2B5EF4-FFF2-40B4-BE49-F238E27FC236}">
                <a16:creationId xmlns:a16="http://schemas.microsoft.com/office/drawing/2014/main" id="{67D694C3-A415-3242-C0ED-FD64991726A4}"/>
              </a:ext>
            </a:extLst>
          </p:cNvPr>
          <p:cNvSpPr>
            <a:spLocks noGrp="1" noChangeArrowheads="1"/>
          </p:cNvSpPr>
          <p:nvPr>
            <p:ph idx="1"/>
          </p:nvPr>
        </p:nvSpPr>
        <p:spPr bwMode="auto">
          <a:xfrm>
            <a:off x="581192" y="1515029"/>
            <a:ext cx="1098704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Effective Financial Query Handling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Successfully answered 90%+ of user queries related to:</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Budgeting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Credit scores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Digital payments (UPI, net banking)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Loan basics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Cyber safety and fraud awareness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Real-time, Language-Aware Responses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Delivered clear, contextual replies in </a:t>
            </a:r>
            <a:r>
              <a:rPr kumimoji="0" lang="en-US" altLang="en-US" sz="1800" b="1" i="0" u="none" strike="noStrike" cap="none" normalizeH="0" baseline="0" dirty="0">
                <a:ln>
                  <a:noFill/>
                </a:ln>
                <a:solidFill>
                  <a:schemeClr val="tx1"/>
                </a:solidFill>
                <a:effectLst/>
                <a:latin typeface="Arial" panose="020B0604020202020204" pitchFamily="34" charset="0"/>
              </a:rPr>
              <a:t>multiple languages</a:t>
            </a:r>
            <a:r>
              <a:rPr kumimoji="0" lang="en-US" altLang="en-US" sz="1800" b="0" i="0" u="none" strike="noStrike" cap="none" normalizeH="0" baseline="0" dirty="0">
                <a:ln>
                  <a:noFill/>
                </a:ln>
                <a:solidFill>
                  <a:schemeClr val="tx1"/>
                </a:solidFill>
                <a:effectLst/>
                <a:latin typeface="Arial" panose="020B0604020202020204" pitchFamily="34" charset="0"/>
              </a:rPr>
              <a:t> using Granite’s NLP and translation capabilities.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Trusted Content Retrieval</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Accurately retrieved financial content from reliable sources (e.g., RBI FAQs, government schemes).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Simple and responsive chatbot interface deployed on IBM Cloud Lite, accessible via browser or mobile.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Modular &amp; Scalable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Architecture supports easy integration with financial literacy courses, WhatsApp bots, or mobile apps.</a:t>
            </a: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65C30-9315-5990-6655-CE2F8DE84B3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1912EDD-403C-AC1F-7385-9E35D4C0B838}"/>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Content Placeholder 2">
            <a:extLst>
              <a:ext uri="{FF2B5EF4-FFF2-40B4-BE49-F238E27FC236}">
                <a16:creationId xmlns:a16="http://schemas.microsoft.com/office/drawing/2014/main" id="{322D1E6A-E7DC-637C-0A7B-C732DA71B14C}"/>
              </a:ext>
            </a:extLst>
          </p:cNvPr>
          <p:cNvPicPr>
            <a:picLocks noGrp="1" noChangeAspect="1"/>
          </p:cNvPicPr>
          <p:nvPr>
            <p:ph idx="1"/>
          </p:nvPr>
        </p:nvPicPr>
        <p:blipFill>
          <a:blip r:embed="rId2"/>
          <a:stretch>
            <a:fillRect/>
          </a:stretch>
        </p:blipFill>
        <p:spPr>
          <a:xfrm>
            <a:off x="1003667" y="1301750"/>
            <a:ext cx="10184665" cy="4673600"/>
          </a:xfrm>
          <a:prstGeom prst="rect">
            <a:avLst/>
          </a:prstGeom>
        </p:spPr>
      </p:pic>
    </p:spTree>
    <p:extLst>
      <p:ext uri="{BB962C8B-B14F-4D97-AF65-F5344CB8AC3E}">
        <p14:creationId xmlns:p14="http://schemas.microsoft.com/office/powerpoint/2010/main" val="25968120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112</TotalTime>
  <Words>1288</Words>
  <Application>Microsoft Office PowerPoint</Application>
  <PresentationFormat>Widescreen</PresentationFormat>
  <Paragraphs>138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Book</vt:lpstr>
      <vt:lpstr>Franklin Gothic Demi</vt:lpstr>
      <vt:lpstr>Wingdings</vt:lpstr>
      <vt:lpstr>Wingdings 2</vt:lpstr>
      <vt:lpstr>DividendVTI</vt:lpstr>
      <vt:lpstr>AI Agent for Digital Financial Literacy</vt:lpstr>
      <vt:lpstr>OUTLINE</vt:lpstr>
      <vt:lpstr>Problem Statement</vt:lpstr>
      <vt:lpstr>Proposed Solution</vt:lpstr>
      <vt:lpstr>System  Approach</vt:lpstr>
      <vt:lpstr>Algorithm &amp; Deployment</vt:lpstr>
      <vt:lpstr>Algorithm &amp; Deployment</vt:lpstr>
      <vt:lpstr>Result</vt:lpstr>
      <vt:lpstr>Result</vt:lpstr>
      <vt:lpstr>Conclusion</vt:lpstr>
      <vt:lpstr>Conclusion</vt:lpstr>
      <vt:lpstr>PowerPoint Presentation</vt:lpstr>
      <vt:lpstr>References</vt:lpstr>
      <vt:lpstr>IBM Certifications</vt:lpstr>
      <vt:lpstr>IBM Certifications</vt:lpstr>
      <vt:lpstr>IBM Certifications</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Ritoban Datta</cp:lastModifiedBy>
  <cp:revision>28</cp:revision>
  <dcterms:created xsi:type="dcterms:W3CDTF">2021-05-26T16:50:10Z</dcterms:created>
  <dcterms:modified xsi:type="dcterms:W3CDTF">2025-08-04T15:31:34Z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