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5" r:id="rId8"/>
    <p:sldId id="266" r:id="rId9"/>
    <p:sldId id="2146847056" r:id="rId10"/>
    <p:sldId id="267" r:id="rId11"/>
    <p:sldId id="2146847057" r:id="rId12"/>
    <p:sldId id="2146847058" r:id="rId13"/>
    <p:sldId id="2146847059" r:id="rId14"/>
    <p:sldId id="2146847060" r:id="rId15"/>
    <p:sldId id="2146847061" r:id="rId16"/>
    <p:sldId id="2146847062" r:id="rId17"/>
    <p:sldId id="2146847063" r:id="rId18"/>
    <p:sldId id="2146847064" r:id="rId19"/>
    <p:sldId id="2146847065" r:id="rId20"/>
    <p:sldId id="2146847067" r:id="rId21"/>
    <p:sldId id="268" r:id="rId22"/>
    <p:sldId id="2146847066" r:id="rId23"/>
    <p:sldId id="2146847055" r:id="rId24"/>
    <p:sldId id="269"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2" d="100"/>
          <a:sy n="82" d="100"/>
        </p:scale>
        <p:origin x="71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Income Prediction App (SVM)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30" y="4586365"/>
            <a:ext cx="719279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Ritoban Datta  -</a:t>
            </a:r>
          </a:p>
          <a:p>
            <a:r>
              <a:rPr lang="en-US" sz="2000" b="1" dirty="0">
                <a:solidFill>
                  <a:schemeClr val="accent1">
                    <a:lumMod val="75000"/>
                  </a:schemeClr>
                </a:solidFill>
                <a:latin typeface="Arial"/>
                <a:cs typeface="Arial"/>
              </a:rPr>
              <a:t>SRM Engineering of science and technology Ramapuram,</a:t>
            </a:r>
          </a:p>
          <a:p>
            <a:r>
              <a:rPr lang="en-US" sz="2000" b="1" dirty="0">
                <a:solidFill>
                  <a:schemeClr val="accent1">
                    <a:lumMod val="75000"/>
                  </a:schemeClr>
                </a:solidFill>
                <a:latin typeface="Arial"/>
                <a:cs typeface="Arial"/>
              </a:rPr>
              <a:t>Chennai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E51E-58E8-351B-C9F7-5A90B7D14493}"/>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4" name="Picture 3">
            <a:extLst>
              <a:ext uri="{FF2B5EF4-FFF2-40B4-BE49-F238E27FC236}">
                <a16:creationId xmlns:a16="http://schemas.microsoft.com/office/drawing/2014/main" id="{D2AA62C4-63AF-E2D6-530C-F6187BB38BC1}"/>
              </a:ext>
            </a:extLst>
          </p:cNvPr>
          <p:cNvPicPr>
            <a:picLocks noChangeAspect="1"/>
          </p:cNvPicPr>
          <p:nvPr/>
        </p:nvPicPr>
        <p:blipFill>
          <a:blip r:embed="rId2"/>
          <a:stretch>
            <a:fillRect/>
          </a:stretch>
        </p:blipFill>
        <p:spPr>
          <a:xfrm>
            <a:off x="586489" y="1321904"/>
            <a:ext cx="11104767" cy="5069565"/>
          </a:xfrm>
          <a:prstGeom prst="rect">
            <a:avLst/>
          </a:prstGeom>
        </p:spPr>
      </p:pic>
    </p:spTree>
    <p:extLst>
      <p:ext uri="{BB962C8B-B14F-4D97-AF65-F5344CB8AC3E}">
        <p14:creationId xmlns:p14="http://schemas.microsoft.com/office/powerpoint/2010/main" val="369885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2033-2921-A098-73A3-B8A41DD49CA2}"/>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4" name="Picture 3">
            <a:extLst>
              <a:ext uri="{FF2B5EF4-FFF2-40B4-BE49-F238E27FC236}">
                <a16:creationId xmlns:a16="http://schemas.microsoft.com/office/drawing/2014/main" id="{B18BB208-47B9-1AAF-87A7-DF60C5B6F34C}"/>
              </a:ext>
            </a:extLst>
          </p:cNvPr>
          <p:cNvPicPr>
            <a:picLocks noChangeAspect="1"/>
          </p:cNvPicPr>
          <p:nvPr/>
        </p:nvPicPr>
        <p:blipFill>
          <a:blip r:embed="rId2"/>
          <a:stretch>
            <a:fillRect/>
          </a:stretch>
        </p:blipFill>
        <p:spPr>
          <a:xfrm>
            <a:off x="661134" y="1237928"/>
            <a:ext cx="10698367" cy="5159829"/>
          </a:xfrm>
          <a:prstGeom prst="rect">
            <a:avLst/>
          </a:prstGeom>
        </p:spPr>
      </p:pic>
    </p:spTree>
    <p:extLst>
      <p:ext uri="{BB962C8B-B14F-4D97-AF65-F5344CB8AC3E}">
        <p14:creationId xmlns:p14="http://schemas.microsoft.com/office/powerpoint/2010/main" val="218603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256B5-DAF1-E940-6394-0024EF146505}"/>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4" name="Picture 3">
            <a:extLst>
              <a:ext uri="{FF2B5EF4-FFF2-40B4-BE49-F238E27FC236}">
                <a16:creationId xmlns:a16="http://schemas.microsoft.com/office/drawing/2014/main" id="{9C5AA235-4F57-7A28-747E-1551A2A2E2DB}"/>
              </a:ext>
            </a:extLst>
          </p:cNvPr>
          <p:cNvPicPr>
            <a:picLocks noChangeAspect="1"/>
          </p:cNvPicPr>
          <p:nvPr/>
        </p:nvPicPr>
        <p:blipFill>
          <a:blip r:embed="rId2"/>
          <a:stretch>
            <a:fillRect/>
          </a:stretch>
        </p:blipFill>
        <p:spPr>
          <a:xfrm>
            <a:off x="653144" y="1321904"/>
            <a:ext cx="10962962" cy="5041574"/>
          </a:xfrm>
          <a:prstGeom prst="rect">
            <a:avLst/>
          </a:prstGeom>
        </p:spPr>
      </p:pic>
    </p:spTree>
    <p:extLst>
      <p:ext uri="{BB962C8B-B14F-4D97-AF65-F5344CB8AC3E}">
        <p14:creationId xmlns:p14="http://schemas.microsoft.com/office/powerpoint/2010/main" val="586377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508C-9A66-2C54-ED95-5C9AEF9FA333}"/>
              </a:ext>
            </a:extLst>
          </p:cNvPr>
          <p:cNvSpPr>
            <a:spLocks noGrp="1"/>
          </p:cNvSpPr>
          <p:nvPr>
            <p:ph type="title"/>
          </p:nvPr>
        </p:nvSpPr>
        <p:spPr/>
        <p:txBody>
          <a:bodyPr>
            <a:normAutofit fontScale="90000"/>
          </a:bodyPr>
          <a:lstStyle/>
          <a:p>
            <a:r>
              <a:rPr kumimoji="0" lang="en-US" sz="36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4" name="Picture 3">
            <a:extLst>
              <a:ext uri="{FF2B5EF4-FFF2-40B4-BE49-F238E27FC236}">
                <a16:creationId xmlns:a16="http://schemas.microsoft.com/office/drawing/2014/main" id="{E44CBB0A-9512-7BDC-A4D9-663B5EF5B018}"/>
              </a:ext>
            </a:extLst>
          </p:cNvPr>
          <p:cNvPicPr>
            <a:picLocks noChangeAspect="1"/>
          </p:cNvPicPr>
          <p:nvPr/>
        </p:nvPicPr>
        <p:blipFill>
          <a:blip r:embed="rId2"/>
          <a:stretch>
            <a:fillRect/>
          </a:stretch>
        </p:blipFill>
        <p:spPr>
          <a:xfrm>
            <a:off x="575894" y="1321904"/>
            <a:ext cx="11040211" cy="4610100"/>
          </a:xfrm>
          <a:prstGeom prst="rect">
            <a:avLst/>
          </a:prstGeom>
        </p:spPr>
      </p:pic>
    </p:spTree>
    <p:extLst>
      <p:ext uri="{BB962C8B-B14F-4D97-AF65-F5344CB8AC3E}">
        <p14:creationId xmlns:p14="http://schemas.microsoft.com/office/powerpoint/2010/main" val="3713783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A851B-C1AC-1D87-1978-9430DD0BD5CE}"/>
              </a:ext>
            </a:extLst>
          </p:cNvPr>
          <p:cNvSpPr>
            <a:spLocks noGrp="1"/>
          </p:cNvSpPr>
          <p:nvPr>
            <p:ph type="title"/>
          </p:nvPr>
        </p:nvSpPr>
        <p:spPr/>
        <p:txBody>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IN" dirty="0"/>
          </a:p>
        </p:txBody>
      </p:sp>
      <p:pic>
        <p:nvPicPr>
          <p:cNvPr id="4" name="Picture 3">
            <a:extLst>
              <a:ext uri="{FF2B5EF4-FFF2-40B4-BE49-F238E27FC236}">
                <a16:creationId xmlns:a16="http://schemas.microsoft.com/office/drawing/2014/main" id="{3C73039F-71D8-2597-A870-5F8C53FA5DFD}"/>
              </a:ext>
            </a:extLst>
          </p:cNvPr>
          <p:cNvPicPr>
            <a:picLocks noChangeAspect="1"/>
          </p:cNvPicPr>
          <p:nvPr/>
        </p:nvPicPr>
        <p:blipFill>
          <a:blip r:embed="rId2"/>
          <a:stretch>
            <a:fillRect/>
          </a:stretch>
        </p:blipFill>
        <p:spPr>
          <a:xfrm>
            <a:off x="611383" y="1321904"/>
            <a:ext cx="10969233" cy="4994920"/>
          </a:xfrm>
          <a:prstGeom prst="rect">
            <a:avLst/>
          </a:prstGeom>
        </p:spPr>
      </p:pic>
    </p:spTree>
    <p:extLst>
      <p:ext uri="{BB962C8B-B14F-4D97-AF65-F5344CB8AC3E}">
        <p14:creationId xmlns:p14="http://schemas.microsoft.com/office/powerpoint/2010/main" val="2814165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C7FA-B893-F069-62AB-E67918CFB5BC}"/>
              </a:ext>
            </a:extLst>
          </p:cNvPr>
          <p:cNvSpPr>
            <a:spLocks noGrp="1"/>
          </p:cNvSpPr>
          <p:nvPr>
            <p:ph type="title"/>
          </p:nvPr>
        </p:nvSpPr>
        <p:spPr/>
        <p:txBody>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IN" dirty="0"/>
          </a:p>
        </p:txBody>
      </p:sp>
      <p:pic>
        <p:nvPicPr>
          <p:cNvPr id="6" name="Picture 5">
            <a:extLst>
              <a:ext uri="{FF2B5EF4-FFF2-40B4-BE49-F238E27FC236}">
                <a16:creationId xmlns:a16="http://schemas.microsoft.com/office/drawing/2014/main" id="{DD3BA826-4CFE-F94A-B387-CB0169EFDCF7}"/>
              </a:ext>
            </a:extLst>
          </p:cNvPr>
          <p:cNvPicPr>
            <a:picLocks noChangeAspect="1"/>
          </p:cNvPicPr>
          <p:nvPr/>
        </p:nvPicPr>
        <p:blipFill>
          <a:blip r:embed="rId2"/>
          <a:stretch>
            <a:fillRect/>
          </a:stretch>
        </p:blipFill>
        <p:spPr>
          <a:xfrm>
            <a:off x="575894" y="1418254"/>
            <a:ext cx="11029615" cy="4870580"/>
          </a:xfrm>
          <a:prstGeom prst="rect">
            <a:avLst/>
          </a:prstGeom>
        </p:spPr>
      </p:pic>
    </p:spTree>
    <p:extLst>
      <p:ext uri="{BB962C8B-B14F-4D97-AF65-F5344CB8AC3E}">
        <p14:creationId xmlns:p14="http://schemas.microsoft.com/office/powerpoint/2010/main" val="1465323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1365-2DCB-616D-8A1C-2D61D8125E29}"/>
              </a:ext>
            </a:extLst>
          </p:cNvPr>
          <p:cNvSpPr>
            <a:spLocks noGrp="1"/>
          </p:cNvSpPr>
          <p:nvPr>
            <p:ph type="title"/>
          </p:nvPr>
        </p:nvSpPr>
        <p:spPr/>
        <p:txBody>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IN" dirty="0"/>
          </a:p>
        </p:txBody>
      </p:sp>
      <p:pic>
        <p:nvPicPr>
          <p:cNvPr id="4" name="Picture 3">
            <a:extLst>
              <a:ext uri="{FF2B5EF4-FFF2-40B4-BE49-F238E27FC236}">
                <a16:creationId xmlns:a16="http://schemas.microsoft.com/office/drawing/2014/main" id="{491CF515-6C6D-A064-0085-D871D2091D1E}"/>
              </a:ext>
            </a:extLst>
          </p:cNvPr>
          <p:cNvPicPr>
            <a:picLocks noChangeAspect="1"/>
          </p:cNvPicPr>
          <p:nvPr/>
        </p:nvPicPr>
        <p:blipFill>
          <a:blip r:embed="rId2"/>
          <a:stretch>
            <a:fillRect/>
          </a:stretch>
        </p:blipFill>
        <p:spPr>
          <a:xfrm>
            <a:off x="575894" y="1520889"/>
            <a:ext cx="11029615" cy="4786605"/>
          </a:xfrm>
          <a:prstGeom prst="rect">
            <a:avLst/>
          </a:prstGeom>
        </p:spPr>
      </p:pic>
    </p:spTree>
    <p:extLst>
      <p:ext uri="{BB962C8B-B14F-4D97-AF65-F5344CB8AC3E}">
        <p14:creationId xmlns:p14="http://schemas.microsoft.com/office/powerpoint/2010/main" val="297149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E1540-0C6A-3771-4420-A01CDA8372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AC76F-573C-DDE5-1322-6297E1726A0F}"/>
              </a:ext>
            </a:extLst>
          </p:cNvPr>
          <p:cNvSpPr>
            <a:spLocks noGrp="1"/>
          </p:cNvSpPr>
          <p:nvPr>
            <p:ph type="title"/>
          </p:nvPr>
        </p:nvSpPr>
        <p:spPr>
          <a:xfrm>
            <a:off x="581192" y="702155"/>
            <a:ext cx="11029616" cy="921371"/>
          </a:xfrm>
        </p:spPr>
        <p:txBody>
          <a:bodyPr>
            <a:normAutofit/>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IN" dirty="0"/>
          </a:p>
        </p:txBody>
      </p:sp>
      <p:sp>
        <p:nvSpPr>
          <p:cNvPr id="5" name="Content Placeholder 4">
            <a:extLst>
              <a:ext uri="{FF2B5EF4-FFF2-40B4-BE49-F238E27FC236}">
                <a16:creationId xmlns:a16="http://schemas.microsoft.com/office/drawing/2014/main" id="{E67DD773-E4BB-378D-B9ED-48F1398EE020}"/>
              </a:ext>
            </a:extLst>
          </p:cNvPr>
          <p:cNvSpPr>
            <a:spLocks noGrp="1"/>
          </p:cNvSpPr>
          <p:nvPr>
            <p:ph idx="1"/>
          </p:nvPr>
        </p:nvSpPr>
        <p:spPr>
          <a:xfrm>
            <a:off x="581192" y="1791478"/>
            <a:ext cx="11029615" cy="4183872"/>
          </a:xfrm>
        </p:spPr>
        <p:txBody>
          <a:bodyPr/>
          <a:lstStyle/>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8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Attach your Github link</a:t>
            </a:r>
          </a:p>
          <a:p>
            <a:pPr marL="305435" lvl="0" indent="-305435">
              <a:buClr>
                <a:srgbClr val="1CADE4"/>
              </a:buClr>
              <a:defRPr/>
            </a:pPr>
            <a:r>
              <a:rPr lang="en-US" sz="2800" dirty="0">
                <a:solidFill>
                  <a:prstClr val="black">
                    <a:lumMod val="75000"/>
                    <a:lumOff val="25000"/>
                  </a:prstClr>
                </a:solidFill>
                <a:ea typeface="+mn-lt"/>
                <a:cs typeface="+mn-lt"/>
              </a:rPr>
              <a:t>https://github.com/ribobun/Employee-Salary-prediction-model.git</a:t>
            </a:r>
            <a:endParaRPr lang="en-IN" dirty="0"/>
          </a:p>
        </p:txBody>
      </p:sp>
    </p:spTree>
    <p:extLst>
      <p:ext uri="{BB962C8B-B14F-4D97-AF65-F5344CB8AC3E}">
        <p14:creationId xmlns:p14="http://schemas.microsoft.com/office/powerpoint/2010/main" val="1709368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3" name="Rectangle 1">
            <a:extLst>
              <a:ext uri="{FF2B5EF4-FFF2-40B4-BE49-F238E27FC236}">
                <a16:creationId xmlns:a16="http://schemas.microsoft.com/office/drawing/2014/main" id="{1C10CBA0-91F6-BE90-BC5F-678EF70EB6C8}"/>
              </a:ext>
            </a:extLst>
          </p:cNvPr>
          <p:cNvSpPr>
            <a:spLocks noGrp="1" noChangeArrowheads="1"/>
          </p:cNvSpPr>
          <p:nvPr>
            <p:ph idx="1"/>
          </p:nvPr>
        </p:nvSpPr>
        <p:spPr bwMode="auto">
          <a:xfrm>
            <a:off x="581193" y="1591974"/>
            <a:ext cx="1112872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employee salary prediction system developed using Support Vector Machine (SVM) proved to be highly</a:t>
            </a:r>
            <a:r>
              <a:rPr lang="en-US" altLang="en-US" sz="2000" dirty="0">
                <a:solidFill>
                  <a:schemeClr val="tx1"/>
                </a:solidFill>
              </a:rPr>
              <a:t> </a:t>
            </a:r>
            <a:r>
              <a:rPr kumimoji="0" lang="en-US" altLang="en-US" sz="2000" b="0" i="0" u="none" strike="noStrike" cap="none" normalizeH="0" baseline="0" dirty="0">
                <a:ln>
                  <a:noFill/>
                </a:ln>
                <a:solidFill>
                  <a:schemeClr val="tx1"/>
                </a:solidFill>
                <a:effectLst/>
              </a:rPr>
              <a:t>effective, achieving an accuracy of </a:t>
            </a:r>
            <a:r>
              <a:rPr kumimoji="0" lang="en-US" altLang="en-US" sz="2000" b="1" i="0" u="none" strike="noStrike" cap="none" normalizeH="0" baseline="0" dirty="0">
                <a:ln>
                  <a:noFill/>
                </a:ln>
                <a:solidFill>
                  <a:schemeClr val="tx1"/>
                </a:solidFill>
                <a:effectLst/>
              </a:rPr>
              <a:t>85.59%</a:t>
            </a:r>
            <a:r>
              <a:rPr kumimoji="0" lang="en-US" altLang="en-US" sz="2000" b="0" i="0" u="none" strike="noStrike" cap="none" normalizeH="0" baseline="0" dirty="0">
                <a:ln>
                  <a:noFill/>
                </a:ln>
                <a:solidFill>
                  <a:schemeClr val="tx1"/>
                </a:solidFill>
                <a:effectLst/>
              </a:rPr>
              <a:t>, outperforming other models like Logistic Regression and Random Forest. The system was successfully deployed using Streamlit, allowing for an interactive and user-friendly interface where users can input relevant employee details to get real-time salary class predictions (&gt;50K or &lt;=50K).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Effectiveness of the Solution:</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0" i="0" u="none" strike="noStrike" cap="none" normalizeH="0" baseline="0" dirty="0">
                <a:ln>
                  <a:noFill/>
                </a:ln>
                <a:solidFill>
                  <a:schemeClr val="tx1"/>
                </a:solidFill>
                <a:effectLst/>
              </a:rPr>
              <a:t>SVM performed best due to its capability to handle high-dimensional and non-linear relationships in the dataset.</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0" i="0" u="none" strike="noStrike" cap="none" normalizeH="0" baseline="0" dirty="0">
                <a:ln>
                  <a:noFill/>
                </a:ln>
                <a:solidFill>
                  <a:schemeClr val="tx1"/>
                </a:solidFill>
                <a:effectLst/>
              </a:rPr>
              <a:t>The model generalized well to unseen data, as seen from consistent accuracy across training and testing splits.</a:t>
            </a:r>
          </a:p>
          <a:p>
            <a:pPr marL="0" marR="0" lvl="0" indent="0" algn="l" defTabSz="914400" rtl="0" eaLnBrk="0" fontAlgn="base" latinLnBrk="0" hangingPunct="0">
              <a:lnSpc>
                <a:spcPct val="100000"/>
              </a:lnSpc>
              <a:spcBef>
                <a:spcPct val="0"/>
              </a:spcBef>
              <a:spcAft>
                <a:spcPct val="0"/>
              </a:spcAft>
              <a:buSzTx/>
              <a:buFontTx/>
              <a:buChar char="•"/>
              <a:tabLst/>
            </a:pPr>
            <a:r>
              <a:rPr kumimoji="0" lang="en-US" altLang="en-US" sz="2000" b="0" i="0" u="none" strike="noStrike" cap="none" normalizeH="0" baseline="0" dirty="0">
                <a:ln>
                  <a:noFill/>
                </a:ln>
                <a:solidFill>
                  <a:schemeClr val="tx1"/>
                </a:solidFill>
                <a:effectLst/>
              </a:rPr>
              <a:t>The combination of preprocessing, label encoding, and feature scaling significantly enhanced model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EF983-9A1A-6E14-E098-48BC13A68F9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06D7BB1-E2B7-F185-545A-2BA3AA07AD04}"/>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45588F97-7AB5-B1C4-77F2-410A18662B9B}"/>
              </a:ext>
            </a:extLst>
          </p:cNvPr>
          <p:cNvSpPr>
            <a:spLocks noGrp="1"/>
          </p:cNvSpPr>
          <p:nvPr>
            <p:ph idx="1"/>
          </p:nvPr>
        </p:nvSpPr>
        <p:spPr/>
        <p:txBody>
          <a:bodyPr anchor="t">
            <a:normAutofit lnSpcReduction="10000"/>
          </a:bodyPr>
          <a:lstStyle/>
          <a:p>
            <a:pPr marL="0" indent="0" algn="just">
              <a:buNone/>
            </a:pPr>
            <a:r>
              <a:rPr lang="en-US" sz="2000" b="1" dirty="0"/>
              <a:t>Challenges Encountered:</a:t>
            </a:r>
          </a:p>
          <a:p>
            <a:pPr algn="just">
              <a:buFont typeface="Arial" panose="020B0604020202020204" pitchFamily="34" charset="0"/>
              <a:buChar char="•"/>
            </a:pPr>
            <a:r>
              <a:rPr lang="en-US" sz="2000" dirty="0"/>
              <a:t>The dataset contained missing or ambiguous values (?), especially in columns like workclass, occupation, and native-country, which required careful preprocessing.</a:t>
            </a:r>
          </a:p>
          <a:p>
            <a:pPr algn="just">
              <a:buFont typeface="Arial" panose="020B0604020202020204" pitchFamily="34" charset="0"/>
              <a:buChar char="•"/>
            </a:pPr>
            <a:r>
              <a:rPr lang="en-US" sz="2000" dirty="0"/>
              <a:t>Label encoding of multiple categorical variables while maintaining mapping for prediction was complex and required saving encoders.</a:t>
            </a:r>
          </a:p>
          <a:p>
            <a:pPr algn="just">
              <a:buFont typeface="Arial" panose="020B0604020202020204" pitchFamily="34" charset="0"/>
              <a:buChar char="•"/>
            </a:pPr>
            <a:r>
              <a:rPr lang="en-US" sz="2000" dirty="0"/>
              <a:t>Model deployment required reshaping the user input format exactly to match the trained data pipeline, which took multiple iterations to align.</a:t>
            </a:r>
          </a:p>
          <a:p>
            <a:pPr>
              <a:buNone/>
            </a:pPr>
            <a:r>
              <a:rPr lang="en-US" sz="2000" b="1" dirty="0"/>
              <a:t>Potential Improvements:</a:t>
            </a:r>
            <a:endParaRPr lang="en-US" sz="2000" dirty="0"/>
          </a:p>
          <a:p>
            <a:pPr>
              <a:buFont typeface="Arial" panose="020B0604020202020204" pitchFamily="34" charset="0"/>
              <a:buChar char="•"/>
            </a:pPr>
            <a:r>
              <a:rPr lang="en-US" sz="2000" dirty="0"/>
              <a:t>Implementing advanced techniques like one-hot encoding with sparse matrices or tree-based embedding for better categorical handling.</a:t>
            </a:r>
          </a:p>
          <a:p>
            <a:pPr>
              <a:buFont typeface="Arial" panose="020B0604020202020204" pitchFamily="34" charset="0"/>
              <a:buChar char="•"/>
            </a:pPr>
            <a:r>
              <a:rPr lang="en-US" sz="2000" dirty="0"/>
              <a:t>Incorporating additional features such as company size, job title, or performance ratings to improve accuracy.</a:t>
            </a:r>
          </a:p>
          <a:p>
            <a:pPr marL="0" indent="0" algn="just">
              <a:buNone/>
            </a:pPr>
            <a:endParaRPr lang="en-IN" sz="2000" dirty="0"/>
          </a:p>
        </p:txBody>
      </p:sp>
    </p:spTree>
    <p:extLst>
      <p:ext uri="{BB962C8B-B14F-4D97-AF65-F5344CB8AC3E}">
        <p14:creationId xmlns:p14="http://schemas.microsoft.com/office/powerpoint/2010/main" val="832313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794471"/>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3988760"/>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lnSpcReduction="10000"/>
          </a:bodyPr>
          <a:lstStyle/>
          <a:p>
            <a:pPr algn="just">
              <a:buFont typeface="Arial" panose="020B0604020202020204" pitchFamily="34" charset="0"/>
              <a:buChar char="•"/>
            </a:pPr>
            <a:r>
              <a:rPr lang="en-US" sz="2000" b="1" dirty="0"/>
              <a:t>Real-Time Integration with HRMS Tools: </a:t>
            </a:r>
            <a:r>
              <a:rPr lang="en-US" sz="2000" dirty="0"/>
              <a:t>The model can be integrated with Human Resource Management Systems (HRMS) to offer dynamic salary forecasting, performance-based compensation modeling, and hiring recommendations.</a:t>
            </a:r>
          </a:p>
          <a:p>
            <a:pPr algn="just">
              <a:buFont typeface="Arial" panose="020B0604020202020204" pitchFamily="34" charset="0"/>
              <a:buChar char="•"/>
            </a:pPr>
            <a:r>
              <a:rPr lang="en-US" sz="2000" b="1" dirty="0"/>
              <a:t>Model Explainability and Bias Detection: </a:t>
            </a:r>
            <a:r>
              <a:rPr lang="en-US" sz="2000" dirty="0"/>
              <a:t>Future versions can incorporate explainable AI techniques like SHAP (SHapley Additive exPlanations) or LIME to make model decisions more transparent and understandable to HR professionals. This will also help in identifying and mitigating any biases in the model.</a:t>
            </a:r>
          </a:p>
          <a:p>
            <a:pPr algn="just">
              <a:buFont typeface="Arial" panose="020B0604020202020204" pitchFamily="34" charset="0"/>
              <a:buChar char="•"/>
            </a:pPr>
            <a:r>
              <a:rPr lang="en-US" sz="2000" b="1" dirty="0"/>
              <a:t>Improved Data Enrichment: </a:t>
            </a:r>
            <a:r>
              <a:rPr lang="en-US" sz="2000" dirty="0"/>
              <a:t>Including additional features such as educational background, skill sets, certifications, job performance metrics, and market trends can improve the prediction accuracy and provide deeper insights.</a:t>
            </a:r>
          </a:p>
          <a:p>
            <a:pPr algn="just">
              <a:buFont typeface="Arial" panose="020B0604020202020204" pitchFamily="34" charset="0"/>
              <a:buChar char="•"/>
            </a:pPr>
            <a:r>
              <a:rPr lang="en-US" sz="2000" b="1" dirty="0"/>
              <a:t>Multiclass Salary Prediction: </a:t>
            </a:r>
            <a:r>
              <a:rPr lang="en-US" sz="2000" dirty="0"/>
              <a:t>Instead of classifying salaries into binary classes (&gt;50K or &lt;=50K), the model can be extended to predict salary ranges (e.g., 30K-40K, 40K-60K, etc.) using regression or multiclass classification techniques.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a:buFont typeface="Arial" panose="020B0604020202020204" pitchFamily="34" charset="0"/>
              <a:buChar char="•"/>
            </a:pPr>
            <a:r>
              <a:rPr lang="en-IN" sz="2000" dirty="0"/>
              <a:t>Dua, D. and Graff, C. (2019). UCI Machine Learning Repository: Adult Income Dataset. Irvine, CA: University of California, School of Information and Computer Science.https://archive.ics.uci.edu/ml/datasets/adult</a:t>
            </a:r>
          </a:p>
          <a:p>
            <a:pPr>
              <a:buFont typeface="Arial" panose="020B0604020202020204" pitchFamily="34" charset="0"/>
              <a:buChar char="•"/>
            </a:pPr>
            <a:r>
              <a:rPr lang="en-IN" sz="2000" dirty="0"/>
              <a:t>Scikit-learn: Machine Learning in Python. Pedregosa et al., Journal of Machine Learning Research, 2011.https://scikit-learn.org</a:t>
            </a:r>
          </a:p>
          <a:p>
            <a:pPr>
              <a:buFont typeface="Arial" panose="020B0604020202020204" pitchFamily="34" charset="0"/>
              <a:buChar char="•"/>
            </a:pPr>
            <a:r>
              <a:rPr lang="en-IN" sz="2000" dirty="0"/>
              <a:t>Streamlit Documentation – The fastest way to build and share data apps.https://docs.streamlit.io</a:t>
            </a:r>
          </a:p>
          <a:p>
            <a:pPr>
              <a:buFont typeface="Arial" panose="020B0604020202020204" pitchFamily="34" charset="0"/>
              <a:buChar char="•"/>
            </a:pPr>
            <a:r>
              <a:rPr lang="en-IN" sz="2000" dirty="0"/>
              <a:t>Python Data Science Handbook by Jake VanderPlas – O’Reilly Media, 2016.</a:t>
            </a:r>
          </a:p>
          <a:p>
            <a:pPr>
              <a:buFont typeface="Arial" panose="020B0604020202020204" pitchFamily="34" charset="0"/>
              <a:buChar char="•"/>
            </a:pPr>
            <a:r>
              <a:rPr lang="en-IN" sz="2000" dirty="0"/>
              <a:t>Géron, A. (2019). Hands-On Machine Learning with Scikit-Learn, Keras, and TensorFlow. 2nd Edition. O’Reilly Media.</a:t>
            </a:r>
          </a:p>
        </p:txBody>
      </p:sp>
    </p:spTree>
    <p:extLst>
      <p:ext uri="{BB962C8B-B14F-4D97-AF65-F5344CB8AC3E}">
        <p14:creationId xmlns:p14="http://schemas.microsoft.com/office/powerpoint/2010/main" val="72895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2800" dirty="0"/>
              <a:t>In today’s data-driven world, organizations handle large amounts of employee information related to demographics, job roles, education, and work patterns. Understanding and predicting an employee’s income class based on these attributes can aid in better workforce planning, talent acquisition, and compensation structuring. However, manually analyzing such data is time-consuming and prone to bias or inaccuracy. There is a need for an intelligent system that can automate this process and deliver consistent predictions. The goal is to build a machine learning model that can accurately classify whether an employee earns more than ₹50K or not based on structured input data.</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E8871DB8-09B7-BB9D-3FAA-E932C3A1DE43}"/>
              </a:ext>
            </a:extLst>
          </p:cNvPr>
          <p:cNvSpPr>
            <a:spLocks noGrp="1" noChangeArrowheads="1"/>
          </p:cNvSpPr>
          <p:nvPr>
            <p:ph idx="1"/>
          </p:nvPr>
        </p:nvSpPr>
        <p:spPr bwMode="auto">
          <a:xfrm>
            <a:off x="581192" y="1453474"/>
            <a:ext cx="11383244"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system was developed using the following technologies and 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Language</a:t>
            </a:r>
            <a:r>
              <a:rPr kumimoji="0" lang="en-US" altLang="en-US" sz="2800" b="0" i="0" u="none" strike="noStrike" cap="none" normalizeH="0" baseline="0" dirty="0">
                <a:ln>
                  <a:noFill/>
                </a:ln>
                <a:solidFill>
                  <a:schemeClr val="tx1"/>
                </a:solidFill>
                <a:effectLst/>
                <a:latin typeface="Arial" panose="020B0604020202020204" pitchFamily="34" charset="0"/>
              </a:rPr>
              <a:t>: Python</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IDE</a:t>
            </a:r>
            <a:r>
              <a:rPr kumimoji="0" lang="en-US" altLang="en-US" sz="2800" b="0" i="0" u="none" strike="noStrike" cap="none" normalizeH="0" baseline="0" dirty="0">
                <a:ln>
                  <a:noFill/>
                </a:ln>
                <a:solidFill>
                  <a:schemeClr val="tx1"/>
                </a:solidFill>
                <a:effectLst/>
                <a:latin typeface="Arial" panose="020B0604020202020204" pitchFamily="34" charset="0"/>
              </a:rPr>
              <a:t>: Jupyter Notebook, Visual Studio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Libraries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pandas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numpy</a:t>
            </a:r>
            <a:r>
              <a:rPr kumimoji="0" lang="en-US" altLang="en-US" sz="2400" b="0" i="0" u="none" strike="noStrike" cap="none" normalizeH="0" baseline="0" dirty="0">
                <a:ln>
                  <a:noFill/>
                </a:ln>
                <a:solidFill>
                  <a:schemeClr val="tx1"/>
                </a:solidFill>
                <a:effectLst/>
              </a:rPr>
              <a:t> – for data manipulation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matplotlib</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panose="020B0604020202020204" pitchFamily="34" charset="-128"/>
              </a:rPr>
              <a:t>seaborn</a:t>
            </a:r>
            <a:r>
              <a:rPr kumimoji="0" lang="en-US" altLang="en-US" sz="2400" b="0" i="0" u="none" strike="noStrike" cap="none" normalizeH="0" baseline="0" dirty="0">
                <a:ln>
                  <a:noFill/>
                </a:ln>
                <a:solidFill>
                  <a:schemeClr val="tx1"/>
                </a:solidFill>
                <a:effectLst/>
              </a:rPr>
              <a:t> – for data visualization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scikit-learn</a:t>
            </a:r>
            <a:r>
              <a:rPr kumimoji="0" lang="en-US" altLang="en-US" sz="2400" b="0" i="0" u="none" strike="noStrike" cap="none" normalizeH="0" baseline="0" dirty="0">
                <a:ln>
                  <a:noFill/>
                </a:ln>
                <a:solidFill>
                  <a:schemeClr val="tx1"/>
                </a:solidFill>
                <a:effectLst/>
              </a:rPr>
              <a:t> – for model training (SVM, Random Forest, Logistic Regression)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joblib</a:t>
            </a:r>
            <a:r>
              <a:rPr kumimoji="0" lang="en-US" altLang="en-US" sz="2400" b="0" i="0" u="none" strike="noStrike" cap="none" normalizeH="0" baseline="0" dirty="0">
                <a:ln>
                  <a:noFill/>
                </a:ln>
                <a:solidFill>
                  <a:schemeClr val="tx1"/>
                </a:solidFill>
                <a:effectLst/>
              </a:rPr>
              <a:t> – for saving the model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panose="020B0604020202020204" pitchFamily="34" charset="-128"/>
              </a:rPr>
              <a:t>streamlit</a:t>
            </a:r>
            <a:r>
              <a:rPr kumimoji="0" lang="en-US" altLang="en-US" sz="2400" b="0" i="0" u="none" strike="noStrike" cap="none" normalizeH="0" baseline="0" dirty="0">
                <a:ln>
                  <a:noFill/>
                </a:ln>
                <a:solidFill>
                  <a:schemeClr val="tx1"/>
                </a:solidFill>
                <a:effectLst/>
              </a:rPr>
              <a:t> – for frontend deployment as a web application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Deployment</a:t>
            </a:r>
            <a:r>
              <a:rPr kumimoji="0" lang="en-US" altLang="en-US" sz="2800" b="0" i="0" u="none" strike="noStrike" cap="none" normalizeH="0" baseline="0" dirty="0">
                <a:ln>
                  <a:noFill/>
                </a:ln>
                <a:solidFill>
                  <a:schemeClr val="tx1"/>
                </a:solidFill>
                <a:effectLst/>
                <a:latin typeface="Arial" panose="020B0604020202020204" pitchFamily="34" charset="0"/>
              </a:rPr>
              <a:t>: Localhost using Streamlit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819C27D1-3902-FEA2-4C39-31EA6AEF884C}"/>
              </a:ext>
            </a:extLst>
          </p:cNvPr>
          <p:cNvSpPr>
            <a:spLocks noGrp="1" noChangeArrowheads="1"/>
          </p:cNvSpPr>
          <p:nvPr>
            <p:ph idx="1"/>
          </p:nvPr>
        </p:nvSpPr>
        <p:spPr bwMode="auto">
          <a:xfrm>
            <a:off x="581192" y="1478672"/>
            <a:ext cx="10811486"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1.Data Loading</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Load Data.csv using pandas.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2.Preprocessing</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Replace all unknown values (?) with NaN.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Drop rows containing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Drop irrelevant features like fnlwgt.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3.Encoding</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Apply LabelEncoder to categorical features (e.g., gender, education).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4.Feature Selection</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Select input features such as age, education, occupation, workclass, capital-gain,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Target variable: income (encoded as binary).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130E-2344-214C-C755-B15D68710D94}"/>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Algorithm &amp; Deployment</a:t>
            </a:r>
            <a:endParaRPr lang="en-IN" dirty="0"/>
          </a:p>
        </p:txBody>
      </p:sp>
      <p:sp>
        <p:nvSpPr>
          <p:cNvPr id="4" name="Rectangle 1">
            <a:extLst>
              <a:ext uri="{FF2B5EF4-FFF2-40B4-BE49-F238E27FC236}">
                <a16:creationId xmlns:a16="http://schemas.microsoft.com/office/drawing/2014/main" id="{7C4AD7E5-4A3B-7CAA-F94E-41491F230748}"/>
              </a:ext>
            </a:extLst>
          </p:cNvPr>
          <p:cNvSpPr>
            <a:spLocks noGrp="1" noChangeArrowheads="1"/>
          </p:cNvSpPr>
          <p:nvPr>
            <p:ph idx="1"/>
          </p:nvPr>
        </p:nvSpPr>
        <p:spPr bwMode="auto">
          <a:xfrm>
            <a:off x="581193" y="1299589"/>
            <a:ext cx="11029616"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5.Splitting: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Split the dataset into training and testing sets (80:20 ratio).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6.Model Training &amp; Comparison</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Train and evaluate Logistic Regression, Random Forest, and Support Vector Machine (SVM).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Use a pipeline with StandardScaler for normalization.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7.Model Evaluation</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Compare models based 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SVM gave the highest accuracy (~85.59%).</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rPr>
              <a:t>8.Model Saving</a:t>
            </a:r>
            <a:r>
              <a:rPr kumimoji="0" lang="en-US" altLang="en-US" sz="2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Save the trained SVM model and label encoders using joblib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234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AA4EE2C8-D651-2006-7CE1-A34ED764505E}"/>
              </a:ext>
            </a:extLst>
          </p:cNvPr>
          <p:cNvPicPr>
            <a:picLocks noGrp="1" noChangeAspect="1"/>
          </p:cNvPicPr>
          <p:nvPr>
            <p:ph idx="1"/>
          </p:nvPr>
        </p:nvPicPr>
        <p:blipFill>
          <a:blip r:embed="rId2"/>
          <a:stretch>
            <a:fillRect/>
          </a:stretch>
        </p:blipFill>
        <p:spPr>
          <a:xfrm>
            <a:off x="1508067" y="1301750"/>
            <a:ext cx="9175866"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99BD-3969-A6A9-10EE-14CE3964FB95}"/>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6" name="Picture 5">
            <a:extLst>
              <a:ext uri="{FF2B5EF4-FFF2-40B4-BE49-F238E27FC236}">
                <a16:creationId xmlns:a16="http://schemas.microsoft.com/office/drawing/2014/main" id="{EF58BAE8-836D-67EE-BF01-EC47B0561F80}"/>
              </a:ext>
            </a:extLst>
          </p:cNvPr>
          <p:cNvPicPr>
            <a:picLocks noChangeAspect="1"/>
          </p:cNvPicPr>
          <p:nvPr/>
        </p:nvPicPr>
        <p:blipFill>
          <a:blip r:embed="rId2"/>
          <a:stretch>
            <a:fillRect/>
          </a:stretch>
        </p:blipFill>
        <p:spPr>
          <a:xfrm>
            <a:off x="575894" y="1502229"/>
            <a:ext cx="11173193" cy="4814596"/>
          </a:xfrm>
          <a:prstGeom prst="rect">
            <a:avLst/>
          </a:prstGeom>
        </p:spPr>
      </p:pic>
    </p:spTree>
    <p:extLst>
      <p:ext uri="{BB962C8B-B14F-4D97-AF65-F5344CB8AC3E}">
        <p14:creationId xmlns:p14="http://schemas.microsoft.com/office/powerpoint/2010/main" val="261895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2634-61E2-1DE1-F5E1-370AF641A05C}"/>
              </a:ext>
            </a:extLst>
          </p:cNvPr>
          <p:cNvSpPr>
            <a:spLocks noGrp="1"/>
          </p:cNvSpPr>
          <p:nvPr>
            <p:ph type="title"/>
          </p:nvPr>
        </p:nvSpPr>
        <p:spPr/>
        <p:txBody>
          <a:bodyPr>
            <a:normAutofit fontScale="90000"/>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dirty="0"/>
          </a:p>
        </p:txBody>
      </p:sp>
      <p:pic>
        <p:nvPicPr>
          <p:cNvPr id="4" name="Picture 3">
            <a:extLst>
              <a:ext uri="{FF2B5EF4-FFF2-40B4-BE49-F238E27FC236}">
                <a16:creationId xmlns:a16="http://schemas.microsoft.com/office/drawing/2014/main" id="{D5A2994E-F590-0300-AD6B-345D4B2DD777}"/>
              </a:ext>
            </a:extLst>
          </p:cNvPr>
          <p:cNvPicPr>
            <a:picLocks noChangeAspect="1"/>
          </p:cNvPicPr>
          <p:nvPr/>
        </p:nvPicPr>
        <p:blipFill>
          <a:blip r:embed="rId2"/>
          <a:stretch>
            <a:fillRect/>
          </a:stretch>
        </p:blipFill>
        <p:spPr>
          <a:xfrm>
            <a:off x="671804" y="1321905"/>
            <a:ext cx="11029617" cy="4985590"/>
          </a:xfrm>
          <a:prstGeom prst="rect">
            <a:avLst/>
          </a:prstGeom>
        </p:spPr>
      </p:pic>
    </p:spTree>
    <p:extLst>
      <p:ext uri="{BB962C8B-B14F-4D97-AF65-F5344CB8AC3E}">
        <p14:creationId xmlns:p14="http://schemas.microsoft.com/office/powerpoint/2010/main" val="11445750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1942</TotalTime>
  <Words>964</Words>
  <Application>Microsoft Office PowerPoint</Application>
  <PresentationFormat>Widescreen</PresentationFormat>
  <Paragraphs>89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 Unicode MS</vt:lpstr>
      <vt:lpstr>Arial</vt:lpstr>
      <vt:lpstr>Calibri</vt:lpstr>
      <vt:lpstr>Calibri Light</vt:lpstr>
      <vt:lpstr>Franklin Gothic Book</vt:lpstr>
      <vt:lpstr>Franklin Gothic Demi</vt:lpstr>
      <vt:lpstr>Wingdings 2</vt:lpstr>
      <vt:lpstr>DividendVTI</vt:lpstr>
      <vt:lpstr>Employee Income Prediction App (SVM)</vt:lpstr>
      <vt:lpstr>OUTLINE</vt:lpstr>
      <vt:lpstr>Problem Statement</vt:lpstr>
      <vt:lpstr>System  Approach</vt:lpstr>
      <vt:lpstr>Algorithm &amp; Deployment</vt:lpstr>
      <vt:lpstr>Algorithm &amp; Deployment</vt:lpstr>
      <vt:lpstr>Result</vt:lpstr>
      <vt:lpstr>Result</vt:lpstr>
      <vt:lpstr>Result</vt:lpstr>
      <vt:lpstr>Result</vt:lpstr>
      <vt:lpstr>Result</vt:lpstr>
      <vt:lpstr>Result</vt:lpstr>
      <vt:lpstr>Result</vt:lpstr>
      <vt:lpstr>Result - Output</vt:lpstr>
      <vt:lpstr>Result - Output</vt:lpstr>
      <vt:lpstr>Result - Output</vt:lpstr>
      <vt:lpstr>Result - Output</vt:lpstr>
      <vt:lpstr>Conclusion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Ritoban Datta</cp:lastModifiedBy>
  <cp:revision>39</cp:revision>
  <dcterms:created xsi:type="dcterms:W3CDTF">2021-05-26T16:50:10Z</dcterms:created>
  <dcterms:modified xsi:type="dcterms:W3CDTF">2025-07-24T13:57:48Z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