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5" r:id="rId8"/>
    <p:sldId id="266" r:id="rId9"/>
    <p:sldId id="267" r:id="rId10"/>
    <p:sldId id="2146847059" r:id="rId11"/>
    <p:sldId id="2146847056" r:id="rId12"/>
    <p:sldId id="2146847057" r:id="rId13"/>
    <p:sldId id="2146847058" r:id="rId14"/>
    <p:sldId id="2146847060" r:id="rId15"/>
    <p:sldId id="2146847061" r:id="rId16"/>
    <p:sldId id="2146847062"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2" d="100"/>
          <a:sy n="82" d="100"/>
        </p:scale>
        <p:origin x="71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EMPLOYEE SALARY PREDICTION MODEL</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Ritoban Datta-</a:t>
            </a:r>
          </a:p>
          <a:p>
            <a:r>
              <a:rPr lang="en-US" sz="2000" b="1" dirty="0">
                <a:solidFill>
                  <a:schemeClr val="accent1">
                    <a:lumMod val="75000"/>
                  </a:schemeClr>
                </a:solidFill>
                <a:latin typeface="Arial"/>
                <a:cs typeface="Arial"/>
              </a:rPr>
              <a:t>SRM University of science and technology ,</a:t>
            </a:r>
          </a:p>
          <a:p>
            <a:r>
              <a:rPr lang="en-US" sz="2000" b="1" dirty="0">
                <a:solidFill>
                  <a:schemeClr val="accent1">
                    <a:lumMod val="75000"/>
                  </a:schemeClr>
                </a:solidFill>
                <a:latin typeface="Arial"/>
                <a:cs typeface="Arial"/>
              </a:rPr>
              <a:t>Ramapuram,Chennai</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F1347-8E6B-EC1C-97D6-D26A073C41C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E69AB5F-8B34-D942-3A53-E7EB98BFE1E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DCC706AE-76A3-E8CF-C15F-4F6D254AD91B}"/>
              </a:ext>
            </a:extLst>
          </p:cNvPr>
          <p:cNvPicPr>
            <a:picLocks noGrp="1" noChangeAspect="1"/>
          </p:cNvPicPr>
          <p:nvPr>
            <p:ph idx="1"/>
          </p:nvPr>
        </p:nvPicPr>
        <p:blipFill>
          <a:blip r:embed="rId2"/>
          <a:stretch>
            <a:fillRect/>
          </a:stretch>
        </p:blipFill>
        <p:spPr>
          <a:xfrm>
            <a:off x="727788" y="1301750"/>
            <a:ext cx="10702212" cy="4673600"/>
          </a:xfrm>
        </p:spPr>
      </p:pic>
    </p:spTree>
    <p:extLst>
      <p:ext uri="{BB962C8B-B14F-4D97-AF65-F5344CB8AC3E}">
        <p14:creationId xmlns:p14="http://schemas.microsoft.com/office/powerpoint/2010/main" val="1770341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F0F53-3B01-5F1A-89A3-0F28A6065A6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ED536BD-9FC4-53A2-DF14-B2BDED2753F7}"/>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Content Placeholder 5">
            <a:extLst>
              <a:ext uri="{FF2B5EF4-FFF2-40B4-BE49-F238E27FC236}">
                <a16:creationId xmlns:a16="http://schemas.microsoft.com/office/drawing/2014/main" id="{1F19A58B-E3EE-B937-52CE-5904893F93F7}"/>
              </a:ext>
            </a:extLst>
          </p:cNvPr>
          <p:cNvPicPr>
            <a:picLocks noGrp="1" noChangeAspect="1"/>
          </p:cNvPicPr>
          <p:nvPr>
            <p:ph idx="1"/>
          </p:nvPr>
        </p:nvPicPr>
        <p:blipFill>
          <a:blip r:embed="rId2"/>
          <a:stretch>
            <a:fillRect/>
          </a:stretch>
        </p:blipFill>
        <p:spPr>
          <a:xfrm>
            <a:off x="1259633" y="1301750"/>
            <a:ext cx="9890449" cy="4673600"/>
          </a:xfrm>
        </p:spPr>
      </p:pic>
    </p:spTree>
    <p:extLst>
      <p:ext uri="{BB962C8B-B14F-4D97-AF65-F5344CB8AC3E}">
        <p14:creationId xmlns:p14="http://schemas.microsoft.com/office/powerpoint/2010/main" val="2003803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A5BD49-76ED-B9FE-21E6-51AB35E62FD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AEBDC06-14C2-8D64-B425-6AE70F7E8870}"/>
              </a:ext>
            </a:extLst>
          </p:cNvPr>
          <p:cNvSpPr>
            <a:spLocks noGrp="1"/>
          </p:cNvSpPr>
          <p:nvPr>
            <p:ph type="title"/>
          </p:nvPr>
        </p:nvSpPr>
        <p:spPr/>
        <p:txBody>
          <a:bodyPr>
            <a:normAutofit fontScale="90000"/>
          </a:bodyPr>
          <a:lstStyle/>
          <a:p>
            <a:r>
              <a:rPr kumimoji="0" lang="en-US" sz="3200" b="1" i="0" u="none" strike="noStrike" kern="1200" cap="all" spc="0" normalizeH="0" baseline="0" noProof="0" dirty="0">
                <a:ln>
                  <a:noFill/>
                </a:ln>
                <a:solidFill>
                  <a:srgbClr val="1CADE4"/>
                </a:solidFill>
                <a:effectLst/>
                <a:uLnTx/>
                <a:uFillTx/>
                <a:latin typeface="Arial"/>
                <a:ea typeface="+mj-lt"/>
                <a:cs typeface="Arial"/>
              </a:rPr>
              <a:t>Result - Output</a:t>
            </a:r>
            <a:endParaRPr lang="en-US" dirty="0"/>
          </a:p>
        </p:txBody>
      </p:sp>
      <p:pic>
        <p:nvPicPr>
          <p:cNvPr id="8" name="Content Placeholder 7">
            <a:extLst>
              <a:ext uri="{FF2B5EF4-FFF2-40B4-BE49-F238E27FC236}">
                <a16:creationId xmlns:a16="http://schemas.microsoft.com/office/drawing/2014/main" id="{C57174AD-4E78-C67C-0B8E-44580DE858E9}"/>
              </a:ext>
            </a:extLst>
          </p:cNvPr>
          <p:cNvPicPr>
            <a:picLocks noGrp="1" noChangeAspect="1"/>
          </p:cNvPicPr>
          <p:nvPr>
            <p:ph idx="1"/>
          </p:nvPr>
        </p:nvPicPr>
        <p:blipFill>
          <a:blip r:embed="rId2"/>
          <a:stretch>
            <a:fillRect/>
          </a:stretch>
        </p:blipFill>
        <p:spPr>
          <a:xfrm>
            <a:off x="1576873" y="1301750"/>
            <a:ext cx="9526556" cy="4673600"/>
          </a:xfrm>
        </p:spPr>
      </p:pic>
    </p:spTree>
    <p:extLst>
      <p:ext uri="{BB962C8B-B14F-4D97-AF65-F5344CB8AC3E}">
        <p14:creationId xmlns:p14="http://schemas.microsoft.com/office/powerpoint/2010/main" val="3660934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049C-F14A-FAE7-613C-193C0239ED7E}"/>
              </a:ext>
            </a:extLst>
          </p:cNvPr>
          <p:cNvSpPr>
            <a:spLocks noGrp="1"/>
          </p:cNvSpPr>
          <p:nvPr>
            <p:ph type="title"/>
          </p:nvPr>
        </p:nvSpPr>
        <p:spPr/>
        <p:txBody>
          <a:bodyPr>
            <a:normAutofit fontScale="90000"/>
          </a:bodyPr>
          <a:lstStyle/>
          <a:p>
            <a:r>
              <a:rPr kumimoji="0" lang="en-US" sz="3200" b="1" i="0" u="none" strike="noStrike" kern="1200" cap="all" spc="0" normalizeH="0" baseline="0" noProof="0" dirty="0">
                <a:ln>
                  <a:noFill/>
                </a:ln>
                <a:solidFill>
                  <a:srgbClr val="1CADE4"/>
                </a:solidFill>
                <a:effectLst/>
                <a:uLnTx/>
                <a:uFillTx/>
                <a:latin typeface="Arial"/>
                <a:ea typeface="+mj-lt"/>
                <a:cs typeface="Arial"/>
              </a:rPr>
              <a:t>Result - Output</a:t>
            </a:r>
            <a:endParaRPr lang="en-IN" dirty="0"/>
          </a:p>
        </p:txBody>
      </p:sp>
      <p:sp>
        <p:nvSpPr>
          <p:cNvPr id="3" name="Content Placeholder 2">
            <a:extLst>
              <a:ext uri="{FF2B5EF4-FFF2-40B4-BE49-F238E27FC236}">
                <a16:creationId xmlns:a16="http://schemas.microsoft.com/office/drawing/2014/main" id="{C89B686B-8C22-02F9-DF6F-5D755CD886B3}"/>
              </a:ext>
            </a:extLst>
          </p:cNvPr>
          <p:cNvSpPr>
            <a:spLocks noGrp="1"/>
          </p:cNvSpPr>
          <p:nvPr>
            <p:ph idx="1"/>
          </p:nvPr>
        </p:nvSpPr>
        <p:spPr/>
        <p:txBody>
          <a:bodyPr/>
          <a:lstStyle/>
          <a:p>
            <a:pPr marL="305435" marR="0" lvl="0" indent="-305435"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2800" b="1"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Attach your </a:t>
            </a:r>
            <a:r>
              <a:rPr kumimoji="0" lang="en-US" sz="2800" b="1" i="0" u="none" strike="noStrike" kern="1200" cap="none" spc="0" normalizeH="0" baseline="0" noProof="0" dirty="0" err="1">
                <a:ln>
                  <a:noFill/>
                </a:ln>
                <a:solidFill>
                  <a:prstClr val="black">
                    <a:lumMod val="75000"/>
                    <a:lumOff val="25000"/>
                  </a:prstClr>
                </a:solidFill>
                <a:effectLst/>
                <a:uLnTx/>
                <a:uFillTx/>
                <a:latin typeface="Franklin Gothic Book"/>
                <a:ea typeface="+mn-ea"/>
                <a:cs typeface="+mn-cs"/>
              </a:rPr>
              <a:t>Github</a:t>
            </a:r>
            <a:r>
              <a:rPr kumimoji="0" lang="en-US" sz="2800" b="1"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 link</a:t>
            </a:r>
          </a:p>
          <a:p>
            <a:pPr marL="305435" marR="0" lvl="0" indent="-305435"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2800" b="0" i="0" u="none" strike="noStrike" kern="1200" cap="none" spc="0" normalizeH="0" baseline="0" noProof="0" dirty="0">
                <a:ln>
                  <a:noFill/>
                </a:ln>
                <a:solidFill>
                  <a:prstClr val="black">
                    <a:lumMod val="75000"/>
                    <a:lumOff val="25000"/>
                  </a:prstClr>
                </a:solidFill>
                <a:effectLst/>
                <a:uLnTx/>
                <a:uFillTx/>
                <a:latin typeface="Franklin Gothic Book"/>
                <a:ea typeface="+mn-lt"/>
                <a:cs typeface="+mn-lt"/>
              </a:rPr>
              <a:t>https://github.com/ribobun/Employee-Salary-prediction-model.git</a:t>
            </a:r>
            <a:endParaRPr kumimoji="0" lang="en-IN" sz="1700" b="0"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endParaRPr>
          </a:p>
          <a:p>
            <a:pPr marL="0" indent="0">
              <a:buNone/>
            </a:pPr>
            <a:endParaRPr lang="en-IN" dirty="0"/>
          </a:p>
        </p:txBody>
      </p:sp>
    </p:spTree>
    <p:extLst>
      <p:ext uri="{BB962C8B-B14F-4D97-AF65-F5344CB8AC3E}">
        <p14:creationId xmlns:p14="http://schemas.microsoft.com/office/powerpoint/2010/main" val="3432540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5"/>
            <a:ext cx="11029615" cy="5024129"/>
          </a:xfrm>
        </p:spPr>
        <p:txBody>
          <a:bodyPr anchor="t">
            <a:normAutofit fontScale="85000" lnSpcReduction="20000"/>
          </a:bodyPr>
          <a:lstStyle/>
          <a:p>
            <a:pPr algn="just">
              <a:buNone/>
            </a:pPr>
            <a:r>
              <a:rPr lang="en-US" sz="2000" dirty="0"/>
              <a:t>    The project successfully developed a machine learning-based employee salary prediction system using a dataset with features such as department, experience, job rate, leaves, and overtime hours. After experimenting with multiple models, the Support Vector Machine (SVM) algorithm provided the highest accuracy, indicating strong generalization capabilities for regression on this dataset.</a:t>
            </a:r>
          </a:p>
          <a:p>
            <a:pPr algn="just">
              <a:buNone/>
            </a:pPr>
            <a:r>
              <a:rPr lang="en-US" sz="2200" b="1" dirty="0"/>
              <a:t>Challenges encountered</a:t>
            </a:r>
            <a:r>
              <a:rPr lang="en-US" sz="2200" dirty="0"/>
              <a:t> included:</a:t>
            </a:r>
          </a:p>
          <a:p>
            <a:pPr algn="just">
              <a:buFont typeface="Wingdings" panose="05000000000000000000" pitchFamily="2" charset="2"/>
              <a:buChar char="§"/>
            </a:pPr>
            <a:r>
              <a:rPr lang="en-US" sz="2200" dirty="0"/>
              <a:t>Handling missing or unknown values without distorting data distribution.</a:t>
            </a:r>
          </a:p>
          <a:p>
            <a:pPr algn="just">
              <a:buFont typeface="Wingdings" panose="05000000000000000000" pitchFamily="2" charset="2"/>
              <a:buChar char="§"/>
            </a:pPr>
            <a:r>
              <a:rPr lang="en-US" sz="2200" dirty="0"/>
              <a:t>No real difference in salary irrespective of  difference in inputs.</a:t>
            </a:r>
          </a:p>
          <a:p>
            <a:pPr algn="just">
              <a:buFont typeface="Wingdings" panose="05000000000000000000" pitchFamily="2" charset="2"/>
              <a:buChar char="§"/>
            </a:pPr>
            <a:r>
              <a:rPr lang="en-US" sz="2200" dirty="0"/>
              <a:t>Encoding categorical features while maintaining interpretability.</a:t>
            </a:r>
          </a:p>
          <a:p>
            <a:pPr algn="just">
              <a:buFont typeface="Wingdings" panose="05000000000000000000" pitchFamily="2" charset="2"/>
              <a:buChar char="§"/>
            </a:pPr>
            <a:r>
              <a:rPr lang="en-US" sz="2200" dirty="0"/>
              <a:t>Balancing model complexity vs interpretability for non-technical users.</a:t>
            </a:r>
          </a:p>
          <a:p>
            <a:pPr algn="just">
              <a:buNone/>
            </a:pPr>
            <a:r>
              <a:rPr lang="en-US" sz="2200" b="1" dirty="0"/>
              <a:t>Potential improvements</a:t>
            </a:r>
            <a:r>
              <a:rPr lang="en-US" sz="2200" dirty="0"/>
              <a:t>:</a:t>
            </a:r>
          </a:p>
          <a:p>
            <a:pPr algn="just">
              <a:buFont typeface="Wingdings" panose="05000000000000000000" pitchFamily="2" charset="2"/>
              <a:buChar char="§"/>
            </a:pPr>
            <a:r>
              <a:rPr lang="en-US" sz="2200" dirty="0"/>
              <a:t>Integrate a larger real-world dataset for better generalization.</a:t>
            </a:r>
          </a:p>
          <a:p>
            <a:pPr algn="just">
              <a:buFont typeface="Wingdings" panose="05000000000000000000" pitchFamily="2" charset="2"/>
              <a:buChar char="§"/>
            </a:pPr>
            <a:r>
              <a:rPr lang="en-US" sz="2200" dirty="0"/>
              <a:t>Add explainability (e.g., SHAP values) to interpret salary drivers.</a:t>
            </a:r>
          </a:p>
          <a:p>
            <a:pPr algn="just">
              <a:buFont typeface="Wingdings" panose="05000000000000000000" pitchFamily="2" charset="2"/>
              <a:buChar char="§"/>
            </a:pPr>
            <a:r>
              <a:rPr lang="en-US" sz="2200" dirty="0"/>
              <a:t>Overall, the solution met the objectives and provides a strong base for expansion into HR analytics tools.</a:t>
            </a:r>
          </a:p>
          <a:p>
            <a:pPr marL="0" indent="0">
              <a:buNone/>
            </a:pP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42DAC22A-FC9B-8B14-FF91-CAE8CEF53F4F}"/>
              </a:ext>
            </a:extLst>
          </p:cNvPr>
          <p:cNvSpPr>
            <a:spLocks noGrp="1" noChangeArrowheads="1"/>
          </p:cNvSpPr>
          <p:nvPr>
            <p:ph idx="1"/>
          </p:nvPr>
        </p:nvSpPr>
        <p:spPr bwMode="auto">
          <a:xfrm>
            <a:off x="581192" y="1351043"/>
            <a:ext cx="10228762" cy="4575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Add more features like:</a:t>
            </a:r>
          </a:p>
          <a:p>
            <a:pPr lvl="1" defTabSz="914400" eaLnBrk="0" fontAlgn="base" hangingPunct="0">
              <a:lnSpc>
                <a:spcPct val="200000"/>
              </a:lnSpc>
              <a:spcBef>
                <a:spcPct val="0"/>
              </a:spcBef>
              <a:spcAft>
                <a:spcPct val="0"/>
              </a:spcAft>
              <a:buClrTx/>
              <a:buSzTx/>
            </a:pPr>
            <a:r>
              <a:rPr kumimoji="0" lang="en-US" altLang="en-US" sz="2100" b="0" i="0" u="none" strike="noStrike" cap="none" normalizeH="0" baseline="0" dirty="0">
                <a:ln>
                  <a:noFill/>
                </a:ln>
                <a:solidFill>
                  <a:schemeClr val="tx1"/>
                </a:solidFill>
                <a:effectLst/>
                <a:latin typeface="Arial" panose="020B0604020202020204" pitchFamily="34" charset="0"/>
              </a:rPr>
              <a:t>Educational Qualification</a:t>
            </a:r>
          </a:p>
          <a:p>
            <a:pPr lvl="1" defTabSz="914400" eaLnBrk="0" fontAlgn="base" hangingPunct="0">
              <a:lnSpc>
                <a:spcPct val="200000"/>
              </a:lnSpc>
              <a:spcBef>
                <a:spcPct val="0"/>
              </a:spcBef>
              <a:spcAft>
                <a:spcPct val="0"/>
              </a:spcAft>
              <a:buClrTx/>
              <a:buSzTx/>
            </a:pPr>
            <a:r>
              <a:rPr kumimoji="0" lang="en-US" altLang="en-US" sz="2100" b="0" i="0" u="none" strike="noStrike" cap="none" normalizeH="0" baseline="0" dirty="0">
                <a:ln>
                  <a:noFill/>
                </a:ln>
                <a:solidFill>
                  <a:schemeClr val="tx1"/>
                </a:solidFill>
                <a:effectLst/>
                <a:latin typeface="Arial" panose="020B0604020202020204" pitchFamily="34" charset="0"/>
              </a:rPr>
              <a:t>Past Promotion History</a:t>
            </a:r>
          </a:p>
          <a:p>
            <a:pPr lvl="1" defTabSz="914400" eaLnBrk="0" fontAlgn="base" hangingPunct="0">
              <a:lnSpc>
                <a:spcPct val="200000"/>
              </a:lnSpc>
              <a:spcBef>
                <a:spcPct val="0"/>
              </a:spcBef>
              <a:spcAft>
                <a:spcPct val="0"/>
              </a:spcAft>
              <a:buClrTx/>
              <a:buSzTx/>
            </a:pPr>
            <a:r>
              <a:rPr kumimoji="0" lang="en-US" altLang="en-US" sz="2100" b="0" i="0" u="none" strike="noStrike" cap="none" normalizeH="0" baseline="0" dirty="0">
                <a:ln>
                  <a:noFill/>
                </a:ln>
                <a:solidFill>
                  <a:schemeClr val="tx1"/>
                </a:solidFill>
                <a:effectLst/>
                <a:latin typeface="Arial" panose="020B0604020202020204" pitchFamily="34" charset="0"/>
              </a:rPr>
              <a:t>Certification or Training Count</a:t>
            </a:r>
          </a:p>
          <a:p>
            <a:pPr marR="0" lvl="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Integrate with company HR systems for real-time deployment</a:t>
            </a:r>
          </a:p>
          <a:p>
            <a:pPr marR="0" lvl="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Extend to other domains (e.g., freelance pricing)</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lnSpcReduction="10000"/>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Arial" panose="020B0604020202020204" pitchFamily="34" charset="0"/>
              <a:buChar char="•"/>
              <a:tabLst/>
              <a:defRPr/>
            </a:pPr>
            <a:r>
              <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Dua, D. and Graff, C. (2019). UCI Machine Learning Repository: Adult Income Dataset. Irvine, CA: University of California, School of Information and Computer </a:t>
            </a:r>
            <a:r>
              <a:rPr kumimoji="0" lang="en-IN" sz="2400" b="0" i="0" u="none" strike="noStrike" kern="1200" cap="none" spc="0" normalizeH="0" baseline="0" noProof="0" dirty="0" err="1">
                <a:ln>
                  <a:noFill/>
                </a:ln>
                <a:solidFill>
                  <a:prstClr val="black">
                    <a:lumMod val="75000"/>
                    <a:lumOff val="25000"/>
                  </a:prstClr>
                </a:solidFill>
                <a:effectLst/>
                <a:uLnTx/>
                <a:uFillTx/>
                <a:latin typeface="Franklin Gothic Book"/>
                <a:ea typeface="+mn-ea"/>
                <a:cs typeface="+mn-cs"/>
              </a:rPr>
              <a:t>Science.https</a:t>
            </a:r>
            <a:r>
              <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://archive.ics.uci.edu/ml/datasets/adult</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Arial" panose="020B0604020202020204" pitchFamily="34" charset="0"/>
              <a:buChar char="•"/>
              <a:tabLst/>
              <a:defRPr/>
            </a:pPr>
            <a:r>
              <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Scikit-learn: Machine Learning in Python. Pedregosa et al., Journal of Machine Learning Research, 2011.https://scikit-learn.org</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Arial" panose="020B0604020202020204" pitchFamily="34" charset="0"/>
              <a:buChar char="•"/>
              <a:tabLst/>
              <a:defRPr/>
            </a:pPr>
            <a:r>
              <a:rPr kumimoji="0" lang="en-IN" sz="2400" b="0" i="0" u="none" strike="noStrike" kern="1200" cap="none" spc="0" normalizeH="0" baseline="0" noProof="0" dirty="0" err="1">
                <a:ln>
                  <a:noFill/>
                </a:ln>
                <a:solidFill>
                  <a:prstClr val="black">
                    <a:lumMod val="75000"/>
                    <a:lumOff val="25000"/>
                  </a:prstClr>
                </a:solidFill>
                <a:effectLst/>
                <a:uLnTx/>
                <a:uFillTx/>
                <a:latin typeface="Franklin Gothic Book"/>
                <a:ea typeface="+mn-ea"/>
                <a:cs typeface="+mn-cs"/>
              </a:rPr>
              <a:t>Streamlit</a:t>
            </a:r>
            <a:r>
              <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 Documentation – The fastest way to build and share data </a:t>
            </a:r>
            <a:r>
              <a:rPr kumimoji="0" lang="en-IN" sz="2400" b="0" i="0" u="none" strike="noStrike" kern="1200" cap="none" spc="0" normalizeH="0" baseline="0" noProof="0" dirty="0" err="1">
                <a:ln>
                  <a:noFill/>
                </a:ln>
                <a:solidFill>
                  <a:prstClr val="black">
                    <a:lumMod val="75000"/>
                    <a:lumOff val="25000"/>
                  </a:prstClr>
                </a:solidFill>
                <a:effectLst/>
                <a:uLnTx/>
                <a:uFillTx/>
                <a:latin typeface="Franklin Gothic Book"/>
                <a:ea typeface="+mn-ea"/>
                <a:cs typeface="+mn-cs"/>
              </a:rPr>
              <a:t>apps.https</a:t>
            </a:r>
            <a:r>
              <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://docs.streamlit.io</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Arial" panose="020B0604020202020204" pitchFamily="34" charset="0"/>
              <a:buChar char="•"/>
              <a:tabLst/>
              <a:defRPr/>
            </a:pPr>
            <a:r>
              <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Python Data Science Handbook by Jake VanderPlas – O’Reilly Media, 2016.</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Arial" panose="020B0604020202020204" pitchFamily="34" charset="0"/>
              <a:buChar char="•"/>
              <a:tabLst/>
              <a:defRPr/>
            </a:pPr>
            <a:r>
              <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Géron, A. (2019). Hands-On Machine Learning with Scikit-Learn, </a:t>
            </a:r>
            <a:r>
              <a:rPr kumimoji="0" lang="en-IN" sz="2400" b="0" i="0" u="none" strike="noStrike" kern="1200" cap="none" spc="0" normalizeH="0" baseline="0" noProof="0" dirty="0" err="1">
                <a:ln>
                  <a:noFill/>
                </a:ln>
                <a:solidFill>
                  <a:prstClr val="black">
                    <a:lumMod val="75000"/>
                    <a:lumOff val="25000"/>
                  </a:prstClr>
                </a:solidFill>
                <a:effectLst/>
                <a:uLnTx/>
                <a:uFillTx/>
                <a:latin typeface="Franklin Gothic Book"/>
                <a:ea typeface="+mn-ea"/>
                <a:cs typeface="+mn-cs"/>
              </a:rPr>
              <a:t>Keras</a:t>
            </a:r>
            <a:r>
              <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 and TensorFlow. 2nd Edition. O’Reilly Media.</a:t>
            </a: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4306001"/>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chor="t">
            <a:normAutofit/>
          </a:bodyPr>
          <a:lstStyle/>
          <a:p>
            <a:pPr marL="0" indent="0">
              <a:buNone/>
            </a:pPr>
            <a:r>
              <a:rPr lang="en-US" sz="2800" dirty="0"/>
              <a:t>In today’s data-driven world, organizations handle large amounts of employee information related to demographics, job roles, education, and work patterns. Understanding and predicting an employee’s income class based on these attributes can aid in better workforce planning, talent acquisition, and compensation structuring. However, manually analyzing such data is time-consuming and prone to bias or inaccuracy. There is a need for an intelligent system that can automate this process and deliver consistent predictions. The goal is to create a transparent and data-driven model for salary estimation.</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86B8CFE8-BC69-30A1-D4D8-D30EBEAE06E2}"/>
              </a:ext>
            </a:extLst>
          </p:cNvPr>
          <p:cNvSpPr>
            <a:spLocks noGrp="1" noChangeArrowheads="1"/>
          </p:cNvSpPr>
          <p:nvPr>
            <p:ph idx="1"/>
          </p:nvPr>
        </p:nvSpPr>
        <p:spPr bwMode="auto">
          <a:xfrm>
            <a:off x="581192" y="1191867"/>
            <a:ext cx="1095144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Language</a:t>
            </a:r>
            <a:r>
              <a:rPr kumimoji="0" lang="en-US" altLang="en-US" sz="28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Libraries</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2400" dirty="0">
                <a:solidFill>
                  <a:schemeClr val="tx1"/>
                </a:solidFill>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pandas,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numpy</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 scikit-learn,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 matplotlib,</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 seaborn,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joblib</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IDE</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err="1">
                <a:ln>
                  <a:noFill/>
                </a:ln>
                <a:solidFill>
                  <a:schemeClr val="tx1"/>
                </a:solidFill>
                <a:effectLst/>
                <a:latin typeface="Arial" panose="020B0604020202020204" pitchFamily="34" charset="0"/>
              </a:rPr>
              <a:t>Jupyter</a:t>
            </a:r>
            <a:r>
              <a:rPr kumimoji="0" lang="en-US" altLang="en-US" sz="2800" b="0" i="0" u="none" strike="noStrike" cap="none" normalizeH="0" baseline="0" dirty="0">
                <a:ln>
                  <a:noFill/>
                </a:ln>
                <a:solidFill>
                  <a:schemeClr val="tx1"/>
                </a:solidFill>
                <a:effectLst/>
                <a:latin typeface="Arial" panose="020B0604020202020204" pitchFamily="34" charset="0"/>
              </a:rPr>
              <a:t> Notebook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Frontend</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err="1">
                <a:ln>
                  <a:noFill/>
                </a:ln>
                <a:solidFill>
                  <a:schemeClr val="tx1"/>
                </a:solidFill>
                <a:effectLst/>
                <a:latin typeface="Arial" panose="020B0604020202020204" pitchFamily="34" charset="0"/>
              </a:rPr>
              <a:t>Streamlit</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Deployment</a:t>
            </a:r>
            <a:r>
              <a:rPr kumimoji="0" lang="en-US" altLang="en-US" sz="2800" b="0" i="0" u="none" strike="noStrike" cap="none" normalizeH="0" baseline="0" dirty="0">
                <a:ln>
                  <a:noFill/>
                </a:ln>
                <a:solidFill>
                  <a:schemeClr val="tx1"/>
                </a:solidFill>
                <a:effectLst/>
                <a:latin typeface="Arial" panose="020B0604020202020204" pitchFamily="34" charset="0"/>
              </a:rPr>
              <a:t>: Local/Cloud using </a:t>
            </a:r>
            <a:r>
              <a:rPr kumimoji="0" lang="en-US" altLang="en-US" sz="2800" b="0" i="0" u="none" strike="noStrike" cap="none" normalizeH="0" baseline="0" dirty="0" err="1">
                <a:ln>
                  <a:noFill/>
                </a:ln>
                <a:solidFill>
                  <a:schemeClr val="tx1"/>
                </a:solidFill>
                <a:effectLst/>
                <a:latin typeface="Arial" panose="020B0604020202020204" pitchFamily="34" charset="0"/>
              </a:rPr>
              <a:t>Streamlit</a:t>
            </a:r>
            <a:r>
              <a:rPr kumimoji="0" lang="en-US" altLang="en-US" sz="2800" b="0" i="0" u="none" strike="noStrike" cap="none" normalizeH="0" baseline="0" dirty="0">
                <a:ln>
                  <a:noFill/>
                </a:ln>
                <a:solidFill>
                  <a:schemeClr val="tx1"/>
                </a:solidFill>
                <a:effectLst/>
                <a:latin typeface="Arial" panose="020B0604020202020204" pitchFamily="34" charset="0"/>
              </a:rPr>
              <a:t> or Flask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Model</a:t>
            </a:r>
            <a:r>
              <a:rPr kumimoji="0" lang="en-US" altLang="en-US" sz="2800" b="0" i="0" u="none" strike="noStrike" cap="none" normalizeH="0" baseline="0" dirty="0">
                <a:ln>
                  <a:noFill/>
                </a:ln>
                <a:solidFill>
                  <a:schemeClr val="tx1"/>
                </a:solidFill>
                <a:effectLst/>
                <a:latin typeface="Arial" panose="020B0604020202020204" pitchFamily="34" charset="0"/>
              </a:rPr>
              <a:t>: Linear Regression and SVM tested, SVM selected</a:t>
            </a: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id="{FC7B4BD0-6354-C69B-4961-FC48D479861F}"/>
              </a:ext>
            </a:extLst>
          </p:cNvPr>
          <p:cNvSpPr>
            <a:spLocks noGrp="1" noChangeArrowheads="1"/>
          </p:cNvSpPr>
          <p:nvPr>
            <p:ph idx="1"/>
          </p:nvPr>
        </p:nvSpPr>
        <p:spPr bwMode="auto">
          <a:xfrm>
            <a:off x="581192" y="1376531"/>
            <a:ext cx="1119537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Dataset with employee details (Years, Job Rate, Sick Leave, Unpaid Leave,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Handle missing values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Convert categorical features (Department) using Label Encoding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Outlier detection and removal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Training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Compared Linear Regression, Decision Tree, and SVM</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Used </a:t>
            </a:r>
            <a:r>
              <a:rPr kumimoji="0" lang="en-US" altLang="en-US" sz="2000" b="0" i="0" u="none" strike="noStrike" cap="none" normalizeH="0" baseline="0" dirty="0" err="1">
                <a:ln>
                  <a:noFill/>
                </a:ln>
                <a:solidFill>
                  <a:schemeClr val="tx1"/>
                </a:solidFill>
                <a:effectLst/>
                <a:latin typeface="Arial" panose="020B0604020202020204" pitchFamily="34" charset="0"/>
              </a:rPr>
              <a:t>GridSearchCV</a:t>
            </a:r>
            <a:r>
              <a:rPr kumimoji="0" lang="en-US" altLang="en-US" sz="2000" b="0" i="0" u="none" strike="noStrike" cap="none" normalizeH="0" baseline="0" dirty="0">
                <a:ln>
                  <a:noFill/>
                </a:ln>
                <a:solidFill>
                  <a:schemeClr val="tx1"/>
                </a:solidFill>
                <a:effectLst/>
                <a:latin typeface="Arial" panose="020B0604020202020204" pitchFamily="34" charset="0"/>
              </a:rPr>
              <a:t> for optimization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Evaluation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Chose the best model (SVM) based on R² score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Saved model using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joblib</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Frontend Development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err="1">
                <a:ln>
                  <a:noFill/>
                </a:ln>
                <a:solidFill>
                  <a:schemeClr val="tx1"/>
                </a:solidFill>
                <a:effectLst/>
                <a:latin typeface="Arial" panose="020B0604020202020204" pitchFamily="34" charset="0"/>
              </a:rPr>
              <a:t>Streamlit</a:t>
            </a:r>
            <a:r>
              <a:rPr kumimoji="0" lang="en-US" altLang="en-US" sz="2000" b="0" i="0" u="none" strike="noStrike" cap="none" normalizeH="0" baseline="0" dirty="0">
                <a:ln>
                  <a:noFill/>
                </a:ln>
                <a:solidFill>
                  <a:schemeClr val="tx1"/>
                </a:solidFill>
                <a:effectLst/>
                <a:latin typeface="Arial" panose="020B0604020202020204" pitchFamily="34" charset="0"/>
              </a:rPr>
              <a:t> used to build a user-friendly form</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Model loads and predicts salary in real-time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4AE5A2FB-4647-E471-BADC-514B4FAD4295}"/>
              </a:ext>
            </a:extLst>
          </p:cNvPr>
          <p:cNvPicPr>
            <a:picLocks noGrp="1" noChangeAspect="1"/>
          </p:cNvPicPr>
          <p:nvPr>
            <p:ph idx="1"/>
          </p:nvPr>
        </p:nvPicPr>
        <p:blipFill>
          <a:blip r:embed="rId2"/>
          <a:stretch>
            <a:fillRect/>
          </a:stretch>
        </p:blipFill>
        <p:spPr>
          <a:xfrm>
            <a:off x="1390261" y="1301750"/>
            <a:ext cx="8966719" cy="4673600"/>
          </a:xfrm>
        </p:spPr>
      </p:pic>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EAA01-9404-0BA2-BFA3-B827EFCF037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7306290-919B-E018-E6A6-77AFFE17906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A776D48B-3B1A-B065-0ED5-ADE7DD82AFC7}"/>
              </a:ext>
            </a:extLst>
          </p:cNvPr>
          <p:cNvPicPr>
            <a:picLocks noGrp="1" noChangeAspect="1"/>
          </p:cNvPicPr>
          <p:nvPr>
            <p:ph idx="1"/>
          </p:nvPr>
        </p:nvPicPr>
        <p:blipFill>
          <a:blip r:embed="rId2"/>
          <a:stretch>
            <a:fillRect/>
          </a:stretch>
        </p:blipFill>
        <p:spPr>
          <a:xfrm>
            <a:off x="723900" y="1464906"/>
            <a:ext cx="10744200" cy="4161453"/>
          </a:xfrm>
        </p:spPr>
      </p:pic>
    </p:spTree>
    <p:extLst>
      <p:ext uri="{BB962C8B-B14F-4D97-AF65-F5344CB8AC3E}">
        <p14:creationId xmlns:p14="http://schemas.microsoft.com/office/powerpoint/2010/main" val="139091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8412E-0573-6F09-AAFA-2D2D622069D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B7CBA4E-DF7E-0818-5688-596115AD219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8CF83F2A-F218-F7F7-DB3E-F31B01D1C295}"/>
              </a:ext>
            </a:extLst>
          </p:cNvPr>
          <p:cNvPicPr>
            <a:picLocks noGrp="1" noChangeAspect="1"/>
          </p:cNvPicPr>
          <p:nvPr>
            <p:ph idx="1"/>
          </p:nvPr>
        </p:nvPicPr>
        <p:blipFill>
          <a:blip r:embed="rId2"/>
          <a:stretch>
            <a:fillRect/>
          </a:stretch>
        </p:blipFill>
        <p:spPr>
          <a:xfrm>
            <a:off x="1147665" y="1301750"/>
            <a:ext cx="10133045" cy="4673600"/>
          </a:xfrm>
        </p:spPr>
      </p:pic>
    </p:spTree>
    <p:extLst>
      <p:ext uri="{BB962C8B-B14F-4D97-AF65-F5344CB8AC3E}">
        <p14:creationId xmlns:p14="http://schemas.microsoft.com/office/powerpoint/2010/main" val="1148280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BD4D0-3CB8-2D17-9A8A-8B9ED7A0B1F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9758790-55EB-384C-3934-834359FC9BA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DEA065DD-48E3-85E9-3215-0A64BB10F081}"/>
              </a:ext>
            </a:extLst>
          </p:cNvPr>
          <p:cNvPicPr>
            <a:picLocks noGrp="1" noChangeAspect="1"/>
          </p:cNvPicPr>
          <p:nvPr>
            <p:ph idx="1"/>
          </p:nvPr>
        </p:nvPicPr>
        <p:blipFill>
          <a:blip r:embed="rId2"/>
          <a:stretch>
            <a:fillRect/>
          </a:stretch>
        </p:blipFill>
        <p:spPr>
          <a:xfrm>
            <a:off x="877078" y="1311081"/>
            <a:ext cx="10356979" cy="4673600"/>
          </a:xfrm>
        </p:spPr>
      </p:pic>
    </p:spTree>
    <p:extLst>
      <p:ext uri="{BB962C8B-B14F-4D97-AF65-F5344CB8AC3E}">
        <p14:creationId xmlns:p14="http://schemas.microsoft.com/office/powerpoint/2010/main" val="148934151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73</TotalTime>
  <Words>628</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 Unicode MS</vt:lpstr>
      <vt:lpstr>Arial</vt:lpstr>
      <vt:lpstr>Calibri</vt:lpstr>
      <vt:lpstr>Calibri Light</vt:lpstr>
      <vt:lpstr>Franklin Gothic Book</vt:lpstr>
      <vt:lpstr>Franklin Gothic Demi</vt:lpstr>
      <vt:lpstr>Wingdings</vt:lpstr>
      <vt:lpstr>Wingdings 2</vt:lpstr>
      <vt:lpstr>DividendVTI</vt:lpstr>
      <vt:lpstr>EMPLOYEE SALARY PREDICTION MODEL</vt:lpstr>
      <vt:lpstr>OUTLINE</vt:lpstr>
      <vt:lpstr>Problem Statement</vt:lpstr>
      <vt:lpstr>System  Approach</vt:lpstr>
      <vt:lpstr>Algorithm &amp; Deployment</vt:lpstr>
      <vt:lpstr>Result</vt:lpstr>
      <vt:lpstr>Result</vt:lpstr>
      <vt:lpstr>Result</vt:lpstr>
      <vt:lpstr>Result</vt:lpstr>
      <vt:lpstr>Result</vt:lpstr>
      <vt:lpstr>Result</vt:lpstr>
      <vt:lpstr>Result - Output</vt:lpstr>
      <vt:lpstr>Result - 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Ritoban Datta</cp:lastModifiedBy>
  <cp:revision>39</cp:revision>
  <dcterms:created xsi:type="dcterms:W3CDTF">2021-05-26T16:50:10Z</dcterms:created>
  <dcterms:modified xsi:type="dcterms:W3CDTF">2025-07-24T15:28:14Z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