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Gill Sans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illSans-regular.fntdata"/><Relationship Id="rId10" Type="http://schemas.openxmlformats.org/officeDocument/2006/relationships/slide" Target="slides/slide6.xml"/><Relationship Id="rId12" Type="http://schemas.openxmlformats.org/officeDocument/2006/relationships/font" Target="fonts/Gill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P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AQUI falar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matriz de correlação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matriz de confusão</a:t>
            </a:r>
            <a:endParaRPr/>
          </a:p>
        </p:txBody>
      </p:sp>
      <p:sp>
        <p:nvSpPr>
          <p:cNvPr id="123" name="Google Shape;12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9af20386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09af20386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09af20386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777464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777464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6913821" y="637042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1777464" y="6370430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" name="Google Shape;22;p2"/>
          <p:cNvCxnSpPr/>
          <p:nvPr/>
        </p:nvCxnSpPr>
        <p:spPr>
          <a:xfrm>
            <a:off x="1777464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e Galeria ">
  <p:cSld name="Conteúdo e Galeria ">
    <p:bg>
      <p:bgPr>
        <a:blipFill>
          <a:blip r:embed="rId2">
            <a:alphaModFix amt="45000"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1300394" y="3128470"/>
            <a:ext cx="3024000" cy="19065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7873638" y="5144980"/>
            <a:ext cx="3036438" cy="807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7" name="Google Shape;77;p11"/>
          <p:cNvCxnSpPr/>
          <p:nvPr/>
        </p:nvCxnSpPr>
        <p:spPr>
          <a:xfrm>
            <a:off x="1292239" y="1486603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1"/>
          <p:cNvSpPr txBox="1"/>
          <p:nvPr>
            <p:ph idx="3" type="body"/>
          </p:nvPr>
        </p:nvSpPr>
        <p:spPr>
          <a:xfrm>
            <a:off x="4602108" y="3128470"/>
            <a:ext cx="3024000" cy="19065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4" type="body"/>
          </p:nvPr>
        </p:nvSpPr>
        <p:spPr>
          <a:xfrm>
            <a:off x="7873638" y="3128470"/>
            <a:ext cx="3024000" cy="19065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5" type="body"/>
          </p:nvPr>
        </p:nvSpPr>
        <p:spPr>
          <a:xfrm>
            <a:off x="4595889" y="5144979"/>
            <a:ext cx="3036438" cy="807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1"/>
          <p:cNvSpPr txBox="1"/>
          <p:nvPr>
            <p:ph idx="6" type="body"/>
          </p:nvPr>
        </p:nvSpPr>
        <p:spPr>
          <a:xfrm>
            <a:off x="1306587" y="5144978"/>
            <a:ext cx="3036438" cy="807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82" name="Google Shape;82;p11"/>
          <p:cNvCxnSpPr/>
          <p:nvPr/>
        </p:nvCxnSpPr>
        <p:spPr>
          <a:xfrm>
            <a:off x="4484077" y="5144978"/>
            <a:ext cx="0" cy="807405"/>
          </a:xfrm>
          <a:prstGeom prst="straightConnector1">
            <a:avLst/>
          </a:prstGeom>
          <a:noFill/>
          <a:ln cap="flat" cmpd="sng" w="19050">
            <a:solidFill>
              <a:srgbClr val="AFA59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11"/>
          <p:cNvCxnSpPr/>
          <p:nvPr/>
        </p:nvCxnSpPr>
        <p:spPr>
          <a:xfrm>
            <a:off x="7757747" y="5144978"/>
            <a:ext cx="0" cy="807405"/>
          </a:xfrm>
          <a:prstGeom prst="straightConnector1">
            <a:avLst/>
          </a:prstGeom>
          <a:noFill/>
          <a:ln cap="flat" cmpd="sng" w="19050">
            <a:solidFill>
              <a:srgbClr val="AFA59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1"/>
          <p:cNvSpPr txBox="1"/>
          <p:nvPr>
            <p:ph idx="7" type="body"/>
          </p:nvPr>
        </p:nvSpPr>
        <p:spPr>
          <a:xfrm>
            <a:off x="1290908" y="1617663"/>
            <a:ext cx="9618391" cy="133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bg>
      <p:bgPr>
        <a:blipFill>
          <a:blip r:embed="rId2">
            <a:alphaModFix amt="45000"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2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88" name="Google Shape;88;p12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2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7236069" y="6332578"/>
            <a:ext cx="4315852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1447382" y="6332578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5" name="Google Shape;95;p12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bg>
      <p:bgPr>
        <a:blipFill>
          <a:blip r:embed="rId2">
            <a:alphaModFix amt="45000"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" name="Google Shape;27;p3"/>
          <p:cNvCxnSpPr/>
          <p:nvPr/>
        </p:nvCxnSpPr>
        <p:spPr>
          <a:xfrm>
            <a:off x="1292239" y="1486603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3"/>
          <p:cNvSpPr txBox="1"/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cção" type="secHead">
  <p:cSld name="SECTION_HEADER">
    <p:bg>
      <p:bgPr>
        <a:blipFill>
          <a:blip r:embed="rId2">
            <a:alphaModFix amt="45000"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1774423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780777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4" name="Google Shape;34;p4"/>
          <p:cNvCxnSpPr/>
          <p:nvPr/>
        </p:nvCxnSpPr>
        <p:spPr>
          <a:xfrm>
            <a:off x="1780777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uplo">
  <p:cSld name="Conteúdo Duplo">
    <p:bg>
      <p:bgPr>
        <a:blipFill>
          <a:blip r:embed="rId2">
            <a:alphaModFix amt="45000"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292239" y="2161853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258679" y="2168318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0" name="Google Shape;40;p5"/>
          <p:cNvCxnSpPr/>
          <p:nvPr/>
        </p:nvCxnSpPr>
        <p:spPr>
          <a:xfrm>
            <a:off x="1292239" y="1486603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5"/>
          <p:cNvSpPr txBox="1"/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>
  <p:cSld name="Comparação">
    <p:bg>
      <p:bgPr>
        <a:blipFill>
          <a:blip r:embed="rId2">
            <a:alphaModFix amt="45000"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287315" y="1950795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1287315" y="2755515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252486" y="1954249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252486" y="2752737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9" name="Google Shape;49;p6"/>
          <p:cNvCxnSpPr/>
          <p:nvPr/>
        </p:nvCxnSpPr>
        <p:spPr>
          <a:xfrm>
            <a:off x="1292239" y="1486603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6"/>
          <p:cNvSpPr txBox="1"/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 Título">
  <p:cSld name="Só Título">
    <p:bg>
      <p:bgPr>
        <a:blipFill>
          <a:blip r:embed="rId2">
            <a:alphaModFix amt="45000"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0" type="dt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4" name="Google Shape;54;p7"/>
          <p:cNvCxnSpPr/>
          <p:nvPr/>
        </p:nvCxnSpPr>
        <p:spPr>
          <a:xfrm>
            <a:off x="1292239" y="1486603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7"/>
          <p:cNvSpPr txBox="1"/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ó Título">
  <p:cSld name="1_Só Título">
    <p:bg>
      <p:bgPr>
        <a:blipFill>
          <a:blip r:embed="rId2">
            <a:alphaModFix amt="45000"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9" name="Google Shape;59;p8"/>
          <p:cNvCxnSpPr/>
          <p:nvPr/>
        </p:nvCxnSpPr>
        <p:spPr>
          <a:xfrm>
            <a:off x="1292239" y="1486603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8"/>
          <p:cNvSpPr txBox="1"/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1694656" y="1865037"/>
            <a:ext cx="8802688" cy="31279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6000"/>
              <a:buNone/>
              <a:defRPr sz="60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bg>
      <p:bgPr>
        <a:blipFill>
          <a:blip r:embed="rId2">
            <a:alphaModFix amt="45000"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idx="10" type="dt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>
  <p:cSld name="Conteúdo com Legenda">
    <p:bg>
      <p:bgPr>
        <a:blipFill>
          <a:blip r:embed="rId2">
            <a:alphaModFix amt="45000"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5095246" y="1645522"/>
            <a:ext cx="5807176" cy="3840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2" type="body"/>
          </p:nvPr>
        </p:nvSpPr>
        <p:spPr>
          <a:xfrm>
            <a:off x="1290909" y="1645522"/>
            <a:ext cx="3600000" cy="383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0" name="Google Shape;70;p10"/>
          <p:cNvCxnSpPr/>
          <p:nvPr/>
        </p:nvCxnSpPr>
        <p:spPr>
          <a:xfrm>
            <a:off x="1292239" y="1486603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10"/>
          <p:cNvSpPr txBox="1"/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5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45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-1562" l="0" r="0" t="0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cxnSp>
        <p:nvCxnSpPr>
          <p:cNvPr id="16" name="Google Shape;16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45000"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ctrTitle"/>
          </p:nvPr>
        </p:nvSpPr>
        <p:spPr>
          <a:xfrm>
            <a:off x="1777464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pt-PT" sz="5800"/>
              <a:t>ANÁLISE DE DADOS PARA PREVER QUE ODDS PODEM SER EXPLORADAS</a:t>
            </a:r>
            <a:endParaRPr sz="5800"/>
          </a:p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1777464" y="3575164"/>
            <a:ext cx="8637072" cy="2374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PT">
                <a:solidFill>
                  <a:srgbClr val="000000"/>
                </a:solidFill>
              </a:rPr>
              <a:t>GRUPO 10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PT">
                <a:solidFill>
                  <a:srgbClr val="000000"/>
                </a:solidFill>
              </a:rPr>
              <a:t>ANTÓNIO GUERRA PG47032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PT">
                <a:solidFill>
                  <a:srgbClr val="000000"/>
                </a:solidFill>
              </a:rPr>
              <a:t>JOÃO LOURENÇO PG50464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PT"/>
              <a:t>JOSÉ BARROS PG47383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Ícone de cérebro na cabeça&#10;" id="103" name="Google Shape;10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49273" y="2530800"/>
            <a:ext cx="898200" cy="8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45000"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ill Sans"/>
              <a:buNone/>
            </a:pPr>
            <a:r>
              <a:rPr lang="pt-PT" sz="2300"/>
              <a:t>ANÁLISE DE DADOS PARA PREVER O DESFECHO DE  JOGOS DE FUTEBOL</a:t>
            </a:r>
            <a:endParaRPr/>
          </a:p>
        </p:txBody>
      </p:sp>
      <p:pic>
        <p:nvPicPr>
          <p:cNvPr descr="Ícone de lâmpada" id="110" name="Google Shape;11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28262" y="206686"/>
            <a:ext cx="1122450" cy="112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pt-PT"/>
              <a:t>O futebol é um desporto que gera paixão em todo o mundo e a análise de dados é uma das áreas que mais cresce na indústria desportiva.  Esta análise pode ajudar a entender melhor as tendências e padrões do jogo, bem como prever resultados futuros.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PT"/>
              <a:t>O objetivo deste projeto é utilizar dados dos jogos da Premier League dos últimos 20 anos para criar um modelo que preveja o resultado dos jogos. Isso tanto pode ser </a:t>
            </a:r>
            <a:r>
              <a:rPr lang="pt-PT"/>
              <a:t>útil</a:t>
            </a:r>
            <a:r>
              <a:rPr lang="pt-PT"/>
              <a:t> nas decisões dos treinadores como apostadores desportivos.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pt-PT"/>
              <a:t>FONTES DE DADOS</a:t>
            </a:r>
            <a:endParaRPr/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pt-PT">
                <a:solidFill>
                  <a:srgbClr val="000000"/>
                </a:solidFill>
              </a:rPr>
              <a:t>Neste projeto, utilizaremos dados dos jogos da Premier League dos últimos 20 anos, que foram obtidos do Kaggle.</a:t>
            </a:r>
            <a:endParaRPr>
              <a:solidFill>
                <a:srgbClr val="000000"/>
              </a:solidFill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PT"/>
              <a:t>Api football-data.org</a:t>
            </a:r>
            <a:endParaRPr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PT">
                <a:solidFill>
                  <a:srgbClr val="000000"/>
                </a:solidFill>
              </a:rPr>
              <a:t>Será necessário realizar uma etapa de limpeza e pré-processamento dos dados para garantir que as informações estejam consistentes e corretas (por ex unir datasets).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PT">
                <a:solidFill>
                  <a:srgbClr val="000000"/>
                </a:solidFill>
              </a:rPr>
              <a:t>Além disso, é importante garantir que os dados abranjam um número significativo de partidas para aumentar a precisão do modelo.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Ícone de lâmpada" id="119" name="Google Shape;11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9612" y="206686"/>
            <a:ext cx="1122450" cy="11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pt-PT"/>
              <a:t>METODOLOGIAS</a:t>
            </a:r>
            <a:endParaRPr/>
          </a:p>
        </p:txBody>
      </p:sp>
      <p:pic>
        <p:nvPicPr>
          <p:cNvPr descr="Ícone de ferramentas" id="126" name="Google Shape;12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4045" y="340011"/>
            <a:ext cx="1044000" cy="10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pt-PT"/>
              <a:t>Análise exploratória de dados: usar técnicas de visualização e estatística para entender as características dos dados e identificar possíveis padrões.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PT"/>
              <a:t>Seleção de modelo: avaliar diferentes modelos de aprendizagem, como regressão logística e árvores de decisão, para determinar o modelo mais adequado para prever o desfecho dos jogos.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pt-PT"/>
              <a:t>METODOLOGIAS</a:t>
            </a:r>
            <a:endParaRPr/>
          </a:p>
        </p:txBody>
      </p:sp>
      <p:pic>
        <p:nvPicPr>
          <p:cNvPr descr="Ícone de ferramentas" id="134" name="Google Shape;13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4045" y="340011"/>
            <a:ext cx="1044000" cy="10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pt-PT"/>
              <a:t>Limpeza e pré-processamento dos dados: remover dados duplicados e resolver inconsistências.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PT"/>
              <a:t>Engenharia de features: criar novas variáveis a partir dos dados existentes.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PT"/>
              <a:t>Seleção de variáveis: determinar que variáveis são mais importantes para o modelo e quais podem ser descartadas.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PT"/>
              <a:t>Treinar o modelo: utilizar um conjunto de dados de treino para obter as previsões.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PT"/>
              <a:t>Fine-tuning:  “Brincar” os melhores Hiper parâmetros para obter melhores previsões. (Random grid)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45000"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ctrTitle"/>
          </p:nvPr>
        </p:nvSpPr>
        <p:spPr>
          <a:xfrm>
            <a:off x="1777464" y="802298"/>
            <a:ext cx="8637000" cy="25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pt-PT" sz="5800"/>
              <a:t>ANÁLISE DE DADOS PARA PREVER QUE ODDS PODEM SER EXPLORADAS</a:t>
            </a:r>
            <a:endParaRPr sz="5800"/>
          </a:p>
        </p:txBody>
      </p:sp>
      <p:sp>
        <p:nvSpPr>
          <p:cNvPr id="142" name="Google Shape;142;p18"/>
          <p:cNvSpPr txBox="1"/>
          <p:nvPr>
            <p:ph idx="1" type="subTitle"/>
          </p:nvPr>
        </p:nvSpPr>
        <p:spPr>
          <a:xfrm>
            <a:off x="1777464" y="3575164"/>
            <a:ext cx="8637000" cy="23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PT">
                <a:solidFill>
                  <a:srgbClr val="000000"/>
                </a:solidFill>
              </a:rPr>
              <a:t>GRUPO 10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PT">
                <a:solidFill>
                  <a:srgbClr val="000000"/>
                </a:solidFill>
              </a:rPr>
              <a:t>ANTÓNIO GUERRA PG47032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PT">
                <a:solidFill>
                  <a:srgbClr val="000000"/>
                </a:solidFill>
              </a:rPr>
              <a:t>JOÃO LOURENÇO PG50464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PT"/>
              <a:t>JOSÉ BARROS PG47383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Ícone de cérebro na cabeça&#10;" id="143" name="Google Shape;14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85174" y="2466700"/>
            <a:ext cx="962300" cy="9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eria">
  <a:themeElements>
    <a:clrScheme name="Custom 10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