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GillSans-regular.fntdata"/><Relationship Id="rId14" Type="http://schemas.openxmlformats.org/officeDocument/2006/relationships/slide" Target="slides/slide8.xml"/><Relationship Id="rId16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b203060f5_2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4b203060f5_2_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4b203060f5_2_8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b28c36a5c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4b28c36a5c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4b28c36a5c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b203060f5_2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4b203060f5_2_1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AQUI falar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matriz de correlação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matriz de confusão</a:t>
            </a:r>
            <a:endParaRPr/>
          </a:p>
        </p:txBody>
      </p:sp>
      <p:sp>
        <p:nvSpPr>
          <p:cNvPr id="156" name="Google Shape;156;g24b203060f5_2_10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b203060f5_2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4b203060f5_2_1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4b203060f5_2_1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b28c36a5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b28c36a5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b203060f5_2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4b203060f5_2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4b203060f5_2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b203060f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4b203060f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4b203060f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b203060f5_2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4b203060f5_2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4b203060f5_2_1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1333098" y="601723"/>
            <a:ext cx="6477805" cy="19060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ill Sans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333098" y="2648403"/>
            <a:ext cx="6477804" cy="73321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4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5185366" y="4777822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1333098" y="4777823"/>
            <a:ext cx="37304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3" name="Google Shape;63;p14"/>
          <p:cNvCxnSpPr/>
          <p:nvPr/>
        </p:nvCxnSpPr>
        <p:spPr>
          <a:xfrm>
            <a:off x="1333098" y="2646407"/>
            <a:ext cx="6477804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bg>
      <p:bgPr>
        <a:blipFill>
          <a:blip r:embed="rId2">
            <a:alphaModFix amt="45000"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970772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5547692" y="4755595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970773" y="4754798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8" name="Google Shape;68;p15"/>
          <p:cNvCxnSpPr/>
          <p:nvPr/>
        </p:nvCxnSpPr>
        <p:spPr>
          <a:xfrm>
            <a:off x="969179" y="1114952"/>
            <a:ext cx="720564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5"/>
          <p:cNvSpPr txBox="1"/>
          <p:nvPr>
            <p:ph type="title"/>
          </p:nvPr>
        </p:nvSpPr>
        <p:spPr>
          <a:xfrm>
            <a:off x="970772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bg>
      <p:bgPr>
        <a:blipFill>
          <a:blip r:embed="rId2">
            <a:alphaModFix amt="45000"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330817" y="1317097"/>
            <a:ext cx="6482365" cy="141596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335583" y="2854646"/>
            <a:ext cx="6472835" cy="7596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685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5547692" y="4755595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970773" y="4754798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75" name="Google Shape;75;p16"/>
          <p:cNvCxnSpPr/>
          <p:nvPr/>
        </p:nvCxnSpPr>
        <p:spPr>
          <a:xfrm>
            <a:off x="1335583" y="2853739"/>
            <a:ext cx="6472835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>
  <p:cSld name="Conteúdo Duplo">
    <p:bg>
      <p:bgPr>
        <a:blipFill>
          <a:blip r:embed="rId2">
            <a:alphaModFix amt="45000"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969179" y="1621390"/>
            <a:ext cx="3483864" cy="25864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694009" y="1626239"/>
            <a:ext cx="3483864" cy="2581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5547692" y="4755595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970773" y="4754798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81" name="Google Shape;81;p17"/>
          <p:cNvCxnSpPr/>
          <p:nvPr/>
        </p:nvCxnSpPr>
        <p:spPr>
          <a:xfrm>
            <a:off x="969179" y="1114952"/>
            <a:ext cx="720564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7"/>
          <p:cNvSpPr txBox="1"/>
          <p:nvPr>
            <p:ph type="title"/>
          </p:nvPr>
        </p:nvSpPr>
        <p:spPr>
          <a:xfrm>
            <a:off x="970772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>
  <p:cSld name="Comparação">
    <p:bg>
      <p:bgPr>
        <a:blipFill>
          <a:blip r:embed="rId2">
            <a:alphaModFix amt="45000"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965486" y="1463096"/>
            <a:ext cx="3483864" cy="60145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b="0" sz="17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965486" y="2066636"/>
            <a:ext cx="3483864" cy="19833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3" type="body"/>
          </p:nvPr>
        </p:nvSpPr>
        <p:spPr>
          <a:xfrm>
            <a:off x="4689365" y="1465687"/>
            <a:ext cx="3483864" cy="6016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b="0" sz="17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18"/>
          <p:cNvSpPr txBox="1"/>
          <p:nvPr>
            <p:ph idx="4" type="body"/>
          </p:nvPr>
        </p:nvSpPr>
        <p:spPr>
          <a:xfrm>
            <a:off x="4689365" y="2064553"/>
            <a:ext cx="3483864" cy="19780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5547692" y="4755595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970773" y="4754798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90" name="Google Shape;90;p18"/>
          <p:cNvCxnSpPr/>
          <p:nvPr/>
        </p:nvCxnSpPr>
        <p:spPr>
          <a:xfrm>
            <a:off x="969179" y="1114952"/>
            <a:ext cx="720564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8"/>
          <p:cNvSpPr txBox="1"/>
          <p:nvPr>
            <p:ph type="title"/>
          </p:nvPr>
        </p:nvSpPr>
        <p:spPr>
          <a:xfrm>
            <a:off x="970772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>
  <p:cSld name="Só Título">
    <p:bg>
      <p:bgPr>
        <a:blipFill>
          <a:blip r:embed="rId2">
            <a:alphaModFix amt="45000"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0" type="dt"/>
          </p:nvPr>
        </p:nvSpPr>
        <p:spPr>
          <a:xfrm>
            <a:off x="5547692" y="4755595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970773" y="4754798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95" name="Google Shape;95;p19"/>
          <p:cNvCxnSpPr/>
          <p:nvPr/>
        </p:nvCxnSpPr>
        <p:spPr>
          <a:xfrm>
            <a:off x="969179" y="1114952"/>
            <a:ext cx="720564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9"/>
          <p:cNvSpPr txBox="1"/>
          <p:nvPr>
            <p:ph type="title"/>
          </p:nvPr>
        </p:nvSpPr>
        <p:spPr>
          <a:xfrm>
            <a:off x="970772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ó Título">
  <p:cSld name="1_Só Título">
    <p:bg>
      <p:bgPr>
        <a:blipFill>
          <a:blip r:embed="rId2">
            <a:alphaModFix amt="45000"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0" type="dt"/>
          </p:nvPr>
        </p:nvSpPr>
        <p:spPr>
          <a:xfrm>
            <a:off x="5547692" y="4755595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970773" y="4754798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00" name="Google Shape;100;p20"/>
          <p:cNvCxnSpPr/>
          <p:nvPr/>
        </p:nvCxnSpPr>
        <p:spPr>
          <a:xfrm>
            <a:off x="969179" y="1114952"/>
            <a:ext cx="720564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20"/>
          <p:cNvSpPr txBox="1"/>
          <p:nvPr>
            <p:ph type="title"/>
          </p:nvPr>
        </p:nvSpPr>
        <p:spPr>
          <a:xfrm>
            <a:off x="970772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1270992" y="1398778"/>
            <a:ext cx="6602016" cy="23459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4500"/>
              <a:buNone/>
              <a:defRPr sz="45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bg>
      <p:bgPr>
        <a:blipFill>
          <a:blip r:embed="rId2">
            <a:alphaModFix amt="45000"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5547692" y="4755595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970773" y="4754798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>
  <p:cSld name="Conteúdo com Legenda">
    <p:bg>
      <p:bgPr>
        <a:blipFill>
          <a:blip r:embed="rId2">
            <a:alphaModFix amt="45000"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21435" y="1234142"/>
            <a:ext cx="4355382" cy="2880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968182" y="1234142"/>
            <a:ext cx="2700000" cy="28775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5547692" y="4755595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970773" y="4754798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969179" y="1114952"/>
            <a:ext cx="720564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2"/>
          <p:cNvSpPr txBox="1"/>
          <p:nvPr>
            <p:ph type="title"/>
          </p:nvPr>
        </p:nvSpPr>
        <p:spPr>
          <a:xfrm>
            <a:off x="970772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e Galeria ">
  <p:cSld name="Conteúdo e Galeria ">
    <p:bg>
      <p:bgPr>
        <a:blipFill>
          <a:blip r:embed="rId2">
            <a:alphaModFix amt="45000"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975296" y="2346353"/>
            <a:ext cx="2268000" cy="1429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2" type="body"/>
          </p:nvPr>
        </p:nvSpPr>
        <p:spPr>
          <a:xfrm>
            <a:off x="5905229" y="3858735"/>
            <a:ext cx="2277329" cy="6055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5547692" y="4755595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970773" y="4754798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8" name="Google Shape;118;p23"/>
          <p:cNvCxnSpPr/>
          <p:nvPr/>
        </p:nvCxnSpPr>
        <p:spPr>
          <a:xfrm>
            <a:off x="969179" y="1114952"/>
            <a:ext cx="720564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23"/>
          <p:cNvSpPr txBox="1"/>
          <p:nvPr>
            <p:ph idx="3" type="body"/>
          </p:nvPr>
        </p:nvSpPr>
        <p:spPr>
          <a:xfrm>
            <a:off x="3451581" y="2346353"/>
            <a:ext cx="2268000" cy="1429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4" type="body"/>
          </p:nvPr>
        </p:nvSpPr>
        <p:spPr>
          <a:xfrm>
            <a:off x="5905229" y="2346353"/>
            <a:ext cx="2268000" cy="1429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5" type="body"/>
          </p:nvPr>
        </p:nvSpPr>
        <p:spPr>
          <a:xfrm>
            <a:off x="3446917" y="3858734"/>
            <a:ext cx="2277329" cy="6055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22" name="Google Shape;122;p23"/>
          <p:cNvSpPr txBox="1"/>
          <p:nvPr>
            <p:ph idx="6" type="body"/>
          </p:nvPr>
        </p:nvSpPr>
        <p:spPr>
          <a:xfrm>
            <a:off x="979940" y="3858734"/>
            <a:ext cx="2277329" cy="6055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cxnSp>
        <p:nvCxnSpPr>
          <p:cNvPr id="123" name="Google Shape;123;p23"/>
          <p:cNvCxnSpPr/>
          <p:nvPr/>
        </p:nvCxnSpPr>
        <p:spPr>
          <a:xfrm>
            <a:off x="3363058" y="3858734"/>
            <a:ext cx="0" cy="605554"/>
          </a:xfrm>
          <a:prstGeom prst="straightConnector1">
            <a:avLst/>
          </a:prstGeom>
          <a:noFill/>
          <a:ln cap="flat" cmpd="sng" w="19050">
            <a:solidFill>
              <a:srgbClr val="AFA59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23"/>
          <p:cNvCxnSpPr/>
          <p:nvPr/>
        </p:nvCxnSpPr>
        <p:spPr>
          <a:xfrm>
            <a:off x="5818310" y="3858734"/>
            <a:ext cx="0" cy="605554"/>
          </a:xfrm>
          <a:prstGeom prst="straightConnector1">
            <a:avLst/>
          </a:prstGeom>
          <a:noFill/>
          <a:ln cap="flat" cmpd="sng" w="19050">
            <a:solidFill>
              <a:srgbClr val="AFA5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23"/>
          <p:cNvSpPr txBox="1"/>
          <p:nvPr>
            <p:ph idx="7" type="body"/>
          </p:nvPr>
        </p:nvSpPr>
        <p:spPr>
          <a:xfrm>
            <a:off x="968181" y="1213247"/>
            <a:ext cx="7213793" cy="10025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type="title"/>
          </p:nvPr>
        </p:nvSpPr>
        <p:spPr>
          <a:xfrm>
            <a:off x="970772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bg>
      <p:bgPr>
        <a:blipFill>
          <a:blip r:embed="rId2">
            <a:alphaModFix amt="45000"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4"/>
          <p:cNvGrpSpPr/>
          <p:nvPr/>
        </p:nvGrpSpPr>
        <p:grpSpPr>
          <a:xfrm>
            <a:off x="5608040" y="361628"/>
            <a:ext cx="3055900" cy="3861826"/>
            <a:chOff x="7477387" y="482170"/>
            <a:chExt cx="4074533" cy="5149101"/>
          </a:xfrm>
        </p:grpSpPr>
        <p:sp>
          <p:nvSpPr>
            <p:cNvPr id="129" name="Google Shape;129;p24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4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24"/>
          <p:cNvSpPr txBox="1"/>
          <p:nvPr>
            <p:ph type="title"/>
          </p:nvPr>
        </p:nvSpPr>
        <p:spPr>
          <a:xfrm>
            <a:off x="1088405" y="847135"/>
            <a:ext cx="4149246" cy="13729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4"/>
          <p:cNvSpPr/>
          <p:nvPr>
            <p:ph idx="2" type="pic"/>
          </p:nvPr>
        </p:nvSpPr>
        <p:spPr>
          <a:xfrm>
            <a:off x="6093292" y="841907"/>
            <a:ext cx="2093378" cy="289974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1087747" y="2359494"/>
            <a:ext cx="4143303" cy="1502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4" name="Google Shape;134;p24"/>
          <p:cNvSpPr txBox="1"/>
          <p:nvPr>
            <p:ph idx="10" type="dt"/>
          </p:nvPr>
        </p:nvSpPr>
        <p:spPr>
          <a:xfrm>
            <a:off x="5427052" y="4749434"/>
            <a:ext cx="3236889" cy="240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1" type="ftr"/>
          </p:nvPr>
        </p:nvSpPr>
        <p:spPr>
          <a:xfrm>
            <a:off x="1085536" y="4749434"/>
            <a:ext cx="4155753" cy="240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36" name="Google Shape;136;p24"/>
          <p:cNvCxnSpPr/>
          <p:nvPr/>
        </p:nvCxnSpPr>
        <p:spPr>
          <a:xfrm>
            <a:off x="1085536" y="2357704"/>
            <a:ext cx="4145513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5000"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-1562" l="0" r="0" t="0"/>
          <a:stretch/>
        </p:blipFill>
        <p:spPr>
          <a:xfrm>
            <a:off x="0" y="4594860"/>
            <a:ext cx="9144000" cy="55721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970772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970772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57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57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57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57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5547692" y="4755595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970773" y="4754798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cxnSp>
        <p:nvCxnSpPr>
          <p:cNvPr id="57" name="Google Shape;57;p13"/>
          <p:cNvCxnSpPr/>
          <p:nvPr/>
        </p:nvCxnSpPr>
        <p:spPr>
          <a:xfrm>
            <a:off x="0" y="459631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45000"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ctrTitle"/>
          </p:nvPr>
        </p:nvSpPr>
        <p:spPr>
          <a:xfrm>
            <a:off x="1333098" y="601723"/>
            <a:ext cx="6477805" cy="19060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pt-PT" sz="4400"/>
              <a:t>ANÁLISE DE DADOS PARA PREVER O RESULTADO DE UM JOGO DE FUTEBOL</a:t>
            </a:r>
            <a:endParaRPr sz="4400"/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1333098" y="2681373"/>
            <a:ext cx="6477804" cy="17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>
                <a:solidFill>
                  <a:srgbClr val="000000"/>
                </a:solidFill>
              </a:rPr>
              <a:t>GRUPO 10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>
                <a:solidFill>
                  <a:srgbClr val="000000"/>
                </a:solidFill>
              </a:rPr>
              <a:t>ANTÓNIO GUERRA PG47032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pt-PT"/>
              <a:t>JOSÉ BARROS PG47383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Ícone de cérebro na cabeça&#10;" id="144" name="Google Shape;14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6955" y="1898100"/>
            <a:ext cx="673650" cy="6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970772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pt-PT"/>
              <a:t>Contextualização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970772" y="1511799"/>
            <a:ext cx="72024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84150" lvl="0" marL="1778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pt-PT"/>
              <a:t>O futebol é um desporto que gera paixão em todo o mundo e a análise de dados é uma das áreas que mais cresce na indústria desportiva.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4150" lvl="0" marL="1778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pt-PT"/>
              <a:t>O objetivo deste projeto é utilizar dados dos jogos da Premier League para criar um modelo que preveja o resultado dos jogos.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Ícone de lâmpada" id="152" name="Google Shape;1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2209" y="155015"/>
            <a:ext cx="841837" cy="84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970772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pt-PT"/>
              <a:t>METODOLOGIAS</a:t>
            </a:r>
            <a:endParaRPr/>
          </a:p>
        </p:txBody>
      </p:sp>
      <p:pic>
        <p:nvPicPr>
          <p:cNvPr descr="Ícone de ferramentas" id="159" name="Google Shape;15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3034" y="255008"/>
            <a:ext cx="783000" cy="7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970772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pt-PT"/>
              <a:t>Análise exploratória de dados: usar técnicas de visualização e estatística para entender as características dos dados e identificar possíveis padrões.</a:t>
            </a:r>
            <a:endParaRPr/>
          </a:p>
          <a:p>
            <a:pPr indent="-1714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pt-PT"/>
              <a:t>Avaliamos dois modelos de aprendizagem, regressão logística e árvores de decisão.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970772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pt-PT"/>
              <a:t>METODOLOGIAS</a:t>
            </a:r>
            <a:endParaRPr/>
          </a:p>
        </p:txBody>
      </p:sp>
      <p:pic>
        <p:nvPicPr>
          <p:cNvPr descr="Ícone de ferramentas" id="167" name="Google Shape;16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3034" y="255008"/>
            <a:ext cx="783000" cy="7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970772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pt-PT"/>
              <a:t>Limpeza e pré-processamento dos dados: remover dados duplicados e resolver inconsistências. </a:t>
            </a:r>
            <a:endParaRPr/>
          </a:p>
          <a:p>
            <a:pPr indent="-1714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pt-PT"/>
              <a:t>Engenharia de features: criar novas variáveis a partir dos dados existentes. </a:t>
            </a:r>
            <a:endParaRPr/>
          </a:p>
          <a:p>
            <a:pPr indent="-1714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pt-PT"/>
              <a:t>Seleção de variáveis: determinar que variáveis são mais importantes para o modelo e quais podem ser descartadas. </a:t>
            </a:r>
            <a:endParaRPr/>
          </a:p>
          <a:p>
            <a:pPr indent="-1714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pt-PT"/>
              <a:t>Treinar o modelo: utilizar um conjunto de dados de treino para obter as previsões.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413" y="1165850"/>
            <a:ext cx="5649175" cy="37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>
            <p:ph type="title"/>
          </p:nvPr>
        </p:nvSpPr>
        <p:spPr>
          <a:xfrm>
            <a:off x="871222" y="481714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pt-PT"/>
              <a:t>Eliminar </a:t>
            </a:r>
            <a:r>
              <a:rPr lang="pt-PT"/>
              <a:t>redundâncias</a:t>
            </a:r>
            <a:r>
              <a:rPr lang="pt-PT"/>
              <a:t>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970772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pt-PT"/>
              <a:t>Análise e Resultados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970772" y="1511799"/>
            <a:ext cx="72024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pt-PT">
                <a:solidFill>
                  <a:srgbClr val="000000"/>
                </a:solidFill>
              </a:rPr>
              <a:t>Não obtivemos accuracy que </a:t>
            </a:r>
            <a:r>
              <a:rPr lang="pt-PT">
                <a:solidFill>
                  <a:srgbClr val="000000"/>
                </a:solidFill>
              </a:rPr>
              <a:t>esperávamos </a:t>
            </a:r>
            <a:r>
              <a:rPr lang="pt-PT"/>
              <a:t>(ainda) </a:t>
            </a:r>
            <a:endParaRPr>
              <a:solidFill>
                <a:srgbClr val="000000"/>
              </a:solidFill>
            </a:endParaRPr>
          </a:p>
          <a:p>
            <a:pPr indent="-1714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pt-PT">
                <a:solidFill>
                  <a:srgbClr val="000000"/>
                </a:solidFill>
              </a:rPr>
              <a:t>O Futebol é imprevisível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Ícone de lâmpada" id="182" name="Google Shape;1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2209" y="155015"/>
            <a:ext cx="841837" cy="84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970772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pt-PT"/>
              <a:t>Trabalho Futuro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970772" y="1511799"/>
            <a:ext cx="72024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pt-PT">
                <a:solidFill>
                  <a:srgbClr val="000000"/>
                </a:solidFill>
              </a:rPr>
              <a:t>Melhorar a accuracy</a:t>
            </a:r>
            <a:endParaRPr>
              <a:solidFill>
                <a:srgbClr val="000000"/>
              </a:solidFill>
            </a:endParaRPr>
          </a:p>
          <a:p>
            <a:pPr indent="-1778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pt-PT">
                <a:solidFill>
                  <a:srgbClr val="000000"/>
                </a:solidFill>
              </a:rPr>
              <a:t>Previsão de golos (Previsão </a:t>
            </a:r>
            <a:r>
              <a:rPr lang="pt-PT">
                <a:solidFill>
                  <a:srgbClr val="000000"/>
                </a:solidFill>
              </a:rPr>
              <a:t>multivariável)</a:t>
            </a:r>
            <a:endParaRPr>
              <a:solidFill>
                <a:srgbClr val="000000"/>
              </a:solidFill>
            </a:endParaRPr>
          </a:p>
          <a:p>
            <a:pPr indent="-1778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pt-PT">
                <a:solidFill>
                  <a:srgbClr val="000000"/>
                </a:solidFill>
              </a:rPr>
              <a:t>Usar Poisson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Ícone de lâmpada" id="190" name="Google Shape;19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2209" y="155015"/>
            <a:ext cx="841837" cy="84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45000"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ctrTitle"/>
          </p:nvPr>
        </p:nvSpPr>
        <p:spPr>
          <a:xfrm>
            <a:off x="1333098" y="601723"/>
            <a:ext cx="6477750" cy="1905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pt-PT" sz="4400"/>
              <a:t>ANÁLISE DE DADOS PARA PREVER O RESULTADO DE UM JOGO DE FUTEBOL</a:t>
            </a:r>
            <a:endParaRPr sz="4400"/>
          </a:p>
        </p:txBody>
      </p:sp>
      <p:sp>
        <p:nvSpPr>
          <p:cNvPr id="197" name="Google Shape;197;p32"/>
          <p:cNvSpPr txBox="1"/>
          <p:nvPr>
            <p:ph idx="1" type="subTitle"/>
          </p:nvPr>
        </p:nvSpPr>
        <p:spPr>
          <a:xfrm>
            <a:off x="1333098" y="2681373"/>
            <a:ext cx="6477750" cy="17806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>
                <a:solidFill>
                  <a:srgbClr val="000000"/>
                </a:solidFill>
              </a:rPr>
              <a:t>GRUPO 10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>
                <a:solidFill>
                  <a:srgbClr val="000000"/>
                </a:solidFill>
              </a:rPr>
              <a:t>ANTÓNIO GUERRA PG47032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pt-PT"/>
              <a:t>JOSÉ BARROS PG47383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Ícone de cérebro na cabeça&#10;" id="198" name="Google Shape;19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88880" y="1850025"/>
            <a:ext cx="721725" cy="7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leria">
  <a:themeElements>
    <a:clrScheme name="Custom 10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