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24" r:id="rId3"/>
    <p:sldId id="509" r:id="rId4"/>
    <p:sldId id="538" r:id="rId5"/>
    <p:sldId id="468" r:id="rId6"/>
    <p:sldId id="537" r:id="rId7"/>
    <p:sldId id="562" r:id="rId8"/>
    <p:sldId id="550" r:id="rId9"/>
    <p:sldId id="539" r:id="rId10"/>
    <p:sldId id="540" r:id="rId11"/>
    <p:sldId id="526" r:id="rId12"/>
    <p:sldId id="557" r:id="rId13"/>
    <p:sldId id="514" r:id="rId14"/>
    <p:sldId id="486" r:id="rId15"/>
    <p:sldId id="523" r:id="rId16"/>
    <p:sldId id="535" r:id="rId17"/>
    <p:sldId id="530" r:id="rId18"/>
    <p:sldId id="515" r:id="rId19"/>
    <p:sldId id="554" r:id="rId20"/>
    <p:sldId id="565" r:id="rId21"/>
    <p:sldId id="563" r:id="rId22"/>
    <p:sldId id="564" r:id="rId23"/>
    <p:sldId id="559" r:id="rId24"/>
    <p:sldId id="552" r:id="rId25"/>
    <p:sldId id="519" r:id="rId26"/>
    <p:sldId id="516" r:id="rId27"/>
    <p:sldId id="518" r:id="rId28"/>
    <p:sldId id="544" r:id="rId29"/>
    <p:sldId id="558" r:id="rId30"/>
    <p:sldId id="555" r:id="rId31"/>
    <p:sldId id="561" r:id="rId32"/>
    <p:sldId id="541" r:id="rId33"/>
    <p:sldId id="560" r:id="rId34"/>
    <p:sldId id="546" r:id="rId35"/>
    <p:sldId id="543" r:id="rId36"/>
    <p:sldId id="542" r:id="rId37"/>
    <p:sldId id="566" r:id="rId38"/>
    <p:sldId id="547" r:id="rId39"/>
    <p:sldId id="548" r:id="rId40"/>
    <p:sldId id="520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82332" autoAdjust="0"/>
  </p:normalViewPr>
  <p:slideViewPr>
    <p:cSldViewPr>
      <p:cViewPr varScale="1">
        <p:scale>
          <a:sx n="62" d="100"/>
          <a:sy n="62" d="100"/>
        </p:scale>
        <p:origin x="1314" y="72"/>
      </p:cViewPr>
      <p:guideLst>
        <p:guide orient="horz" pos="2160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UC&#24037;&#20316;&#36164;&#26009;\&#35268;&#21010;\&#28216;&#25103;&#24037;&#20316;&#27719;&#25253;\&#32479;&#35745;&#20998;&#26512;\JAE&#37096;&#32626;&#24179;&#21488;&#25968;&#25454;&#32479;&#3574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E:\UC&#24037;&#20316;&#36164;&#26009;\&#35268;&#21010;\&#28216;&#25103;&#24037;&#20316;&#27719;&#25253;\&#32479;&#35745;&#20998;&#26512;\JAE&#37096;&#32626;&#24179;&#21488;&#25968;&#25454;&#32479;&#3574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1" i="0" u="none" strike="noStrike" cap="none" baseline="0">
                <a:effectLst/>
              </a:rPr>
              <a:t>游戏运维服务化平台</a:t>
            </a:r>
            <a:r>
              <a:rPr lang="en-US" altLang="zh-CN" sz="1400" b="1" i="0" u="none" strike="noStrike" cap="none" baseline="0">
                <a:effectLst/>
              </a:rPr>
              <a:t>_</a:t>
            </a:r>
            <a:r>
              <a:rPr lang="zh-CN" altLang="en-US" sz="1400" b="1" i="0" u="none" strike="noStrike" cap="none" baseline="0">
                <a:effectLst/>
              </a:rPr>
              <a:t>接入情况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项目成本的来源!$C$22</c:f>
              <c:strCache>
                <c:ptCount val="1"/>
                <c:pt idx="0">
                  <c:v>接入项目个数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项目成本的来源!$B$23:$B$26</c:f>
              <c:strCache>
                <c:ptCount val="4"/>
                <c:pt idx="0">
                  <c:v>9月份</c:v>
                </c:pt>
                <c:pt idx="1">
                  <c:v>10月份</c:v>
                </c:pt>
                <c:pt idx="2">
                  <c:v>11月份</c:v>
                </c:pt>
                <c:pt idx="3">
                  <c:v>12月份</c:v>
                </c:pt>
              </c:strCache>
            </c:strRef>
          </c:cat>
          <c:val>
            <c:numRef>
              <c:f>项目成本的来源!$C$23:$C$26</c:f>
              <c:numCache>
                <c:formatCode>General</c:formatCode>
                <c:ptCount val="4"/>
                <c:pt idx="0">
                  <c:v>11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项目成本的来源!$D$22</c:f>
              <c:strCache>
                <c:ptCount val="1"/>
                <c:pt idx="0">
                  <c:v>接入App应用数量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项目成本的来源!$B$23:$B$26</c:f>
              <c:strCache>
                <c:ptCount val="4"/>
                <c:pt idx="0">
                  <c:v>9月份</c:v>
                </c:pt>
                <c:pt idx="1">
                  <c:v>10月份</c:v>
                </c:pt>
                <c:pt idx="2">
                  <c:v>11月份</c:v>
                </c:pt>
                <c:pt idx="3">
                  <c:v>12月份</c:v>
                </c:pt>
              </c:strCache>
            </c:strRef>
          </c:cat>
          <c:val>
            <c:numRef>
              <c:f>项目成本的来源!$D$23:$D$26</c:f>
              <c:numCache>
                <c:formatCode>General</c:formatCode>
                <c:ptCount val="4"/>
                <c:pt idx="0">
                  <c:v>28</c:v>
                </c:pt>
                <c:pt idx="1">
                  <c:v>23</c:v>
                </c:pt>
                <c:pt idx="2">
                  <c:v>13</c:v>
                </c:pt>
                <c:pt idx="3">
                  <c:v>27</c:v>
                </c:pt>
              </c:numCache>
            </c:numRef>
          </c:val>
        </c:ser>
        <c:ser>
          <c:idx val="2"/>
          <c:order val="2"/>
          <c:tx>
            <c:strRef>
              <c:f>项目成本的来源!$E$22</c:f>
              <c:strCache>
                <c:ptCount val="1"/>
                <c:pt idx="0">
                  <c:v>接入服务器数量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项目成本的来源!$B$23:$B$26</c:f>
              <c:strCache>
                <c:ptCount val="4"/>
                <c:pt idx="0">
                  <c:v>9月份</c:v>
                </c:pt>
                <c:pt idx="1">
                  <c:v>10月份</c:v>
                </c:pt>
                <c:pt idx="2">
                  <c:v>11月份</c:v>
                </c:pt>
                <c:pt idx="3">
                  <c:v>12月份</c:v>
                </c:pt>
              </c:strCache>
            </c:strRef>
          </c:cat>
          <c:val>
            <c:numRef>
              <c:f>项目成本的来源!$E$23:$E$26</c:f>
              <c:numCache>
                <c:formatCode>General</c:formatCode>
                <c:ptCount val="4"/>
                <c:pt idx="0">
                  <c:v>47</c:v>
                </c:pt>
                <c:pt idx="1">
                  <c:v>68</c:v>
                </c:pt>
                <c:pt idx="2">
                  <c:v>14</c:v>
                </c:pt>
                <c:pt idx="3">
                  <c:v>43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91136368"/>
        <c:axId val="191136928"/>
      </c:barChart>
      <c:catAx>
        <c:axId val="191136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36928"/>
        <c:crosses val="autoZero"/>
        <c:auto val="1"/>
        <c:lblAlgn val="ctr"/>
        <c:lblOffset val="100"/>
        <c:noMultiLvlLbl val="0"/>
      </c:catAx>
      <c:valAx>
        <c:axId val="1911369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363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>
                <a:effectLst/>
              </a:rPr>
              <a:t>游戏运维服务化平台</a:t>
            </a:r>
            <a:r>
              <a:rPr lang="en-US" altLang="zh-CN" sz="1800" b="1" i="0" baseline="0">
                <a:effectLst/>
              </a:rPr>
              <a:t>_</a:t>
            </a:r>
            <a:r>
              <a:rPr lang="zh-CN" altLang="en-US" sz="1800" b="1" i="0" baseline="0">
                <a:effectLst/>
              </a:rPr>
              <a:t>部署次数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项目成本的来源!$B$3</c:f>
              <c:strCache>
                <c:ptCount val="1"/>
                <c:pt idx="0">
                  <c:v>10月份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项目成本的来源!$C$2:$E$2</c:f>
              <c:strCache>
                <c:ptCount val="3"/>
                <c:pt idx="0">
                  <c:v>开发</c:v>
                </c:pt>
                <c:pt idx="1">
                  <c:v>测试</c:v>
                </c:pt>
                <c:pt idx="2">
                  <c:v>生产</c:v>
                </c:pt>
              </c:strCache>
            </c:strRef>
          </c:cat>
          <c:val>
            <c:numRef>
              <c:f>项目成本的来源!$C$3:$E$3</c:f>
              <c:numCache>
                <c:formatCode>#,##0.0_);\(#,##0.0\)</c:formatCode>
                <c:ptCount val="3"/>
                <c:pt idx="0">
                  <c:v>20</c:v>
                </c:pt>
                <c:pt idx="1">
                  <c:v>247</c:v>
                </c:pt>
                <c:pt idx="2">
                  <c:v>266</c:v>
                </c:pt>
              </c:numCache>
            </c:numRef>
          </c:val>
        </c:ser>
        <c:ser>
          <c:idx val="1"/>
          <c:order val="1"/>
          <c:tx>
            <c:strRef>
              <c:f>项目成本的来源!$B$4</c:f>
              <c:strCache>
                <c:ptCount val="1"/>
                <c:pt idx="0">
                  <c:v>11月份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项目成本的来源!$C$2:$E$2</c:f>
              <c:strCache>
                <c:ptCount val="3"/>
                <c:pt idx="0">
                  <c:v>开发</c:v>
                </c:pt>
                <c:pt idx="1">
                  <c:v>测试</c:v>
                </c:pt>
                <c:pt idx="2">
                  <c:v>生产</c:v>
                </c:pt>
              </c:strCache>
            </c:strRef>
          </c:cat>
          <c:val>
            <c:numRef>
              <c:f>项目成本的来源!$C$4:$E$4</c:f>
              <c:numCache>
                <c:formatCode>#,##0.0_);\(#,##0.0\)</c:formatCode>
                <c:ptCount val="3"/>
                <c:pt idx="0">
                  <c:v>51</c:v>
                </c:pt>
                <c:pt idx="1">
                  <c:v>472</c:v>
                </c:pt>
                <c:pt idx="2">
                  <c:v>437</c:v>
                </c:pt>
              </c:numCache>
            </c:numRef>
          </c:val>
        </c:ser>
        <c:ser>
          <c:idx val="2"/>
          <c:order val="2"/>
          <c:tx>
            <c:strRef>
              <c:f>项目成本的来源!$B$5</c:f>
              <c:strCache>
                <c:ptCount val="1"/>
                <c:pt idx="0">
                  <c:v>12月份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项目成本的来源!$C$2:$E$2</c:f>
              <c:strCache>
                <c:ptCount val="3"/>
                <c:pt idx="0">
                  <c:v>开发</c:v>
                </c:pt>
                <c:pt idx="1">
                  <c:v>测试</c:v>
                </c:pt>
                <c:pt idx="2">
                  <c:v>生产</c:v>
                </c:pt>
              </c:strCache>
            </c:strRef>
          </c:cat>
          <c:val>
            <c:numRef>
              <c:f>项目成本的来源!$C$5:$E$5</c:f>
              <c:numCache>
                <c:formatCode>#,##0.0_);\(#,##0.0\)</c:formatCode>
                <c:ptCount val="3"/>
                <c:pt idx="0">
                  <c:v>138</c:v>
                </c:pt>
                <c:pt idx="1">
                  <c:v>1058</c:v>
                </c:pt>
                <c:pt idx="2">
                  <c:v>641</c:v>
                </c:pt>
              </c:numCache>
            </c:numRef>
          </c:val>
        </c:ser>
        <c:ser>
          <c:idx val="3"/>
          <c:order val="3"/>
          <c:tx>
            <c:strRef>
              <c:f>项目成本的来源!$B$6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项目成本的来源!$C$2:$E$2</c:f>
              <c:strCache>
                <c:ptCount val="3"/>
                <c:pt idx="0">
                  <c:v>开发</c:v>
                </c:pt>
                <c:pt idx="1">
                  <c:v>测试</c:v>
                </c:pt>
                <c:pt idx="2">
                  <c:v>生产</c:v>
                </c:pt>
              </c:strCache>
            </c:strRef>
          </c:cat>
          <c:val>
            <c:numRef>
              <c:f>项目成本的来源!$C$6:$E$6</c:f>
              <c:numCache>
                <c:formatCode>#,##0.0_);\(#,##0.0\)</c:formatCode>
                <c:ptCount val="3"/>
                <c:pt idx="0">
                  <c:v>209</c:v>
                </c:pt>
                <c:pt idx="1">
                  <c:v>1777</c:v>
                </c:pt>
                <c:pt idx="2">
                  <c:v>1344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319072"/>
        <c:axId val="192319632"/>
      </c:barChart>
      <c:catAx>
        <c:axId val="192319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19632"/>
        <c:crosses val="autoZero"/>
        <c:auto val="1"/>
        <c:lblAlgn val="ctr"/>
        <c:lblOffset val="100"/>
        <c:noMultiLvlLbl val="0"/>
      </c:catAx>
      <c:valAx>
        <c:axId val="192319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_);\(#,##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319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26T07:43:42.392" idx="1">
    <p:pos x="5734" y="43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26T07:43:42.392" idx="1">
    <p:pos x="5734" y="436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26T07:43:42.392" idx="1">
    <p:pos x="5734" y="436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7FA82-180E-41CD-9754-44D22829AC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D48955-CF57-4694-874C-9FD6F7B695E6}">
      <dgm:prSet phldrT="[文本]" custT="1"/>
      <dgm:spPr/>
      <dgm:t>
        <a:bodyPr/>
        <a:lstStyle/>
        <a:p>
          <a:r>
            <a:rPr lang="zh-CN" altLang="en-US" sz="3000" dirty="0" smtClean="0"/>
            <a:t>基于用户端的程序</a:t>
          </a:r>
          <a:r>
            <a:rPr lang="en-US" altLang="zh-CN" sz="3000" dirty="0" smtClean="0"/>
            <a:t>profiling(web</a:t>
          </a:r>
          <a:r>
            <a:rPr lang="zh-CN" altLang="en-US" sz="3000" dirty="0" smtClean="0"/>
            <a:t>、客户端</a:t>
          </a:r>
          <a:r>
            <a:rPr lang="en-US" altLang="zh-CN" sz="3000" dirty="0" smtClean="0"/>
            <a:t>)</a:t>
          </a:r>
          <a:endParaRPr lang="zh-CN" altLang="en-US" sz="3000" dirty="0"/>
        </a:p>
      </dgm:t>
    </dgm:pt>
    <dgm:pt modelId="{C1F64D17-3633-4916-972E-B6B7BACE471E}" type="parTrans" cxnId="{A9F4D410-F6DD-4A42-A45D-AEB6A5D5281C}">
      <dgm:prSet/>
      <dgm:spPr/>
      <dgm:t>
        <a:bodyPr/>
        <a:lstStyle/>
        <a:p>
          <a:endParaRPr lang="zh-CN" altLang="en-US"/>
        </a:p>
      </dgm:t>
    </dgm:pt>
    <dgm:pt modelId="{7603DD45-4B45-497C-9D76-2A9F0F14E3BF}" type="sibTrans" cxnId="{A9F4D410-F6DD-4A42-A45D-AEB6A5D5281C}">
      <dgm:prSet/>
      <dgm:spPr/>
      <dgm:t>
        <a:bodyPr/>
        <a:lstStyle/>
        <a:p>
          <a:endParaRPr lang="zh-CN" altLang="en-US"/>
        </a:p>
      </dgm:t>
    </dgm:pt>
    <dgm:pt modelId="{DC34A7F4-7E6E-421B-BE81-82D754FE9BA0}">
      <dgm:prSet phldrT="[文本]" custT="1"/>
      <dgm:spPr/>
      <dgm:t>
        <a:bodyPr/>
        <a:lstStyle/>
        <a:p>
          <a:r>
            <a:rPr lang="zh-CN" altLang="en-US" sz="3000" dirty="0" smtClean="0"/>
            <a:t>客户端已经实现</a:t>
          </a:r>
          <a:r>
            <a:rPr lang="en-US" altLang="zh-CN" sz="3000" dirty="0" smtClean="0"/>
            <a:t>/Web JS</a:t>
          </a:r>
          <a:r>
            <a:rPr lang="zh-CN" altLang="en-US" sz="3000" dirty="0" smtClean="0"/>
            <a:t>的已经在部分业务上使用推广。</a:t>
          </a:r>
          <a:endParaRPr lang="zh-CN" altLang="en-US" sz="3000" dirty="0"/>
        </a:p>
      </dgm:t>
    </dgm:pt>
    <dgm:pt modelId="{A092384B-F6B3-4570-9240-14141126FE80}" type="parTrans" cxnId="{A8CF213D-DC12-4FB8-8374-1A348705364A}">
      <dgm:prSet/>
      <dgm:spPr/>
      <dgm:t>
        <a:bodyPr/>
        <a:lstStyle/>
        <a:p>
          <a:endParaRPr lang="zh-CN" altLang="en-US"/>
        </a:p>
      </dgm:t>
    </dgm:pt>
    <dgm:pt modelId="{594D2B26-09C5-43DD-9A85-3F6F6B8F83A8}" type="sibTrans" cxnId="{A8CF213D-DC12-4FB8-8374-1A348705364A}">
      <dgm:prSet/>
      <dgm:spPr/>
      <dgm:t>
        <a:bodyPr/>
        <a:lstStyle/>
        <a:p>
          <a:endParaRPr lang="zh-CN" altLang="en-US"/>
        </a:p>
      </dgm:t>
    </dgm:pt>
    <dgm:pt modelId="{CB12F1CC-37C1-49B8-B268-255AA407BBB5}">
      <dgm:prSet phldrT="[文本]" custT="1"/>
      <dgm:spPr/>
      <dgm:t>
        <a:bodyPr/>
        <a:lstStyle/>
        <a:p>
          <a:r>
            <a:rPr lang="zh-CN" altLang="en-US" sz="3000" dirty="0" smtClean="0"/>
            <a:t>基于服务侧应用程序的</a:t>
          </a:r>
          <a:r>
            <a:rPr lang="en-US" altLang="zh-CN" sz="3000" dirty="0" smtClean="0"/>
            <a:t>profiling</a:t>
          </a:r>
          <a:endParaRPr lang="zh-CN" altLang="en-US" sz="3000" dirty="0"/>
        </a:p>
      </dgm:t>
    </dgm:pt>
    <dgm:pt modelId="{4C2C1A15-5BBB-4F27-97DE-A31C8D4BD149}" type="parTrans" cxnId="{D2D8354D-2D93-4664-A419-F77C00A52611}">
      <dgm:prSet/>
      <dgm:spPr/>
      <dgm:t>
        <a:bodyPr/>
        <a:lstStyle/>
        <a:p>
          <a:endParaRPr lang="zh-CN" altLang="en-US"/>
        </a:p>
      </dgm:t>
    </dgm:pt>
    <dgm:pt modelId="{4C4C4049-AF68-4612-91AD-25C559199891}" type="sibTrans" cxnId="{D2D8354D-2D93-4664-A419-F77C00A52611}">
      <dgm:prSet/>
      <dgm:spPr/>
      <dgm:t>
        <a:bodyPr/>
        <a:lstStyle/>
        <a:p>
          <a:endParaRPr lang="zh-CN" altLang="en-US"/>
        </a:p>
      </dgm:t>
    </dgm:pt>
    <dgm:pt modelId="{E5BA96D2-5675-4163-BEDC-FA23A8B0CAC1}">
      <dgm:prSet phldrT="[文本]" custT="1"/>
      <dgm:spPr/>
      <dgm:t>
        <a:bodyPr/>
        <a:lstStyle/>
        <a:p>
          <a:r>
            <a:rPr lang="zh-CN" altLang="en-US" sz="3000" dirty="0" smtClean="0"/>
            <a:t>正在测试中</a:t>
          </a:r>
          <a:endParaRPr lang="zh-CN" altLang="en-US" sz="3000" dirty="0"/>
        </a:p>
      </dgm:t>
    </dgm:pt>
    <dgm:pt modelId="{27026EDE-F37F-4549-A4A8-F7AE95A79284}" type="parTrans" cxnId="{6DB0069F-CB15-475A-9207-9957B3D4C1F2}">
      <dgm:prSet/>
      <dgm:spPr/>
      <dgm:t>
        <a:bodyPr/>
        <a:lstStyle/>
        <a:p>
          <a:endParaRPr lang="zh-CN" altLang="en-US"/>
        </a:p>
      </dgm:t>
    </dgm:pt>
    <dgm:pt modelId="{8F980CD0-E597-4E92-A59A-D4DCC7D419F1}" type="sibTrans" cxnId="{6DB0069F-CB15-475A-9207-9957B3D4C1F2}">
      <dgm:prSet/>
      <dgm:spPr/>
      <dgm:t>
        <a:bodyPr/>
        <a:lstStyle/>
        <a:p>
          <a:endParaRPr lang="zh-CN" altLang="en-US"/>
        </a:p>
      </dgm:t>
    </dgm:pt>
    <dgm:pt modelId="{6C60C6E7-B680-40D9-92DC-04021EFD014D}" type="pres">
      <dgm:prSet presAssocID="{3FA7FA82-180E-41CD-9754-44D22829AC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5F8C00-E425-4BC3-A448-DA040B01E9BD}" type="pres">
      <dgm:prSet presAssocID="{41D48955-CF57-4694-874C-9FD6F7B695E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6D8D6-310C-44FB-ADFC-EBFF789DA64C}" type="pres">
      <dgm:prSet presAssocID="{41D48955-CF57-4694-874C-9FD6F7B695E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ADF6B-A941-4B06-8172-2D211524D95D}" type="pres">
      <dgm:prSet presAssocID="{CB12F1CC-37C1-49B8-B268-255AA407BBB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177252-54EC-4F0E-B4DC-3845F93090E2}" type="pres">
      <dgm:prSet presAssocID="{CB12F1CC-37C1-49B8-B268-255AA407BBB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01B7DB-7785-46CD-82A6-3A76135EB9C2}" type="presOf" srcId="{DC34A7F4-7E6E-421B-BE81-82D754FE9BA0}" destId="{1D36D8D6-310C-44FB-ADFC-EBFF789DA64C}" srcOrd="0" destOrd="0" presId="urn:microsoft.com/office/officeart/2005/8/layout/vList2"/>
    <dgm:cxn modelId="{18600261-FF9B-4DED-A333-01E4C2FAAAC1}" type="presOf" srcId="{41D48955-CF57-4694-874C-9FD6F7B695E6}" destId="{085F8C00-E425-4BC3-A448-DA040B01E9BD}" srcOrd="0" destOrd="0" presId="urn:microsoft.com/office/officeart/2005/8/layout/vList2"/>
    <dgm:cxn modelId="{6DB0069F-CB15-475A-9207-9957B3D4C1F2}" srcId="{CB12F1CC-37C1-49B8-B268-255AA407BBB5}" destId="{E5BA96D2-5675-4163-BEDC-FA23A8B0CAC1}" srcOrd="0" destOrd="0" parTransId="{27026EDE-F37F-4549-A4A8-F7AE95A79284}" sibTransId="{8F980CD0-E597-4E92-A59A-D4DCC7D419F1}"/>
    <dgm:cxn modelId="{5FB3984F-D4A5-4B71-ADC0-214872907BC9}" type="presOf" srcId="{E5BA96D2-5675-4163-BEDC-FA23A8B0CAC1}" destId="{4E177252-54EC-4F0E-B4DC-3845F93090E2}" srcOrd="0" destOrd="0" presId="urn:microsoft.com/office/officeart/2005/8/layout/vList2"/>
    <dgm:cxn modelId="{CBA3E47D-4B61-405F-9D98-403827C4E912}" type="presOf" srcId="{3FA7FA82-180E-41CD-9754-44D22829ACA3}" destId="{6C60C6E7-B680-40D9-92DC-04021EFD014D}" srcOrd="0" destOrd="0" presId="urn:microsoft.com/office/officeart/2005/8/layout/vList2"/>
    <dgm:cxn modelId="{D2D8354D-2D93-4664-A419-F77C00A52611}" srcId="{3FA7FA82-180E-41CD-9754-44D22829ACA3}" destId="{CB12F1CC-37C1-49B8-B268-255AA407BBB5}" srcOrd="1" destOrd="0" parTransId="{4C2C1A15-5BBB-4F27-97DE-A31C8D4BD149}" sibTransId="{4C4C4049-AF68-4612-91AD-25C559199891}"/>
    <dgm:cxn modelId="{A8CF213D-DC12-4FB8-8374-1A348705364A}" srcId="{41D48955-CF57-4694-874C-9FD6F7B695E6}" destId="{DC34A7F4-7E6E-421B-BE81-82D754FE9BA0}" srcOrd="0" destOrd="0" parTransId="{A092384B-F6B3-4570-9240-14141126FE80}" sibTransId="{594D2B26-09C5-43DD-9A85-3F6F6B8F83A8}"/>
    <dgm:cxn modelId="{A9F4D410-F6DD-4A42-A45D-AEB6A5D5281C}" srcId="{3FA7FA82-180E-41CD-9754-44D22829ACA3}" destId="{41D48955-CF57-4694-874C-9FD6F7B695E6}" srcOrd="0" destOrd="0" parTransId="{C1F64D17-3633-4916-972E-B6B7BACE471E}" sibTransId="{7603DD45-4B45-497C-9D76-2A9F0F14E3BF}"/>
    <dgm:cxn modelId="{00AF9702-E9BC-4091-9E5B-0313AA85B60C}" type="presOf" srcId="{CB12F1CC-37C1-49B8-B268-255AA407BBB5}" destId="{079ADF6B-A941-4B06-8172-2D211524D95D}" srcOrd="0" destOrd="0" presId="urn:microsoft.com/office/officeart/2005/8/layout/vList2"/>
    <dgm:cxn modelId="{C5740367-6D63-466D-8D55-8F27383C6AEB}" type="presParOf" srcId="{6C60C6E7-B680-40D9-92DC-04021EFD014D}" destId="{085F8C00-E425-4BC3-A448-DA040B01E9BD}" srcOrd="0" destOrd="0" presId="urn:microsoft.com/office/officeart/2005/8/layout/vList2"/>
    <dgm:cxn modelId="{9E04A086-E861-4B13-BA5F-E10C23CDD0D7}" type="presParOf" srcId="{6C60C6E7-B680-40D9-92DC-04021EFD014D}" destId="{1D36D8D6-310C-44FB-ADFC-EBFF789DA64C}" srcOrd="1" destOrd="0" presId="urn:microsoft.com/office/officeart/2005/8/layout/vList2"/>
    <dgm:cxn modelId="{FFA01BD5-AD86-4A24-A34C-58D60F1A1758}" type="presParOf" srcId="{6C60C6E7-B680-40D9-92DC-04021EFD014D}" destId="{079ADF6B-A941-4B06-8172-2D211524D95D}" srcOrd="2" destOrd="0" presId="urn:microsoft.com/office/officeart/2005/8/layout/vList2"/>
    <dgm:cxn modelId="{2A32A8FE-48A4-4986-8CD7-68E12796221D}" type="presParOf" srcId="{6C60C6E7-B680-40D9-92DC-04021EFD014D}" destId="{4E177252-54EC-4F0E-B4DC-3845F93090E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A1B61-D642-4DE1-84F6-8AEC63A7450A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3668DAC-0BAB-4520-B365-11622F16C769}">
      <dgm:prSet phldrT="[文本]"/>
      <dgm:spPr/>
      <dgm:t>
        <a:bodyPr/>
        <a:lstStyle/>
        <a:p>
          <a:r>
            <a:rPr lang="zh-CN" altLang="en-US" dirty="0" smtClean="0"/>
            <a:t>游戏运维服务平台</a:t>
          </a:r>
          <a:endParaRPr lang="zh-CN" altLang="en-US" dirty="0"/>
        </a:p>
      </dgm:t>
    </dgm:pt>
    <dgm:pt modelId="{4F8E543F-AC44-4CB2-BD53-970D26B67546}" type="parTrans" cxnId="{FE8C7AC3-406E-4FBB-84A6-7D077ED82B4A}">
      <dgm:prSet/>
      <dgm:spPr/>
      <dgm:t>
        <a:bodyPr/>
        <a:lstStyle/>
        <a:p>
          <a:endParaRPr lang="zh-CN" altLang="en-US"/>
        </a:p>
      </dgm:t>
    </dgm:pt>
    <dgm:pt modelId="{51D96092-209C-4382-9E98-C5A4A2FE866D}" type="sibTrans" cxnId="{FE8C7AC3-406E-4FBB-84A6-7D077ED82B4A}">
      <dgm:prSet/>
      <dgm:spPr/>
      <dgm:t>
        <a:bodyPr/>
        <a:lstStyle/>
        <a:p>
          <a:endParaRPr lang="zh-CN" altLang="en-US"/>
        </a:p>
      </dgm:t>
    </dgm:pt>
    <dgm:pt modelId="{AE85A069-E74A-46D8-B768-C5D9EC025E51}">
      <dgm:prSet phldrT="[文本]"/>
      <dgm:spPr/>
      <dgm:t>
        <a:bodyPr/>
        <a:lstStyle/>
        <a:p>
          <a:endParaRPr lang="en-US" altLang="zh-CN" dirty="0" smtClean="0"/>
        </a:p>
        <a:p>
          <a:r>
            <a:rPr lang="zh-CN" altLang="en-US" dirty="0" smtClean="0"/>
            <a:t>包</a:t>
          </a:r>
          <a:r>
            <a:rPr lang="en-US" altLang="zh-CN" dirty="0" smtClean="0"/>
            <a:t>/</a:t>
          </a:r>
          <a:r>
            <a:rPr lang="zh-CN" altLang="en-US" dirty="0" smtClean="0"/>
            <a:t>配置、服务、环境等资源生命周期管理</a:t>
          </a:r>
          <a:r>
            <a:rPr lang="en-US" altLang="zh-CN" dirty="0" smtClean="0"/>
            <a:t>(</a:t>
          </a:r>
          <a:r>
            <a:rPr lang="zh-CN" altLang="en-US" dirty="0" smtClean="0"/>
            <a:t>发布、测试、部署、优化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444C0C5-ED54-46CA-9678-BF1085D77E77}" type="parTrans" cxnId="{73D21C0B-03DB-466C-9475-6097FB936E24}">
      <dgm:prSet/>
      <dgm:spPr/>
      <dgm:t>
        <a:bodyPr/>
        <a:lstStyle/>
        <a:p>
          <a:endParaRPr lang="zh-CN" altLang="en-US"/>
        </a:p>
      </dgm:t>
    </dgm:pt>
    <dgm:pt modelId="{77B200C3-46E9-491A-A797-91A0498AF376}" type="sibTrans" cxnId="{73D21C0B-03DB-466C-9475-6097FB936E24}">
      <dgm:prSet/>
      <dgm:spPr/>
      <dgm:t>
        <a:bodyPr/>
        <a:lstStyle/>
        <a:p>
          <a:endParaRPr lang="zh-CN" altLang="en-US"/>
        </a:p>
      </dgm:t>
    </dgm:pt>
    <dgm:pt modelId="{66B09453-3FEE-4ECF-AF8E-952CE103125D}">
      <dgm:prSet phldrT="[文本]"/>
      <dgm:spPr/>
      <dgm:t>
        <a:bodyPr/>
        <a:lstStyle/>
        <a:p>
          <a:endParaRPr lang="en-US" altLang="zh-CN" dirty="0" smtClean="0"/>
        </a:p>
        <a:p>
          <a:r>
            <a:rPr lang="zh-CN" altLang="en-US" dirty="0" smtClean="0"/>
            <a:t>一键化业务变更能力</a:t>
          </a:r>
          <a:r>
            <a:rPr lang="en-US" altLang="zh-CN" dirty="0" smtClean="0"/>
            <a:t>(</a:t>
          </a:r>
          <a:r>
            <a:rPr lang="zh-CN" altLang="en-US" dirty="0" smtClean="0"/>
            <a:t>容灾、上线、变更、下线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1D6A4171-D1D9-49E0-B04F-D605993F919B}" type="parTrans" cxnId="{FAC39E29-72C5-4998-9ABE-8D759B743FD2}">
      <dgm:prSet/>
      <dgm:spPr/>
      <dgm:t>
        <a:bodyPr/>
        <a:lstStyle/>
        <a:p>
          <a:endParaRPr lang="zh-CN" altLang="en-US"/>
        </a:p>
      </dgm:t>
    </dgm:pt>
    <dgm:pt modelId="{67632A4E-61C9-4C20-A86B-D110054D8FD4}" type="sibTrans" cxnId="{FAC39E29-72C5-4998-9ABE-8D759B743FD2}">
      <dgm:prSet/>
      <dgm:spPr/>
      <dgm:t>
        <a:bodyPr/>
        <a:lstStyle/>
        <a:p>
          <a:endParaRPr lang="zh-CN" altLang="en-US"/>
        </a:p>
      </dgm:t>
    </dgm:pt>
    <dgm:pt modelId="{1210AA1C-B7BA-428B-8456-55DF5A21A352}">
      <dgm:prSet phldrT="[文本]"/>
      <dgm:spPr/>
      <dgm:t>
        <a:bodyPr/>
        <a:lstStyle/>
        <a:p>
          <a:r>
            <a:rPr lang="zh-CN" altLang="en-US" dirty="0" smtClean="0"/>
            <a:t>业务、服务管理</a:t>
          </a:r>
          <a:r>
            <a:rPr lang="en-US" altLang="zh-CN" dirty="0" smtClean="0"/>
            <a:t>(</a:t>
          </a:r>
          <a:r>
            <a:rPr lang="zh-CN" altLang="en-US" dirty="0" smtClean="0"/>
            <a:t>业务</a:t>
          </a:r>
          <a:r>
            <a:rPr lang="en-US" altLang="zh-CN" dirty="0" smtClean="0"/>
            <a:t>/</a:t>
          </a:r>
          <a:r>
            <a:rPr lang="zh-CN" altLang="en-US" dirty="0" smtClean="0"/>
            <a:t>服务拓扑视图管理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015323FC-F062-48C1-B8CC-D141332F6507}" type="parTrans" cxnId="{5EFAA3D7-1731-496A-A51B-195A75D1035D}">
      <dgm:prSet/>
      <dgm:spPr/>
      <dgm:t>
        <a:bodyPr/>
        <a:lstStyle/>
        <a:p>
          <a:endParaRPr lang="zh-CN" altLang="en-US"/>
        </a:p>
      </dgm:t>
    </dgm:pt>
    <dgm:pt modelId="{38C1D716-11F5-42D5-AB86-890C2209F65C}" type="sibTrans" cxnId="{5EFAA3D7-1731-496A-A51B-195A75D1035D}">
      <dgm:prSet/>
      <dgm:spPr/>
      <dgm:t>
        <a:bodyPr/>
        <a:lstStyle/>
        <a:p>
          <a:endParaRPr lang="zh-CN" altLang="en-US"/>
        </a:p>
      </dgm:t>
    </dgm:pt>
    <dgm:pt modelId="{F3DFC3DD-E71E-4B7F-A554-61AE9AFC701A}">
      <dgm:prSet phldrT="[文本]"/>
      <dgm:spPr/>
      <dgm:t>
        <a:bodyPr/>
        <a:lstStyle/>
        <a:p>
          <a:r>
            <a:rPr lang="zh-CN" altLang="en-US" dirty="0" smtClean="0"/>
            <a:t>数据分析管理</a:t>
          </a:r>
          <a:r>
            <a:rPr lang="en-US" altLang="zh-CN" dirty="0" smtClean="0"/>
            <a:t>(</a:t>
          </a:r>
          <a:r>
            <a:rPr lang="zh-CN" altLang="en-US" dirty="0" smtClean="0"/>
            <a:t>用户侧、服务侧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8BF6BD8-A26C-477C-8ABB-3CD722B48B96}" type="parTrans" cxnId="{F0F60FFB-D14D-4DA1-8CE7-A4B01C0449CE}">
      <dgm:prSet/>
      <dgm:spPr/>
      <dgm:t>
        <a:bodyPr/>
        <a:lstStyle/>
        <a:p>
          <a:endParaRPr lang="zh-CN" altLang="en-US"/>
        </a:p>
      </dgm:t>
    </dgm:pt>
    <dgm:pt modelId="{308EED9A-07BB-4829-9D1B-C9B496E41132}" type="sibTrans" cxnId="{F0F60FFB-D14D-4DA1-8CE7-A4B01C0449CE}">
      <dgm:prSet/>
      <dgm:spPr/>
      <dgm:t>
        <a:bodyPr/>
        <a:lstStyle/>
        <a:p>
          <a:endParaRPr lang="zh-CN" altLang="en-US"/>
        </a:p>
      </dgm:t>
    </dgm:pt>
    <dgm:pt modelId="{BA6DE9A3-5D32-432F-941B-7AF1B5FF8272}" type="pres">
      <dgm:prSet presAssocID="{59EA1B61-D642-4DE1-84F6-8AEC63A7450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B6176F-B749-4E8E-A045-50DD11387BA2}" type="pres">
      <dgm:prSet presAssocID="{59EA1B61-D642-4DE1-84F6-8AEC63A7450A}" presName="matrix" presStyleCnt="0"/>
      <dgm:spPr/>
      <dgm:t>
        <a:bodyPr/>
        <a:lstStyle/>
        <a:p>
          <a:endParaRPr lang="zh-CN" altLang="en-US"/>
        </a:p>
      </dgm:t>
    </dgm:pt>
    <dgm:pt modelId="{4D8A4C3B-B014-4708-B629-9BDCD4CA7A63}" type="pres">
      <dgm:prSet presAssocID="{59EA1B61-D642-4DE1-84F6-8AEC63A7450A}" presName="tile1" presStyleLbl="node1" presStyleIdx="0" presStyleCnt="4" custLinFactNeighborX="-7087" custLinFactNeighborY="-17719"/>
      <dgm:spPr/>
      <dgm:t>
        <a:bodyPr/>
        <a:lstStyle/>
        <a:p>
          <a:endParaRPr lang="zh-CN" altLang="en-US"/>
        </a:p>
      </dgm:t>
    </dgm:pt>
    <dgm:pt modelId="{8BF54657-E279-4F95-964B-2AF7B6F0A4B1}" type="pres">
      <dgm:prSet presAssocID="{59EA1B61-D642-4DE1-84F6-8AEC63A7450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8BC6F9-28C8-4A75-965E-2ED76492B8AD}" type="pres">
      <dgm:prSet presAssocID="{59EA1B61-D642-4DE1-84F6-8AEC63A7450A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8F9192CE-CE49-4811-99D3-BA5BF3424761}" type="pres">
      <dgm:prSet presAssocID="{59EA1B61-D642-4DE1-84F6-8AEC63A7450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88EAA-7CA0-4B31-9D72-41E22AF84C10}" type="pres">
      <dgm:prSet presAssocID="{59EA1B61-D642-4DE1-84F6-8AEC63A7450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F71F0B10-E6C3-4DE7-BFA6-523B79F1A520}" type="pres">
      <dgm:prSet presAssocID="{59EA1B61-D642-4DE1-84F6-8AEC63A7450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FF739-B898-445F-B588-FC572BD6D453}" type="pres">
      <dgm:prSet presAssocID="{59EA1B61-D642-4DE1-84F6-8AEC63A7450A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16CC9291-601E-42CE-88EB-49BC3911893B}" type="pres">
      <dgm:prSet presAssocID="{59EA1B61-D642-4DE1-84F6-8AEC63A7450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4597B-A5D5-4D1F-9FC5-50C4429D163F}" type="pres">
      <dgm:prSet presAssocID="{59EA1B61-D642-4DE1-84F6-8AEC63A7450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F60FFB-D14D-4DA1-8CE7-A4B01C0449CE}" srcId="{73668DAC-0BAB-4520-B365-11622F16C769}" destId="{F3DFC3DD-E71E-4B7F-A554-61AE9AFC701A}" srcOrd="3" destOrd="0" parTransId="{68BF6BD8-A26C-477C-8ABB-3CD722B48B96}" sibTransId="{308EED9A-07BB-4829-9D1B-C9B496E41132}"/>
    <dgm:cxn modelId="{DDF6D56F-6EC3-4F6C-BDB1-49870373B49A}" type="presOf" srcId="{73668DAC-0BAB-4520-B365-11622F16C769}" destId="{C6A4597B-A5D5-4D1F-9FC5-50C4429D163F}" srcOrd="0" destOrd="0" presId="urn:microsoft.com/office/officeart/2005/8/layout/matrix1"/>
    <dgm:cxn modelId="{FE8C7AC3-406E-4FBB-84A6-7D077ED82B4A}" srcId="{59EA1B61-D642-4DE1-84F6-8AEC63A7450A}" destId="{73668DAC-0BAB-4520-B365-11622F16C769}" srcOrd="0" destOrd="0" parTransId="{4F8E543F-AC44-4CB2-BD53-970D26B67546}" sibTransId="{51D96092-209C-4382-9E98-C5A4A2FE866D}"/>
    <dgm:cxn modelId="{FAC39E29-72C5-4998-9ABE-8D759B743FD2}" srcId="{73668DAC-0BAB-4520-B365-11622F16C769}" destId="{66B09453-3FEE-4ECF-AF8E-952CE103125D}" srcOrd="1" destOrd="0" parTransId="{1D6A4171-D1D9-49E0-B04F-D605993F919B}" sibTransId="{67632A4E-61C9-4C20-A86B-D110054D8FD4}"/>
    <dgm:cxn modelId="{B5BFF558-CC2C-4F12-9F40-B4C0122199D5}" type="presOf" srcId="{AE85A069-E74A-46D8-B768-C5D9EC025E51}" destId="{4D8A4C3B-B014-4708-B629-9BDCD4CA7A63}" srcOrd="0" destOrd="0" presId="urn:microsoft.com/office/officeart/2005/8/layout/matrix1"/>
    <dgm:cxn modelId="{330F3881-10CA-49DB-8D6C-D227EFD479B3}" type="presOf" srcId="{1210AA1C-B7BA-428B-8456-55DF5A21A352}" destId="{D9D88EAA-7CA0-4B31-9D72-41E22AF84C10}" srcOrd="0" destOrd="0" presId="urn:microsoft.com/office/officeart/2005/8/layout/matrix1"/>
    <dgm:cxn modelId="{32FD5D0E-22FE-48AD-B8F3-DE51B73CC8B0}" type="presOf" srcId="{66B09453-3FEE-4ECF-AF8E-952CE103125D}" destId="{8F9192CE-CE49-4811-99D3-BA5BF3424761}" srcOrd="1" destOrd="0" presId="urn:microsoft.com/office/officeart/2005/8/layout/matrix1"/>
    <dgm:cxn modelId="{5EFAA3D7-1731-496A-A51B-195A75D1035D}" srcId="{73668DAC-0BAB-4520-B365-11622F16C769}" destId="{1210AA1C-B7BA-428B-8456-55DF5A21A352}" srcOrd="2" destOrd="0" parTransId="{015323FC-F062-48C1-B8CC-D141332F6507}" sibTransId="{38C1D716-11F5-42D5-AB86-890C2209F65C}"/>
    <dgm:cxn modelId="{73D21C0B-03DB-466C-9475-6097FB936E24}" srcId="{73668DAC-0BAB-4520-B365-11622F16C769}" destId="{AE85A069-E74A-46D8-B768-C5D9EC025E51}" srcOrd="0" destOrd="0" parTransId="{6444C0C5-ED54-46CA-9678-BF1085D77E77}" sibTransId="{77B200C3-46E9-491A-A797-91A0498AF376}"/>
    <dgm:cxn modelId="{67082445-B6BA-4853-BD52-E7CBD896A475}" type="presOf" srcId="{1210AA1C-B7BA-428B-8456-55DF5A21A352}" destId="{F71F0B10-E6C3-4DE7-BFA6-523B79F1A520}" srcOrd="1" destOrd="0" presId="urn:microsoft.com/office/officeart/2005/8/layout/matrix1"/>
    <dgm:cxn modelId="{E7F77ED0-6343-429B-8BAB-52A59E9290B2}" type="presOf" srcId="{F3DFC3DD-E71E-4B7F-A554-61AE9AFC701A}" destId="{16CC9291-601E-42CE-88EB-49BC3911893B}" srcOrd="1" destOrd="0" presId="urn:microsoft.com/office/officeart/2005/8/layout/matrix1"/>
    <dgm:cxn modelId="{87233BDB-CAC8-45F0-A8DB-738E38606FA9}" type="presOf" srcId="{AE85A069-E74A-46D8-B768-C5D9EC025E51}" destId="{8BF54657-E279-4F95-964B-2AF7B6F0A4B1}" srcOrd="1" destOrd="0" presId="urn:microsoft.com/office/officeart/2005/8/layout/matrix1"/>
    <dgm:cxn modelId="{CC79E0CC-6B5C-4671-9FFB-116120C01087}" type="presOf" srcId="{66B09453-3FEE-4ECF-AF8E-952CE103125D}" destId="{C98BC6F9-28C8-4A75-965E-2ED76492B8AD}" srcOrd="0" destOrd="0" presId="urn:microsoft.com/office/officeart/2005/8/layout/matrix1"/>
    <dgm:cxn modelId="{F4B7F8B3-1F5D-46F3-8631-7EAC76E672C0}" type="presOf" srcId="{F3DFC3DD-E71E-4B7F-A554-61AE9AFC701A}" destId="{8B2FF739-B898-445F-B588-FC572BD6D453}" srcOrd="0" destOrd="0" presId="urn:microsoft.com/office/officeart/2005/8/layout/matrix1"/>
    <dgm:cxn modelId="{08CC929A-0142-49D8-8A42-C95C64E3F6E5}" type="presOf" srcId="{59EA1B61-D642-4DE1-84F6-8AEC63A7450A}" destId="{BA6DE9A3-5D32-432F-941B-7AF1B5FF8272}" srcOrd="0" destOrd="0" presId="urn:microsoft.com/office/officeart/2005/8/layout/matrix1"/>
    <dgm:cxn modelId="{ACB12288-1A35-47D6-AB9E-3C18B5F1A39A}" type="presParOf" srcId="{BA6DE9A3-5D32-432F-941B-7AF1B5FF8272}" destId="{0CB6176F-B749-4E8E-A045-50DD11387BA2}" srcOrd="0" destOrd="0" presId="urn:microsoft.com/office/officeart/2005/8/layout/matrix1"/>
    <dgm:cxn modelId="{0D03F629-B8B7-49BE-B519-5550FB294BD4}" type="presParOf" srcId="{0CB6176F-B749-4E8E-A045-50DD11387BA2}" destId="{4D8A4C3B-B014-4708-B629-9BDCD4CA7A63}" srcOrd="0" destOrd="0" presId="urn:microsoft.com/office/officeart/2005/8/layout/matrix1"/>
    <dgm:cxn modelId="{91C38527-06E1-46AC-972F-85083FA56F54}" type="presParOf" srcId="{0CB6176F-B749-4E8E-A045-50DD11387BA2}" destId="{8BF54657-E279-4F95-964B-2AF7B6F0A4B1}" srcOrd="1" destOrd="0" presId="urn:microsoft.com/office/officeart/2005/8/layout/matrix1"/>
    <dgm:cxn modelId="{9952958D-89E0-415A-81F3-2FB400A82A0E}" type="presParOf" srcId="{0CB6176F-B749-4E8E-A045-50DD11387BA2}" destId="{C98BC6F9-28C8-4A75-965E-2ED76492B8AD}" srcOrd="2" destOrd="0" presId="urn:microsoft.com/office/officeart/2005/8/layout/matrix1"/>
    <dgm:cxn modelId="{0E0ABDFB-12F3-4281-B548-2704E6C4BCE7}" type="presParOf" srcId="{0CB6176F-B749-4E8E-A045-50DD11387BA2}" destId="{8F9192CE-CE49-4811-99D3-BA5BF3424761}" srcOrd="3" destOrd="0" presId="urn:microsoft.com/office/officeart/2005/8/layout/matrix1"/>
    <dgm:cxn modelId="{54CBF23A-0993-46C1-9DBC-0F5AAEF2A58E}" type="presParOf" srcId="{0CB6176F-B749-4E8E-A045-50DD11387BA2}" destId="{D9D88EAA-7CA0-4B31-9D72-41E22AF84C10}" srcOrd="4" destOrd="0" presId="urn:microsoft.com/office/officeart/2005/8/layout/matrix1"/>
    <dgm:cxn modelId="{AA4C3296-2713-4FF3-B72D-D7F7F07B3DDB}" type="presParOf" srcId="{0CB6176F-B749-4E8E-A045-50DD11387BA2}" destId="{F71F0B10-E6C3-4DE7-BFA6-523B79F1A520}" srcOrd="5" destOrd="0" presId="urn:microsoft.com/office/officeart/2005/8/layout/matrix1"/>
    <dgm:cxn modelId="{841664EA-B82C-4217-BDC0-6BC38731FB4A}" type="presParOf" srcId="{0CB6176F-B749-4E8E-A045-50DD11387BA2}" destId="{8B2FF739-B898-445F-B588-FC572BD6D453}" srcOrd="6" destOrd="0" presId="urn:microsoft.com/office/officeart/2005/8/layout/matrix1"/>
    <dgm:cxn modelId="{90830F15-0EAE-4D9C-A16B-300D6E780F27}" type="presParOf" srcId="{0CB6176F-B749-4E8E-A045-50DD11387BA2}" destId="{16CC9291-601E-42CE-88EB-49BC3911893B}" srcOrd="7" destOrd="0" presId="urn:microsoft.com/office/officeart/2005/8/layout/matrix1"/>
    <dgm:cxn modelId="{0FC9E653-D868-4E23-8EF5-F1DFBF6FEE68}" type="presParOf" srcId="{BA6DE9A3-5D32-432F-941B-7AF1B5FF8272}" destId="{C6A4597B-A5D5-4D1F-9FC5-50C4429D163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8FA8F-418D-4924-B53D-0B6D63592FB9}" type="doc">
      <dgm:prSet loTypeId="urn:microsoft.com/office/officeart/2005/8/layout/cycle6" loCatId="relationship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22443DCE-62EB-407D-B1B4-11E0218CBD55}">
      <dgm:prSet phldrT="[文本]" custT="1"/>
      <dgm:spPr/>
      <dgm:t>
        <a:bodyPr/>
        <a:lstStyle/>
        <a:p>
          <a:pPr rtl="0"/>
          <a:r>
            <a:rPr lang="en-US" sz="1400" b="1" dirty="0" err="1" smtClean="0">
              <a:latin typeface="微软雅黑" pitchFamily="34" charset="-122"/>
              <a:ea typeface="微软雅黑" pitchFamily="34" charset="-122"/>
            </a:rPr>
            <a:t>MySQL</a:t>
          </a:r>
          <a:endParaRPr lang="en-US" sz="1400" b="1" dirty="0" smtClean="0">
            <a:latin typeface="微软雅黑" pitchFamily="34" charset="-122"/>
            <a:ea typeface="微软雅黑" pitchFamily="34" charset="-122"/>
          </a:endParaRPr>
        </a:p>
        <a:p>
          <a:pPr rtl="0"/>
          <a:r>
            <a:rPr lang="zh-CN" sz="1400" b="1" dirty="0" smtClean="0">
              <a:latin typeface="微软雅黑" pitchFamily="34" charset="-122"/>
              <a:ea typeface="微软雅黑" pitchFamily="34" charset="-122"/>
            </a:rPr>
            <a:t>代理服务</a:t>
          </a:r>
          <a:endParaRPr lang="zh-CN" altLang="en-US" sz="1400" dirty="0"/>
        </a:p>
      </dgm:t>
    </dgm:pt>
    <dgm:pt modelId="{FAE03ADF-D98B-4F7B-A3AC-68039F131FF3}" type="parTrans" cxnId="{032B98AF-45B8-4E7A-94B9-553520D72F5A}">
      <dgm:prSet/>
      <dgm:spPr/>
      <dgm:t>
        <a:bodyPr/>
        <a:lstStyle/>
        <a:p>
          <a:endParaRPr lang="zh-CN" altLang="en-US"/>
        </a:p>
      </dgm:t>
    </dgm:pt>
    <dgm:pt modelId="{304876E3-F3C4-443F-8834-9429430D7E7F}" type="sibTrans" cxnId="{032B98AF-45B8-4E7A-94B9-553520D72F5A}">
      <dgm:prSet/>
      <dgm:spPr/>
      <dgm:t>
        <a:bodyPr/>
        <a:lstStyle/>
        <a:p>
          <a:endParaRPr lang="zh-CN" altLang="en-US"/>
        </a:p>
      </dgm:t>
    </dgm:pt>
    <dgm:pt modelId="{DC8A52B8-7998-479C-9B3F-9F40CC2613B5}">
      <dgm:prSet phldrT="[文本]" custT="1"/>
      <dgm:spPr/>
      <dgm:t>
        <a:bodyPr/>
        <a:lstStyle/>
        <a:p>
          <a:pPr rtl="0"/>
          <a:r>
            <a:rPr lang="en-US" sz="1400" b="1" dirty="0" err="1" smtClean="0">
              <a:latin typeface="微软雅黑" pitchFamily="34" charset="-122"/>
              <a:ea typeface="微软雅黑" pitchFamily="34" charset="-122"/>
            </a:rPr>
            <a:t>MySQL</a:t>
          </a:r>
          <a:r>
            <a:rPr lang="zh-CN" sz="1400" b="1" dirty="0" smtClean="0">
              <a:latin typeface="微软雅黑" pitchFamily="34" charset="-122"/>
              <a:ea typeface="微软雅黑" pitchFamily="34" charset="-122"/>
            </a:rPr>
            <a:t>异常检测</a:t>
          </a:r>
          <a:endParaRPr lang="zh-CN" altLang="en-US" sz="1400" dirty="0"/>
        </a:p>
      </dgm:t>
    </dgm:pt>
    <dgm:pt modelId="{98113B7F-8958-4506-B14D-B2D4793DE3E2}" type="parTrans" cxnId="{1691BC8B-17FB-4260-B090-F4C77A17EE6F}">
      <dgm:prSet/>
      <dgm:spPr/>
      <dgm:t>
        <a:bodyPr/>
        <a:lstStyle/>
        <a:p>
          <a:endParaRPr lang="zh-CN" altLang="en-US"/>
        </a:p>
      </dgm:t>
    </dgm:pt>
    <dgm:pt modelId="{5DB9C654-0431-400D-8509-2889E6B45361}" type="sibTrans" cxnId="{1691BC8B-17FB-4260-B090-F4C77A17EE6F}">
      <dgm:prSet/>
      <dgm:spPr/>
      <dgm:t>
        <a:bodyPr/>
        <a:lstStyle/>
        <a:p>
          <a:endParaRPr lang="zh-CN" altLang="en-US"/>
        </a:p>
      </dgm:t>
    </dgm:pt>
    <dgm:pt modelId="{4DB37394-7CE1-41DD-994B-ACEB04DADB9A}">
      <dgm:prSet phldrT="[文本]" custT="1"/>
      <dgm:spPr/>
      <dgm:t>
        <a:bodyPr/>
        <a:lstStyle/>
        <a:p>
          <a:pPr rtl="0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自动切换</a:t>
          </a:r>
          <a:endParaRPr lang="zh-CN" altLang="en-US" sz="1400" dirty="0"/>
        </a:p>
      </dgm:t>
    </dgm:pt>
    <dgm:pt modelId="{82E9EC93-855B-4B0F-B18C-A05804304D43}" type="parTrans" cxnId="{86095B61-07E6-45C7-B01F-6F4EC9C20B61}">
      <dgm:prSet/>
      <dgm:spPr/>
      <dgm:t>
        <a:bodyPr/>
        <a:lstStyle/>
        <a:p>
          <a:endParaRPr lang="zh-CN" altLang="en-US"/>
        </a:p>
      </dgm:t>
    </dgm:pt>
    <dgm:pt modelId="{72A4D42B-7409-471A-A3E9-FF5D8CFB5566}" type="sibTrans" cxnId="{86095B61-07E6-45C7-B01F-6F4EC9C20B61}">
      <dgm:prSet/>
      <dgm:spPr/>
      <dgm:t>
        <a:bodyPr/>
        <a:lstStyle/>
        <a:p>
          <a:endParaRPr lang="zh-CN" altLang="en-US"/>
        </a:p>
      </dgm:t>
    </dgm:pt>
    <dgm:pt modelId="{58FE3ECF-478F-419D-A819-118C7967FC66}">
      <dgm:prSet phldrT="[文本]" custT="1"/>
      <dgm:spPr/>
      <dgm:t>
        <a:bodyPr/>
        <a:lstStyle/>
        <a:p>
          <a:pPr rtl="0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连接池管理</a:t>
          </a:r>
          <a:endParaRPr lang="zh-CN" altLang="en-US" sz="1400" dirty="0"/>
        </a:p>
      </dgm:t>
    </dgm:pt>
    <dgm:pt modelId="{900171C9-F27F-48A0-9429-AE70741284BA}" type="parTrans" cxnId="{6443596A-6A86-426F-AC36-4731027CDD6A}">
      <dgm:prSet/>
      <dgm:spPr/>
      <dgm:t>
        <a:bodyPr/>
        <a:lstStyle/>
        <a:p>
          <a:endParaRPr lang="zh-CN" altLang="en-US"/>
        </a:p>
      </dgm:t>
    </dgm:pt>
    <dgm:pt modelId="{5581FDC5-C7CC-432E-8AAB-2686D9340FF4}" type="sibTrans" cxnId="{6443596A-6A86-426F-AC36-4731027CDD6A}">
      <dgm:prSet/>
      <dgm:spPr/>
      <dgm:t>
        <a:bodyPr/>
        <a:lstStyle/>
        <a:p>
          <a:endParaRPr lang="zh-CN" altLang="en-US"/>
        </a:p>
      </dgm:t>
    </dgm:pt>
    <dgm:pt modelId="{79566608-AB03-4309-A196-7D4C8423056B}">
      <dgm:prSet phldrT="[文本]" custT="1"/>
      <dgm:spPr/>
      <dgm:t>
        <a:bodyPr/>
        <a:lstStyle/>
        <a:p>
          <a:pPr rtl="0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慢日志，请求数等监控</a:t>
          </a:r>
          <a:endParaRPr lang="zh-CN" altLang="en-US" sz="1400" dirty="0"/>
        </a:p>
      </dgm:t>
    </dgm:pt>
    <dgm:pt modelId="{342B54DD-6F84-4761-8A13-4A253B85E777}" type="parTrans" cxnId="{CD862A07-6E2D-4B46-8112-8D25FDCC6218}">
      <dgm:prSet/>
      <dgm:spPr/>
      <dgm:t>
        <a:bodyPr/>
        <a:lstStyle/>
        <a:p>
          <a:endParaRPr lang="zh-CN" altLang="en-US"/>
        </a:p>
      </dgm:t>
    </dgm:pt>
    <dgm:pt modelId="{CA63BF61-590E-45CC-B4CB-B12A57EFD07B}" type="sibTrans" cxnId="{CD862A07-6E2D-4B46-8112-8D25FDCC6218}">
      <dgm:prSet/>
      <dgm:spPr/>
      <dgm:t>
        <a:bodyPr/>
        <a:lstStyle/>
        <a:p>
          <a:endParaRPr lang="zh-CN" altLang="en-US"/>
        </a:p>
      </dgm:t>
    </dgm:pt>
    <dgm:pt modelId="{8343338A-DC9F-4D96-B744-59BDA6851A08}">
      <dgm:prSet phldrT="[文本]" custT="1"/>
      <dgm:spPr/>
      <dgm:t>
        <a:bodyPr/>
        <a:lstStyle/>
        <a:p>
          <a:pPr rtl="0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自动化升级部署</a:t>
          </a:r>
          <a:endParaRPr lang="zh-CN" altLang="en-US" sz="1400" dirty="0"/>
        </a:p>
      </dgm:t>
    </dgm:pt>
    <dgm:pt modelId="{15A6E443-E520-48CD-991E-6170F3C96098}" type="parTrans" cxnId="{B5E59C6A-06BF-4F11-8A5B-63B8061BB0A9}">
      <dgm:prSet/>
      <dgm:spPr/>
      <dgm:t>
        <a:bodyPr/>
        <a:lstStyle/>
        <a:p>
          <a:endParaRPr lang="zh-CN" altLang="en-US"/>
        </a:p>
      </dgm:t>
    </dgm:pt>
    <dgm:pt modelId="{2D48CD56-2097-44E7-A7FE-3D98327ACCE2}" type="sibTrans" cxnId="{B5E59C6A-06BF-4F11-8A5B-63B8061BB0A9}">
      <dgm:prSet/>
      <dgm:spPr/>
      <dgm:t>
        <a:bodyPr/>
        <a:lstStyle/>
        <a:p>
          <a:endParaRPr lang="zh-CN" altLang="en-US"/>
        </a:p>
      </dgm:t>
    </dgm:pt>
    <dgm:pt modelId="{1EE2A197-344A-44F8-B3E6-1D0D2F600A4D}">
      <dgm:prSet custT="1"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pPr rtl="0"/>
          <a:r>
            <a:rPr lang="zh-CN" sz="1400" b="1" dirty="0" smtClean="0">
              <a:latin typeface="微软雅黑" pitchFamily="34" charset="-122"/>
              <a:ea typeface="微软雅黑" pitchFamily="34" charset="-122"/>
            </a:rPr>
            <a:t>应用侧四层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pPr rtl="0"/>
          <a:r>
            <a:rPr lang="zh-CN" sz="1400" b="1" dirty="0" smtClean="0">
              <a:latin typeface="微软雅黑" pitchFamily="34" charset="-122"/>
              <a:ea typeface="微软雅黑" pitchFamily="34" charset="-122"/>
            </a:rPr>
            <a:t>软负载均衡</a:t>
          </a:r>
          <a:endParaRPr lang="zh-CN" altLang="en-US" sz="1400" dirty="0"/>
        </a:p>
      </dgm:t>
    </dgm:pt>
    <dgm:pt modelId="{52D4685A-AA6E-4594-A9CD-902BA9E2FAAB}" type="sibTrans" cxnId="{E7301AEE-BF32-4F61-85EA-FF64758FCAA5}">
      <dgm:prSet/>
      <dgm:spPr/>
      <dgm:t>
        <a:bodyPr/>
        <a:lstStyle/>
        <a:p>
          <a:endParaRPr lang="zh-CN" altLang="en-US"/>
        </a:p>
      </dgm:t>
    </dgm:pt>
    <dgm:pt modelId="{D586DFCB-0C30-4831-8141-E594DC6B5C12}" type="parTrans" cxnId="{E7301AEE-BF32-4F61-85EA-FF64758FCAA5}">
      <dgm:prSet/>
      <dgm:spPr/>
      <dgm:t>
        <a:bodyPr/>
        <a:lstStyle/>
        <a:p>
          <a:endParaRPr lang="zh-CN" altLang="en-US"/>
        </a:p>
      </dgm:t>
    </dgm:pt>
    <dgm:pt modelId="{E0ABFAE2-170B-4D00-8D84-AAEB81F394A1}">
      <dgm:prSet custT="1"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pPr rtl="0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待办事项</a:t>
          </a:r>
          <a:endParaRPr lang="zh-CN" altLang="en-US" sz="1400" dirty="0"/>
        </a:p>
      </dgm:t>
    </dgm:pt>
    <dgm:pt modelId="{CA5BCE45-1EB7-4D84-8653-A0F964C6163F}" type="sibTrans" cxnId="{A274FC81-C617-4DF3-9F2D-58D2AE8939FE}">
      <dgm:prSet/>
      <dgm:spPr/>
      <dgm:t>
        <a:bodyPr/>
        <a:lstStyle/>
        <a:p>
          <a:endParaRPr lang="zh-CN" altLang="en-US"/>
        </a:p>
      </dgm:t>
    </dgm:pt>
    <dgm:pt modelId="{5939406C-4B19-4480-9E52-AA313C844E93}" type="parTrans" cxnId="{A274FC81-C617-4DF3-9F2D-58D2AE8939FE}">
      <dgm:prSet/>
      <dgm:spPr/>
      <dgm:t>
        <a:bodyPr/>
        <a:lstStyle/>
        <a:p>
          <a:endParaRPr lang="zh-CN" altLang="en-US"/>
        </a:p>
      </dgm:t>
    </dgm:pt>
    <dgm:pt modelId="{96A520A4-99F5-4FE9-8874-2D1A04463142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邮件通知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E85A7A2C-3BAD-4DE9-8C15-6F780BC5E946}" type="sibTrans" cxnId="{B9EDF557-318A-4C71-9D1B-D64CDDF4C509}">
      <dgm:prSet/>
      <dgm:spPr/>
      <dgm:t>
        <a:bodyPr/>
        <a:lstStyle/>
        <a:p>
          <a:endParaRPr lang="zh-CN" altLang="en-US"/>
        </a:p>
      </dgm:t>
    </dgm:pt>
    <dgm:pt modelId="{878613E7-D3AC-4953-A2E5-7A6B93DB9A17}" type="parTrans" cxnId="{B9EDF557-318A-4C71-9D1B-D64CDDF4C509}">
      <dgm:prSet/>
      <dgm:spPr/>
      <dgm:t>
        <a:bodyPr/>
        <a:lstStyle/>
        <a:p>
          <a:endParaRPr lang="zh-CN" altLang="en-US"/>
        </a:p>
      </dgm:t>
    </dgm:pt>
    <dgm:pt modelId="{9BF238C8-4EDD-4FB4-8056-A26899A713FA}" type="pres">
      <dgm:prSet presAssocID="{BB08FA8F-418D-4924-B53D-0B6D63592FB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FE546-BAC9-46E7-8712-FF06DA8B7F65}" type="pres">
      <dgm:prSet presAssocID="{22443DCE-62EB-407D-B1B4-11E0218CBD55}" presName="node" presStyleLbl="node1" presStyleIdx="0" presStyleCnt="9" custScaleX="140784" custScaleY="170191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zh-CN" altLang="en-US"/>
        </a:p>
      </dgm:t>
    </dgm:pt>
    <dgm:pt modelId="{0922EC38-AC56-43BD-AE7A-420451816D7E}" type="pres">
      <dgm:prSet presAssocID="{22443DCE-62EB-407D-B1B4-11E0218CBD55}" presName="spNode" presStyleCnt="0"/>
      <dgm:spPr/>
    </dgm:pt>
    <dgm:pt modelId="{C7616C21-23CC-4AF6-B26C-E857D1A163E2}" type="pres">
      <dgm:prSet presAssocID="{304876E3-F3C4-443F-8834-9429430D7E7F}" presName="sibTrans" presStyleLbl="sibTrans1D1" presStyleIdx="0" presStyleCnt="9"/>
      <dgm:spPr/>
      <dgm:t>
        <a:bodyPr/>
        <a:lstStyle/>
        <a:p>
          <a:endParaRPr lang="zh-CN" altLang="en-US"/>
        </a:p>
      </dgm:t>
    </dgm:pt>
    <dgm:pt modelId="{ED19EFE2-A429-4127-91A1-7254932CA281}" type="pres">
      <dgm:prSet presAssocID="{DC8A52B8-7998-479C-9B3F-9F40CC2613B5}" presName="node" presStyleLbl="node1" presStyleIdx="1" presStyleCnt="9" custScaleX="141399" custScaleY="1499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99166-D8FD-4F94-AF05-506CCE9F655B}" type="pres">
      <dgm:prSet presAssocID="{DC8A52B8-7998-479C-9B3F-9F40CC2613B5}" presName="spNode" presStyleCnt="0"/>
      <dgm:spPr/>
    </dgm:pt>
    <dgm:pt modelId="{790C0A6E-73C9-42CF-AEB2-52A95599618D}" type="pres">
      <dgm:prSet presAssocID="{5DB9C654-0431-400D-8509-2889E6B45361}" presName="sibTrans" presStyleLbl="sibTrans1D1" presStyleIdx="1" presStyleCnt="9"/>
      <dgm:spPr/>
      <dgm:t>
        <a:bodyPr/>
        <a:lstStyle/>
        <a:p>
          <a:endParaRPr lang="zh-CN" altLang="en-US"/>
        </a:p>
      </dgm:t>
    </dgm:pt>
    <dgm:pt modelId="{92CC9957-C14A-4D01-8C5A-537E16523DC3}" type="pres">
      <dgm:prSet presAssocID="{4DB37394-7CE1-41DD-994B-ACEB04DADB9A}" presName="node" presStyleLbl="node1" presStyleIdx="2" presStyleCnt="9" custScaleX="132253" custScaleY="1572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EC4C5-5B9D-417E-BACE-D17FEB2ECB43}" type="pres">
      <dgm:prSet presAssocID="{4DB37394-7CE1-41DD-994B-ACEB04DADB9A}" presName="spNode" presStyleCnt="0"/>
      <dgm:spPr/>
    </dgm:pt>
    <dgm:pt modelId="{9A75AEBC-3E12-44C0-B51E-CCDA2EE9B34D}" type="pres">
      <dgm:prSet presAssocID="{72A4D42B-7409-471A-A3E9-FF5D8CFB5566}" presName="sibTrans" presStyleLbl="sibTrans1D1" presStyleIdx="2" presStyleCnt="9"/>
      <dgm:spPr/>
      <dgm:t>
        <a:bodyPr/>
        <a:lstStyle/>
        <a:p>
          <a:endParaRPr lang="zh-CN" altLang="en-US"/>
        </a:p>
      </dgm:t>
    </dgm:pt>
    <dgm:pt modelId="{5959C0DB-3507-4EF6-AF56-FA83265C714A}" type="pres">
      <dgm:prSet presAssocID="{58FE3ECF-478F-419D-A819-118C7967FC66}" presName="node" presStyleLbl="node1" presStyleIdx="3" presStyleCnt="9" custScaleX="153464" custScaleY="981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7FF08-A379-4346-BB16-9EB630E647CE}" type="pres">
      <dgm:prSet presAssocID="{58FE3ECF-478F-419D-A819-118C7967FC66}" presName="spNode" presStyleCnt="0"/>
      <dgm:spPr/>
    </dgm:pt>
    <dgm:pt modelId="{7FF293D5-C959-4705-9299-5CF26241085E}" type="pres">
      <dgm:prSet presAssocID="{5581FDC5-C7CC-432E-8AAB-2686D9340FF4}" presName="sibTrans" presStyleLbl="sibTrans1D1" presStyleIdx="3" presStyleCnt="9"/>
      <dgm:spPr/>
      <dgm:t>
        <a:bodyPr/>
        <a:lstStyle/>
        <a:p>
          <a:endParaRPr lang="zh-CN" altLang="en-US"/>
        </a:p>
      </dgm:t>
    </dgm:pt>
    <dgm:pt modelId="{6A3748EC-D311-4DD4-A52D-4F46A1AFEB78}" type="pres">
      <dgm:prSet presAssocID="{79566608-AB03-4309-A196-7D4C8423056B}" presName="node" presStyleLbl="node1" presStyleIdx="4" presStyleCnt="9" custScaleX="185584" custScaleY="115703" custRadScaleRad="102245" custRadScaleInc="-289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B6CB3F-C4F7-405F-8CA7-216739493E74}" type="pres">
      <dgm:prSet presAssocID="{79566608-AB03-4309-A196-7D4C8423056B}" presName="spNode" presStyleCnt="0"/>
      <dgm:spPr/>
    </dgm:pt>
    <dgm:pt modelId="{C416EC98-127A-4EFD-9859-2430C9F9720F}" type="pres">
      <dgm:prSet presAssocID="{CA63BF61-590E-45CC-B4CB-B12A57EFD07B}" presName="sibTrans" presStyleLbl="sibTrans1D1" presStyleIdx="4" presStyleCnt="9"/>
      <dgm:spPr/>
      <dgm:t>
        <a:bodyPr/>
        <a:lstStyle/>
        <a:p>
          <a:endParaRPr lang="zh-CN" altLang="en-US"/>
        </a:p>
      </dgm:t>
    </dgm:pt>
    <dgm:pt modelId="{0C5DD2DD-9E74-47B5-AB37-C311C87BC023}" type="pres">
      <dgm:prSet presAssocID="{8343338A-DC9F-4D96-B744-59BDA6851A08}" presName="node" presStyleLbl="node1" presStyleIdx="5" presStyleCnt="9" custScaleX="163589" custRadScaleRad="102308" custRadScaleInc="247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AFB1B-6F2B-4140-81DE-801C4EFC9C2A}" type="pres">
      <dgm:prSet presAssocID="{8343338A-DC9F-4D96-B744-59BDA6851A08}" presName="spNode" presStyleCnt="0"/>
      <dgm:spPr/>
    </dgm:pt>
    <dgm:pt modelId="{31730EC3-96CF-47A9-9D37-AE150841F973}" type="pres">
      <dgm:prSet presAssocID="{2D48CD56-2097-44E7-A7FE-3D98327ACCE2}" presName="sibTrans" presStyleLbl="sibTrans1D1" presStyleIdx="5" presStyleCnt="9"/>
      <dgm:spPr/>
      <dgm:t>
        <a:bodyPr/>
        <a:lstStyle/>
        <a:p>
          <a:endParaRPr lang="zh-CN" altLang="en-US"/>
        </a:p>
      </dgm:t>
    </dgm:pt>
    <dgm:pt modelId="{13CA3C92-2EEA-458B-BD1E-DD75D7647A1F}" type="pres">
      <dgm:prSet presAssocID="{1EE2A197-344A-44F8-B3E6-1D0D2F600A4D}" presName="node" presStyleLbl="node1" presStyleIdx="6" presStyleCnt="9" custScaleX="170712" custScaleY="139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1F314C-A630-47DD-A687-12ACE7F72002}" type="pres">
      <dgm:prSet presAssocID="{1EE2A197-344A-44F8-B3E6-1D0D2F600A4D}" presName="spNode" presStyleCnt="0"/>
      <dgm:spPr/>
    </dgm:pt>
    <dgm:pt modelId="{81D15042-86CC-476C-B71E-3B54A883440E}" type="pres">
      <dgm:prSet presAssocID="{52D4685A-AA6E-4594-A9CD-902BA9E2FAAB}" presName="sibTrans" presStyleLbl="sibTrans1D1" presStyleIdx="6" presStyleCnt="9"/>
      <dgm:spPr/>
      <dgm:t>
        <a:bodyPr/>
        <a:lstStyle/>
        <a:p>
          <a:endParaRPr lang="zh-CN" altLang="en-US"/>
        </a:p>
      </dgm:t>
    </dgm:pt>
    <dgm:pt modelId="{F6B64945-4CFD-4488-9271-AF0EBB7E1373}" type="pres">
      <dgm:prSet presAssocID="{E0ABFAE2-170B-4D00-8D84-AAEB81F394A1}" presName="node" presStyleLbl="node1" presStyleIdx="7" presStyleCnt="9" custScaleX="1299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C703F2-88FD-4C7B-9272-CFBED1DB1DE9}" type="pres">
      <dgm:prSet presAssocID="{E0ABFAE2-170B-4D00-8D84-AAEB81F394A1}" presName="spNode" presStyleCnt="0"/>
      <dgm:spPr/>
    </dgm:pt>
    <dgm:pt modelId="{E82D9D60-A1EC-4CC3-AC9F-AF5FA883DF2A}" type="pres">
      <dgm:prSet presAssocID="{CA5BCE45-1EB7-4D84-8653-A0F964C6163F}" presName="sibTrans" presStyleLbl="sibTrans1D1" presStyleIdx="7" presStyleCnt="9"/>
      <dgm:spPr/>
      <dgm:t>
        <a:bodyPr/>
        <a:lstStyle/>
        <a:p>
          <a:endParaRPr lang="zh-CN" altLang="en-US"/>
        </a:p>
      </dgm:t>
    </dgm:pt>
    <dgm:pt modelId="{3CDD94F0-37F7-48FB-AE3A-C79FD82822FA}" type="pres">
      <dgm:prSet presAssocID="{96A520A4-99F5-4FE9-8874-2D1A04463142}" presName="node" presStyleLbl="node1" presStyleIdx="8" presStyleCnt="9" custScaleX="159087" custScaleY="106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BA9B72-9545-495B-8EEB-D7AB5DBEE3BF}" type="pres">
      <dgm:prSet presAssocID="{96A520A4-99F5-4FE9-8874-2D1A04463142}" presName="spNode" presStyleCnt="0"/>
      <dgm:spPr/>
    </dgm:pt>
    <dgm:pt modelId="{F97FA614-644A-41CD-ACCA-7EB06BF9FD1B}" type="pres">
      <dgm:prSet presAssocID="{E85A7A2C-3BAD-4DE9-8C15-6F780BC5E946}" presName="sibTrans" presStyleLbl="sibTrans1D1" presStyleIdx="8" presStyleCnt="9"/>
      <dgm:spPr/>
      <dgm:t>
        <a:bodyPr/>
        <a:lstStyle/>
        <a:p>
          <a:endParaRPr lang="zh-CN" altLang="en-US"/>
        </a:p>
      </dgm:t>
    </dgm:pt>
  </dgm:ptLst>
  <dgm:cxnLst>
    <dgm:cxn modelId="{4D4B91DE-88E0-4183-9D34-254070781B16}" type="presOf" srcId="{304876E3-F3C4-443F-8834-9429430D7E7F}" destId="{C7616C21-23CC-4AF6-B26C-E857D1A163E2}" srcOrd="0" destOrd="0" presId="urn:microsoft.com/office/officeart/2005/8/layout/cycle6"/>
    <dgm:cxn modelId="{E4688EA8-A670-4391-BEEA-E164DC6F5513}" type="presOf" srcId="{22443DCE-62EB-407D-B1B4-11E0218CBD55}" destId="{813FE546-BAC9-46E7-8712-FF06DA8B7F65}" srcOrd="0" destOrd="0" presId="urn:microsoft.com/office/officeart/2005/8/layout/cycle6"/>
    <dgm:cxn modelId="{73E63F5B-90D3-4045-A583-E5FC25EDE5D5}" type="presOf" srcId="{72A4D42B-7409-471A-A3E9-FF5D8CFB5566}" destId="{9A75AEBC-3E12-44C0-B51E-CCDA2EE9B34D}" srcOrd="0" destOrd="0" presId="urn:microsoft.com/office/officeart/2005/8/layout/cycle6"/>
    <dgm:cxn modelId="{1EBA2181-DE01-4A75-A2C0-E80C6EF51722}" type="presOf" srcId="{79566608-AB03-4309-A196-7D4C8423056B}" destId="{6A3748EC-D311-4DD4-A52D-4F46A1AFEB78}" srcOrd="0" destOrd="0" presId="urn:microsoft.com/office/officeart/2005/8/layout/cycle6"/>
    <dgm:cxn modelId="{1E277AE2-676D-4A92-B1F6-1E878011BB42}" type="presOf" srcId="{CA63BF61-590E-45CC-B4CB-B12A57EFD07B}" destId="{C416EC98-127A-4EFD-9859-2430C9F9720F}" srcOrd="0" destOrd="0" presId="urn:microsoft.com/office/officeart/2005/8/layout/cycle6"/>
    <dgm:cxn modelId="{160D461A-F2B7-4585-BAA4-58CD5D42157B}" type="presOf" srcId="{DC8A52B8-7998-479C-9B3F-9F40CC2613B5}" destId="{ED19EFE2-A429-4127-91A1-7254932CA281}" srcOrd="0" destOrd="0" presId="urn:microsoft.com/office/officeart/2005/8/layout/cycle6"/>
    <dgm:cxn modelId="{10BFC4AE-C59A-470C-85E5-78D69D572244}" type="presOf" srcId="{5DB9C654-0431-400D-8509-2889E6B45361}" destId="{790C0A6E-73C9-42CF-AEB2-52A95599618D}" srcOrd="0" destOrd="0" presId="urn:microsoft.com/office/officeart/2005/8/layout/cycle6"/>
    <dgm:cxn modelId="{C4ECCD93-BA6A-42AF-A71E-98E4163F3B11}" type="presOf" srcId="{1EE2A197-344A-44F8-B3E6-1D0D2F600A4D}" destId="{13CA3C92-2EEA-458B-BD1E-DD75D7647A1F}" srcOrd="0" destOrd="0" presId="urn:microsoft.com/office/officeart/2005/8/layout/cycle6"/>
    <dgm:cxn modelId="{86095B61-07E6-45C7-B01F-6F4EC9C20B61}" srcId="{BB08FA8F-418D-4924-B53D-0B6D63592FB9}" destId="{4DB37394-7CE1-41DD-994B-ACEB04DADB9A}" srcOrd="2" destOrd="0" parTransId="{82E9EC93-855B-4B0F-B18C-A05804304D43}" sibTransId="{72A4D42B-7409-471A-A3E9-FF5D8CFB5566}"/>
    <dgm:cxn modelId="{32AF8C17-13C3-44B2-BD3C-2E035516217D}" type="presOf" srcId="{BB08FA8F-418D-4924-B53D-0B6D63592FB9}" destId="{9BF238C8-4EDD-4FB4-8056-A26899A713FA}" srcOrd="0" destOrd="0" presId="urn:microsoft.com/office/officeart/2005/8/layout/cycle6"/>
    <dgm:cxn modelId="{0E2E4BB7-2D5C-47CE-9016-5830146E78DE}" type="presOf" srcId="{5581FDC5-C7CC-432E-8AAB-2686D9340FF4}" destId="{7FF293D5-C959-4705-9299-5CF26241085E}" srcOrd="0" destOrd="0" presId="urn:microsoft.com/office/officeart/2005/8/layout/cycle6"/>
    <dgm:cxn modelId="{A5332F8E-9657-41ED-B795-258368360611}" type="presOf" srcId="{96A520A4-99F5-4FE9-8874-2D1A04463142}" destId="{3CDD94F0-37F7-48FB-AE3A-C79FD82822FA}" srcOrd="0" destOrd="0" presId="urn:microsoft.com/office/officeart/2005/8/layout/cycle6"/>
    <dgm:cxn modelId="{24E24578-2699-4ABD-86DB-53D9E020A2A2}" type="presOf" srcId="{CA5BCE45-1EB7-4D84-8653-A0F964C6163F}" destId="{E82D9D60-A1EC-4CC3-AC9F-AF5FA883DF2A}" srcOrd="0" destOrd="0" presId="urn:microsoft.com/office/officeart/2005/8/layout/cycle6"/>
    <dgm:cxn modelId="{A6B20985-2C86-4DF4-9BC3-2B80CDEC8FE9}" type="presOf" srcId="{E0ABFAE2-170B-4D00-8D84-AAEB81F394A1}" destId="{F6B64945-4CFD-4488-9271-AF0EBB7E1373}" srcOrd="0" destOrd="0" presId="urn:microsoft.com/office/officeart/2005/8/layout/cycle6"/>
    <dgm:cxn modelId="{B5E59C6A-06BF-4F11-8A5B-63B8061BB0A9}" srcId="{BB08FA8F-418D-4924-B53D-0B6D63592FB9}" destId="{8343338A-DC9F-4D96-B744-59BDA6851A08}" srcOrd="5" destOrd="0" parTransId="{15A6E443-E520-48CD-991E-6170F3C96098}" sibTransId="{2D48CD56-2097-44E7-A7FE-3D98327ACCE2}"/>
    <dgm:cxn modelId="{6DA82C7F-40E4-4A64-961E-260E69730EA5}" type="presOf" srcId="{8343338A-DC9F-4D96-B744-59BDA6851A08}" destId="{0C5DD2DD-9E74-47B5-AB37-C311C87BC023}" srcOrd="0" destOrd="0" presId="urn:microsoft.com/office/officeart/2005/8/layout/cycle6"/>
    <dgm:cxn modelId="{CD862A07-6E2D-4B46-8112-8D25FDCC6218}" srcId="{BB08FA8F-418D-4924-B53D-0B6D63592FB9}" destId="{79566608-AB03-4309-A196-7D4C8423056B}" srcOrd="4" destOrd="0" parTransId="{342B54DD-6F84-4761-8A13-4A253B85E777}" sibTransId="{CA63BF61-590E-45CC-B4CB-B12A57EFD07B}"/>
    <dgm:cxn modelId="{67EBB80C-AD82-46A2-8050-450379774D11}" type="presOf" srcId="{2D48CD56-2097-44E7-A7FE-3D98327ACCE2}" destId="{31730EC3-96CF-47A9-9D37-AE150841F973}" srcOrd="0" destOrd="0" presId="urn:microsoft.com/office/officeart/2005/8/layout/cycle6"/>
    <dgm:cxn modelId="{A274FC81-C617-4DF3-9F2D-58D2AE8939FE}" srcId="{BB08FA8F-418D-4924-B53D-0B6D63592FB9}" destId="{E0ABFAE2-170B-4D00-8D84-AAEB81F394A1}" srcOrd="7" destOrd="0" parTransId="{5939406C-4B19-4480-9E52-AA313C844E93}" sibTransId="{CA5BCE45-1EB7-4D84-8653-A0F964C6163F}"/>
    <dgm:cxn modelId="{8E5B2684-8C5B-47B4-B1D9-A92C7B1BE1E0}" type="presOf" srcId="{58FE3ECF-478F-419D-A819-118C7967FC66}" destId="{5959C0DB-3507-4EF6-AF56-FA83265C714A}" srcOrd="0" destOrd="0" presId="urn:microsoft.com/office/officeart/2005/8/layout/cycle6"/>
    <dgm:cxn modelId="{B9EDF557-318A-4C71-9D1B-D64CDDF4C509}" srcId="{BB08FA8F-418D-4924-B53D-0B6D63592FB9}" destId="{96A520A4-99F5-4FE9-8874-2D1A04463142}" srcOrd="8" destOrd="0" parTransId="{878613E7-D3AC-4953-A2E5-7A6B93DB9A17}" sibTransId="{E85A7A2C-3BAD-4DE9-8C15-6F780BC5E946}"/>
    <dgm:cxn modelId="{032B98AF-45B8-4E7A-94B9-553520D72F5A}" srcId="{BB08FA8F-418D-4924-B53D-0B6D63592FB9}" destId="{22443DCE-62EB-407D-B1B4-11E0218CBD55}" srcOrd="0" destOrd="0" parTransId="{FAE03ADF-D98B-4F7B-A3AC-68039F131FF3}" sibTransId="{304876E3-F3C4-443F-8834-9429430D7E7F}"/>
    <dgm:cxn modelId="{457FEC0A-0B90-46F8-BECC-C7FFAEFF0D6E}" type="presOf" srcId="{52D4685A-AA6E-4594-A9CD-902BA9E2FAAB}" destId="{81D15042-86CC-476C-B71E-3B54A883440E}" srcOrd="0" destOrd="0" presId="urn:microsoft.com/office/officeart/2005/8/layout/cycle6"/>
    <dgm:cxn modelId="{3326CBFF-F82A-43CA-B0B7-FADC06B11278}" type="presOf" srcId="{4DB37394-7CE1-41DD-994B-ACEB04DADB9A}" destId="{92CC9957-C14A-4D01-8C5A-537E16523DC3}" srcOrd="0" destOrd="0" presId="urn:microsoft.com/office/officeart/2005/8/layout/cycle6"/>
    <dgm:cxn modelId="{E7301AEE-BF32-4F61-85EA-FF64758FCAA5}" srcId="{BB08FA8F-418D-4924-B53D-0B6D63592FB9}" destId="{1EE2A197-344A-44F8-B3E6-1D0D2F600A4D}" srcOrd="6" destOrd="0" parTransId="{D586DFCB-0C30-4831-8141-E594DC6B5C12}" sibTransId="{52D4685A-AA6E-4594-A9CD-902BA9E2FAAB}"/>
    <dgm:cxn modelId="{DDC5AFD6-358D-4156-B04E-DBB4F4DA79D0}" type="presOf" srcId="{E85A7A2C-3BAD-4DE9-8C15-6F780BC5E946}" destId="{F97FA614-644A-41CD-ACCA-7EB06BF9FD1B}" srcOrd="0" destOrd="0" presId="urn:microsoft.com/office/officeart/2005/8/layout/cycle6"/>
    <dgm:cxn modelId="{1691BC8B-17FB-4260-B090-F4C77A17EE6F}" srcId="{BB08FA8F-418D-4924-B53D-0B6D63592FB9}" destId="{DC8A52B8-7998-479C-9B3F-9F40CC2613B5}" srcOrd="1" destOrd="0" parTransId="{98113B7F-8958-4506-B14D-B2D4793DE3E2}" sibTransId="{5DB9C654-0431-400D-8509-2889E6B45361}"/>
    <dgm:cxn modelId="{6443596A-6A86-426F-AC36-4731027CDD6A}" srcId="{BB08FA8F-418D-4924-B53D-0B6D63592FB9}" destId="{58FE3ECF-478F-419D-A819-118C7967FC66}" srcOrd="3" destOrd="0" parTransId="{900171C9-F27F-48A0-9429-AE70741284BA}" sibTransId="{5581FDC5-C7CC-432E-8AAB-2686D9340FF4}"/>
    <dgm:cxn modelId="{21562B35-E6C4-4BEE-828A-6D153851052E}" type="presParOf" srcId="{9BF238C8-4EDD-4FB4-8056-A26899A713FA}" destId="{813FE546-BAC9-46E7-8712-FF06DA8B7F65}" srcOrd="0" destOrd="0" presId="urn:microsoft.com/office/officeart/2005/8/layout/cycle6"/>
    <dgm:cxn modelId="{EAA796DA-987C-454A-A337-F2DA44FDE3E5}" type="presParOf" srcId="{9BF238C8-4EDD-4FB4-8056-A26899A713FA}" destId="{0922EC38-AC56-43BD-AE7A-420451816D7E}" srcOrd="1" destOrd="0" presId="urn:microsoft.com/office/officeart/2005/8/layout/cycle6"/>
    <dgm:cxn modelId="{1FE9E086-5232-447F-AC45-C7C0523F15F1}" type="presParOf" srcId="{9BF238C8-4EDD-4FB4-8056-A26899A713FA}" destId="{C7616C21-23CC-4AF6-B26C-E857D1A163E2}" srcOrd="2" destOrd="0" presId="urn:microsoft.com/office/officeart/2005/8/layout/cycle6"/>
    <dgm:cxn modelId="{C4C93D06-B639-4A53-B627-A8421136C109}" type="presParOf" srcId="{9BF238C8-4EDD-4FB4-8056-A26899A713FA}" destId="{ED19EFE2-A429-4127-91A1-7254932CA281}" srcOrd="3" destOrd="0" presId="urn:microsoft.com/office/officeart/2005/8/layout/cycle6"/>
    <dgm:cxn modelId="{43200158-863B-46BE-9B30-C62E2B9B48A8}" type="presParOf" srcId="{9BF238C8-4EDD-4FB4-8056-A26899A713FA}" destId="{35199166-D8FD-4F94-AF05-506CCE9F655B}" srcOrd="4" destOrd="0" presId="urn:microsoft.com/office/officeart/2005/8/layout/cycle6"/>
    <dgm:cxn modelId="{87C1A26F-EF24-4CBA-B59E-17FDDF76E7CE}" type="presParOf" srcId="{9BF238C8-4EDD-4FB4-8056-A26899A713FA}" destId="{790C0A6E-73C9-42CF-AEB2-52A95599618D}" srcOrd="5" destOrd="0" presId="urn:microsoft.com/office/officeart/2005/8/layout/cycle6"/>
    <dgm:cxn modelId="{2C4304D3-33FF-4C19-BFC0-94C597FB5906}" type="presParOf" srcId="{9BF238C8-4EDD-4FB4-8056-A26899A713FA}" destId="{92CC9957-C14A-4D01-8C5A-537E16523DC3}" srcOrd="6" destOrd="0" presId="urn:microsoft.com/office/officeart/2005/8/layout/cycle6"/>
    <dgm:cxn modelId="{076B4460-1CFD-4907-A4AF-D96C30FFF9C9}" type="presParOf" srcId="{9BF238C8-4EDD-4FB4-8056-A26899A713FA}" destId="{9AFEC4C5-5B9D-417E-BACE-D17FEB2ECB43}" srcOrd="7" destOrd="0" presId="urn:microsoft.com/office/officeart/2005/8/layout/cycle6"/>
    <dgm:cxn modelId="{82D69ECF-F489-4F5A-BB85-8F903C2ECF30}" type="presParOf" srcId="{9BF238C8-4EDD-4FB4-8056-A26899A713FA}" destId="{9A75AEBC-3E12-44C0-B51E-CCDA2EE9B34D}" srcOrd="8" destOrd="0" presId="urn:microsoft.com/office/officeart/2005/8/layout/cycle6"/>
    <dgm:cxn modelId="{B767F88D-4E38-4F2C-B9C2-DB642CCAD07B}" type="presParOf" srcId="{9BF238C8-4EDD-4FB4-8056-A26899A713FA}" destId="{5959C0DB-3507-4EF6-AF56-FA83265C714A}" srcOrd="9" destOrd="0" presId="urn:microsoft.com/office/officeart/2005/8/layout/cycle6"/>
    <dgm:cxn modelId="{BEAAAE85-FA74-414D-9CB9-A40D2D550139}" type="presParOf" srcId="{9BF238C8-4EDD-4FB4-8056-A26899A713FA}" destId="{28A7FF08-A379-4346-BB16-9EB630E647CE}" srcOrd="10" destOrd="0" presId="urn:microsoft.com/office/officeart/2005/8/layout/cycle6"/>
    <dgm:cxn modelId="{939CB99A-12C7-42BE-87DA-D6914555CB34}" type="presParOf" srcId="{9BF238C8-4EDD-4FB4-8056-A26899A713FA}" destId="{7FF293D5-C959-4705-9299-5CF26241085E}" srcOrd="11" destOrd="0" presId="urn:microsoft.com/office/officeart/2005/8/layout/cycle6"/>
    <dgm:cxn modelId="{94BF4A91-7742-4655-A40E-03B872EADB78}" type="presParOf" srcId="{9BF238C8-4EDD-4FB4-8056-A26899A713FA}" destId="{6A3748EC-D311-4DD4-A52D-4F46A1AFEB78}" srcOrd="12" destOrd="0" presId="urn:microsoft.com/office/officeart/2005/8/layout/cycle6"/>
    <dgm:cxn modelId="{E99266F4-761F-4C08-A3A7-F688522B044C}" type="presParOf" srcId="{9BF238C8-4EDD-4FB4-8056-A26899A713FA}" destId="{D4B6CB3F-C4F7-405F-8CA7-216739493E74}" srcOrd="13" destOrd="0" presId="urn:microsoft.com/office/officeart/2005/8/layout/cycle6"/>
    <dgm:cxn modelId="{2D062FAE-B0BB-4FEC-9932-C9CE168733A1}" type="presParOf" srcId="{9BF238C8-4EDD-4FB4-8056-A26899A713FA}" destId="{C416EC98-127A-4EFD-9859-2430C9F9720F}" srcOrd="14" destOrd="0" presId="urn:microsoft.com/office/officeart/2005/8/layout/cycle6"/>
    <dgm:cxn modelId="{FA36EA78-D41F-4181-BEE4-1E2DE0056F68}" type="presParOf" srcId="{9BF238C8-4EDD-4FB4-8056-A26899A713FA}" destId="{0C5DD2DD-9E74-47B5-AB37-C311C87BC023}" srcOrd="15" destOrd="0" presId="urn:microsoft.com/office/officeart/2005/8/layout/cycle6"/>
    <dgm:cxn modelId="{17B4D24C-0346-4C1B-8169-728ED74650E8}" type="presParOf" srcId="{9BF238C8-4EDD-4FB4-8056-A26899A713FA}" destId="{56AAFB1B-6F2B-4140-81DE-801C4EFC9C2A}" srcOrd="16" destOrd="0" presId="urn:microsoft.com/office/officeart/2005/8/layout/cycle6"/>
    <dgm:cxn modelId="{2C72BF9C-560A-4418-B15B-672D6538C001}" type="presParOf" srcId="{9BF238C8-4EDD-4FB4-8056-A26899A713FA}" destId="{31730EC3-96CF-47A9-9D37-AE150841F973}" srcOrd="17" destOrd="0" presId="urn:microsoft.com/office/officeart/2005/8/layout/cycle6"/>
    <dgm:cxn modelId="{30609CDF-2D1C-45DB-B482-25604C458B94}" type="presParOf" srcId="{9BF238C8-4EDD-4FB4-8056-A26899A713FA}" destId="{13CA3C92-2EEA-458B-BD1E-DD75D7647A1F}" srcOrd="18" destOrd="0" presId="urn:microsoft.com/office/officeart/2005/8/layout/cycle6"/>
    <dgm:cxn modelId="{A2DA5DB9-0F91-461F-A8CF-48896A383B47}" type="presParOf" srcId="{9BF238C8-4EDD-4FB4-8056-A26899A713FA}" destId="{FB1F314C-A630-47DD-A687-12ACE7F72002}" srcOrd="19" destOrd="0" presId="urn:microsoft.com/office/officeart/2005/8/layout/cycle6"/>
    <dgm:cxn modelId="{5389FB04-5EDB-4274-B0C6-640B1F9C320B}" type="presParOf" srcId="{9BF238C8-4EDD-4FB4-8056-A26899A713FA}" destId="{81D15042-86CC-476C-B71E-3B54A883440E}" srcOrd="20" destOrd="0" presId="urn:microsoft.com/office/officeart/2005/8/layout/cycle6"/>
    <dgm:cxn modelId="{298F6E6C-23A0-4DD7-AD19-428EA1643084}" type="presParOf" srcId="{9BF238C8-4EDD-4FB4-8056-A26899A713FA}" destId="{F6B64945-4CFD-4488-9271-AF0EBB7E1373}" srcOrd="21" destOrd="0" presId="urn:microsoft.com/office/officeart/2005/8/layout/cycle6"/>
    <dgm:cxn modelId="{F9FEDEAF-9ABE-4B87-8DA5-172D355B5A4E}" type="presParOf" srcId="{9BF238C8-4EDD-4FB4-8056-A26899A713FA}" destId="{3FC703F2-88FD-4C7B-9272-CFBED1DB1DE9}" srcOrd="22" destOrd="0" presId="urn:microsoft.com/office/officeart/2005/8/layout/cycle6"/>
    <dgm:cxn modelId="{CC69560B-1DBF-4BE5-A77B-5C4086F684EF}" type="presParOf" srcId="{9BF238C8-4EDD-4FB4-8056-A26899A713FA}" destId="{E82D9D60-A1EC-4CC3-AC9F-AF5FA883DF2A}" srcOrd="23" destOrd="0" presId="urn:microsoft.com/office/officeart/2005/8/layout/cycle6"/>
    <dgm:cxn modelId="{664B618F-0381-47CF-8DC9-405CB48249EA}" type="presParOf" srcId="{9BF238C8-4EDD-4FB4-8056-A26899A713FA}" destId="{3CDD94F0-37F7-48FB-AE3A-C79FD82822FA}" srcOrd="24" destOrd="0" presId="urn:microsoft.com/office/officeart/2005/8/layout/cycle6"/>
    <dgm:cxn modelId="{77F262E0-6C7E-43C9-984A-A7E8D510B5F3}" type="presParOf" srcId="{9BF238C8-4EDD-4FB4-8056-A26899A713FA}" destId="{F2BA9B72-9545-495B-8EEB-D7AB5DBEE3BF}" srcOrd="25" destOrd="0" presId="urn:microsoft.com/office/officeart/2005/8/layout/cycle6"/>
    <dgm:cxn modelId="{9B82C96D-D68F-49CD-97B0-F87400A2967C}" type="presParOf" srcId="{9BF238C8-4EDD-4FB4-8056-A26899A713FA}" destId="{F97FA614-644A-41CD-ACCA-7EB06BF9FD1B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CC7BAA-D916-498D-8DF0-0C42596C1D5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6C4E21-96E4-41A1-ABAA-E7628459C698}">
      <dgm:prSet phldrT="[文本]"/>
      <dgm:spPr/>
      <dgm:t>
        <a:bodyPr/>
        <a:lstStyle/>
        <a:p>
          <a:r>
            <a:rPr lang="zh-CN" altLang="en-US" dirty="0" smtClean="0"/>
            <a:t>容灾方案制定</a:t>
          </a:r>
          <a:endParaRPr lang="zh-CN" altLang="en-US" dirty="0"/>
        </a:p>
      </dgm:t>
    </dgm:pt>
    <dgm:pt modelId="{DC389555-9576-48F3-A0EF-ADF37D78B736}" type="parTrans" cxnId="{E0C5A0F0-35B6-4F21-8D3F-9C6A9F383FEF}">
      <dgm:prSet/>
      <dgm:spPr/>
      <dgm:t>
        <a:bodyPr/>
        <a:lstStyle/>
        <a:p>
          <a:endParaRPr lang="zh-CN" altLang="en-US"/>
        </a:p>
      </dgm:t>
    </dgm:pt>
    <dgm:pt modelId="{A88012E5-794B-4B9C-9076-3DF713CEBE30}" type="sibTrans" cxnId="{E0C5A0F0-35B6-4F21-8D3F-9C6A9F383FEF}">
      <dgm:prSet/>
      <dgm:spPr/>
      <dgm:t>
        <a:bodyPr/>
        <a:lstStyle/>
        <a:p>
          <a:endParaRPr lang="zh-CN" altLang="en-US"/>
        </a:p>
      </dgm:t>
    </dgm:pt>
    <dgm:pt modelId="{5B6C3B5B-206A-41E0-B0DD-785B3B84AC95}">
      <dgm:prSet phldrT="[文本]" custT="1"/>
      <dgm:spPr/>
      <dgm:t>
        <a:bodyPr/>
        <a:lstStyle/>
        <a:p>
          <a:r>
            <a:rPr lang="zh-CN" altLang="en-US" sz="2400" dirty="0" smtClean="0"/>
            <a:t>根据不同的故障类型制定不同的容灾演习方案，方案包括业务目标、演习流程、风险点等等</a:t>
          </a:r>
          <a:endParaRPr lang="zh-CN" altLang="en-US" sz="2400" dirty="0"/>
        </a:p>
      </dgm:t>
    </dgm:pt>
    <dgm:pt modelId="{5DC6D48F-8659-460A-9EE4-A4ED73D660E5}" type="parTrans" cxnId="{29AF1063-DA6D-4675-8A1B-847CCF2F7343}">
      <dgm:prSet/>
      <dgm:spPr/>
      <dgm:t>
        <a:bodyPr/>
        <a:lstStyle/>
        <a:p>
          <a:endParaRPr lang="zh-CN" altLang="en-US"/>
        </a:p>
      </dgm:t>
    </dgm:pt>
    <dgm:pt modelId="{909FE4F6-AC4E-40BE-92ED-BA42FA733778}" type="sibTrans" cxnId="{29AF1063-DA6D-4675-8A1B-847CCF2F7343}">
      <dgm:prSet/>
      <dgm:spPr/>
      <dgm:t>
        <a:bodyPr/>
        <a:lstStyle/>
        <a:p>
          <a:endParaRPr lang="zh-CN" altLang="en-US"/>
        </a:p>
      </dgm:t>
    </dgm:pt>
    <dgm:pt modelId="{A29A4286-22C8-4B9D-A0C8-5635A8792BCA}">
      <dgm:prSet phldrT="[文本]"/>
      <dgm:spPr/>
      <dgm:t>
        <a:bodyPr/>
        <a:lstStyle/>
        <a:p>
          <a:r>
            <a:rPr lang="zh-CN" altLang="en-US" dirty="0" smtClean="0"/>
            <a:t>容灾演练</a:t>
          </a:r>
          <a:endParaRPr lang="zh-CN" altLang="en-US" dirty="0"/>
        </a:p>
      </dgm:t>
    </dgm:pt>
    <dgm:pt modelId="{F74F8848-359E-4FE2-AC12-EA836E1B0707}" type="parTrans" cxnId="{171791EB-3413-4B10-B814-A8FA73A1E1FC}">
      <dgm:prSet/>
      <dgm:spPr/>
      <dgm:t>
        <a:bodyPr/>
        <a:lstStyle/>
        <a:p>
          <a:endParaRPr lang="zh-CN" altLang="en-US"/>
        </a:p>
      </dgm:t>
    </dgm:pt>
    <dgm:pt modelId="{0843B0A3-D37E-4A8D-A4A8-BB1F9E33C399}" type="sibTrans" cxnId="{171791EB-3413-4B10-B814-A8FA73A1E1FC}">
      <dgm:prSet/>
      <dgm:spPr/>
      <dgm:t>
        <a:bodyPr/>
        <a:lstStyle/>
        <a:p>
          <a:endParaRPr lang="zh-CN" altLang="en-US"/>
        </a:p>
      </dgm:t>
    </dgm:pt>
    <dgm:pt modelId="{21D2C1EC-C583-495B-8231-C6C685B4B04F}">
      <dgm:prSet phldrT="[文本]" custT="1"/>
      <dgm:spPr/>
      <dgm:t>
        <a:bodyPr/>
        <a:lstStyle/>
        <a:p>
          <a:r>
            <a:rPr lang="zh-CN" altLang="en-US" sz="2400" dirty="0" smtClean="0"/>
            <a:t>在故障发生时，根据之前定义的容灾演练预案，模拟故障演习过程</a:t>
          </a:r>
          <a:r>
            <a:rPr lang="zh-CN" altLang="en-US" sz="2800" dirty="0" smtClean="0"/>
            <a:t>。</a:t>
          </a:r>
          <a:endParaRPr lang="zh-CN" altLang="en-US" sz="2800" dirty="0"/>
        </a:p>
      </dgm:t>
    </dgm:pt>
    <dgm:pt modelId="{431EEE34-1D89-4290-A0E9-90CDB57F1718}" type="parTrans" cxnId="{CD165BE0-8C37-4668-A9DF-19E2AA6F0535}">
      <dgm:prSet/>
      <dgm:spPr/>
      <dgm:t>
        <a:bodyPr/>
        <a:lstStyle/>
        <a:p>
          <a:endParaRPr lang="zh-CN" altLang="en-US"/>
        </a:p>
      </dgm:t>
    </dgm:pt>
    <dgm:pt modelId="{343F0E0D-8963-4F15-89E5-8629039D0009}" type="sibTrans" cxnId="{CD165BE0-8C37-4668-A9DF-19E2AA6F0535}">
      <dgm:prSet/>
      <dgm:spPr/>
      <dgm:t>
        <a:bodyPr/>
        <a:lstStyle/>
        <a:p>
          <a:endParaRPr lang="zh-CN" altLang="en-US"/>
        </a:p>
      </dgm:t>
    </dgm:pt>
    <dgm:pt modelId="{5CDDF0F0-1406-420B-A3B6-41752EECDF70}">
      <dgm:prSet phldrT="[文本]"/>
      <dgm:spPr/>
      <dgm:t>
        <a:bodyPr/>
        <a:lstStyle/>
        <a:p>
          <a:r>
            <a:rPr lang="zh-CN" altLang="en-US" dirty="0" smtClean="0"/>
            <a:t>容灾反馈</a:t>
          </a:r>
          <a:endParaRPr lang="zh-CN" altLang="en-US" dirty="0"/>
        </a:p>
      </dgm:t>
    </dgm:pt>
    <dgm:pt modelId="{A85FB430-5B15-4C00-8EDE-A78551DAD5CF}" type="parTrans" cxnId="{DA86A92F-8B58-4DE6-B924-FE657A1D9D40}">
      <dgm:prSet/>
      <dgm:spPr/>
      <dgm:t>
        <a:bodyPr/>
        <a:lstStyle/>
        <a:p>
          <a:endParaRPr lang="zh-CN" altLang="en-US"/>
        </a:p>
      </dgm:t>
    </dgm:pt>
    <dgm:pt modelId="{170E7B0E-6A98-43DC-BDE5-BEBD3339193F}" type="sibTrans" cxnId="{DA86A92F-8B58-4DE6-B924-FE657A1D9D40}">
      <dgm:prSet/>
      <dgm:spPr/>
      <dgm:t>
        <a:bodyPr/>
        <a:lstStyle/>
        <a:p>
          <a:endParaRPr lang="zh-CN" altLang="en-US"/>
        </a:p>
      </dgm:t>
    </dgm:pt>
    <dgm:pt modelId="{6BE14737-1189-4133-B343-AE283CC086DA}">
      <dgm:prSet phldrT="[文本]" custT="1"/>
      <dgm:spPr/>
      <dgm:t>
        <a:bodyPr/>
        <a:lstStyle/>
        <a:p>
          <a:r>
            <a:rPr lang="zh-CN" altLang="en-US" sz="2400" dirty="0" smtClean="0"/>
            <a:t>容灾演习结束后，生成演习报告，给出演习的结果</a:t>
          </a:r>
          <a:r>
            <a:rPr lang="zh-CN" altLang="en-US" sz="2800" dirty="0" smtClean="0"/>
            <a:t>。</a:t>
          </a:r>
          <a:endParaRPr lang="zh-CN" altLang="en-US" sz="2800" dirty="0"/>
        </a:p>
      </dgm:t>
    </dgm:pt>
    <dgm:pt modelId="{53129C4A-4651-46FC-92EE-F48C65B42F29}" type="parTrans" cxnId="{9D26A9A6-2F58-4DE3-B164-F3871A744529}">
      <dgm:prSet/>
      <dgm:spPr/>
      <dgm:t>
        <a:bodyPr/>
        <a:lstStyle/>
        <a:p>
          <a:endParaRPr lang="zh-CN" altLang="en-US"/>
        </a:p>
      </dgm:t>
    </dgm:pt>
    <dgm:pt modelId="{7E29AC4A-08F6-4E32-805F-77B661EA33A7}" type="sibTrans" cxnId="{9D26A9A6-2F58-4DE3-B164-F3871A744529}">
      <dgm:prSet/>
      <dgm:spPr/>
      <dgm:t>
        <a:bodyPr/>
        <a:lstStyle/>
        <a:p>
          <a:endParaRPr lang="zh-CN" altLang="en-US"/>
        </a:p>
      </dgm:t>
    </dgm:pt>
    <dgm:pt modelId="{D19652D1-D226-43C4-9340-1E31235AA3F4}" type="pres">
      <dgm:prSet presAssocID="{19CC7BAA-D916-498D-8DF0-0C42596C1D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79DBB8-0431-4628-843A-2646BB036FE9}" type="pres">
      <dgm:prSet presAssocID="{996C4E21-96E4-41A1-ABAA-E7628459C698}" presName="composite" presStyleCnt="0"/>
      <dgm:spPr/>
    </dgm:pt>
    <dgm:pt modelId="{4A9955A6-F8C0-4B4D-BA28-8742EFCA88A6}" type="pres">
      <dgm:prSet presAssocID="{996C4E21-96E4-41A1-ABAA-E7628459C69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AA78C-EDD7-4E37-BF3D-A5E8BF6C29BE}" type="pres">
      <dgm:prSet presAssocID="{996C4E21-96E4-41A1-ABAA-E7628459C69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A2FC1-0906-4254-B2C5-513534300A0B}" type="pres">
      <dgm:prSet presAssocID="{A88012E5-794B-4B9C-9076-3DF713CEBE30}" presName="space" presStyleCnt="0"/>
      <dgm:spPr/>
    </dgm:pt>
    <dgm:pt modelId="{642C5AD7-66C9-46A9-9C76-8A2E4BAD05EB}" type="pres">
      <dgm:prSet presAssocID="{A29A4286-22C8-4B9D-A0C8-5635A8792BCA}" presName="composite" presStyleCnt="0"/>
      <dgm:spPr/>
    </dgm:pt>
    <dgm:pt modelId="{A303733F-DCDB-4A9D-8174-AF02966B620F}" type="pres">
      <dgm:prSet presAssocID="{A29A4286-22C8-4B9D-A0C8-5635A8792B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ADA8A-F873-4B1A-AE3B-12DA3A018E00}" type="pres">
      <dgm:prSet presAssocID="{A29A4286-22C8-4B9D-A0C8-5635A8792BC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3005E-490C-4974-A4CD-E30839E5F8EE}" type="pres">
      <dgm:prSet presAssocID="{0843B0A3-D37E-4A8D-A4A8-BB1F9E33C399}" presName="space" presStyleCnt="0"/>
      <dgm:spPr/>
    </dgm:pt>
    <dgm:pt modelId="{D445C97D-BEB7-4884-A1A8-69AD630E61A4}" type="pres">
      <dgm:prSet presAssocID="{5CDDF0F0-1406-420B-A3B6-41752EECDF70}" presName="composite" presStyleCnt="0"/>
      <dgm:spPr/>
    </dgm:pt>
    <dgm:pt modelId="{7C09E492-15C9-44D9-B126-309038B9E98A}" type="pres">
      <dgm:prSet presAssocID="{5CDDF0F0-1406-420B-A3B6-41752EECDF7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12AF3-85B3-44E6-B1E4-4F633B5AC7C9}" type="pres">
      <dgm:prSet presAssocID="{5CDDF0F0-1406-420B-A3B6-41752EECDF7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26A9A6-2F58-4DE3-B164-F3871A744529}" srcId="{5CDDF0F0-1406-420B-A3B6-41752EECDF70}" destId="{6BE14737-1189-4133-B343-AE283CC086DA}" srcOrd="0" destOrd="0" parTransId="{53129C4A-4651-46FC-92EE-F48C65B42F29}" sibTransId="{7E29AC4A-08F6-4E32-805F-77B661EA33A7}"/>
    <dgm:cxn modelId="{CC262CEA-0E22-445B-9E7D-F560B350D1F1}" type="presOf" srcId="{21D2C1EC-C583-495B-8231-C6C685B4B04F}" destId="{E3CADA8A-F873-4B1A-AE3B-12DA3A018E00}" srcOrd="0" destOrd="0" presId="urn:microsoft.com/office/officeart/2005/8/layout/hList1"/>
    <dgm:cxn modelId="{70DD6330-0112-48BD-95D8-3C0FABCA2725}" type="presOf" srcId="{5CDDF0F0-1406-420B-A3B6-41752EECDF70}" destId="{7C09E492-15C9-44D9-B126-309038B9E98A}" srcOrd="0" destOrd="0" presId="urn:microsoft.com/office/officeart/2005/8/layout/hList1"/>
    <dgm:cxn modelId="{B7396AB2-3438-43FE-9033-0FE6590B15D2}" type="presOf" srcId="{996C4E21-96E4-41A1-ABAA-E7628459C698}" destId="{4A9955A6-F8C0-4B4D-BA28-8742EFCA88A6}" srcOrd="0" destOrd="0" presId="urn:microsoft.com/office/officeart/2005/8/layout/hList1"/>
    <dgm:cxn modelId="{E0C5A0F0-35B6-4F21-8D3F-9C6A9F383FEF}" srcId="{19CC7BAA-D916-498D-8DF0-0C42596C1D55}" destId="{996C4E21-96E4-41A1-ABAA-E7628459C698}" srcOrd="0" destOrd="0" parTransId="{DC389555-9576-48F3-A0EF-ADF37D78B736}" sibTransId="{A88012E5-794B-4B9C-9076-3DF713CEBE30}"/>
    <dgm:cxn modelId="{DA86A92F-8B58-4DE6-B924-FE657A1D9D40}" srcId="{19CC7BAA-D916-498D-8DF0-0C42596C1D55}" destId="{5CDDF0F0-1406-420B-A3B6-41752EECDF70}" srcOrd="2" destOrd="0" parTransId="{A85FB430-5B15-4C00-8EDE-A78551DAD5CF}" sibTransId="{170E7B0E-6A98-43DC-BDE5-BEBD3339193F}"/>
    <dgm:cxn modelId="{171791EB-3413-4B10-B814-A8FA73A1E1FC}" srcId="{19CC7BAA-D916-498D-8DF0-0C42596C1D55}" destId="{A29A4286-22C8-4B9D-A0C8-5635A8792BCA}" srcOrd="1" destOrd="0" parTransId="{F74F8848-359E-4FE2-AC12-EA836E1B0707}" sibTransId="{0843B0A3-D37E-4A8D-A4A8-BB1F9E33C399}"/>
    <dgm:cxn modelId="{BDFCCD9C-C15B-4286-8224-20761CF9604D}" type="presOf" srcId="{6BE14737-1189-4133-B343-AE283CC086DA}" destId="{6F612AF3-85B3-44E6-B1E4-4F633B5AC7C9}" srcOrd="0" destOrd="0" presId="urn:microsoft.com/office/officeart/2005/8/layout/hList1"/>
    <dgm:cxn modelId="{8C7E4D2C-378D-489C-967C-F3312622D02B}" type="presOf" srcId="{19CC7BAA-D916-498D-8DF0-0C42596C1D55}" destId="{D19652D1-D226-43C4-9340-1E31235AA3F4}" srcOrd="0" destOrd="0" presId="urn:microsoft.com/office/officeart/2005/8/layout/hList1"/>
    <dgm:cxn modelId="{29AF1063-DA6D-4675-8A1B-847CCF2F7343}" srcId="{996C4E21-96E4-41A1-ABAA-E7628459C698}" destId="{5B6C3B5B-206A-41E0-B0DD-785B3B84AC95}" srcOrd="0" destOrd="0" parTransId="{5DC6D48F-8659-460A-9EE4-A4ED73D660E5}" sibTransId="{909FE4F6-AC4E-40BE-92ED-BA42FA733778}"/>
    <dgm:cxn modelId="{CD165BE0-8C37-4668-A9DF-19E2AA6F0535}" srcId="{A29A4286-22C8-4B9D-A0C8-5635A8792BCA}" destId="{21D2C1EC-C583-495B-8231-C6C685B4B04F}" srcOrd="0" destOrd="0" parTransId="{431EEE34-1D89-4290-A0E9-90CDB57F1718}" sibTransId="{343F0E0D-8963-4F15-89E5-8629039D0009}"/>
    <dgm:cxn modelId="{BEA45EB5-AB0D-4CF2-AE33-A5A93855127A}" type="presOf" srcId="{A29A4286-22C8-4B9D-A0C8-5635A8792BCA}" destId="{A303733F-DCDB-4A9D-8174-AF02966B620F}" srcOrd="0" destOrd="0" presId="urn:microsoft.com/office/officeart/2005/8/layout/hList1"/>
    <dgm:cxn modelId="{39495E07-1BF6-4C61-B45B-A48E15E69FFD}" type="presOf" srcId="{5B6C3B5B-206A-41E0-B0DD-785B3B84AC95}" destId="{EBCAA78C-EDD7-4E37-BF3D-A5E8BF6C29BE}" srcOrd="0" destOrd="0" presId="urn:microsoft.com/office/officeart/2005/8/layout/hList1"/>
    <dgm:cxn modelId="{0F8AB0AD-8170-4313-B797-70EF36980D81}" type="presParOf" srcId="{D19652D1-D226-43C4-9340-1E31235AA3F4}" destId="{4179DBB8-0431-4628-843A-2646BB036FE9}" srcOrd="0" destOrd="0" presId="urn:microsoft.com/office/officeart/2005/8/layout/hList1"/>
    <dgm:cxn modelId="{B3FDCFFF-F546-4DB2-947A-2E880112A2FA}" type="presParOf" srcId="{4179DBB8-0431-4628-843A-2646BB036FE9}" destId="{4A9955A6-F8C0-4B4D-BA28-8742EFCA88A6}" srcOrd="0" destOrd="0" presId="urn:microsoft.com/office/officeart/2005/8/layout/hList1"/>
    <dgm:cxn modelId="{969E428F-1F3F-4CF3-94A8-AE2FC760C84A}" type="presParOf" srcId="{4179DBB8-0431-4628-843A-2646BB036FE9}" destId="{EBCAA78C-EDD7-4E37-BF3D-A5E8BF6C29BE}" srcOrd="1" destOrd="0" presId="urn:microsoft.com/office/officeart/2005/8/layout/hList1"/>
    <dgm:cxn modelId="{3CA2269A-5B59-4F1B-A0C4-6A026AA44B27}" type="presParOf" srcId="{D19652D1-D226-43C4-9340-1E31235AA3F4}" destId="{4B2A2FC1-0906-4254-B2C5-513534300A0B}" srcOrd="1" destOrd="0" presId="urn:microsoft.com/office/officeart/2005/8/layout/hList1"/>
    <dgm:cxn modelId="{9EF2D762-149A-4795-9F13-C51DCD98A610}" type="presParOf" srcId="{D19652D1-D226-43C4-9340-1E31235AA3F4}" destId="{642C5AD7-66C9-46A9-9C76-8A2E4BAD05EB}" srcOrd="2" destOrd="0" presId="urn:microsoft.com/office/officeart/2005/8/layout/hList1"/>
    <dgm:cxn modelId="{A818440F-2392-43FE-97D1-39EA7DBE83CC}" type="presParOf" srcId="{642C5AD7-66C9-46A9-9C76-8A2E4BAD05EB}" destId="{A303733F-DCDB-4A9D-8174-AF02966B620F}" srcOrd="0" destOrd="0" presId="urn:microsoft.com/office/officeart/2005/8/layout/hList1"/>
    <dgm:cxn modelId="{86F1A2F9-2594-4B9F-AA12-24CF8F932970}" type="presParOf" srcId="{642C5AD7-66C9-46A9-9C76-8A2E4BAD05EB}" destId="{E3CADA8A-F873-4B1A-AE3B-12DA3A018E00}" srcOrd="1" destOrd="0" presId="urn:microsoft.com/office/officeart/2005/8/layout/hList1"/>
    <dgm:cxn modelId="{22282569-D924-45C1-8F18-83A7A2386273}" type="presParOf" srcId="{D19652D1-D226-43C4-9340-1E31235AA3F4}" destId="{36C3005E-490C-4974-A4CD-E30839E5F8EE}" srcOrd="3" destOrd="0" presId="urn:microsoft.com/office/officeart/2005/8/layout/hList1"/>
    <dgm:cxn modelId="{84803CED-34C4-4822-BED3-2AEA36A20611}" type="presParOf" srcId="{D19652D1-D226-43C4-9340-1E31235AA3F4}" destId="{D445C97D-BEB7-4884-A1A8-69AD630E61A4}" srcOrd="4" destOrd="0" presId="urn:microsoft.com/office/officeart/2005/8/layout/hList1"/>
    <dgm:cxn modelId="{E84010B7-A5CC-4BC2-8F45-B396C6309BD2}" type="presParOf" srcId="{D445C97D-BEB7-4884-A1A8-69AD630E61A4}" destId="{7C09E492-15C9-44D9-B126-309038B9E98A}" srcOrd="0" destOrd="0" presId="urn:microsoft.com/office/officeart/2005/8/layout/hList1"/>
    <dgm:cxn modelId="{5880CFFC-1A41-465B-9E7B-F3ED584EBA08}" type="presParOf" srcId="{D445C97D-BEB7-4884-A1A8-69AD630E61A4}" destId="{6F612AF3-85B3-44E6-B1E4-4F633B5AC7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8333A7-3BB7-4F42-8126-D674086744DE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9AED226-D1D9-46D5-839C-A2C25776A450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CDN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流量导入了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PP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助手机房，引入峰值流量带宽约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1.5G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（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Q2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）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C1F2C6-4DA9-4B49-994C-84A5D1F9E29B}" type="parTrans" cxnId="{A997B83A-D417-46A1-A0E4-3C7A5A912917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0AD715F-C2E1-4148-A4F5-08EF8217F67E}" type="sibTrans" cxnId="{A997B83A-D417-46A1-A0E4-3C7A5A912917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575297E-0777-479D-8F93-3B34073CD61D}">
      <dgm:prSet phldrT="[文本]"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第三方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CP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业务下线，我们共下线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43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台虚拟机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(Q3)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AA0910B-AB8B-4DC8-BDDD-B6B98630F0BA}" type="parTrans" cxnId="{E871CAFE-EE82-4623-8F0A-A058736E6EE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BAD5897-0376-4104-8D49-570828CF33EF}" type="sibTrans" cxnId="{E871CAFE-EE82-4623-8F0A-A058736E6EE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929B5E6-C321-4C74-8117-AC8C5FA6F048}">
      <dgm:prSet custT="1"/>
      <dgm:spPr/>
      <dgm:t>
        <a:bodyPr/>
        <a:lstStyle/>
        <a:p>
          <a:r>
            <a:rPr lang="zh-CN" altLang="en-US" sz="1900" dirty="0" smtClean="0">
              <a:latin typeface="黑体" panose="02010609060101010101" pitchFamily="49" charset="-122"/>
              <a:ea typeface="黑体" panose="02010609060101010101" pitchFamily="49" charset="-122"/>
            </a:rPr>
            <a:t>游戏包存储迁移阿里云</a:t>
          </a:r>
          <a:r>
            <a:rPr lang="en-US" altLang="zh-CN" sz="1900" dirty="0" smtClean="0">
              <a:latin typeface="黑体" panose="02010609060101010101" pitchFamily="49" charset="-122"/>
              <a:ea typeface="黑体" panose="02010609060101010101" pitchFamily="49" charset="-122"/>
            </a:rPr>
            <a:t>OSS</a:t>
          </a:r>
          <a:r>
            <a:rPr lang="zh-CN" altLang="en-US" sz="1900" dirty="0" smtClean="0">
              <a:latin typeface="黑体" panose="02010609060101010101" pitchFamily="49" charset="-122"/>
              <a:ea typeface="黑体" panose="02010609060101010101" pitchFamily="49" charset="-122"/>
            </a:rPr>
            <a:t>，进一步减少对商业存储的依赖</a:t>
          </a:r>
          <a:r>
            <a:rPr lang="en-US" altLang="zh-CN" sz="1900" dirty="0" smtClean="0">
              <a:latin typeface="黑体" panose="02010609060101010101" pitchFamily="49" charset="-122"/>
              <a:ea typeface="黑体" panose="02010609060101010101" pitchFamily="49" charset="-122"/>
            </a:rPr>
            <a:t>(Q3)</a:t>
          </a:r>
          <a:endParaRPr lang="zh-CN" altLang="en-US" sz="19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4287F60-9221-4DA6-9337-E25A9CD1F143}" type="parTrans" cxnId="{BDE9BBB0-0628-4131-A10C-9C996106415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3FA8152-32CB-4472-B694-6C3A18168F27}" type="sibTrans" cxnId="{BDE9BBB0-0628-4131-A10C-9C996106415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56349F3-B593-402C-AA2D-6ABAAA7326C2}">
      <dgm:prSet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CP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业务从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F5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迁移到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LBG(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约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700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个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VS)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，节约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F5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的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VS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资源（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Q2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）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9B4050C-19F4-4EBC-A12F-04F1C710EAC5}" type="parTrans" cxnId="{ECBDBC67-E8D9-4A7E-A512-423A5AC4991D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FEE2A94-8933-4032-91B2-E814D9212DE8}" type="sibTrans" cxnId="{ECBDBC67-E8D9-4A7E-A512-423A5AC4991D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9C9F5AA-BA0C-4455-A012-4FC35CC15E03}">
      <dgm:prSet/>
      <dgm:spPr/>
      <dgm:t>
        <a:bodyPr/>
        <a:lstStyle/>
        <a:p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推动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CP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资源往阿里云迁移，未来可释放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100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台的服务器资源（</a:t>
          </a:r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Q4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）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CDEA0CD-EBB6-4F5F-BEB5-102873F96217}" type="parTrans" cxnId="{AB7AC903-0F04-4190-8954-FF9C2D4AA365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02741CD-4C58-40ED-B666-795F30924882}" type="sibTrans" cxnId="{AB7AC903-0F04-4190-8954-FF9C2D4AA365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04093C1-78B7-471D-9740-2B7F198CB6AA}" type="pres">
      <dgm:prSet presAssocID="{DB8333A7-3BB7-4F42-8126-D674086744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7BBD9F-E6BF-434B-8F00-42C7BA44BB0F}" type="pres">
      <dgm:prSet presAssocID="{E9AED226-D1D9-46D5-839C-A2C25776A450}" presName="parentLin" presStyleCnt="0"/>
      <dgm:spPr/>
      <dgm:t>
        <a:bodyPr/>
        <a:lstStyle/>
        <a:p>
          <a:endParaRPr lang="zh-CN" altLang="en-US"/>
        </a:p>
      </dgm:t>
    </dgm:pt>
    <dgm:pt modelId="{2C215504-D800-4FE7-8768-EB5961623533}" type="pres">
      <dgm:prSet presAssocID="{E9AED226-D1D9-46D5-839C-A2C25776A450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3421051-8731-480F-9581-964D11BA3381}" type="pres">
      <dgm:prSet presAssocID="{E9AED226-D1D9-46D5-839C-A2C25776A450}" presName="parentText" presStyleLbl="node1" presStyleIdx="0" presStyleCnt="5" custScaleX="13213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45632C-D156-47AA-868C-98A60A20866C}" type="pres">
      <dgm:prSet presAssocID="{E9AED226-D1D9-46D5-839C-A2C25776A450}" presName="negativeSpace" presStyleCnt="0"/>
      <dgm:spPr/>
      <dgm:t>
        <a:bodyPr/>
        <a:lstStyle/>
        <a:p>
          <a:endParaRPr lang="zh-CN" altLang="en-US"/>
        </a:p>
      </dgm:t>
    </dgm:pt>
    <dgm:pt modelId="{05510185-91E2-4CA8-9981-52ACA9F255C9}" type="pres">
      <dgm:prSet presAssocID="{E9AED226-D1D9-46D5-839C-A2C25776A45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576E7-8E3C-4068-B803-30F6A3AB883B}" type="pres">
      <dgm:prSet presAssocID="{10AD715F-C2E1-4148-A4F5-08EF8217F67E}" presName="spaceBetweenRectangles" presStyleCnt="0"/>
      <dgm:spPr/>
      <dgm:t>
        <a:bodyPr/>
        <a:lstStyle/>
        <a:p>
          <a:endParaRPr lang="zh-CN" altLang="en-US"/>
        </a:p>
      </dgm:t>
    </dgm:pt>
    <dgm:pt modelId="{5B1E2341-8E30-484A-98E1-376F16E48613}" type="pres">
      <dgm:prSet presAssocID="{456349F3-B593-402C-AA2D-6ABAAA7326C2}" presName="parentLin" presStyleCnt="0"/>
      <dgm:spPr/>
      <dgm:t>
        <a:bodyPr/>
        <a:lstStyle/>
        <a:p>
          <a:endParaRPr lang="zh-CN" altLang="en-US"/>
        </a:p>
      </dgm:t>
    </dgm:pt>
    <dgm:pt modelId="{240FF39E-F330-485D-9F34-2714A9E58515}" type="pres">
      <dgm:prSet presAssocID="{456349F3-B593-402C-AA2D-6ABAAA7326C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44F26BA4-948B-4429-9E99-1D176B710BB5}" type="pres">
      <dgm:prSet presAssocID="{456349F3-B593-402C-AA2D-6ABAAA7326C2}" presName="parentText" presStyleLbl="node1" presStyleIdx="1" presStyleCnt="5" custScaleX="1331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FEC9B-CA15-4A71-A3E8-A76AA2AE50B2}" type="pres">
      <dgm:prSet presAssocID="{456349F3-B593-402C-AA2D-6ABAAA7326C2}" presName="negativeSpace" presStyleCnt="0"/>
      <dgm:spPr/>
      <dgm:t>
        <a:bodyPr/>
        <a:lstStyle/>
        <a:p>
          <a:endParaRPr lang="zh-CN" altLang="en-US"/>
        </a:p>
      </dgm:t>
    </dgm:pt>
    <dgm:pt modelId="{C95AFBCF-14CE-4D63-A5B0-69840443F847}" type="pres">
      <dgm:prSet presAssocID="{456349F3-B593-402C-AA2D-6ABAAA7326C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F9F096-0D29-458A-B0C9-4AEF0AF12B53}" type="pres">
      <dgm:prSet presAssocID="{BFEE2A94-8933-4032-91B2-E814D9212DE8}" presName="spaceBetweenRectangles" presStyleCnt="0"/>
      <dgm:spPr/>
      <dgm:t>
        <a:bodyPr/>
        <a:lstStyle/>
        <a:p>
          <a:endParaRPr lang="zh-CN" altLang="en-US"/>
        </a:p>
      </dgm:t>
    </dgm:pt>
    <dgm:pt modelId="{3D7414C1-12D0-42A2-8A16-5B1519EE1DDA}" type="pres">
      <dgm:prSet presAssocID="{2575297E-0777-479D-8F93-3B34073CD61D}" presName="parentLin" presStyleCnt="0"/>
      <dgm:spPr/>
      <dgm:t>
        <a:bodyPr/>
        <a:lstStyle/>
        <a:p>
          <a:endParaRPr lang="zh-CN" altLang="en-US"/>
        </a:p>
      </dgm:t>
    </dgm:pt>
    <dgm:pt modelId="{4E35B9F2-4F6D-4CC3-969D-33381E803839}" type="pres">
      <dgm:prSet presAssocID="{2575297E-0777-479D-8F93-3B34073CD61D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9880578C-466D-472F-AFE0-67B04F4AD4EC}" type="pres">
      <dgm:prSet presAssocID="{2575297E-0777-479D-8F93-3B34073CD61D}" presName="parentText" presStyleLbl="node1" presStyleIdx="2" presStyleCnt="5" custScaleX="13242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8073E-C78E-4550-BFC1-22598A8DFCC2}" type="pres">
      <dgm:prSet presAssocID="{2575297E-0777-479D-8F93-3B34073CD61D}" presName="negativeSpace" presStyleCnt="0"/>
      <dgm:spPr/>
      <dgm:t>
        <a:bodyPr/>
        <a:lstStyle/>
        <a:p>
          <a:endParaRPr lang="zh-CN" altLang="en-US"/>
        </a:p>
      </dgm:t>
    </dgm:pt>
    <dgm:pt modelId="{C9898A62-D0F4-42A7-9A75-8C7BBE977EF6}" type="pres">
      <dgm:prSet presAssocID="{2575297E-0777-479D-8F93-3B34073CD61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1808CE-AAFC-416A-968F-1BC2A41BFA69}" type="pres">
      <dgm:prSet presAssocID="{CBAD5897-0376-4104-8D49-570828CF33EF}" presName="spaceBetweenRectangles" presStyleCnt="0"/>
      <dgm:spPr/>
      <dgm:t>
        <a:bodyPr/>
        <a:lstStyle/>
        <a:p>
          <a:endParaRPr lang="zh-CN" altLang="en-US"/>
        </a:p>
      </dgm:t>
    </dgm:pt>
    <dgm:pt modelId="{C5A98708-51A2-42CF-A9B2-EFBF756D2D0D}" type="pres">
      <dgm:prSet presAssocID="{8929B5E6-C321-4C74-8117-AC8C5FA6F048}" presName="parentLin" presStyleCnt="0"/>
      <dgm:spPr/>
      <dgm:t>
        <a:bodyPr/>
        <a:lstStyle/>
        <a:p>
          <a:endParaRPr lang="zh-CN" altLang="en-US"/>
        </a:p>
      </dgm:t>
    </dgm:pt>
    <dgm:pt modelId="{490C325E-9C0B-4CBE-B86F-5CCFE97D6136}" type="pres">
      <dgm:prSet presAssocID="{8929B5E6-C321-4C74-8117-AC8C5FA6F048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5D214D0-3F44-41DC-9D2F-7B717FC4CAF2}" type="pres">
      <dgm:prSet presAssocID="{8929B5E6-C321-4C74-8117-AC8C5FA6F048}" presName="parentText" presStyleLbl="node1" presStyleIdx="3" presStyleCnt="5" custScaleX="1321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20E119-B49D-4A8E-A366-77168CE2D5AD}" type="pres">
      <dgm:prSet presAssocID="{8929B5E6-C321-4C74-8117-AC8C5FA6F048}" presName="negativeSpace" presStyleCnt="0"/>
      <dgm:spPr/>
      <dgm:t>
        <a:bodyPr/>
        <a:lstStyle/>
        <a:p>
          <a:endParaRPr lang="zh-CN" altLang="en-US"/>
        </a:p>
      </dgm:t>
    </dgm:pt>
    <dgm:pt modelId="{148FF2C1-0242-44B9-8918-102C4192688C}" type="pres">
      <dgm:prSet presAssocID="{8929B5E6-C321-4C74-8117-AC8C5FA6F04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C93D7-CD7D-42AD-8CEE-DC0D0F983045}" type="pres">
      <dgm:prSet presAssocID="{13FA8152-32CB-4472-B694-6C3A18168F27}" presName="spaceBetweenRectangles" presStyleCnt="0"/>
      <dgm:spPr/>
      <dgm:t>
        <a:bodyPr/>
        <a:lstStyle/>
        <a:p>
          <a:endParaRPr lang="zh-CN" altLang="en-US"/>
        </a:p>
      </dgm:t>
    </dgm:pt>
    <dgm:pt modelId="{15CE42E9-6DA2-4632-9C7B-548DFAF49ACE}" type="pres">
      <dgm:prSet presAssocID="{99C9F5AA-BA0C-4455-A012-4FC35CC15E03}" presName="parentLin" presStyleCnt="0"/>
      <dgm:spPr/>
      <dgm:t>
        <a:bodyPr/>
        <a:lstStyle/>
        <a:p>
          <a:endParaRPr lang="zh-CN" altLang="en-US"/>
        </a:p>
      </dgm:t>
    </dgm:pt>
    <dgm:pt modelId="{3BBAAA9F-6E72-4859-B54A-F21B44CC6386}" type="pres">
      <dgm:prSet presAssocID="{99C9F5AA-BA0C-4455-A012-4FC35CC15E03}" presName="parentLeftMargin" presStyleLbl="node1" presStyleIdx="3" presStyleCnt="5" custScaleX="132129"/>
      <dgm:spPr/>
      <dgm:t>
        <a:bodyPr/>
        <a:lstStyle/>
        <a:p>
          <a:endParaRPr lang="zh-CN" altLang="en-US"/>
        </a:p>
      </dgm:t>
    </dgm:pt>
    <dgm:pt modelId="{10ADBDF7-1457-4BF2-A287-DEAA66C91849}" type="pres">
      <dgm:prSet presAssocID="{99C9F5AA-BA0C-4455-A012-4FC35CC15E03}" presName="parentText" presStyleLbl="node1" presStyleIdx="4" presStyleCnt="5" custScaleX="131915" custLinFactNeighborX="-39882" custLinFactNeighborY="42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76268-043D-4E57-99FD-02E79131DD1A}" type="pres">
      <dgm:prSet presAssocID="{99C9F5AA-BA0C-4455-A012-4FC35CC15E03}" presName="negativeSpace" presStyleCnt="0"/>
      <dgm:spPr/>
      <dgm:t>
        <a:bodyPr/>
        <a:lstStyle/>
        <a:p>
          <a:endParaRPr lang="zh-CN" altLang="en-US"/>
        </a:p>
      </dgm:t>
    </dgm:pt>
    <dgm:pt modelId="{16A8325F-FEEA-4F36-B959-2ADDDAAE8B06}" type="pres">
      <dgm:prSet presAssocID="{99C9F5AA-BA0C-4455-A012-4FC35CC15E0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7BFAD0-5DE0-4352-A35A-645F48C2F7E3}" type="presOf" srcId="{456349F3-B593-402C-AA2D-6ABAAA7326C2}" destId="{240FF39E-F330-485D-9F34-2714A9E58515}" srcOrd="0" destOrd="0" presId="urn:microsoft.com/office/officeart/2005/8/layout/list1"/>
    <dgm:cxn modelId="{6DF9F740-019A-453E-A95A-D5711EB9A95F}" type="presOf" srcId="{456349F3-B593-402C-AA2D-6ABAAA7326C2}" destId="{44F26BA4-948B-4429-9E99-1D176B710BB5}" srcOrd="1" destOrd="0" presId="urn:microsoft.com/office/officeart/2005/8/layout/list1"/>
    <dgm:cxn modelId="{ECBDBC67-E8D9-4A7E-A512-423A5AC4991D}" srcId="{DB8333A7-3BB7-4F42-8126-D674086744DE}" destId="{456349F3-B593-402C-AA2D-6ABAAA7326C2}" srcOrd="1" destOrd="0" parTransId="{B9B4050C-19F4-4EBC-A12F-04F1C710EAC5}" sibTransId="{BFEE2A94-8933-4032-91B2-E814D9212DE8}"/>
    <dgm:cxn modelId="{E871CAFE-EE82-4623-8F0A-A058736E6EE2}" srcId="{DB8333A7-3BB7-4F42-8126-D674086744DE}" destId="{2575297E-0777-479D-8F93-3B34073CD61D}" srcOrd="2" destOrd="0" parTransId="{6AA0910B-AB8B-4DC8-BDDD-B6B98630F0BA}" sibTransId="{CBAD5897-0376-4104-8D49-570828CF33EF}"/>
    <dgm:cxn modelId="{60AB0837-3BB8-4F8F-B91F-A36FE3CA509D}" type="presOf" srcId="{8929B5E6-C321-4C74-8117-AC8C5FA6F048}" destId="{25D214D0-3F44-41DC-9D2F-7B717FC4CAF2}" srcOrd="1" destOrd="0" presId="urn:microsoft.com/office/officeart/2005/8/layout/list1"/>
    <dgm:cxn modelId="{2FF4C515-12BC-48AC-B578-7E8527663BF2}" type="presOf" srcId="{2575297E-0777-479D-8F93-3B34073CD61D}" destId="{9880578C-466D-472F-AFE0-67B04F4AD4EC}" srcOrd="1" destOrd="0" presId="urn:microsoft.com/office/officeart/2005/8/layout/list1"/>
    <dgm:cxn modelId="{FF11F7C0-949E-4A9A-B3F3-AE39F90737E3}" type="presOf" srcId="{99C9F5AA-BA0C-4455-A012-4FC35CC15E03}" destId="{10ADBDF7-1457-4BF2-A287-DEAA66C91849}" srcOrd="1" destOrd="0" presId="urn:microsoft.com/office/officeart/2005/8/layout/list1"/>
    <dgm:cxn modelId="{591D61BE-17B2-4895-BA76-CB7BD01D6BFD}" type="presOf" srcId="{E9AED226-D1D9-46D5-839C-A2C25776A450}" destId="{2C215504-D800-4FE7-8768-EB5961623533}" srcOrd="0" destOrd="0" presId="urn:microsoft.com/office/officeart/2005/8/layout/list1"/>
    <dgm:cxn modelId="{183FA708-BB70-4325-93C6-0F7E14EFFF88}" type="presOf" srcId="{2575297E-0777-479D-8F93-3B34073CD61D}" destId="{4E35B9F2-4F6D-4CC3-969D-33381E803839}" srcOrd="0" destOrd="0" presId="urn:microsoft.com/office/officeart/2005/8/layout/list1"/>
    <dgm:cxn modelId="{AEA575B7-BB3D-4A36-94D4-4C456AC05FAA}" type="presOf" srcId="{8929B5E6-C321-4C74-8117-AC8C5FA6F048}" destId="{490C325E-9C0B-4CBE-B86F-5CCFE97D6136}" srcOrd="0" destOrd="0" presId="urn:microsoft.com/office/officeart/2005/8/layout/list1"/>
    <dgm:cxn modelId="{AB7AC903-0F04-4190-8954-FF9C2D4AA365}" srcId="{DB8333A7-3BB7-4F42-8126-D674086744DE}" destId="{99C9F5AA-BA0C-4455-A012-4FC35CC15E03}" srcOrd="4" destOrd="0" parTransId="{6CDEA0CD-EBB6-4F5F-BEB5-102873F96217}" sibTransId="{402741CD-4C58-40ED-B666-795F30924882}"/>
    <dgm:cxn modelId="{A997B83A-D417-46A1-A0E4-3C7A5A912917}" srcId="{DB8333A7-3BB7-4F42-8126-D674086744DE}" destId="{E9AED226-D1D9-46D5-839C-A2C25776A450}" srcOrd="0" destOrd="0" parTransId="{4FC1F2C6-4DA9-4B49-994C-84A5D1F9E29B}" sibTransId="{10AD715F-C2E1-4148-A4F5-08EF8217F67E}"/>
    <dgm:cxn modelId="{57739451-9F1F-44B1-A707-5401B230C320}" type="presOf" srcId="{DB8333A7-3BB7-4F42-8126-D674086744DE}" destId="{F04093C1-78B7-471D-9740-2B7F198CB6AA}" srcOrd="0" destOrd="0" presId="urn:microsoft.com/office/officeart/2005/8/layout/list1"/>
    <dgm:cxn modelId="{5180D365-D6C4-4632-B7AA-C472E1F0749A}" type="presOf" srcId="{E9AED226-D1D9-46D5-839C-A2C25776A450}" destId="{D3421051-8731-480F-9581-964D11BA3381}" srcOrd="1" destOrd="0" presId="urn:microsoft.com/office/officeart/2005/8/layout/list1"/>
    <dgm:cxn modelId="{BDE9BBB0-0628-4131-A10C-9C996106415E}" srcId="{DB8333A7-3BB7-4F42-8126-D674086744DE}" destId="{8929B5E6-C321-4C74-8117-AC8C5FA6F048}" srcOrd="3" destOrd="0" parTransId="{74287F60-9221-4DA6-9337-E25A9CD1F143}" sibTransId="{13FA8152-32CB-4472-B694-6C3A18168F27}"/>
    <dgm:cxn modelId="{2385CA66-1787-49BB-9B4D-F96903A8CDDB}" type="presOf" srcId="{99C9F5AA-BA0C-4455-A012-4FC35CC15E03}" destId="{3BBAAA9F-6E72-4859-B54A-F21B44CC6386}" srcOrd="0" destOrd="0" presId="urn:microsoft.com/office/officeart/2005/8/layout/list1"/>
    <dgm:cxn modelId="{5F510117-3520-44D7-A836-18CB3BDFA9F9}" type="presParOf" srcId="{F04093C1-78B7-471D-9740-2B7F198CB6AA}" destId="{787BBD9F-E6BF-434B-8F00-42C7BA44BB0F}" srcOrd="0" destOrd="0" presId="urn:microsoft.com/office/officeart/2005/8/layout/list1"/>
    <dgm:cxn modelId="{48A99B69-E855-4390-B557-361ABA1F60D8}" type="presParOf" srcId="{787BBD9F-E6BF-434B-8F00-42C7BA44BB0F}" destId="{2C215504-D800-4FE7-8768-EB5961623533}" srcOrd="0" destOrd="0" presId="urn:microsoft.com/office/officeart/2005/8/layout/list1"/>
    <dgm:cxn modelId="{3F8A4F6F-0779-46CE-A7EF-2DC1A7945447}" type="presParOf" srcId="{787BBD9F-E6BF-434B-8F00-42C7BA44BB0F}" destId="{D3421051-8731-480F-9581-964D11BA3381}" srcOrd="1" destOrd="0" presId="urn:microsoft.com/office/officeart/2005/8/layout/list1"/>
    <dgm:cxn modelId="{802B52D2-838E-41EC-A7A7-0AA73D904E76}" type="presParOf" srcId="{F04093C1-78B7-471D-9740-2B7F198CB6AA}" destId="{9245632C-D156-47AA-868C-98A60A20866C}" srcOrd="1" destOrd="0" presId="urn:microsoft.com/office/officeart/2005/8/layout/list1"/>
    <dgm:cxn modelId="{67A3B29D-EFFB-4AE1-88AF-E2F977E50583}" type="presParOf" srcId="{F04093C1-78B7-471D-9740-2B7F198CB6AA}" destId="{05510185-91E2-4CA8-9981-52ACA9F255C9}" srcOrd="2" destOrd="0" presId="urn:microsoft.com/office/officeart/2005/8/layout/list1"/>
    <dgm:cxn modelId="{E94FD12A-45A6-451B-9CAA-E7D35FAECBE8}" type="presParOf" srcId="{F04093C1-78B7-471D-9740-2B7F198CB6AA}" destId="{395576E7-8E3C-4068-B803-30F6A3AB883B}" srcOrd="3" destOrd="0" presId="urn:microsoft.com/office/officeart/2005/8/layout/list1"/>
    <dgm:cxn modelId="{C0DF8070-709F-4F08-BDED-E55A87090342}" type="presParOf" srcId="{F04093C1-78B7-471D-9740-2B7F198CB6AA}" destId="{5B1E2341-8E30-484A-98E1-376F16E48613}" srcOrd="4" destOrd="0" presId="urn:microsoft.com/office/officeart/2005/8/layout/list1"/>
    <dgm:cxn modelId="{3DEE913D-06E2-4ACB-A34A-6676AE69E0D1}" type="presParOf" srcId="{5B1E2341-8E30-484A-98E1-376F16E48613}" destId="{240FF39E-F330-485D-9F34-2714A9E58515}" srcOrd="0" destOrd="0" presId="urn:microsoft.com/office/officeart/2005/8/layout/list1"/>
    <dgm:cxn modelId="{69B784BD-09A5-4235-A060-DDC56D503BE4}" type="presParOf" srcId="{5B1E2341-8E30-484A-98E1-376F16E48613}" destId="{44F26BA4-948B-4429-9E99-1D176B710BB5}" srcOrd="1" destOrd="0" presId="urn:microsoft.com/office/officeart/2005/8/layout/list1"/>
    <dgm:cxn modelId="{06B77CE5-8AE9-4C72-9398-8E33003A344F}" type="presParOf" srcId="{F04093C1-78B7-471D-9740-2B7F198CB6AA}" destId="{780FEC9B-CA15-4A71-A3E8-A76AA2AE50B2}" srcOrd="5" destOrd="0" presId="urn:microsoft.com/office/officeart/2005/8/layout/list1"/>
    <dgm:cxn modelId="{7D61E69C-588E-4A29-B655-030EF6AC1AB5}" type="presParOf" srcId="{F04093C1-78B7-471D-9740-2B7F198CB6AA}" destId="{C95AFBCF-14CE-4D63-A5B0-69840443F847}" srcOrd="6" destOrd="0" presId="urn:microsoft.com/office/officeart/2005/8/layout/list1"/>
    <dgm:cxn modelId="{2F06AD46-06D8-421E-BB67-35C98E00BDB2}" type="presParOf" srcId="{F04093C1-78B7-471D-9740-2B7F198CB6AA}" destId="{0DF9F096-0D29-458A-B0C9-4AEF0AF12B53}" srcOrd="7" destOrd="0" presId="urn:microsoft.com/office/officeart/2005/8/layout/list1"/>
    <dgm:cxn modelId="{11B5E4B1-4BBE-4B28-A798-A2872648D773}" type="presParOf" srcId="{F04093C1-78B7-471D-9740-2B7F198CB6AA}" destId="{3D7414C1-12D0-42A2-8A16-5B1519EE1DDA}" srcOrd="8" destOrd="0" presId="urn:microsoft.com/office/officeart/2005/8/layout/list1"/>
    <dgm:cxn modelId="{63FBC2FB-0C83-42F0-A829-249A31B7E1E4}" type="presParOf" srcId="{3D7414C1-12D0-42A2-8A16-5B1519EE1DDA}" destId="{4E35B9F2-4F6D-4CC3-969D-33381E803839}" srcOrd="0" destOrd="0" presId="urn:microsoft.com/office/officeart/2005/8/layout/list1"/>
    <dgm:cxn modelId="{7608A154-4B78-45A2-AD3B-EDE11D28C308}" type="presParOf" srcId="{3D7414C1-12D0-42A2-8A16-5B1519EE1DDA}" destId="{9880578C-466D-472F-AFE0-67B04F4AD4EC}" srcOrd="1" destOrd="0" presId="urn:microsoft.com/office/officeart/2005/8/layout/list1"/>
    <dgm:cxn modelId="{91DA3F4C-6284-4D39-A86C-3606B09A69C6}" type="presParOf" srcId="{F04093C1-78B7-471D-9740-2B7F198CB6AA}" destId="{F3F8073E-C78E-4550-BFC1-22598A8DFCC2}" srcOrd="9" destOrd="0" presId="urn:microsoft.com/office/officeart/2005/8/layout/list1"/>
    <dgm:cxn modelId="{FC391467-77A4-4419-844B-447038591F4F}" type="presParOf" srcId="{F04093C1-78B7-471D-9740-2B7F198CB6AA}" destId="{C9898A62-D0F4-42A7-9A75-8C7BBE977EF6}" srcOrd="10" destOrd="0" presId="urn:microsoft.com/office/officeart/2005/8/layout/list1"/>
    <dgm:cxn modelId="{3ACE02C7-B903-4D95-83DD-B3D26961E9CD}" type="presParOf" srcId="{F04093C1-78B7-471D-9740-2B7F198CB6AA}" destId="{2E1808CE-AAFC-416A-968F-1BC2A41BFA69}" srcOrd="11" destOrd="0" presId="urn:microsoft.com/office/officeart/2005/8/layout/list1"/>
    <dgm:cxn modelId="{B11C3191-4D50-4B15-B7B1-C920E3835461}" type="presParOf" srcId="{F04093C1-78B7-471D-9740-2B7F198CB6AA}" destId="{C5A98708-51A2-42CF-A9B2-EFBF756D2D0D}" srcOrd="12" destOrd="0" presId="urn:microsoft.com/office/officeart/2005/8/layout/list1"/>
    <dgm:cxn modelId="{ED939E9A-1218-475D-A10A-783FF2305EA4}" type="presParOf" srcId="{C5A98708-51A2-42CF-A9B2-EFBF756D2D0D}" destId="{490C325E-9C0B-4CBE-B86F-5CCFE97D6136}" srcOrd="0" destOrd="0" presId="urn:microsoft.com/office/officeart/2005/8/layout/list1"/>
    <dgm:cxn modelId="{365DA94B-EA45-4D9C-84B4-7BFBFE8EE45B}" type="presParOf" srcId="{C5A98708-51A2-42CF-A9B2-EFBF756D2D0D}" destId="{25D214D0-3F44-41DC-9D2F-7B717FC4CAF2}" srcOrd="1" destOrd="0" presId="urn:microsoft.com/office/officeart/2005/8/layout/list1"/>
    <dgm:cxn modelId="{9D6A3200-BAB0-4FF8-8D89-3449468C0A5E}" type="presParOf" srcId="{F04093C1-78B7-471D-9740-2B7F198CB6AA}" destId="{CB20E119-B49D-4A8E-A366-77168CE2D5AD}" srcOrd="13" destOrd="0" presId="urn:microsoft.com/office/officeart/2005/8/layout/list1"/>
    <dgm:cxn modelId="{0C724B26-E0A7-4580-B60D-FD22E5E459FF}" type="presParOf" srcId="{F04093C1-78B7-471D-9740-2B7F198CB6AA}" destId="{148FF2C1-0242-44B9-8918-102C4192688C}" srcOrd="14" destOrd="0" presId="urn:microsoft.com/office/officeart/2005/8/layout/list1"/>
    <dgm:cxn modelId="{069EDAF0-42D7-400C-AAC0-D592C1C04AA9}" type="presParOf" srcId="{F04093C1-78B7-471D-9740-2B7F198CB6AA}" destId="{A94C93D7-CD7D-42AD-8CEE-DC0D0F983045}" srcOrd="15" destOrd="0" presId="urn:microsoft.com/office/officeart/2005/8/layout/list1"/>
    <dgm:cxn modelId="{6AA07ED5-9EDB-41D9-90A7-46D9F16034B8}" type="presParOf" srcId="{F04093C1-78B7-471D-9740-2B7F198CB6AA}" destId="{15CE42E9-6DA2-4632-9C7B-548DFAF49ACE}" srcOrd="16" destOrd="0" presId="urn:microsoft.com/office/officeart/2005/8/layout/list1"/>
    <dgm:cxn modelId="{FAAFD6DE-C312-44EB-AAF2-B3CADAAB970B}" type="presParOf" srcId="{15CE42E9-6DA2-4632-9C7B-548DFAF49ACE}" destId="{3BBAAA9F-6E72-4859-B54A-F21B44CC6386}" srcOrd="0" destOrd="0" presId="urn:microsoft.com/office/officeart/2005/8/layout/list1"/>
    <dgm:cxn modelId="{02016909-D3FE-491A-B5AA-D524D5C45660}" type="presParOf" srcId="{15CE42E9-6DA2-4632-9C7B-548DFAF49ACE}" destId="{10ADBDF7-1457-4BF2-A287-DEAA66C91849}" srcOrd="1" destOrd="0" presId="urn:microsoft.com/office/officeart/2005/8/layout/list1"/>
    <dgm:cxn modelId="{3FFA67DF-3600-402B-A2CB-02A18D3AA5FF}" type="presParOf" srcId="{F04093C1-78B7-471D-9740-2B7F198CB6AA}" destId="{B7D76268-043D-4E57-99FD-02E79131DD1A}" srcOrd="17" destOrd="0" presId="urn:microsoft.com/office/officeart/2005/8/layout/list1"/>
    <dgm:cxn modelId="{31946404-8979-466B-BB08-88D026750E7E}" type="presParOf" srcId="{F04093C1-78B7-471D-9740-2B7F198CB6AA}" destId="{16A8325F-FEEA-4F36-B959-2ADDDAAE8B0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4ADBD1-80B0-438D-8830-64C366A6F10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D99256C-8F87-4215-AE26-0040010AD168}">
      <dgm:prSet phldrT="[文本]"/>
      <dgm:spPr/>
      <dgm:t>
        <a:bodyPr/>
        <a:lstStyle/>
        <a:p>
          <a:r>
            <a:rPr lang="zh-CN" altLang="en-US" dirty="0" smtClean="0"/>
            <a:t>技术研究</a:t>
          </a:r>
          <a:endParaRPr lang="zh-CN" altLang="en-US" dirty="0"/>
        </a:p>
      </dgm:t>
    </dgm:pt>
    <dgm:pt modelId="{8323652D-277B-4606-BF81-2E72E1DDD7BE}" type="parTrans" cxnId="{A5D7A548-B71C-4613-A240-C2F1E00D2A1B}">
      <dgm:prSet/>
      <dgm:spPr/>
      <dgm:t>
        <a:bodyPr/>
        <a:lstStyle/>
        <a:p>
          <a:endParaRPr lang="zh-CN" altLang="en-US"/>
        </a:p>
      </dgm:t>
    </dgm:pt>
    <dgm:pt modelId="{D3B2612A-4545-42A6-916F-845C63679F63}" type="sibTrans" cxnId="{A5D7A548-B71C-4613-A240-C2F1E00D2A1B}">
      <dgm:prSet/>
      <dgm:spPr/>
      <dgm:t>
        <a:bodyPr/>
        <a:lstStyle/>
        <a:p>
          <a:endParaRPr lang="zh-CN" altLang="en-US"/>
        </a:p>
      </dgm:t>
    </dgm:pt>
    <dgm:pt modelId="{83F0DEA4-7D07-46A7-8BAD-443E58777DAD}">
      <dgm:prSet phldrT="[文本]"/>
      <dgm:spPr/>
      <dgm:t>
        <a:bodyPr/>
        <a:lstStyle/>
        <a:p>
          <a:r>
            <a:rPr lang="zh-CN" altLang="en-US" dirty="0" smtClean="0"/>
            <a:t>运维研发</a:t>
          </a:r>
          <a:endParaRPr lang="zh-CN" altLang="en-US" dirty="0"/>
        </a:p>
      </dgm:t>
    </dgm:pt>
    <dgm:pt modelId="{1D32F234-CE97-48B1-974E-0EFD3AE8F157}" type="parTrans" cxnId="{FC899BC1-BBEA-4CE2-8451-7882E1860F49}">
      <dgm:prSet/>
      <dgm:spPr/>
      <dgm:t>
        <a:bodyPr/>
        <a:lstStyle/>
        <a:p>
          <a:endParaRPr lang="zh-CN" altLang="en-US"/>
        </a:p>
      </dgm:t>
    </dgm:pt>
    <dgm:pt modelId="{60F4F5E2-0657-4C03-B568-DB050FCFAC8C}" type="sibTrans" cxnId="{FC899BC1-BBEA-4CE2-8451-7882E1860F49}">
      <dgm:prSet/>
      <dgm:spPr/>
      <dgm:t>
        <a:bodyPr/>
        <a:lstStyle/>
        <a:p>
          <a:endParaRPr lang="zh-CN" altLang="en-US"/>
        </a:p>
      </dgm:t>
    </dgm:pt>
    <dgm:pt modelId="{F086B974-3266-4B73-81F5-19DBE1F98F13}">
      <dgm:prSet phldrT="[文本]"/>
      <dgm:spPr/>
      <dgm:t>
        <a:bodyPr/>
        <a:lstStyle/>
        <a:p>
          <a:r>
            <a:rPr lang="zh-CN" altLang="en-US" dirty="0" smtClean="0"/>
            <a:t>业务运维</a:t>
          </a:r>
          <a:endParaRPr lang="zh-CN" altLang="en-US" dirty="0"/>
        </a:p>
      </dgm:t>
    </dgm:pt>
    <dgm:pt modelId="{EFDDB578-CADB-44E6-B4BD-D125BAD9D9C1}" type="parTrans" cxnId="{A65E291A-B8F3-4829-B398-DCE833A135F3}">
      <dgm:prSet/>
      <dgm:spPr/>
      <dgm:t>
        <a:bodyPr/>
        <a:lstStyle/>
        <a:p>
          <a:endParaRPr lang="zh-CN" altLang="en-US"/>
        </a:p>
      </dgm:t>
    </dgm:pt>
    <dgm:pt modelId="{7836E539-4335-4D87-8FD7-138A8B8951C8}" type="sibTrans" cxnId="{A65E291A-B8F3-4829-B398-DCE833A135F3}">
      <dgm:prSet/>
      <dgm:spPr/>
      <dgm:t>
        <a:bodyPr/>
        <a:lstStyle/>
        <a:p>
          <a:endParaRPr lang="zh-CN" altLang="en-US"/>
        </a:p>
      </dgm:t>
    </dgm:pt>
    <dgm:pt modelId="{D38B1B62-58B4-4D95-889D-4BDFC1BA7201}" type="pres">
      <dgm:prSet presAssocID="{8A4ADBD1-80B0-438D-8830-64C366A6F10E}" presName="compositeShape" presStyleCnt="0">
        <dgm:presLayoutVars>
          <dgm:chMax val="7"/>
          <dgm:dir/>
          <dgm:resizeHandles val="exact"/>
        </dgm:presLayoutVars>
      </dgm:prSet>
      <dgm:spPr/>
    </dgm:pt>
    <dgm:pt modelId="{192E2275-9491-4811-A14A-6A530FA77699}" type="pres">
      <dgm:prSet presAssocID="{8A4ADBD1-80B0-438D-8830-64C366A6F10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C6735B3D-FB1E-4826-98EA-317F04F0DE50}" type="pres">
      <dgm:prSet presAssocID="{8A4ADBD1-80B0-438D-8830-64C366A6F10E}" presName="dummy1a" presStyleCnt="0"/>
      <dgm:spPr/>
    </dgm:pt>
    <dgm:pt modelId="{D372EC35-58D9-4BAA-890C-2D1E1D71A900}" type="pres">
      <dgm:prSet presAssocID="{8A4ADBD1-80B0-438D-8830-64C366A6F10E}" presName="dummy1b" presStyleCnt="0"/>
      <dgm:spPr/>
    </dgm:pt>
    <dgm:pt modelId="{D3E69A97-6BDD-40C2-9124-99948CBF208B}" type="pres">
      <dgm:prSet presAssocID="{8A4ADBD1-80B0-438D-8830-64C366A6F10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D84FF-F2E6-4437-9A8F-DCB356F4500B}" type="pres">
      <dgm:prSet presAssocID="{8A4ADBD1-80B0-438D-8830-64C366A6F10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2654461D-5E9F-4911-A422-3B4B5568F61E}" type="pres">
      <dgm:prSet presAssocID="{8A4ADBD1-80B0-438D-8830-64C366A6F10E}" presName="dummy2a" presStyleCnt="0"/>
      <dgm:spPr/>
    </dgm:pt>
    <dgm:pt modelId="{43C2139D-6BC1-4E92-8F59-90638D07D8EE}" type="pres">
      <dgm:prSet presAssocID="{8A4ADBD1-80B0-438D-8830-64C366A6F10E}" presName="dummy2b" presStyleCnt="0"/>
      <dgm:spPr/>
    </dgm:pt>
    <dgm:pt modelId="{AB28C214-1467-41DF-B1CC-FB3CA2EC38A0}" type="pres">
      <dgm:prSet presAssocID="{8A4ADBD1-80B0-438D-8830-64C366A6F10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52E4DD-EC18-46A9-838C-0F012ECAB744}" type="pres">
      <dgm:prSet presAssocID="{8A4ADBD1-80B0-438D-8830-64C366A6F10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AA39CC9C-5058-42E6-88B6-E588E378E7CB}" type="pres">
      <dgm:prSet presAssocID="{8A4ADBD1-80B0-438D-8830-64C366A6F10E}" presName="dummy3a" presStyleCnt="0"/>
      <dgm:spPr/>
    </dgm:pt>
    <dgm:pt modelId="{8650E52B-C447-44F0-BCDA-18443CE0BE83}" type="pres">
      <dgm:prSet presAssocID="{8A4ADBD1-80B0-438D-8830-64C366A6F10E}" presName="dummy3b" presStyleCnt="0"/>
      <dgm:spPr/>
    </dgm:pt>
    <dgm:pt modelId="{C0AE0B75-F985-4227-8E12-3D3D2E88483F}" type="pres">
      <dgm:prSet presAssocID="{8A4ADBD1-80B0-438D-8830-64C366A6F10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0BDEA-B82F-4ED4-8804-3B595CF48633}" type="pres">
      <dgm:prSet presAssocID="{D3B2612A-4545-42A6-916F-845C63679F63}" presName="arrowWedge1" presStyleLbl="fgSibTrans2D1" presStyleIdx="0" presStyleCnt="3"/>
      <dgm:spPr/>
    </dgm:pt>
    <dgm:pt modelId="{681AE7E3-432D-44DB-93C5-A554C2840E8C}" type="pres">
      <dgm:prSet presAssocID="{60F4F5E2-0657-4C03-B568-DB050FCFAC8C}" presName="arrowWedge2" presStyleLbl="fgSibTrans2D1" presStyleIdx="1" presStyleCnt="3"/>
      <dgm:spPr/>
    </dgm:pt>
    <dgm:pt modelId="{0AE98638-3883-4BEF-9DBE-5D4F0DB8DC4F}" type="pres">
      <dgm:prSet presAssocID="{7836E539-4335-4D87-8FD7-138A8B8951C8}" presName="arrowWedge3" presStyleLbl="fgSibTrans2D1" presStyleIdx="2" presStyleCnt="3"/>
      <dgm:spPr/>
    </dgm:pt>
  </dgm:ptLst>
  <dgm:cxnLst>
    <dgm:cxn modelId="{C60A0304-C750-4CF0-9A0D-877BA80733B6}" type="presOf" srcId="{83F0DEA4-7D07-46A7-8BAD-443E58777DAD}" destId="{174D84FF-F2E6-4437-9A8F-DCB356F4500B}" srcOrd="0" destOrd="0" presId="urn:microsoft.com/office/officeart/2005/8/layout/cycle8"/>
    <dgm:cxn modelId="{3DCF647A-5069-4519-9639-0635C43A9629}" type="presOf" srcId="{FD99256C-8F87-4215-AE26-0040010AD168}" destId="{D3E69A97-6BDD-40C2-9124-99948CBF208B}" srcOrd="1" destOrd="0" presId="urn:microsoft.com/office/officeart/2005/8/layout/cycle8"/>
    <dgm:cxn modelId="{FC899BC1-BBEA-4CE2-8451-7882E1860F49}" srcId="{8A4ADBD1-80B0-438D-8830-64C366A6F10E}" destId="{83F0DEA4-7D07-46A7-8BAD-443E58777DAD}" srcOrd="1" destOrd="0" parTransId="{1D32F234-CE97-48B1-974E-0EFD3AE8F157}" sibTransId="{60F4F5E2-0657-4C03-B568-DB050FCFAC8C}"/>
    <dgm:cxn modelId="{A5D7A548-B71C-4613-A240-C2F1E00D2A1B}" srcId="{8A4ADBD1-80B0-438D-8830-64C366A6F10E}" destId="{FD99256C-8F87-4215-AE26-0040010AD168}" srcOrd="0" destOrd="0" parTransId="{8323652D-277B-4606-BF81-2E72E1DDD7BE}" sibTransId="{D3B2612A-4545-42A6-916F-845C63679F63}"/>
    <dgm:cxn modelId="{2B084EB6-17D7-48D3-B970-B45958D1F778}" type="presOf" srcId="{F086B974-3266-4B73-81F5-19DBE1F98F13}" destId="{C0AE0B75-F985-4227-8E12-3D3D2E88483F}" srcOrd="1" destOrd="0" presId="urn:microsoft.com/office/officeart/2005/8/layout/cycle8"/>
    <dgm:cxn modelId="{A65E291A-B8F3-4829-B398-DCE833A135F3}" srcId="{8A4ADBD1-80B0-438D-8830-64C366A6F10E}" destId="{F086B974-3266-4B73-81F5-19DBE1F98F13}" srcOrd="2" destOrd="0" parTransId="{EFDDB578-CADB-44E6-B4BD-D125BAD9D9C1}" sibTransId="{7836E539-4335-4D87-8FD7-138A8B8951C8}"/>
    <dgm:cxn modelId="{7A5EB93B-B173-4A1A-8232-B0B28FB83561}" type="presOf" srcId="{8A4ADBD1-80B0-438D-8830-64C366A6F10E}" destId="{D38B1B62-58B4-4D95-889D-4BDFC1BA7201}" srcOrd="0" destOrd="0" presId="urn:microsoft.com/office/officeart/2005/8/layout/cycle8"/>
    <dgm:cxn modelId="{E64F0ACE-1255-4E4F-97F4-4C0753974EFE}" type="presOf" srcId="{83F0DEA4-7D07-46A7-8BAD-443E58777DAD}" destId="{AB28C214-1467-41DF-B1CC-FB3CA2EC38A0}" srcOrd="1" destOrd="0" presId="urn:microsoft.com/office/officeart/2005/8/layout/cycle8"/>
    <dgm:cxn modelId="{2FC8B971-349D-408B-81E8-CD3B40F8D38E}" type="presOf" srcId="{F086B974-3266-4B73-81F5-19DBE1F98F13}" destId="{3052E4DD-EC18-46A9-838C-0F012ECAB744}" srcOrd="0" destOrd="0" presId="urn:microsoft.com/office/officeart/2005/8/layout/cycle8"/>
    <dgm:cxn modelId="{55A86754-70C3-4B1F-87C5-C8922359D1D2}" type="presOf" srcId="{FD99256C-8F87-4215-AE26-0040010AD168}" destId="{192E2275-9491-4811-A14A-6A530FA77699}" srcOrd="0" destOrd="0" presId="urn:microsoft.com/office/officeart/2005/8/layout/cycle8"/>
    <dgm:cxn modelId="{48177B8C-07BC-4AAB-969C-7A1B8A104392}" type="presParOf" srcId="{D38B1B62-58B4-4D95-889D-4BDFC1BA7201}" destId="{192E2275-9491-4811-A14A-6A530FA77699}" srcOrd="0" destOrd="0" presId="urn:microsoft.com/office/officeart/2005/8/layout/cycle8"/>
    <dgm:cxn modelId="{E4EA5061-4E2C-4593-8625-A5759918D9DF}" type="presParOf" srcId="{D38B1B62-58B4-4D95-889D-4BDFC1BA7201}" destId="{C6735B3D-FB1E-4826-98EA-317F04F0DE50}" srcOrd="1" destOrd="0" presId="urn:microsoft.com/office/officeart/2005/8/layout/cycle8"/>
    <dgm:cxn modelId="{71C6DFD1-9034-4D0C-860F-F95041BEF33B}" type="presParOf" srcId="{D38B1B62-58B4-4D95-889D-4BDFC1BA7201}" destId="{D372EC35-58D9-4BAA-890C-2D1E1D71A900}" srcOrd="2" destOrd="0" presId="urn:microsoft.com/office/officeart/2005/8/layout/cycle8"/>
    <dgm:cxn modelId="{92EC411C-FC24-41B7-A7FA-FFF9F426CBDA}" type="presParOf" srcId="{D38B1B62-58B4-4D95-889D-4BDFC1BA7201}" destId="{D3E69A97-6BDD-40C2-9124-99948CBF208B}" srcOrd="3" destOrd="0" presId="urn:microsoft.com/office/officeart/2005/8/layout/cycle8"/>
    <dgm:cxn modelId="{667EC919-F2D7-4014-B3C3-B5CD3F0E032B}" type="presParOf" srcId="{D38B1B62-58B4-4D95-889D-4BDFC1BA7201}" destId="{174D84FF-F2E6-4437-9A8F-DCB356F4500B}" srcOrd="4" destOrd="0" presId="urn:microsoft.com/office/officeart/2005/8/layout/cycle8"/>
    <dgm:cxn modelId="{C8001009-3DC9-482F-896E-5CAE0F81008D}" type="presParOf" srcId="{D38B1B62-58B4-4D95-889D-4BDFC1BA7201}" destId="{2654461D-5E9F-4911-A422-3B4B5568F61E}" srcOrd="5" destOrd="0" presId="urn:microsoft.com/office/officeart/2005/8/layout/cycle8"/>
    <dgm:cxn modelId="{5EC17D90-A443-4EEC-96D2-4F87EA5826F5}" type="presParOf" srcId="{D38B1B62-58B4-4D95-889D-4BDFC1BA7201}" destId="{43C2139D-6BC1-4E92-8F59-90638D07D8EE}" srcOrd="6" destOrd="0" presId="urn:microsoft.com/office/officeart/2005/8/layout/cycle8"/>
    <dgm:cxn modelId="{7A6738A4-3F21-48E5-914D-3F0414E69B42}" type="presParOf" srcId="{D38B1B62-58B4-4D95-889D-4BDFC1BA7201}" destId="{AB28C214-1467-41DF-B1CC-FB3CA2EC38A0}" srcOrd="7" destOrd="0" presId="urn:microsoft.com/office/officeart/2005/8/layout/cycle8"/>
    <dgm:cxn modelId="{7E48DC66-0A3A-4FFF-B8ED-A8DDB4866735}" type="presParOf" srcId="{D38B1B62-58B4-4D95-889D-4BDFC1BA7201}" destId="{3052E4DD-EC18-46A9-838C-0F012ECAB744}" srcOrd="8" destOrd="0" presId="urn:microsoft.com/office/officeart/2005/8/layout/cycle8"/>
    <dgm:cxn modelId="{73E4BB93-207D-496C-BF91-E0A7A4B8AA02}" type="presParOf" srcId="{D38B1B62-58B4-4D95-889D-4BDFC1BA7201}" destId="{AA39CC9C-5058-42E6-88B6-E588E378E7CB}" srcOrd="9" destOrd="0" presId="urn:microsoft.com/office/officeart/2005/8/layout/cycle8"/>
    <dgm:cxn modelId="{B431CC0A-1E65-45D7-AC1D-AB89BD86BA11}" type="presParOf" srcId="{D38B1B62-58B4-4D95-889D-4BDFC1BA7201}" destId="{8650E52B-C447-44F0-BCDA-18443CE0BE83}" srcOrd="10" destOrd="0" presId="urn:microsoft.com/office/officeart/2005/8/layout/cycle8"/>
    <dgm:cxn modelId="{AD7A806D-417E-44D1-86E4-1300479DCB55}" type="presParOf" srcId="{D38B1B62-58B4-4D95-889D-4BDFC1BA7201}" destId="{C0AE0B75-F985-4227-8E12-3D3D2E88483F}" srcOrd="11" destOrd="0" presId="urn:microsoft.com/office/officeart/2005/8/layout/cycle8"/>
    <dgm:cxn modelId="{995C7DA0-5EB7-4FCD-8A0A-04F4043A20E3}" type="presParOf" srcId="{D38B1B62-58B4-4D95-889D-4BDFC1BA7201}" destId="{2C60BDEA-B82F-4ED4-8804-3B595CF48633}" srcOrd="12" destOrd="0" presId="urn:microsoft.com/office/officeart/2005/8/layout/cycle8"/>
    <dgm:cxn modelId="{AA23563A-2555-44EF-8C65-6824FF325CD5}" type="presParOf" srcId="{D38B1B62-58B4-4D95-889D-4BDFC1BA7201}" destId="{681AE7E3-432D-44DB-93C5-A554C2840E8C}" srcOrd="13" destOrd="0" presId="urn:microsoft.com/office/officeart/2005/8/layout/cycle8"/>
    <dgm:cxn modelId="{3759115D-0301-446B-AE1F-1AF5954D035F}" type="presParOf" srcId="{D38B1B62-58B4-4D95-889D-4BDFC1BA7201}" destId="{0AE98638-3883-4BEF-9DBE-5D4F0DB8DC4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C15D947-EBBA-4C0D-882F-AD332E0BF535}" type="datetime1">
              <a:rPr lang="zh-CN" altLang="en-US"/>
              <a:pPr>
                <a:defRPr/>
              </a:pPr>
              <a:t>2015/5/14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smtClean="0"/>
              <a:t>单击此处编辑母版文本样式</a:t>
            </a:r>
          </a:p>
          <a:p>
            <a:pPr>
              <a:defRPr/>
            </a:pPr>
            <a:r>
              <a:rPr lang="zh-CN" smtClean="0"/>
              <a:t>第二级</a:t>
            </a:r>
          </a:p>
          <a:p>
            <a:pPr>
              <a:defRPr/>
            </a:pPr>
            <a:r>
              <a:rPr lang="zh-CN" smtClean="0"/>
              <a:t>第三级</a:t>
            </a:r>
          </a:p>
          <a:p>
            <a:pPr>
              <a:defRPr/>
            </a:pPr>
            <a:r>
              <a:rPr lang="zh-CN" smtClean="0"/>
              <a:t>第四级</a:t>
            </a:r>
          </a:p>
          <a:p>
            <a:pPr>
              <a:defRPr/>
            </a:pPr>
            <a:r>
              <a:rPr lang="zh-CN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04935C0-3B8A-45FC-A00B-50BE28E7DCB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243265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6E209D04-2A3F-4980-8187-96E1772A9075}" type="slidenum">
              <a:rPr lang="en-US" altLang="zh-CN" sz="1200" smtClean="0"/>
              <a:pPr>
                <a:buFontTx/>
                <a:buNone/>
              </a:pPr>
              <a:t>4</a:t>
            </a:fld>
            <a:endParaRPr lang="zh-CN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004697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509E14-1E45-47E3-9C25-A22F21B52A66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415056-DA7D-4F6D-88F4-2C8808639130}" type="slidenum">
              <a:rPr lang="zh-CN" altLang="en-US" smtClean="0"/>
              <a:pPr/>
              <a:t>14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0380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932118-3A3D-47B2-B633-D8290C5F0255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3379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0E227F-96F1-484E-9B9C-304BA5CEF977}" type="slidenum">
              <a:rPr lang="zh-CN" altLang="en-US" smtClean="0"/>
              <a:pPr/>
              <a:t>15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2201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14A635-8F27-4CC2-9077-C75252E93541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E3F47-DB23-4245-A4A3-77CC67D45BB5}" type="slidenum">
              <a:rPr lang="zh-CN" altLang="en-US" smtClean="0"/>
              <a:pPr/>
              <a:t>16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58494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今年的规划，挑战一键化上线和自动化部署</a:t>
            </a: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E13C0-1518-41F2-BF5A-C09EB5639919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3789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D4E1A5-02BC-4914-AE4C-9F3B16F942A5}" type="slidenum">
              <a:rPr lang="zh-CN" altLang="en-US" smtClean="0"/>
              <a:pPr/>
              <a:t>17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9834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0E046B-38FF-4B98-9739-A7CDEB4A443F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096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D06B9F-2DC9-42BF-BDA6-DFDE84AFB82D}" type="slidenum">
              <a:rPr lang="zh-CN" altLang="en-US" smtClean="0"/>
              <a:pPr/>
              <a:t>19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3575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17</a:t>
            </a:r>
            <a:r>
              <a:rPr lang="zh-CN" altLang="en-US" smtClean="0"/>
              <a:t>个项目全部接入、配置的标准化给后续的工具平台建设打下良好的基础</a:t>
            </a:r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4111B0-40DF-4455-B8F7-9EE985987FB5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94A3DB-D162-4BB5-9AAD-62624E9D2B91}" type="slidenum">
              <a:rPr lang="zh-CN" altLang="en-US" smtClean="0"/>
              <a:pPr/>
              <a:t>20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317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游戏中心所有核心业务都接入</a:t>
            </a:r>
            <a:r>
              <a:rPr lang="en-US" altLang="zh-CN" smtClean="0"/>
              <a:t>UCMHA</a:t>
            </a:r>
            <a:r>
              <a:rPr lang="zh-CN" altLang="en-US" smtClean="0"/>
              <a:t>，进一步提高了数据层的高可用。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FF186-BDA6-410B-8584-90EC8E6BA550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1741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C02687-A4D3-4667-9310-15E8687A2E19}" type="slidenum">
              <a:rPr lang="zh-CN" altLang="en-US" smtClean="0"/>
              <a:pPr/>
              <a:t>21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85761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17</a:t>
            </a:r>
            <a:r>
              <a:rPr lang="zh-CN" altLang="en-US" smtClean="0"/>
              <a:t>个项目全部接入</a:t>
            </a:r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896C1E-9C36-4180-A202-1EF0C8C0516F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F81621-4FFF-433E-8098-909D63EF56B8}" type="slidenum">
              <a:rPr lang="zh-CN" altLang="en-US" smtClean="0"/>
              <a:pPr/>
              <a:t>22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72493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0E046B-38FF-4B98-9739-A7CDEB4A443F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096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D06B9F-2DC9-42BF-BDA6-DFDE84AFB82D}" type="slidenum">
              <a:rPr lang="zh-CN" altLang="en-US" smtClean="0"/>
              <a:pPr/>
              <a:t>23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1265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0E046B-38FF-4B98-9739-A7CDEB4A443F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096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D06B9F-2DC9-42BF-BDA6-DFDE84AFB82D}" type="slidenum">
              <a:rPr lang="zh-CN" altLang="en-US" smtClean="0"/>
              <a:pPr/>
              <a:t>24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68554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上海电信的故障依然还在不断发生，</a:t>
            </a:r>
            <a:r>
              <a:rPr lang="en-US" altLang="zh-CN" smtClean="0"/>
              <a:t>9</a:t>
            </a:r>
            <a:r>
              <a:rPr lang="zh-CN" altLang="en-US" smtClean="0"/>
              <a:t>月份</a:t>
            </a:r>
            <a:r>
              <a:rPr lang="en-US" altLang="zh-CN" smtClean="0"/>
              <a:t>3</a:t>
            </a:r>
            <a:r>
              <a:rPr lang="zh-CN" altLang="en-US" smtClean="0"/>
              <a:t>起、</a:t>
            </a:r>
            <a:r>
              <a:rPr lang="en-US" altLang="zh-CN" smtClean="0"/>
              <a:t>8</a:t>
            </a:r>
            <a:r>
              <a:rPr lang="zh-CN" altLang="en-US" smtClean="0"/>
              <a:t>月份</a:t>
            </a:r>
            <a:r>
              <a:rPr lang="en-US" altLang="zh-CN" smtClean="0"/>
              <a:t>3</a:t>
            </a:r>
            <a:r>
              <a:rPr lang="zh-CN" altLang="en-US" smtClean="0"/>
              <a:t>起、</a:t>
            </a:r>
            <a:r>
              <a:rPr lang="en-US" altLang="zh-CN" smtClean="0"/>
              <a:t>7</a:t>
            </a:r>
            <a:r>
              <a:rPr lang="zh-CN" altLang="en-US" smtClean="0"/>
              <a:t>月份</a:t>
            </a:r>
            <a:r>
              <a:rPr lang="en-US" altLang="zh-CN" smtClean="0"/>
              <a:t>1</a:t>
            </a:r>
            <a:r>
              <a:rPr lang="zh-CN" altLang="en-US" smtClean="0"/>
              <a:t>次，持续出现中断和丢包情况</a:t>
            </a:r>
          </a:p>
        </p:txBody>
      </p:sp>
      <p:sp>
        <p:nvSpPr>
          <p:cNvPr id="1331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90C7A0-BC5C-46FD-905B-D2D7294AF55B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4947FA-75D7-464D-99E9-95280E3FEF6D}" type="slidenum">
              <a:rPr lang="zh-CN" altLang="en-US" smtClean="0"/>
              <a:pPr/>
              <a:t>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94326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0E046B-38FF-4B98-9739-A7CDEB4A443F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096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D06B9F-2DC9-42BF-BDA6-DFDE84AFB82D}" type="slidenum">
              <a:rPr lang="zh-CN" altLang="en-US" smtClean="0"/>
              <a:pPr/>
              <a:t>25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78575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游戏中心</a:t>
            </a:r>
            <a:r>
              <a:rPr lang="en-US" altLang="zh-CN" dirty="0" smtClean="0"/>
              <a:t>p1,p2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jws</a:t>
            </a:r>
            <a:r>
              <a:rPr lang="zh-CN" altLang="en-US" dirty="0" smtClean="0"/>
              <a:t>业务，</a:t>
            </a:r>
            <a:r>
              <a:rPr lang="en-US" altLang="zh-CN" b="1" dirty="0" smtClean="0"/>
              <a:t>18</a:t>
            </a:r>
            <a:r>
              <a:rPr lang="zh-CN" altLang="en-US" dirty="0" smtClean="0"/>
              <a:t>个业务，已完成</a:t>
            </a:r>
            <a:r>
              <a:rPr lang="en-US" altLang="zh-CN" b="1" dirty="0" smtClean="0"/>
              <a:t>18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764</a:t>
            </a:r>
            <a:r>
              <a:rPr lang="zh-CN" altLang="en-US" dirty="0" smtClean="0"/>
              <a:t>个接口接入了</a:t>
            </a:r>
            <a:r>
              <a:rPr lang="en-US" altLang="zh-CN" dirty="0" err="1" smtClean="0"/>
              <a:t>http.sf</a:t>
            </a:r>
            <a:endParaRPr lang="zh-CN" altLang="en-US" dirty="0" smtClean="0"/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49E627-1FEC-402C-A1C8-6A8BE8F7979C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301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7EAE3D-8A19-4E80-8584-1DA4DD23DCE9}" type="slidenum">
              <a:rPr lang="zh-CN" altLang="en-US" smtClean="0"/>
              <a:pPr/>
              <a:t>26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20617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游戏包管理系统进入阿里云</a:t>
            </a:r>
            <a:endParaRPr lang="en-US" altLang="zh-CN" smtClean="0"/>
          </a:p>
          <a:p>
            <a:r>
              <a:rPr lang="zh-CN" altLang="en-US" smtClean="0"/>
              <a:t>自研游戏进入阿里云</a:t>
            </a:r>
            <a:endParaRPr lang="en-US" altLang="zh-CN" smtClean="0"/>
          </a:p>
          <a:p>
            <a:r>
              <a:rPr lang="en-US" altLang="zh-CN" smtClean="0"/>
              <a:t>CP</a:t>
            </a:r>
            <a:r>
              <a:rPr lang="zh-CN" altLang="en-US" smtClean="0"/>
              <a:t>游戏进入阿里云</a:t>
            </a:r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A40618-F3BC-47D7-8A9B-D3BE1FB6A8F8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1BFBCF-8159-4E7E-9554-583722A0E130}" type="slidenum">
              <a:rPr lang="zh-CN" altLang="en-US" smtClean="0"/>
              <a:pPr/>
              <a:t>27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00273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、统一服务之间的调度策略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、统一服务之间的鉴权策略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、统一服务之间的监控、柔性策略等等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、可以实现服务染色，方便问题定位</a:t>
            </a:r>
          </a:p>
        </p:txBody>
      </p:sp>
      <p:sp>
        <p:nvSpPr>
          <p:cNvPr id="4915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BDBCAB-672A-41C1-9DBD-10423A503F3E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915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FE6794-B1F9-43E4-91F0-B10864731688}" type="slidenum">
              <a:rPr lang="zh-CN" altLang="en-US" smtClean="0"/>
              <a:pPr/>
              <a:t>28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41609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演习了</a:t>
            </a:r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ECE1F4-8FFC-4EBD-8809-D3B25442DB6A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C5D416-FF81-4754-B62E-3A6D59B22E5A}" type="slidenum">
              <a:rPr lang="zh-CN" altLang="en-US" smtClean="0"/>
              <a:pPr/>
              <a:t>29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78654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ECE1F4-8FFC-4EBD-8809-D3B25442DB6A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C5D416-FF81-4754-B62E-3A6D59B22E5A}" type="slidenum">
              <a:rPr lang="zh-CN" altLang="en-US" smtClean="0"/>
              <a:pPr/>
              <a:t>30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91229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ECE1F4-8FFC-4EBD-8809-D3B25442DB6A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C5D416-FF81-4754-B62E-3A6D59B22E5A}" type="slidenum">
              <a:rPr lang="zh-CN" altLang="en-US" smtClean="0"/>
              <a:pPr/>
              <a:t>31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82935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、技术研究偏弱项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、培养了两个运维研发</a:t>
            </a:r>
            <a:endParaRPr lang="en-US" altLang="zh-CN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4AB9CE-1DCE-4AA0-A59B-9189A07D517D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22175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团队的梯队不错，形成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T2C-T2B—T2A—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新人梯队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团队的角色都非常好。项目管理、项目执行、技术研究、运维研发、运维规划等等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/>
              <a:t>培养了两个运维研发</a:t>
            </a:r>
            <a:endParaRPr lang="en-US" altLang="zh-CN" b="1" dirty="0" smtClean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 smtClean="0"/>
          </a:p>
          <a:p>
            <a:r>
              <a:rPr lang="zh-CN" altLang="en-US" dirty="0" smtClean="0"/>
              <a:t>弱点：</a:t>
            </a:r>
            <a:endParaRPr lang="en-US" altLang="zh-CN" dirty="0" smtClean="0"/>
          </a:p>
          <a:p>
            <a:r>
              <a:rPr lang="zh-CN" altLang="en-US" b="1" dirty="0" smtClean="0"/>
              <a:t>技术研究偏弱项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4AB9CE-1DCE-4AA0-A59B-9189A07D517D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8946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F7339D-25DE-4AC6-84B6-B9E29F151F7F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93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E983309-9F20-48D0-826E-5CC519659FCD}" type="slidenum">
              <a:rPr lang="en-US" altLang="zh-CN" sz="1200" smtClean="0"/>
              <a:pPr>
                <a:buFontTx/>
                <a:buNone/>
              </a:pPr>
              <a:t>6</a:t>
            </a:fld>
            <a:endParaRPr lang="zh-CN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480941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聚焦自动化、数据化、服务化的运维体系构建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57A708-D7D2-4422-B236-E8A80736242E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7829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DCAED9-6086-460D-B90A-6AC794DBB69D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7916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E608B8-825A-4CB4-B5CA-DBF25786778D}" type="slidenum">
              <a:rPr lang="zh-CN" altLang="en-US" smtClean="0"/>
              <a:pPr/>
              <a:t>39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117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C52A5D-4F49-435F-B4C0-4BF64B1C3BF9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1741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E13F2B-2BBD-49D1-ACCC-53D4FE14A301}" type="slidenum">
              <a:rPr lang="zh-CN" altLang="en-US" smtClean="0"/>
              <a:pPr/>
              <a:t>7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3331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后面持续推广到应用程序</a:t>
            </a:r>
          </a:p>
        </p:txBody>
      </p:sp>
      <p:sp>
        <p:nvSpPr>
          <p:cNvPr id="2355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01450F-8FAC-43E2-9A78-DE7E4CFFDA95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815A4C-E43D-4417-82DC-4CC63250B781}" type="slidenum">
              <a:rPr lang="zh-CN" altLang="en-US" smtClean="0"/>
              <a:pPr/>
              <a:t>8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4190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持续覆盖计划：客户端</a:t>
            </a:r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EF65C4-9908-45FD-B2CC-C6A8C6B0F59C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5BE258-6A36-4A2F-BE3E-7C4BAC6AC42B}" type="slidenum">
              <a:rPr lang="zh-CN" altLang="en-US" smtClean="0"/>
              <a:pPr/>
              <a:t>9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9435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持续覆盖计划：客户端</a:t>
            </a:r>
          </a:p>
        </p:txBody>
      </p:sp>
      <p:sp>
        <p:nvSpPr>
          <p:cNvPr id="2355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01450F-8FAC-43E2-9A78-DE7E4CFFDA95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815A4C-E43D-4417-82DC-4CC63250B781}" type="slidenum">
              <a:rPr lang="zh-CN" altLang="en-US" smtClean="0"/>
              <a:pPr/>
              <a:t>10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7788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个业务，</a:t>
            </a:r>
            <a:r>
              <a:rPr lang="en-US" altLang="zh-CN" dirty="0" smtClean="0"/>
              <a:t>900G</a:t>
            </a:r>
            <a:r>
              <a:rPr lang="zh-CN" altLang="en-US" dirty="0" smtClean="0"/>
              <a:t>的数据、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亿记录数</a:t>
            </a:r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32924C-FA3C-42F7-BBEE-8C4F0CB3E601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AFB2E5-BF79-4FB7-9507-DDFFB878A6DE}" type="slidenum">
              <a:rPr lang="zh-CN" altLang="en-US" smtClean="0"/>
              <a:pPr/>
              <a:t>11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0995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0D5C2A-FECB-4E2C-9E6A-280152461317}" type="datetime1">
              <a:rPr lang="zh-CN" altLang="en-US" smtClean="0"/>
              <a:pPr/>
              <a:t>2015/5/14</a:t>
            </a:fld>
            <a:endParaRPr lang="zh-CN" altLang="en-US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B92C5A-80F2-4977-AC9B-04A2BEC6D376}" type="slidenum">
              <a:rPr lang="zh-CN" altLang="en-US" smtClean="0"/>
              <a:pPr/>
              <a:t>12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7952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B55E0-4444-4FC1-A5D8-15B303920E22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89567-6401-42C6-A8DE-2CACA109DB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3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66935-2D2B-401C-9E57-912A683CA413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D06AA-259F-48EC-B250-6284923EB4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6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BF3E-594C-4EBA-AE68-0C747A9D7334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AF721-9701-4993-A327-469F5ED27A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DD32F-E7B5-4BAA-89BF-93033F92FAA7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5294A-3E5A-4BD1-A062-4A0A98E4AC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3755A-4E7B-4198-8FDF-F073162425EB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2897A-A107-4B52-962A-5BF2A29A05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4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BC70-F651-4F56-916C-82DD58A3ADF7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516D8-B89F-4A56-948A-BF9E340EC8D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94BC-C5EA-41CE-9100-220B8F4251C1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03E3A-4F21-4A8B-9281-6A588EFCB2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DE32-8100-4463-9C6F-D787E4F3A06B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3E01F-AC30-4491-9D7F-90EF74B62FA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008FA-A96D-4152-AFAF-A11067CCD2D7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DAEC-A96B-472A-9641-ED8A6A2EFF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A0B51-6B79-4871-B206-2599F0ABA499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A1350-0A8A-4FB1-811E-89E1051EC73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0960E-9FA2-4DFD-879F-A0DDB7A0630F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9B4D-9737-4AD1-9CCA-8CF0650311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58A1812-9FAD-47CB-8BBF-A0810EEFDED9}" type="datetime1">
              <a:rPr lang="zh-CN" altLang="en-US"/>
              <a:pPr>
                <a:defRPr/>
              </a:pPr>
              <a:t>2015/5/14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162A02-81FD-414E-9F30-28C8304CCD0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9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___2.xls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___1.xls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___3.xls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___6.xls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Excel_97-2003____5.xls"/><Relationship Id="rId5" Type="http://schemas.openxmlformats.org/officeDocument/2006/relationships/image" Target="../media/image37.png"/><Relationship Id="rId4" Type="http://schemas.openxmlformats.org/officeDocument/2006/relationships/oleObject" Target="../embeddings/Microsoft_Excel_97-2003____4.xls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Visio_2003-2010___7.vsd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0" descr="UC工作交流PPT2修改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2" descr="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3050"/>
            <a:ext cx="1143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0" y="4365625"/>
            <a:ext cx="7772400" cy="642938"/>
          </a:xfrm>
        </p:spPr>
        <p:txBody>
          <a:bodyPr/>
          <a:lstStyle/>
          <a:p>
            <a:pPr marL="0" indent="0" eaLnBrk="1" hangingPunct="1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/>
            </a:r>
            <a:b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游戏运维组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王金银</a:t>
            </a:r>
            <a:b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2015.1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7" name="灯片编号占位符 3"/>
          <p:cNvSpPr>
            <a:spLocks noGrp="1" noChangeArrowheads="1"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14BC9E9B-C257-49F1-BA2E-934A58605289}" type="slidenum">
              <a:rPr lang="zh-CN" altLang="en-US" sz="9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zh-CN" altLang="en-US" sz="900">
              <a:latin typeface="Arial" panose="020B0604020202020204" pitchFamily="34" charset="0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73050" y="2525713"/>
            <a:ext cx="8597900" cy="1677987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" name="Rectangle 101"/>
          <p:cNvSpPr>
            <a:spLocks noGrp="1" noChangeArrowheads="1"/>
          </p:cNvSpPr>
          <p:nvPr>
            <p:ph type="ctrTitle"/>
          </p:nvPr>
        </p:nvSpPr>
        <p:spPr>
          <a:xfrm>
            <a:off x="531813" y="2997200"/>
            <a:ext cx="8143875" cy="714375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</a:pPr>
            <a:r>
              <a:rPr lang="en-US" altLang="zh-CN" sz="4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2014</a:t>
            </a:r>
            <a:r>
              <a:rPr lang="zh-CN" altLang="en-US" sz="4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年工作总结及</a:t>
            </a:r>
            <a:r>
              <a:rPr lang="en-US" altLang="zh-CN" sz="4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4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年规划</a:t>
            </a:r>
            <a:endParaRPr lang="en-US" altLang="ko-KR" sz="4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21" y="5139879"/>
            <a:ext cx="4157279" cy="171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53006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数据化运维之端数据采集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700" b="1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908050"/>
            <a:ext cx="90995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884238"/>
            <a:ext cx="9186863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884238"/>
            <a:ext cx="9117012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53721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之应用服务数据采集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4572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836613"/>
            <a:ext cx="45418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3716338"/>
            <a:ext cx="9123363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479595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之总结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827740" y="3645015"/>
            <a:ext cx="3527425" cy="1189037"/>
            <a:chOff x="0" y="0"/>
            <a:chExt cx="4236496" cy="1427243"/>
          </a:xfrm>
        </p:grpSpPr>
        <p:sp>
          <p:nvSpPr>
            <p:cNvPr id="9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1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2" name="任意多边形 7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" name="任意多边形 8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4029728" y="4180002"/>
            <a:ext cx="3286125" cy="919163"/>
            <a:chOff x="0" y="0"/>
            <a:chExt cx="4230687" cy="1183415"/>
          </a:xfrm>
        </p:grpSpPr>
        <p:sp>
          <p:nvSpPr>
            <p:cNvPr id="15" name="任意多边形 10"/>
            <p:cNvSpPr>
              <a:spLocks noChangeArrowheads="1"/>
            </p:cNvSpPr>
            <p:nvPr/>
          </p:nvSpPr>
          <p:spPr bwMode="auto">
            <a:xfrm>
              <a:off x="2741168" y="90732"/>
              <a:ext cx="291830" cy="552476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345332 h 476655"/>
                <a:gd name="T4" fmla="*/ 291830 w 291830"/>
                <a:gd name="T5" fmla="*/ 476655 h 476655"/>
                <a:gd name="T6" fmla="*/ 282102 w 291830"/>
                <a:gd name="T7" fmla="*/ 136187 h 476655"/>
                <a:gd name="T8" fmla="*/ 0 w 291830"/>
                <a:gd name="T9" fmla="*/ 0 h 476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830"/>
                <a:gd name="T16" fmla="*/ 0 h 476655"/>
                <a:gd name="T17" fmla="*/ 291830 w 291830"/>
                <a:gd name="T18" fmla="*/ 476655 h 476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0" y="0"/>
              <a:ext cx="4230687" cy="1183415"/>
            </a:xfrm>
            <a:custGeom>
              <a:avLst/>
              <a:gdLst>
                <a:gd name="T0" fmla="*/ 0 w 10000"/>
                <a:gd name="T1" fmla="*/ 3269 h 10032"/>
                <a:gd name="T2" fmla="*/ 10 w 10000"/>
                <a:gd name="T3" fmla="*/ 6374 h 10032"/>
                <a:gd name="T4" fmla="*/ 3606 w 10000"/>
                <a:gd name="T5" fmla="*/ 9987 h 10032"/>
                <a:gd name="T6" fmla="*/ 8454 w 10000"/>
                <a:gd name="T7" fmla="*/ 7378 h 10032"/>
                <a:gd name="T8" fmla="*/ 9132 w 10000"/>
                <a:gd name="T9" fmla="*/ 8524 h 10032"/>
                <a:gd name="T10" fmla="*/ 9980 w 10000"/>
                <a:gd name="T11" fmla="*/ 3064 h 10032"/>
                <a:gd name="T12" fmla="*/ 10000 w 10000"/>
                <a:gd name="T13" fmla="*/ 1 h 10032"/>
                <a:gd name="T14" fmla="*/ 6467 w 10000"/>
                <a:gd name="T15" fmla="*/ 3621 h 10032"/>
                <a:gd name="T16" fmla="*/ 7093 w 10000"/>
                <a:gd name="T17" fmla="*/ 4958 h 10032"/>
                <a:gd name="T18" fmla="*/ 4447 w 10000"/>
                <a:gd name="T19" fmla="*/ 6423 h 10032"/>
                <a:gd name="T20" fmla="*/ 0 w 10000"/>
                <a:gd name="T21" fmla="*/ 3269 h 100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000"/>
                <a:gd name="T34" fmla="*/ 0 h 10032"/>
                <a:gd name="T35" fmla="*/ 10000 w 10000"/>
                <a:gd name="T36" fmla="*/ 10032 h 100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000" h="10032">
                  <a:moveTo>
                    <a:pt x="0" y="3269"/>
                  </a:moveTo>
                  <a:cubicBezTo>
                    <a:pt x="1" y="6347"/>
                    <a:pt x="1" y="6368"/>
                    <a:pt x="10" y="6374"/>
                  </a:cubicBezTo>
                  <a:cubicBezTo>
                    <a:pt x="19" y="6381"/>
                    <a:pt x="1705" y="9655"/>
                    <a:pt x="3606" y="9987"/>
                  </a:cubicBezTo>
                  <a:cubicBezTo>
                    <a:pt x="5507" y="10319"/>
                    <a:pt x="7450" y="8778"/>
                    <a:pt x="8454" y="7378"/>
                  </a:cubicBezTo>
                  <a:cubicBezTo>
                    <a:pt x="8680" y="7760"/>
                    <a:pt x="9132" y="8588"/>
                    <a:pt x="9132" y="8524"/>
                  </a:cubicBezTo>
                  <a:cubicBezTo>
                    <a:pt x="9132" y="8504"/>
                    <a:pt x="9660" y="5206"/>
                    <a:pt x="9980" y="3064"/>
                  </a:cubicBezTo>
                  <a:cubicBezTo>
                    <a:pt x="9983" y="3045"/>
                    <a:pt x="10001" y="-50"/>
                    <a:pt x="10000" y="1"/>
                  </a:cubicBezTo>
                  <a:cubicBezTo>
                    <a:pt x="8822" y="1208"/>
                    <a:pt x="6951" y="2795"/>
                    <a:pt x="6467" y="3621"/>
                  </a:cubicBezTo>
                  <a:cubicBezTo>
                    <a:pt x="5983" y="4448"/>
                    <a:pt x="6885" y="4513"/>
                    <a:pt x="7093" y="4958"/>
                  </a:cubicBezTo>
                  <a:cubicBezTo>
                    <a:pt x="7093" y="4958"/>
                    <a:pt x="5628" y="6706"/>
                    <a:pt x="4447" y="6423"/>
                  </a:cubicBezTo>
                  <a:cubicBezTo>
                    <a:pt x="3264" y="6142"/>
                    <a:pt x="876" y="4988"/>
                    <a:pt x="0" y="3269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0" y="0"/>
              <a:ext cx="4230687" cy="863599"/>
            </a:xfrm>
            <a:custGeom>
              <a:avLst/>
              <a:gdLst>
                <a:gd name="T0" fmla="*/ 160 w 1128"/>
                <a:gd name="T1" fmla="*/ 42 h 230"/>
                <a:gd name="T2" fmla="*/ 0 w 1128"/>
                <a:gd name="T3" fmla="*/ 104 h 230"/>
                <a:gd name="T4" fmla="*/ 410 w 1128"/>
                <a:gd name="T5" fmla="*/ 224 h 230"/>
                <a:gd name="T6" fmla="*/ 952 w 1128"/>
                <a:gd name="T7" fmla="*/ 142 h 230"/>
                <a:gd name="T8" fmla="*/ 1028 w 1128"/>
                <a:gd name="T9" fmla="*/ 178 h 230"/>
                <a:gd name="T10" fmla="*/ 1128 w 1128"/>
                <a:gd name="T11" fmla="*/ 0 h 230"/>
                <a:gd name="T12" fmla="*/ 730 w 1128"/>
                <a:gd name="T13" fmla="*/ 24 h 230"/>
                <a:gd name="T14" fmla="*/ 800 w 1128"/>
                <a:gd name="T15" fmla="*/ 66 h 230"/>
                <a:gd name="T16" fmla="*/ 504 w 1128"/>
                <a:gd name="T17" fmla="*/ 112 h 230"/>
                <a:gd name="T18" fmla="*/ 160 w 1128"/>
                <a:gd name="T19" fmla="*/ 42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8"/>
                <a:gd name="T31" fmla="*/ 0 h 230"/>
                <a:gd name="T32" fmla="*/ 1128 w 1128"/>
                <a:gd name="T33" fmla="*/ 230 h 2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8" h="230">
                  <a:moveTo>
                    <a:pt x="160" y="4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152" y="218"/>
                    <a:pt x="410" y="224"/>
                  </a:cubicBezTo>
                  <a:cubicBezTo>
                    <a:pt x="668" y="230"/>
                    <a:pt x="840" y="186"/>
                    <a:pt x="952" y="142"/>
                  </a:cubicBezTo>
                  <a:cubicBezTo>
                    <a:pt x="1028" y="178"/>
                    <a:pt x="1028" y="178"/>
                    <a:pt x="1028" y="178"/>
                  </a:cubicBezTo>
                  <a:cubicBezTo>
                    <a:pt x="1128" y="0"/>
                    <a:pt x="1128" y="0"/>
                    <a:pt x="1128" y="0"/>
                  </a:cubicBezTo>
                  <a:cubicBezTo>
                    <a:pt x="730" y="24"/>
                    <a:pt x="730" y="24"/>
                    <a:pt x="730" y="24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66"/>
                    <a:pt x="688" y="117"/>
                    <a:pt x="504" y="112"/>
                  </a:cubicBezTo>
                  <a:cubicBezTo>
                    <a:pt x="320" y="108"/>
                    <a:pt x="258" y="96"/>
                    <a:pt x="160" y="42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任意多边形 13"/>
            <p:cNvSpPr>
              <a:spLocks noChangeArrowheads="1"/>
            </p:cNvSpPr>
            <p:nvPr/>
          </p:nvSpPr>
          <p:spPr bwMode="auto">
            <a:xfrm>
              <a:off x="3573016" y="533472"/>
              <a:ext cx="291830" cy="476655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345332 h 476655"/>
                <a:gd name="T4" fmla="*/ 291830 w 291830"/>
                <a:gd name="T5" fmla="*/ 476655 h 476655"/>
                <a:gd name="T6" fmla="*/ 282102 w 291830"/>
                <a:gd name="T7" fmla="*/ 136187 h 476655"/>
                <a:gd name="T8" fmla="*/ 0 w 291830"/>
                <a:gd name="T9" fmla="*/ 0 h 476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830"/>
                <a:gd name="T16" fmla="*/ 0 h 476655"/>
                <a:gd name="T17" fmla="*/ 291830 w 291830"/>
                <a:gd name="T18" fmla="*/ 476655 h 476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9" name="任意多边形 14"/>
          <p:cNvSpPr>
            <a:spLocks/>
          </p:cNvSpPr>
          <p:nvPr/>
        </p:nvSpPr>
        <p:spPr bwMode="auto">
          <a:xfrm>
            <a:off x="3575703" y="2190865"/>
            <a:ext cx="374650" cy="2074862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C73E0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" name="任意多边形 15"/>
          <p:cNvSpPr>
            <a:spLocks/>
          </p:cNvSpPr>
          <p:nvPr/>
        </p:nvSpPr>
        <p:spPr bwMode="auto">
          <a:xfrm flipH="1">
            <a:off x="4286903" y="2190865"/>
            <a:ext cx="428625" cy="2265362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E1247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3" name="TextBox 11"/>
          <p:cNvSpPr>
            <a:spLocks noChangeArrowheads="1"/>
          </p:cNvSpPr>
          <p:nvPr/>
        </p:nvSpPr>
        <p:spPr bwMode="auto">
          <a:xfrm flipH="1">
            <a:off x="1089678" y="1382921"/>
            <a:ext cx="23302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、数据化运维理念形成</a:t>
            </a:r>
            <a:endParaRPr lang="en-US" altLang="zh-CN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、端到端的数据体系化认识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19"/>
          <p:cNvSpPr>
            <a:spLocks noChangeArrowheads="1"/>
          </p:cNvSpPr>
          <p:nvPr/>
        </p:nvSpPr>
        <p:spPr bwMode="auto">
          <a:xfrm>
            <a:off x="1089678" y="2186102"/>
            <a:ext cx="2138362" cy="46038"/>
          </a:xfrm>
          <a:prstGeom prst="rect">
            <a:avLst/>
          </a:prstGeom>
          <a:solidFill>
            <a:srgbClr val="C73E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6" name="Group 20"/>
          <p:cNvGrpSpPr>
            <a:grpSpLocks/>
          </p:cNvGrpSpPr>
          <p:nvPr/>
        </p:nvGrpSpPr>
        <p:grpSpPr bwMode="auto">
          <a:xfrm flipH="1">
            <a:off x="5009374" y="1253422"/>
            <a:ext cx="2525707" cy="954107"/>
            <a:chOff x="113777" y="-110111"/>
            <a:chExt cx="2183514" cy="954107"/>
          </a:xfrm>
        </p:grpSpPr>
        <p:sp>
          <p:nvSpPr>
            <p:cNvPr id="27" name="TextBox 11"/>
            <p:cNvSpPr>
              <a:spLocks noChangeArrowheads="1"/>
            </p:cNvSpPr>
            <p:nvPr/>
          </p:nvSpPr>
          <p:spPr bwMode="auto">
            <a:xfrm>
              <a:off x="1037804" y="0"/>
              <a:ext cx="11457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>
              <a:spLocks noChangeArrowheads="1"/>
            </p:cNvSpPr>
            <p:nvPr/>
          </p:nvSpPr>
          <p:spPr bwMode="auto">
            <a:xfrm>
              <a:off x="113777" y="-110111"/>
              <a:ext cx="218351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、缺少统一的平台支持</a:t>
              </a:r>
              <a:endPara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、对数据的细化还不够，特别是应用相关的数据采集分析</a:t>
              </a:r>
              <a:endPara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400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1400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、数据和应用关联整合不强</a:t>
              </a:r>
              <a:endPara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矩形 24"/>
          <p:cNvSpPr>
            <a:spLocks noChangeArrowheads="1"/>
          </p:cNvSpPr>
          <p:nvPr/>
        </p:nvSpPr>
        <p:spPr bwMode="auto">
          <a:xfrm>
            <a:off x="5121928" y="2186102"/>
            <a:ext cx="2138362" cy="46038"/>
          </a:xfrm>
          <a:prstGeom prst="rect">
            <a:avLst/>
          </a:prstGeom>
          <a:solidFill>
            <a:srgbClr val="BE12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" name="TextBox 11"/>
          <p:cNvSpPr>
            <a:spLocks noChangeArrowheads="1"/>
          </p:cNvSpPr>
          <p:nvPr/>
        </p:nvSpPr>
        <p:spPr bwMode="auto">
          <a:xfrm rot="20857943" flipH="1">
            <a:off x="6160009" y="4238806"/>
            <a:ext cx="1457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不足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28" y="2402852"/>
            <a:ext cx="1343025" cy="1295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06" y="2719818"/>
            <a:ext cx="1228725" cy="1419225"/>
          </a:xfrm>
          <a:prstGeom prst="rect">
            <a:avLst/>
          </a:prstGeom>
        </p:spPr>
      </p:pic>
      <p:sp>
        <p:nvSpPr>
          <p:cNvPr id="37" name="TextBox 11"/>
          <p:cNvSpPr>
            <a:spLocks noChangeArrowheads="1"/>
          </p:cNvSpPr>
          <p:nvPr/>
        </p:nvSpPr>
        <p:spPr bwMode="auto">
          <a:xfrm rot="20749143" flipH="1">
            <a:off x="1422511" y="4024718"/>
            <a:ext cx="1455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优势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4472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52938" y="2065338"/>
            <a:ext cx="1055687" cy="168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350" dirty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035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28675" name="文本框 14"/>
          <p:cNvSpPr txBox="1">
            <a:spLocks noChangeArrowheads="1"/>
          </p:cNvSpPr>
          <p:nvPr/>
        </p:nvSpPr>
        <p:spPr bwMode="auto">
          <a:xfrm>
            <a:off x="5095875" y="2722563"/>
            <a:ext cx="10604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rgbClr val="DDA44F"/>
                </a:solidFill>
                <a:latin typeface="方正大黑简体"/>
                <a:ea typeface="方正大黑简体"/>
                <a:cs typeface="方正大黑简体"/>
              </a:rPr>
              <a:t>art</a:t>
            </a:r>
            <a:endParaRPr lang="zh-CN" altLang="en-US" sz="4500">
              <a:solidFill>
                <a:srgbClr val="DDA44F"/>
              </a:solidFill>
              <a:latin typeface="方正大黑简体"/>
              <a:ea typeface="方正大黑简体"/>
              <a:cs typeface="方正大黑简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49950" y="2198688"/>
            <a:ext cx="303213" cy="1419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625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8625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28677" name="文本框 16"/>
          <p:cNvSpPr txBox="1">
            <a:spLocks noChangeArrowheads="1"/>
          </p:cNvSpPr>
          <p:nvPr/>
        </p:nvSpPr>
        <p:spPr bwMode="auto">
          <a:xfrm>
            <a:off x="4476750" y="3562350"/>
            <a:ext cx="2184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457700" y="3489325"/>
            <a:ext cx="22367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457700" y="4084638"/>
            <a:ext cx="22367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0" name="组合 31"/>
          <p:cNvGrpSpPr>
            <a:grpSpLocks/>
          </p:cNvGrpSpPr>
          <p:nvPr/>
        </p:nvGrpSpPr>
        <p:grpSpPr bwMode="auto">
          <a:xfrm>
            <a:off x="2043113" y="2279650"/>
            <a:ext cx="1906587" cy="1906588"/>
            <a:chOff x="2724396" y="1896618"/>
            <a:chExt cx="2542903" cy="2542903"/>
          </a:xfrm>
        </p:grpSpPr>
        <p:sp>
          <p:nvSpPr>
            <p:cNvPr id="22" name="圆角矩形 21"/>
            <p:cNvSpPr/>
            <p:nvPr/>
          </p:nvSpPr>
          <p:spPr>
            <a:xfrm>
              <a:off x="2724396" y="1896618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094927" y="2533932"/>
              <a:ext cx="2172372" cy="1905589"/>
            </a:xfrm>
            <a:custGeom>
              <a:avLst/>
              <a:gdLst>
                <a:gd name="connsiteX0" fmla="*/ 1791020 w 2171314"/>
                <a:gd name="connsiteY0" fmla="*/ 0 h 1905315"/>
                <a:gd name="connsiteX1" fmla="*/ 2171314 w 2171314"/>
                <a:gd name="connsiteY1" fmla="*/ 658689 h 1905315"/>
                <a:gd name="connsiteX2" fmla="*/ 2171314 w 2171314"/>
                <a:gd name="connsiteY2" fmla="*/ 1707909 h 1905315"/>
                <a:gd name="connsiteX3" fmla="*/ 1973908 w 2171314"/>
                <a:gd name="connsiteY3" fmla="*/ 1905315 h 1905315"/>
                <a:gd name="connsiteX4" fmla="*/ 562678 w 2171314"/>
                <a:gd name="connsiteY4" fmla="*/ 1905315 h 1905315"/>
                <a:gd name="connsiteX5" fmla="*/ 0 w 2171314"/>
                <a:gd name="connsiteY5" fmla="*/ 930728 h 1905315"/>
                <a:gd name="connsiteX6" fmla="*/ 0 w 2171314"/>
                <a:gd name="connsiteY6" fmla="*/ 512341 h 1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close/>
                </a:path>
              </a:pathLst>
            </a:custGeom>
            <a:solidFill>
              <a:srgbClr val="3B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83" name="组合 5"/>
            <p:cNvGrpSpPr>
              <a:grpSpLocks/>
            </p:cNvGrpSpPr>
            <p:nvPr/>
          </p:nvGrpSpPr>
          <p:grpSpPr bwMode="auto">
            <a:xfrm>
              <a:off x="3105510" y="2380443"/>
              <a:ext cx="1780673" cy="1662167"/>
              <a:chOff x="3105510" y="2380443"/>
              <a:chExt cx="1780673" cy="1662167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105514" y="2381485"/>
                <a:ext cx="1780668" cy="1340264"/>
              </a:xfrm>
              <a:prstGeom prst="roundRect">
                <a:avLst>
                  <a:gd name="adj" fmla="val 9429"/>
                </a:avLst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flipV="1">
                <a:off x="3550152" y="3607413"/>
                <a:ext cx="323950" cy="436168"/>
              </a:xfrm>
              <a:prstGeom prst="rtTriangle">
                <a:avLst/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0CB4BB8E-F623-46B2-947D-9A66F941E42F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29699" name="图片 10" descr="UC工作交流PPT2修改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11" descr="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3050"/>
            <a:ext cx="1143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374541478"/>
              </p:ext>
            </p:extLst>
          </p:nvPr>
        </p:nvGraphicFramePr>
        <p:xfrm>
          <a:off x="874598" y="1124840"/>
          <a:ext cx="6840652" cy="43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702" name="文本框 7"/>
          <p:cNvSpPr txBox="1">
            <a:spLocks noChangeArrowheads="1"/>
          </p:cNvSpPr>
          <p:nvPr/>
        </p:nvSpPr>
        <p:spPr bwMode="auto">
          <a:xfrm>
            <a:off x="-7938" y="30163"/>
            <a:ext cx="465137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游戏运维服务平台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5659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游戏运维服务平台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推广覆盖情况</a:t>
            </a:r>
          </a:p>
        </p:txBody>
      </p:sp>
      <p:graphicFrame>
        <p:nvGraphicFramePr>
          <p:cNvPr id="20" name="图表 19"/>
          <p:cNvGraphicFramePr>
            <a:graphicFrameLocks/>
          </p:cNvGraphicFramePr>
          <p:nvPr/>
        </p:nvGraphicFramePr>
        <p:xfrm>
          <a:off x="179695" y="980830"/>
          <a:ext cx="675322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/>
        </p:nvGraphicFramePr>
        <p:xfrm>
          <a:off x="179695" y="836820"/>
          <a:ext cx="6938964" cy="4733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773" name="图表 10"/>
          <p:cNvGraphicFramePr>
            <a:graphicFrameLocks/>
          </p:cNvGraphicFramePr>
          <p:nvPr/>
        </p:nvGraphicFramePr>
        <p:xfrm>
          <a:off x="6985000" y="822325"/>
          <a:ext cx="219551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图表" r:id="rId6" imgW="2200847" imgH="2042337" progId="Excel.Chart.8">
                  <p:embed/>
                </p:oleObj>
              </mc:Choice>
              <mc:Fallback>
                <p:oleObj name="图表" r:id="rId6" imgW="2200847" imgH="2042337" progId="Excel.Chart.8">
                  <p:embed/>
                  <p:pic>
                    <p:nvPicPr>
                      <p:cNvPr id="0" name="图表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822325"/>
                        <a:ext cx="219551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426325" y="1509713"/>
            <a:ext cx="1349375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300" b="1" dirty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98%</a:t>
            </a:r>
            <a:endParaRPr lang="zh-CN" altLang="en-US" sz="33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32775" name="图表 12"/>
          <p:cNvGraphicFramePr>
            <a:graphicFrameLocks/>
          </p:cNvGraphicFramePr>
          <p:nvPr/>
        </p:nvGraphicFramePr>
        <p:xfrm>
          <a:off x="6929438" y="2881313"/>
          <a:ext cx="2195512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图表" r:id="rId8" imgW="2200847" imgH="2042337" progId="Excel.Chart.8">
                  <p:embed/>
                </p:oleObj>
              </mc:Choice>
              <mc:Fallback>
                <p:oleObj name="图表" r:id="rId8" imgW="2200847" imgH="2042337" progId="Excel.Chart.8">
                  <p:embed/>
                  <p:pic>
                    <p:nvPicPr>
                      <p:cNvPr id="0" name="图表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2881313"/>
                        <a:ext cx="2195512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259638" y="3568700"/>
            <a:ext cx="1533525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300" b="1" dirty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2000</a:t>
            </a:r>
            <a:r>
              <a:rPr lang="zh-CN" altLang="en-US" sz="3300" b="1" dirty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601662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游戏运维服务平台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特色功能展示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765175"/>
            <a:ext cx="8793162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形标注 2"/>
          <p:cNvSpPr/>
          <p:nvPr/>
        </p:nvSpPr>
        <p:spPr bwMode="auto">
          <a:xfrm>
            <a:off x="4092575" y="981075"/>
            <a:ext cx="1946275" cy="1090613"/>
          </a:xfrm>
          <a:prstGeom prst="wedgeEllipseCallout">
            <a:avLst>
              <a:gd name="adj1" fmla="val -71069"/>
              <a:gd name="adj2" fmla="val 13403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更准确的环境管理功能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557588"/>
            <a:ext cx="901065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椭圆形标注 31"/>
          <p:cNvSpPr/>
          <p:nvPr/>
        </p:nvSpPr>
        <p:spPr bwMode="auto">
          <a:xfrm>
            <a:off x="3563938" y="3716338"/>
            <a:ext cx="1944687" cy="1090612"/>
          </a:xfrm>
          <a:prstGeom prst="wedgeEllipseCallout">
            <a:avLst>
              <a:gd name="adj1" fmla="val -71069"/>
              <a:gd name="adj2" fmla="val 13403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多版本的配置管理功能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0" y="749690"/>
            <a:ext cx="8942875" cy="5631515"/>
          </a:xfrm>
          <a:prstGeom prst="rect">
            <a:avLst/>
          </a:prstGeom>
        </p:spPr>
      </p:pic>
      <p:sp>
        <p:nvSpPr>
          <p:cNvPr id="16" name="圆角矩形标注 15"/>
          <p:cNvSpPr/>
          <p:nvPr/>
        </p:nvSpPr>
        <p:spPr bwMode="auto">
          <a:xfrm>
            <a:off x="2627313" y="2606675"/>
            <a:ext cx="1728787" cy="1243013"/>
          </a:xfrm>
          <a:prstGeom prst="wedgeRoundRectCallout">
            <a:avLst>
              <a:gd name="adj1" fmla="val 219329"/>
              <a:gd name="adj2" fmla="val -130352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增强了一个应用多环境管理能力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3" y="749690"/>
            <a:ext cx="8986838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云形标注 17"/>
          <p:cNvSpPr/>
          <p:nvPr/>
        </p:nvSpPr>
        <p:spPr bwMode="auto">
          <a:xfrm>
            <a:off x="5701992" y="1197365"/>
            <a:ext cx="2503488" cy="1081087"/>
          </a:xfrm>
          <a:prstGeom prst="cloudCallout">
            <a:avLst>
              <a:gd name="adj1" fmla="val -37748"/>
              <a:gd name="adj2" fmla="val 15961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拓扑自动发现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1" y="706130"/>
            <a:ext cx="9063037" cy="6197022"/>
          </a:xfrm>
          <a:prstGeom prst="rect">
            <a:avLst/>
          </a:prstGeom>
        </p:spPr>
      </p:pic>
      <p:sp>
        <p:nvSpPr>
          <p:cNvPr id="20" name="椭圆形标注 19"/>
          <p:cNvSpPr/>
          <p:nvPr/>
        </p:nvSpPr>
        <p:spPr bwMode="auto">
          <a:xfrm>
            <a:off x="6324866" y="1257124"/>
            <a:ext cx="2232025" cy="1295400"/>
          </a:xfrm>
          <a:prstGeom prst="wedgeEllipseCallout">
            <a:avLst>
              <a:gd name="adj1" fmla="val -36055"/>
              <a:gd name="adj2" fmla="val 238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实现配置文件级别的管理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16" grpId="0" animBg="1"/>
      <p:bldP spid="1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58039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游戏运维服务平台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 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的价值收益</a:t>
            </a:r>
          </a:p>
        </p:txBody>
      </p:sp>
      <p:grpSp>
        <p:nvGrpSpPr>
          <p:cNvPr id="12" name="Group 754"/>
          <p:cNvGrpSpPr>
            <a:grpSpLocks/>
          </p:cNvGrpSpPr>
          <p:nvPr/>
        </p:nvGrpSpPr>
        <p:grpSpPr bwMode="auto">
          <a:xfrm>
            <a:off x="0" y="1222375"/>
            <a:ext cx="9036050" cy="5051425"/>
            <a:chOff x="431" y="952"/>
            <a:chExt cx="5692" cy="3182"/>
          </a:xfrm>
        </p:grpSpPr>
        <p:grpSp>
          <p:nvGrpSpPr>
            <p:cNvPr id="36869" name="Group 755"/>
            <p:cNvGrpSpPr>
              <a:grpSpLocks/>
            </p:cNvGrpSpPr>
            <p:nvPr/>
          </p:nvGrpSpPr>
          <p:grpSpPr bwMode="auto">
            <a:xfrm>
              <a:off x="431" y="2364"/>
              <a:ext cx="2584" cy="1770"/>
              <a:chOff x="795" y="1855"/>
              <a:chExt cx="2584" cy="1770"/>
            </a:xfrm>
          </p:grpSpPr>
          <p:sp>
            <p:nvSpPr>
              <p:cNvPr id="36879" name="Oval 756"/>
              <p:cNvSpPr>
                <a:spLocks noChangeArrowheads="1"/>
              </p:cNvSpPr>
              <p:nvPr/>
            </p:nvSpPr>
            <p:spPr bwMode="auto">
              <a:xfrm>
                <a:off x="795" y="2523"/>
                <a:ext cx="2584" cy="1102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180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6880" name="Group 757"/>
              <p:cNvGrpSpPr>
                <a:grpSpLocks/>
              </p:cNvGrpSpPr>
              <p:nvPr/>
            </p:nvGrpSpPr>
            <p:grpSpPr bwMode="auto">
              <a:xfrm>
                <a:off x="1066" y="2092"/>
                <a:ext cx="2041" cy="907"/>
                <a:chOff x="1882" y="1412"/>
                <a:chExt cx="1566" cy="703"/>
              </a:xfrm>
            </p:grpSpPr>
            <p:sp>
              <p:nvSpPr>
                <p:cNvPr id="36887" name="Oval 758"/>
                <p:cNvSpPr>
                  <a:spLocks noChangeArrowheads="1"/>
                </p:cNvSpPr>
                <p:nvPr/>
              </p:nvSpPr>
              <p:spPr bwMode="auto">
                <a:xfrm>
                  <a:off x="1882" y="1412"/>
                  <a:ext cx="1566" cy="703"/>
                </a:xfrm>
                <a:prstGeom prst="ellipse">
                  <a:avLst/>
                </a:prstGeom>
                <a:solidFill>
                  <a:srgbClr val="808080"/>
                </a:solidFill>
                <a:ln w="9525">
                  <a:round/>
                  <a:headEnd/>
                  <a:tailEnd/>
                </a:ln>
                <a:scene3d>
                  <a:camera prst="legacyObliqueBottom"/>
                  <a:lightRig rig="legacyFlat3" dir="l"/>
                </a:scene3d>
                <a:sp3d extrusionH="582600" prstMaterial="legacyMatte">
                  <a:bevelT w="13500" h="13500" prst="angle"/>
                  <a:bevelB w="13500" h="13500" prst="angle"/>
                  <a:extrusionClr>
                    <a:srgbClr val="4D4D4D"/>
                  </a:extrusionClr>
                  <a:contourClr>
                    <a:srgbClr val="808080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ko-KR" altLang="en-US" sz="180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6888" name="Oval 759"/>
                <p:cNvSpPr>
                  <a:spLocks noChangeArrowheads="1"/>
                </p:cNvSpPr>
                <p:nvPr/>
              </p:nvSpPr>
              <p:spPr bwMode="auto">
                <a:xfrm>
                  <a:off x="1882" y="1412"/>
                  <a:ext cx="1566" cy="7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75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ko-KR" altLang="en-US" sz="180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  <p:grpSp>
            <p:nvGrpSpPr>
              <p:cNvPr id="36881" name="Group 760"/>
              <p:cNvGrpSpPr>
                <a:grpSpLocks/>
              </p:cNvGrpSpPr>
              <p:nvPr/>
            </p:nvGrpSpPr>
            <p:grpSpPr bwMode="auto">
              <a:xfrm>
                <a:off x="1315" y="1979"/>
                <a:ext cx="1542" cy="684"/>
                <a:chOff x="1882" y="1412"/>
                <a:chExt cx="1566" cy="703"/>
              </a:xfrm>
            </p:grpSpPr>
            <p:sp>
              <p:nvSpPr>
                <p:cNvPr id="36885" name="Oval 761"/>
                <p:cNvSpPr>
                  <a:spLocks noChangeArrowheads="1"/>
                </p:cNvSpPr>
                <p:nvPr/>
              </p:nvSpPr>
              <p:spPr bwMode="auto">
                <a:xfrm>
                  <a:off x="1882" y="1412"/>
                  <a:ext cx="1566" cy="70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round/>
                  <a:headEnd/>
                  <a:tailEnd/>
                </a:ln>
                <a:scene3d>
                  <a:camera prst="legacyObliqueBottom"/>
                  <a:lightRig rig="legacyFlat3" dir="l"/>
                </a:scene3d>
                <a:sp3d extrusionH="5826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  <a:contourClr>
                    <a:srgbClr val="969696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ko-KR" altLang="en-US" sz="180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6886" name="Oval 762"/>
                <p:cNvSpPr>
                  <a:spLocks noChangeArrowheads="1"/>
                </p:cNvSpPr>
                <p:nvPr/>
              </p:nvSpPr>
              <p:spPr bwMode="auto">
                <a:xfrm>
                  <a:off x="1882" y="1412"/>
                  <a:ext cx="1566" cy="7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75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ko-KR" altLang="en-US" sz="180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  <p:grpSp>
            <p:nvGrpSpPr>
              <p:cNvPr id="36882" name="Group 763"/>
              <p:cNvGrpSpPr>
                <a:grpSpLocks/>
              </p:cNvGrpSpPr>
              <p:nvPr/>
            </p:nvGrpSpPr>
            <p:grpSpPr bwMode="auto">
              <a:xfrm>
                <a:off x="1564" y="1855"/>
                <a:ext cx="1044" cy="464"/>
                <a:chOff x="1882" y="1412"/>
                <a:chExt cx="1566" cy="703"/>
              </a:xfrm>
            </p:grpSpPr>
            <p:sp>
              <p:nvSpPr>
                <p:cNvPr id="36883" name="Oval 764"/>
                <p:cNvSpPr>
                  <a:spLocks noChangeArrowheads="1"/>
                </p:cNvSpPr>
                <p:nvPr/>
              </p:nvSpPr>
              <p:spPr bwMode="auto">
                <a:xfrm>
                  <a:off x="1882" y="1412"/>
                  <a:ext cx="1566" cy="703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round/>
                  <a:headEnd/>
                  <a:tailEnd/>
                </a:ln>
                <a:scene3d>
                  <a:camera prst="legacyObliqueBottom"/>
                  <a:lightRig rig="legacyFlat3" dir="l"/>
                </a:scene3d>
                <a:sp3d extrusionH="582600" prstMaterial="legacyMatte">
                  <a:bevelT w="13500" h="13500" prst="angle"/>
                  <a:bevelB w="13500" h="13500" prst="angle"/>
                  <a:extrusionClr>
                    <a:srgbClr val="B2B2B2"/>
                  </a:extrusionClr>
                  <a:contourClr>
                    <a:srgbClr val="B2B2B2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ko-KR" altLang="en-US" sz="180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6884" name="Oval 765"/>
                <p:cNvSpPr>
                  <a:spLocks noChangeArrowheads="1"/>
                </p:cNvSpPr>
                <p:nvPr/>
              </p:nvSpPr>
              <p:spPr bwMode="auto">
                <a:xfrm>
                  <a:off x="1882" y="1412"/>
                  <a:ext cx="1566" cy="70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75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ko-KR" altLang="en-US" sz="180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grpSp>
          <p:nvGrpSpPr>
            <p:cNvPr id="36870" name="Group 766"/>
            <p:cNvGrpSpPr>
              <a:grpSpLocks/>
            </p:cNvGrpSpPr>
            <p:nvPr/>
          </p:nvGrpSpPr>
          <p:grpSpPr bwMode="auto">
            <a:xfrm>
              <a:off x="1195" y="952"/>
              <a:ext cx="4928" cy="2536"/>
              <a:chOff x="1195" y="952"/>
              <a:chExt cx="4928" cy="2536"/>
            </a:xfrm>
          </p:grpSpPr>
          <p:sp>
            <p:nvSpPr>
              <p:cNvPr id="18" name="Rectangle 767"/>
              <p:cNvSpPr>
                <a:spLocks noChangeArrowheads="1"/>
              </p:cNvSpPr>
              <p:nvPr/>
            </p:nvSpPr>
            <p:spPr bwMode="auto">
              <a:xfrm>
                <a:off x="1202" y="1480"/>
                <a:ext cx="1044" cy="1134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2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9" name="Oval 768"/>
              <p:cNvSpPr>
                <a:spLocks noChangeArrowheads="1"/>
              </p:cNvSpPr>
              <p:nvPr/>
            </p:nvSpPr>
            <p:spPr bwMode="auto">
              <a:xfrm>
                <a:off x="1195" y="981"/>
                <a:ext cx="1051" cy="1048"/>
              </a:xfrm>
              <a:prstGeom prst="ellipse">
                <a:avLst/>
              </a:prstGeom>
              <a:gradFill rotWithShape="1">
                <a:gsLst>
                  <a:gs pos="0">
                    <a:srgbClr val="EE0000"/>
                  </a:gs>
                  <a:gs pos="100000">
                    <a:srgbClr val="C00000"/>
                  </a:gs>
                </a:gsLst>
                <a:lin ang="5400000" scaled="1"/>
              </a:gradFill>
              <a:ln w="19050" algn="ctr">
                <a:noFill/>
                <a:round/>
                <a:headEnd/>
                <a:tailEnd/>
              </a:ln>
              <a:effectLst>
                <a:outerShdw blurRad="149987" dist="127000" dir="288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146050" h="139700"/>
              </a:sp3d>
            </p:spPr>
            <p:txBody>
              <a:bodyPr wrap="none" lIns="72000" tIns="0" rIns="7200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algn="ctr" eaLnBrk="1" hangingPunct="1">
                  <a:defRPr/>
                </a:pPr>
                <a:endParaRPr kumimoji="0" lang="ko-KR" altLang="en-US" sz="2000" b="1" smtClean="0">
                  <a:solidFill>
                    <a:schemeClr val="bg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75" name="Oval 769"/>
              <p:cNvSpPr>
                <a:spLocks noChangeArrowheads="1"/>
              </p:cNvSpPr>
              <p:nvPr/>
            </p:nvSpPr>
            <p:spPr bwMode="auto">
              <a:xfrm>
                <a:off x="1403" y="1113"/>
                <a:ext cx="176" cy="17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ko-KR" altLang="en-US" sz="180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6876" name="Text Box 770"/>
              <p:cNvSpPr txBox="1">
                <a:spLocks noChangeArrowheads="1"/>
              </p:cNvSpPr>
              <p:nvPr/>
            </p:nvSpPr>
            <p:spPr bwMode="auto">
              <a:xfrm>
                <a:off x="1333" y="1322"/>
                <a:ext cx="76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olidFill>
                      <a:schemeClr val="bg1"/>
                    </a:solidFill>
                    <a:latin typeface="Arial Black" panose="020B0A04020102020204" pitchFamily="34" charset="0"/>
                    <a:ea typeface="Gulim" panose="020B0600000101010101" pitchFamily="34" charset="-127"/>
                  </a:rPr>
                  <a:t>游戏运维</a:t>
                </a:r>
                <a:endParaRPr kumimoji="1" lang="en-US" altLang="zh-CN" sz="2000">
                  <a:solidFill>
                    <a:schemeClr val="bg1"/>
                  </a:solidFill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olidFill>
                      <a:schemeClr val="bg1"/>
                    </a:solidFill>
                    <a:latin typeface="Arial Black" panose="020B0A04020102020204" pitchFamily="34" charset="0"/>
                    <a:ea typeface="Gulim" panose="020B0600000101010101" pitchFamily="34" charset="-127"/>
                  </a:rPr>
                  <a:t>服务平台</a:t>
                </a:r>
                <a:endParaRPr kumimoji="1" lang="en-US" altLang="ko-KR" sz="2000">
                  <a:solidFill>
                    <a:schemeClr val="bg1"/>
                  </a:solidFill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36877" name="Freeform 771"/>
              <p:cNvSpPr>
                <a:spLocks/>
              </p:cNvSpPr>
              <p:nvPr/>
            </p:nvSpPr>
            <p:spPr bwMode="auto">
              <a:xfrm>
                <a:off x="1266" y="998"/>
                <a:ext cx="898" cy="299"/>
              </a:xfrm>
              <a:custGeom>
                <a:avLst/>
                <a:gdLst>
                  <a:gd name="T0" fmla="*/ 0 w 4756"/>
                  <a:gd name="T1" fmla="*/ 0 h 1576"/>
                  <a:gd name="T2" fmla="*/ 0 w 4756"/>
                  <a:gd name="T3" fmla="*/ 0 h 1576"/>
                  <a:gd name="T4" fmla="*/ 0 w 4756"/>
                  <a:gd name="T5" fmla="*/ 0 h 1576"/>
                  <a:gd name="T6" fmla="*/ 0 w 4756"/>
                  <a:gd name="T7" fmla="*/ 0 h 1576"/>
                  <a:gd name="T8" fmla="*/ 0 w 4756"/>
                  <a:gd name="T9" fmla="*/ 0 h 1576"/>
                  <a:gd name="T10" fmla="*/ 0 w 4756"/>
                  <a:gd name="T11" fmla="*/ 0 h 1576"/>
                  <a:gd name="T12" fmla="*/ 0 w 4756"/>
                  <a:gd name="T13" fmla="*/ 0 h 1576"/>
                  <a:gd name="T14" fmla="*/ 0 w 4756"/>
                  <a:gd name="T15" fmla="*/ 0 h 1576"/>
                  <a:gd name="T16" fmla="*/ 0 w 4756"/>
                  <a:gd name="T17" fmla="*/ 0 h 1576"/>
                  <a:gd name="T18" fmla="*/ 0 w 4756"/>
                  <a:gd name="T19" fmla="*/ 0 h 1576"/>
                  <a:gd name="T20" fmla="*/ 0 w 4756"/>
                  <a:gd name="T21" fmla="*/ 0 h 1576"/>
                  <a:gd name="T22" fmla="*/ 0 w 4756"/>
                  <a:gd name="T23" fmla="*/ 0 h 1576"/>
                  <a:gd name="T24" fmla="*/ 0 w 4756"/>
                  <a:gd name="T25" fmla="*/ 0 h 1576"/>
                  <a:gd name="T26" fmla="*/ 0 w 4756"/>
                  <a:gd name="T27" fmla="*/ 0 h 1576"/>
                  <a:gd name="T28" fmla="*/ 0 w 4756"/>
                  <a:gd name="T29" fmla="*/ 0 h 1576"/>
                  <a:gd name="T30" fmla="*/ 0 w 4756"/>
                  <a:gd name="T31" fmla="*/ 0 h 1576"/>
                  <a:gd name="T32" fmla="*/ 0 w 4756"/>
                  <a:gd name="T33" fmla="*/ 0 h 1576"/>
                  <a:gd name="T34" fmla="*/ 0 w 4756"/>
                  <a:gd name="T35" fmla="*/ 0 h 1576"/>
                  <a:gd name="T36" fmla="*/ 0 w 4756"/>
                  <a:gd name="T37" fmla="*/ 0 h 1576"/>
                  <a:gd name="T38" fmla="*/ 0 w 4756"/>
                  <a:gd name="T39" fmla="*/ 0 h 1576"/>
                  <a:gd name="T40" fmla="*/ 0 w 4756"/>
                  <a:gd name="T41" fmla="*/ 0 h 1576"/>
                  <a:gd name="T42" fmla="*/ 0 w 4756"/>
                  <a:gd name="T43" fmla="*/ 0 h 1576"/>
                  <a:gd name="T44" fmla="*/ 0 w 4756"/>
                  <a:gd name="T45" fmla="*/ 0 h 1576"/>
                  <a:gd name="T46" fmla="*/ 0 w 4756"/>
                  <a:gd name="T47" fmla="*/ 0 h 1576"/>
                  <a:gd name="T48" fmla="*/ 0 w 4756"/>
                  <a:gd name="T49" fmla="*/ 0 h 1576"/>
                  <a:gd name="T50" fmla="*/ 0 w 4756"/>
                  <a:gd name="T51" fmla="*/ 0 h 1576"/>
                  <a:gd name="T52" fmla="*/ 0 w 4756"/>
                  <a:gd name="T53" fmla="*/ 0 h 1576"/>
                  <a:gd name="T54" fmla="*/ 0 w 4756"/>
                  <a:gd name="T55" fmla="*/ 0 h 1576"/>
                  <a:gd name="T56" fmla="*/ 0 w 4756"/>
                  <a:gd name="T57" fmla="*/ 0 h 1576"/>
                  <a:gd name="T58" fmla="*/ 0 w 4756"/>
                  <a:gd name="T59" fmla="*/ 0 h 1576"/>
                  <a:gd name="T60" fmla="*/ 0 w 4756"/>
                  <a:gd name="T61" fmla="*/ 0 h 1576"/>
                  <a:gd name="T62" fmla="*/ 0 w 4756"/>
                  <a:gd name="T63" fmla="*/ 0 h 1576"/>
                  <a:gd name="T64" fmla="*/ 0 w 4756"/>
                  <a:gd name="T65" fmla="*/ 0 h 1576"/>
                  <a:gd name="T66" fmla="*/ 0 w 4756"/>
                  <a:gd name="T67" fmla="*/ 0 h 1576"/>
                  <a:gd name="T68" fmla="*/ 0 w 4756"/>
                  <a:gd name="T69" fmla="*/ 0 h 1576"/>
                  <a:gd name="T70" fmla="*/ 0 w 4756"/>
                  <a:gd name="T71" fmla="*/ 0 h 1576"/>
                  <a:gd name="T72" fmla="*/ 0 w 4756"/>
                  <a:gd name="T73" fmla="*/ 0 h 1576"/>
                  <a:gd name="T74" fmla="*/ 0 w 4756"/>
                  <a:gd name="T75" fmla="*/ 0 h 1576"/>
                  <a:gd name="T76" fmla="*/ 0 w 4756"/>
                  <a:gd name="T77" fmla="*/ 0 h 1576"/>
                  <a:gd name="T78" fmla="*/ 0 w 4756"/>
                  <a:gd name="T79" fmla="*/ 0 h 1576"/>
                  <a:gd name="T80" fmla="*/ 0 w 4756"/>
                  <a:gd name="T81" fmla="*/ 0 h 1576"/>
                  <a:gd name="T82" fmla="*/ 0 w 4756"/>
                  <a:gd name="T83" fmla="*/ 0 h 1576"/>
                  <a:gd name="T84" fmla="*/ 0 w 4756"/>
                  <a:gd name="T85" fmla="*/ 0 h 1576"/>
                  <a:gd name="T86" fmla="*/ 0 w 4756"/>
                  <a:gd name="T87" fmla="*/ 0 h 1576"/>
                  <a:gd name="T88" fmla="*/ 0 w 4756"/>
                  <a:gd name="T89" fmla="*/ 0 h 1576"/>
                  <a:gd name="T90" fmla="*/ 0 w 4756"/>
                  <a:gd name="T91" fmla="*/ 0 h 1576"/>
                  <a:gd name="T92" fmla="*/ 0 w 4756"/>
                  <a:gd name="T93" fmla="*/ 0 h 1576"/>
                  <a:gd name="T94" fmla="*/ 0 w 4756"/>
                  <a:gd name="T95" fmla="*/ 0 h 1576"/>
                  <a:gd name="T96" fmla="*/ 0 w 4756"/>
                  <a:gd name="T97" fmla="*/ 0 h 1576"/>
                  <a:gd name="T98" fmla="*/ 0 w 4756"/>
                  <a:gd name="T99" fmla="*/ 0 h 1576"/>
                  <a:gd name="T100" fmla="*/ 0 w 4756"/>
                  <a:gd name="T101" fmla="*/ 0 h 1576"/>
                  <a:gd name="T102" fmla="*/ 0 w 4756"/>
                  <a:gd name="T103" fmla="*/ 0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3" name="Text Box 778"/>
              <p:cNvSpPr txBox="1">
                <a:spLocks noChangeArrowheads="1"/>
              </p:cNvSpPr>
              <p:nvPr/>
            </p:nvSpPr>
            <p:spPr bwMode="auto">
              <a:xfrm>
                <a:off x="2772" y="952"/>
                <a:ext cx="3351" cy="2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zh-CN" sz="1800" dirty="0" smtClean="0">
                    <a:latin typeface="+mj-ea"/>
                    <a:ea typeface="+mj-ea"/>
                  </a:rPr>
                  <a:t>1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、实现</a:t>
                </a:r>
                <a:r>
                  <a:rPr kumimoji="1" lang="en-US" altLang="zh-CN" sz="1800" dirty="0" smtClean="0">
                    <a:latin typeface="+mj-ea"/>
                    <a:ea typeface="+mj-ea"/>
                  </a:rPr>
                  <a:t>JAE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平台是</a:t>
                </a:r>
                <a:r>
                  <a:rPr kumimoji="1" lang="zh-CN" altLang="en-US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开发、测试、运维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都高频使用的一个</a:t>
                </a:r>
                <a:r>
                  <a:rPr kumimoji="1" lang="zh-CN" altLang="en-US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协同性平台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。</a:t>
                </a: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zh-CN" sz="1800" dirty="0" smtClean="0">
                    <a:latin typeface="+mj-ea"/>
                    <a:ea typeface="+mj-ea"/>
                  </a:rPr>
                  <a:t>2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、平台上线之后通过流程优化</a:t>
                </a:r>
                <a:r>
                  <a:rPr kumimoji="1" lang="en-US" altLang="zh-CN" sz="1800" dirty="0" smtClean="0">
                    <a:latin typeface="+mj-ea"/>
                    <a:ea typeface="+mj-ea"/>
                  </a:rPr>
                  <a:t>(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流程精简</a:t>
                </a:r>
                <a:r>
                  <a:rPr kumimoji="1" lang="en-US" altLang="zh-CN" sz="1800" dirty="0" smtClean="0">
                    <a:latin typeface="+mj-ea"/>
                    <a:ea typeface="+mj-ea"/>
                  </a:rPr>
                  <a:t>)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、工作优化</a:t>
                </a:r>
                <a:r>
                  <a:rPr kumimoji="1" lang="en-US" altLang="zh-CN" sz="1800" dirty="0" smtClean="0">
                    <a:latin typeface="+mj-ea"/>
                    <a:ea typeface="+mj-ea"/>
                  </a:rPr>
                  <a:t>(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去部署文档</a:t>
                </a:r>
                <a:r>
                  <a:rPr kumimoji="1" lang="en-US" altLang="zh-CN" sz="1800" dirty="0" smtClean="0">
                    <a:latin typeface="+mj-ea"/>
                    <a:ea typeface="+mj-ea"/>
                  </a:rPr>
                  <a:t>)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等手段把发布流程从</a:t>
                </a:r>
                <a:r>
                  <a:rPr kumimoji="1" lang="en-US" altLang="zh-CN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10</a:t>
                </a:r>
                <a:r>
                  <a:rPr kumimoji="1" lang="zh-CN" altLang="en-US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分钟级别降低到</a:t>
                </a:r>
                <a:r>
                  <a:rPr kumimoji="1" lang="en-US" altLang="zh-CN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1</a:t>
                </a:r>
                <a:r>
                  <a:rPr kumimoji="1" lang="zh-CN" altLang="en-US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分钟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左右。</a:t>
                </a: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en-US" altLang="ko-KR" sz="1800" dirty="0" smtClean="0">
                    <a:latin typeface="+mj-ea"/>
                    <a:ea typeface="+mj-ea"/>
                  </a:rPr>
                  <a:t>3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、推动</a:t>
                </a:r>
                <a:r>
                  <a:rPr kumimoji="1" lang="zh-CN" altLang="en-US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运维的角色变换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，从运维执行向运维优化和规划方向转变。</a:t>
                </a: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1800" dirty="0" smtClean="0">
                  <a:latin typeface="+mj-ea"/>
                  <a:ea typeface="+mj-ea"/>
                </a:endParaRPr>
              </a:p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kumimoji="1" lang="en-US" altLang="zh-CN" sz="1800" dirty="0" smtClean="0">
                    <a:latin typeface="+mj-ea"/>
                    <a:ea typeface="+mj-ea"/>
                  </a:rPr>
                  <a:t>4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、版本管理从开发环境到测试、生产环境无缝衔接，同时是</a:t>
                </a:r>
                <a:r>
                  <a:rPr kumimoji="1" lang="zh-CN" altLang="en-US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跨部门（研发、测试、运维）合作的</a:t>
                </a:r>
                <a:r>
                  <a:rPr kumimoji="1" lang="en-US" altLang="zh-CN" sz="1800" b="1" dirty="0" err="1" smtClean="0">
                    <a:solidFill>
                      <a:srgbClr val="0070C0"/>
                    </a:solidFill>
                    <a:latin typeface="+mj-ea"/>
                    <a:ea typeface="+mj-ea"/>
                  </a:rPr>
                  <a:t>DevOps</a:t>
                </a:r>
                <a:r>
                  <a:rPr kumimoji="1" lang="zh-CN" altLang="en-US" sz="1800" b="1" dirty="0" smtClean="0">
                    <a:solidFill>
                      <a:srgbClr val="0070C0"/>
                    </a:solidFill>
                    <a:latin typeface="+mj-ea"/>
                    <a:ea typeface="+mj-ea"/>
                  </a:rPr>
                  <a:t>的项目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，该模式有着一定的推广价值。</a:t>
                </a: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kumimoji="1" lang="en-US" altLang="ko-KR" sz="1800" dirty="0" smtClean="0">
                  <a:solidFill>
                    <a:srgbClr val="003854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2" name="Text Box 778"/>
          <p:cNvSpPr txBox="1">
            <a:spLocks noChangeArrowheads="1"/>
          </p:cNvSpPr>
          <p:nvPr/>
        </p:nvSpPr>
        <p:spPr bwMode="auto">
          <a:xfrm>
            <a:off x="4932363" y="6018213"/>
            <a:ext cx="42116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5000" b="1" dirty="0">
                <a:solidFill>
                  <a:srgbClr val="C00000"/>
                </a:solidFill>
                <a:latin typeface="+mj-ea"/>
                <a:ea typeface="+mj-ea"/>
              </a:rPr>
              <a:t>变更</a:t>
            </a:r>
            <a:r>
              <a:rPr kumimoji="1" lang="zh-CN" altLang="en-US" sz="5000" b="1" dirty="0" smtClean="0">
                <a:solidFill>
                  <a:srgbClr val="C00000"/>
                </a:solidFill>
                <a:latin typeface="+mj-ea"/>
                <a:ea typeface="+mj-ea"/>
              </a:rPr>
              <a:t>无运维</a:t>
            </a:r>
            <a:endParaRPr kumimoji="1" lang="en-US" altLang="ko-KR" sz="50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098675" y="2262188"/>
            <a:ext cx="1906588" cy="1906587"/>
          </a:xfrm>
          <a:prstGeom prst="roundRect">
            <a:avLst>
              <a:gd name="adj" fmla="val 7763"/>
            </a:avLst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368550" y="2913063"/>
            <a:ext cx="1636713" cy="1255712"/>
          </a:xfrm>
          <a:custGeom>
            <a:avLst/>
            <a:gdLst>
              <a:gd name="connsiteX0" fmla="*/ 1794146 w 2182140"/>
              <a:gd name="connsiteY0" fmla="*/ 0 h 1674017"/>
              <a:gd name="connsiteX1" fmla="*/ 2182140 w 2182140"/>
              <a:gd name="connsiteY1" fmla="*/ 556824 h 1674017"/>
              <a:gd name="connsiteX2" fmla="*/ 2182140 w 2182140"/>
              <a:gd name="connsiteY2" fmla="*/ 1476611 h 1674017"/>
              <a:gd name="connsiteX3" fmla="*/ 1984734 w 2182140"/>
              <a:gd name="connsiteY3" fmla="*/ 1674017 h 1674017"/>
              <a:gd name="connsiteX4" fmla="*/ 690750 w 2182140"/>
              <a:gd name="connsiteY4" fmla="*/ 1674017 h 1674017"/>
              <a:gd name="connsiteX5" fmla="*/ 0 w 2182140"/>
              <a:gd name="connsiteY5" fmla="*/ 682697 h 167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06913" y="2047875"/>
            <a:ext cx="1055687" cy="168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350" dirty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035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38917" name="文本框 14"/>
          <p:cNvSpPr txBox="1">
            <a:spLocks noChangeArrowheads="1"/>
          </p:cNvSpPr>
          <p:nvPr/>
        </p:nvSpPr>
        <p:spPr bwMode="auto">
          <a:xfrm>
            <a:off x="5149850" y="2703513"/>
            <a:ext cx="11572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rgbClr val="DDA44F"/>
                </a:solidFill>
                <a:latin typeface="方正大黑简体"/>
                <a:ea typeface="方正大黑简体"/>
                <a:cs typeface="方正大黑简体"/>
              </a:rPr>
              <a:t>art</a:t>
            </a:r>
            <a:endParaRPr lang="zh-CN" altLang="en-US" sz="4500">
              <a:solidFill>
                <a:srgbClr val="DDA44F"/>
              </a:solidFill>
              <a:latin typeface="方正大黑简体"/>
              <a:ea typeface="方正大黑简体"/>
              <a:cs typeface="方正大黑简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3925" y="2179638"/>
            <a:ext cx="303213" cy="1420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625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8625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8919" name="文本框 16"/>
          <p:cNvSpPr txBox="1">
            <a:spLocks noChangeArrowheads="1"/>
          </p:cNvSpPr>
          <p:nvPr/>
        </p:nvSpPr>
        <p:spPr bwMode="auto">
          <a:xfrm>
            <a:off x="4530725" y="3544888"/>
            <a:ext cx="2185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513263" y="34702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13263" y="40671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7"/>
          <p:cNvSpPr>
            <a:spLocks/>
          </p:cNvSpPr>
          <p:nvPr/>
        </p:nvSpPr>
        <p:spPr bwMode="auto">
          <a:xfrm>
            <a:off x="2284413" y="2727325"/>
            <a:ext cx="1530350" cy="817563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FFFECE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en-US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1" name="文本框 41"/>
          <p:cNvSpPr txBox="1">
            <a:spLocks noChangeArrowheads="1"/>
          </p:cNvSpPr>
          <p:nvPr/>
        </p:nvSpPr>
        <p:spPr bwMode="auto">
          <a:xfrm>
            <a:off x="-7938" y="30163"/>
            <a:ext cx="42327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化运维之三部</a:t>
            </a: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</a:t>
            </a:r>
          </a:p>
        </p:txBody>
      </p:sp>
      <p:sp>
        <p:nvSpPr>
          <p:cNvPr id="89" name="Rectangle 3"/>
          <p:cNvSpPr>
            <a:spLocks noChangeArrowheads="1"/>
          </p:cNvSpPr>
          <p:nvPr/>
        </p:nvSpPr>
        <p:spPr bwMode="auto">
          <a:xfrm>
            <a:off x="2964315" y="1105230"/>
            <a:ext cx="1330325" cy="787400"/>
          </a:xfrm>
          <a:prstGeom prst="roundRect">
            <a:avLst>
              <a:gd name="adj" fmla="val 8685"/>
            </a:avLst>
          </a:prstGeom>
          <a:gradFill rotWithShape="1">
            <a:gsLst>
              <a:gs pos="0">
                <a:srgbClr val="00B0F0"/>
              </a:gs>
              <a:gs pos="98999">
                <a:srgbClr val="0070C0"/>
              </a:gs>
              <a:gs pos="100000">
                <a:srgbClr val="0070C0"/>
              </a:gs>
            </a:gsLst>
            <a:lin ang="5400000" scaled="1"/>
          </a:gradFill>
          <a:ln w="34925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4427990" y="2060905"/>
            <a:ext cx="1714500" cy="1016000"/>
          </a:xfrm>
          <a:prstGeom prst="roundRect">
            <a:avLst>
              <a:gd name="adj" fmla="val 8685"/>
            </a:avLst>
          </a:prstGeom>
          <a:gradFill rotWithShape="1">
            <a:gsLst>
              <a:gs pos="0">
                <a:srgbClr val="00B0F0"/>
              </a:gs>
              <a:gs pos="98999">
                <a:srgbClr val="0070C0"/>
              </a:gs>
              <a:gs pos="100000">
                <a:srgbClr val="0070C0"/>
              </a:gs>
            </a:gsLst>
            <a:lin ang="5400000" scaled="1"/>
          </a:gradFill>
          <a:ln w="34925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Rectangle 3"/>
          <p:cNvSpPr>
            <a:spLocks noChangeArrowheads="1"/>
          </p:cNvSpPr>
          <p:nvPr/>
        </p:nvSpPr>
        <p:spPr bwMode="auto">
          <a:xfrm>
            <a:off x="2137228" y="2961017"/>
            <a:ext cx="2087562" cy="1236663"/>
          </a:xfrm>
          <a:prstGeom prst="roundRect">
            <a:avLst>
              <a:gd name="adj" fmla="val 8685"/>
            </a:avLst>
          </a:prstGeom>
          <a:gradFill rotWithShape="1">
            <a:gsLst>
              <a:gs pos="0">
                <a:srgbClr val="00B0F0"/>
              </a:gs>
              <a:gs pos="98999">
                <a:srgbClr val="0070C0"/>
              </a:gs>
              <a:gs pos="100000">
                <a:srgbClr val="0070C0"/>
              </a:gs>
            </a:gsLst>
            <a:lin ang="5400000" scaled="1"/>
          </a:gradFill>
          <a:ln w="34925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734378" y="3888117"/>
            <a:ext cx="2568575" cy="1520825"/>
          </a:xfrm>
          <a:prstGeom prst="roundRect">
            <a:avLst>
              <a:gd name="adj" fmla="val 8685"/>
            </a:avLst>
          </a:prstGeom>
          <a:gradFill rotWithShape="1">
            <a:gsLst>
              <a:gs pos="0">
                <a:srgbClr val="00B0F0"/>
              </a:gs>
              <a:gs pos="98999">
                <a:srgbClr val="0070C0"/>
              </a:gs>
              <a:gs pos="100000">
                <a:srgbClr val="0070C0"/>
              </a:gs>
            </a:gsLst>
            <a:lin ang="5400000" scaled="1"/>
          </a:gradFill>
          <a:ln w="34925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直接连接符 25"/>
          <p:cNvSpPr>
            <a:spLocks noChangeShapeType="1"/>
          </p:cNvSpPr>
          <p:nvPr/>
        </p:nvSpPr>
        <p:spPr bwMode="auto">
          <a:xfrm>
            <a:off x="3964440" y="1770392"/>
            <a:ext cx="896938" cy="558800"/>
          </a:xfrm>
          <a:prstGeom prst="line">
            <a:avLst/>
          </a:prstGeom>
          <a:noFill/>
          <a:ln w="19050" cmpd="sng">
            <a:solidFill>
              <a:srgbClr val="C0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直接连接符 26"/>
          <p:cNvSpPr>
            <a:spLocks noChangeShapeType="1"/>
          </p:cNvSpPr>
          <p:nvPr/>
        </p:nvSpPr>
        <p:spPr bwMode="auto">
          <a:xfrm flipH="1">
            <a:off x="4032703" y="2926092"/>
            <a:ext cx="560387" cy="315913"/>
          </a:xfrm>
          <a:prstGeom prst="line">
            <a:avLst/>
          </a:prstGeom>
          <a:noFill/>
          <a:ln w="19050" cmpd="sng">
            <a:solidFill>
              <a:srgbClr val="C0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直接连接符 27"/>
          <p:cNvSpPr>
            <a:spLocks noChangeShapeType="1"/>
          </p:cNvSpPr>
          <p:nvPr/>
        </p:nvSpPr>
        <p:spPr bwMode="auto">
          <a:xfrm>
            <a:off x="3864428" y="3907167"/>
            <a:ext cx="1173162" cy="666750"/>
          </a:xfrm>
          <a:prstGeom prst="line">
            <a:avLst/>
          </a:prstGeom>
          <a:noFill/>
          <a:ln w="19050" cmpd="sng">
            <a:solidFill>
              <a:srgbClr val="C0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Rectangle 3"/>
          <p:cNvSpPr>
            <a:spLocks noChangeArrowheads="1"/>
          </p:cNvSpPr>
          <p:nvPr/>
        </p:nvSpPr>
        <p:spPr bwMode="auto">
          <a:xfrm>
            <a:off x="5037590" y="3997655"/>
            <a:ext cx="1952625" cy="1157287"/>
          </a:xfrm>
          <a:prstGeom prst="roundRect">
            <a:avLst>
              <a:gd name="adj" fmla="val 8685"/>
            </a:avLst>
          </a:prstGeom>
          <a:solidFill>
            <a:srgbClr val="F2F2F2">
              <a:alpha val="28999"/>
            </a:srgbClr>
          </a:solidFill>
          <a:ln w="34925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6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7" name="Picture 28" descr="num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78" y="3446792"/>
            <a:ext cx="16017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 Box 39"/>
          <p:cNvSpPr>
            <a:spLocks noChangeArrowheads="1"/>
          </p:cNvSpPr>
          <p:nvPr/>
        </p:nvSpPr>
        <p:spPr bwMode="auto">
          <a:xfrm rot="19731703">
            <a:off x="2756353" y="1333262"/>
            <a:ext cx="1754187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标准化</a:t>
            </a:r>
            <a:endParaRPr lang="zh-CN" altLang="en-US" dirty="0"/>
          </a:p>
        </p:txBody>
      </p:sp>
      <p:sp>
        <p:nvSpPr>
          <p:cNvPr id="99" name="Text Box 39"/>
          <p:cNvSpPr>
            <a:spLocks noChangeArrowheads="1"/>
          </p:cNvSpPr>
          <p:nvPr/>
        </p:nvSpPr>
        <p:spPr bwMode="auto">
          <a:xfrm rot="19731703">
            <a:off x="2332490" y="3391034"/>
            <a:ext cx="1752600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无状态化</a:t>
            </a:r>
            <a:endParaRPr lang="zh-CN" altLang="en-US" dirty="0"/>
          </a:p>
        </p:txBody>
      </p:sp>
      <p:sp>
        <p:nvSpPr>
          <p:cNvPr id="100" name="Text Box 39"/>
          <p:cNvSpPr>
            <a:spLocks noChangeArrowheads="1"/>
          </p:cNvSpPr>
          <p:nvPr/>
        </p:nvSpPr>
        <p:spPr bwMode="auto">
          <a:xfrm rot="19731703">
            <a:off x="4345440" y="2333759"/>
            <a:ext cx="1754188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服务化</a:t>
            </a:r>
            <a:endParaRPr lang="zh-CN" altLang="en-US" dirty="0"/>
          </a:p>
        </p:txBody>
      </p:sp>
      <p:sp>
        <p:nvSpPr>
          <p:cNvPr id="104" name="Text Box 39"/>
          <p:cNvSpPr>
            <a:spLocks noChangeArrowheads="1"/>
          </p:cNvSpPr>
          <p:nvPr/>
        </p:nvSpPr>
        <p:spPr bwMode="auto">
          <a:xfrm>
            <a:off x="1044385" y="1152963"/>
            <a:ext cx="1931135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、标准化应用服务组件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、标准化应用部署及管理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、标准化配置管理</a:t>
            </a:r>
            <a:endParaRPr lang="en-US" altLang="zh-CN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7" name="Text Box 39"/>
          <p:cNvSpPr>
            <a:spLocks noChangeArrowheads="1"/>
          </p:cNvSpPr>
          <p:nvPr/>
        </p:nvSpPr>
        <p:spPr bwMode="auto">
          <a:xfrm>
            <a:off x="6138371" y="2206461"/>
            <a:ext cx="2177889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、数据存储统一接入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UCHMA</a:t>
            </a:r>
          </a:p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Cache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统一接入浮云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、文件存储接入图片云及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OSS</a:t>
            </a:r>
            <a:endParaRPr lang="en-US" altLang="zh-CN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Text Box 39"/>
          <p:cNvSpPr>
            <a:spLocks noChangeArrowheads="1"/>
          </p:cNvSpPr>
          <p:nvPr/>
        </p:nvSpPr>
        <p:spPr bwMode="auto">
          <a:xfrm>
            <a:off x="252653" y="3277803"/>
            <a:ext cx="188457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、进一步梳理业务访问状态路径，彻底的去状态。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、从服务降级、柔性可用、过载保护、双中心调度、立体监控等多个层面给业务提供优化指导。</a:t>
            </a:r>
            <a:endParaRPr lang="en-US" altLang="zh-CN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927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99745" y="2330450"/>
            <a:ext cx="1730375" cy="1730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17507" y="1973263"/>
            <a:ext cx="2444750" cy="244475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98845" y="2330450"/>
            <a:ext cx="1728787" cy="1730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>
            <a:off x="3317507" y="1973263"/>
            <a:ext cx="1222375" cy="2444750"/>
          </a:xfrm>
          <a:custGeom>
            <a:avLst/>
            <a:gdLst>
              <a:gd name="connsiteX0" fmla="*/ 0 w 1629911"/>
              <a:gd name="connsiteY0" fmla="*/ 0 h 3259822"/>
              <a:gd name="connsiteX1" fmla="*/ 1629911 w 1629911"/>
              <a:gd name="connsiteY1" fmla="*/ 1629911 h 3259822"/>
              <a:gd name="connsiteX2" fmla="*/ 0 w 1629911"/>
              <a:gd name="connsiteY2" fmla="*/ 3259822 h 32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911" h="3259822">
                <a:moveTo>
                  <a:pt x="0" y="0"/>
                </a:moveTo>
                <a:cubicBezTo>
                  <a:pt x="900175" y="0"/>
                  <a:pt x="1629911" y="729736"/>
                  <a:pt x="1629911" y="1629911"/>
                </a:cubicBezTo>
                <a:cubicBezTo>
                  <a:pt x="1629911" y="2530086"/>
                  <a:pt x="900175" y="3259822"/>
                  <a:pt x="0" y="3259822"/>
                </a:cubicBezTo>
                <a:close/>
              </a:path>
            </a:pathLst>
          </a:cu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909270" y="2333625"/>
            <a:ext cx="855662" cy="1727200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flipH="1">
            <a:off x="6398845" y="2330450"/>
            <a:ext cx="855662" cy="1728788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04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7" b="22141"/>
          <a:stretch>
            <a:fillRect/>
          </a:stretch>
        </p:blipFill>
        <p:spPr bwMode="auto">
          <a:xfrm>
            <a:off x="3514357" y="2578100"/>
            <a:ext cx="20701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Freeform 86"/>
          <p:cNvSpPr>
            <a:spLocks noEditPoints="1"/>
          </p:cNvSpPr>
          <p:nvPr/>
        </p:nvSpPr>
        <p:spPr bwMode="black">
          <a:xfrm>
            <a:off x="1396632" y="2984500"/>
            <a:ext cx="498475" cy="501650"/>
          </a:xfrm>
          <a:custGeom>
            <a:avLst/>
            <a:gdLst>
              <a:gd name="T0" fmla="*/ 287 w 292"/>
              <a:gd name="T1" fmla="*/ 113 h 294"/>
              <a:gd name="T2" fmla="*/ 239 w 292"/>
              <a:gd name="T3" fmla="*/ 105 h 294"/>
              <a:gd name="T4" fmla="*/ 252 w 292"/>
              <a:gd name="T5" fmla="*/ 58 h 294"/>
              <a:gd name="T6" fmla="*/ 229 w 292"/>
              <a:gd name="T7" fmla="*/ 32 h 294"/>
              <a:gd name="T8" fmla="*/ 187 w 292"/>
              <a:gd name="T9" fmla="*/ 57 h 294"/>
              <a:gd name="T10" fmla="*/ 167 w 292"/>
              <a:gd name="T11" fmla="*/ 6 h 294"/>
              <a:gd name="T12" fmla="*/ 132 w 292"/>
              <a:gd name="T13" fmla="*/ 0 h 294"/>
              <a:gd name="T14" fmla="*/ 115 w 292"/>
              <a:gd name="T15" fmla="*/ 53 h 294"/>
              <a:gd name="T16" fmla="*/ 72 w 292"/>
              <a:gd name="T17" fmla="*/ 31 h 294"/>
              <a:gd name="T18" fmla="*/ 42 w 292"/>
              <a:gd name="T19" fmla="*/ 49 h 294"/>
              <a:gd name="T20" fmla="*/ 59 w 292"/>
              <a:gd name="T21" fmla="*/ 95 h 294"/>
              <a:gd name="T22" fmla="*/ 12 w 292"/>
              <a:gd name="T23" fmla="*/ 107 h 294"/>
              <a:gd name="T24" fmla="*/ 0 w 292"/>
              <a:gd name="T25" fmla="*/ 140 h 294"/>
              <a:gd name="T26" fmla="*/ 43 w 292"/>
              <a:gd name="T27" fmla="*/ 164 h 294"/>
              <a:gd name="T28" fmla="*/ 14 w 292"/>
              <a:gd name="T29" fmla="*/ 204 h 294"/>
              <a:gd name="T30" fmla="*/ 27 w 292"/>
              <a:gd name="T31" fmla="*/ 237 h 294"/>
              <a:gd name="T32" fmla="*/ 75 w 292"/>
              <a:gd name="T33" fmla="*/ 227 h 294"/>
              <a:gd name="T34" fmla="*/ 79 w 292"/>
              <a:gd name="T35" fmla="*/ 276 h 294"/>
              <a:gd name="T36" fmla="*/ 109 w 292"/>
              <a:gd name="T37" fmla="*/ 293 h 294"/>
              <a:gd name="T38" fmla="*/ 140 w 292"/>
              <a:gd name="T39" fmla="*/ 255 h 294"/>
              <a:gd name="T40" fmla="*/ 152 w 292"/>
              <a:gd name="T41" fmla="*/ 255 h 294"/>
              <a:gd name="T42" fmla="*/ 183 w 292"/>
              <a:gd name="T43" fmla="*/ 293 h 294"/>
              <a:gd name="T44" fmla="*/ 213 w 292"/>
              <a:gd name="T45" fmla="*/ 276 h 294"/>
              <a:gd name="T46" fmla="*/ 217 w 292"/>
              <a:gd name="T47" fmla="*/ 227 h 294"/>
              <a:gd name="T48" fmla="*/ 265 w 292"/>
              <a:gd name="T49" fmla="*/ 237 h 294"/>
              <a:gd name="T50" fmla="*/ 278 w 292"/>
              <a:gd name="T51" fmla="*/ 204 h 294"/>
              <a:gd name="T52" fmla="*/ 249 w 292"/>
              <a:gd name="T53" fmla="*/ 164 h 294"/>
              <a:gd name="T54" fmla="*/ 292 w 292"/>
              <a:gd name="T55" fmla="*/ 140 h 294"/>
              <a:gd name="T56" fmla="*/ 187 w 292"/>
              <a:gd name="T57" fmla="*/ 193 h 294"/>
              <a:gd name="T58" fmla="*/ 105 w 292"/>
              <a:gd name="T59" fmla="*/ 193 h 294"/>
              <a:gd name="T60" fmla="*/ 105 w 292"/>
              <a:gd name="T61" fmla="*/ 111 h 294"/>
              <a:gd name="T62" fmla="*/ 187 w 292"/>
              <a:gd name="T63" fmla="*/ 11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94">
                <a:moveTo>
                  <a:pt x="292" y="140"/>
                </a:moveTo>
                <a:cubicBezTo>
                  <a:pt x="287" y="113"/>
                  <a:pt x="287" y="113"/>
                  <a:pt x="287" y="113"/>
                </a:cubicBezTo>
                <a:cubicBezTo>
                  <a:pt x="286" y="110"/>
                  <a:pt x="284" y="108"/>
                  <a:pt x="280" y="107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37" y="102"/>
                  <a:pt x="235" y="98"/>
                  <a:pt x="233" y="95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4" y="55"/>
                  <a:pt x="253" y="51"/>
                  <a:pt x="250" y="49"/>
                </a:cubicBezTo>
                <a:cubicBezTo>
                  <a:pt x="229" y="32"/>
                  <a:pt x="229" y="32"/>
                  <a:pt x="229" y="32"/>
                </a:cubicBezTo>
                <a:cubicBezTo>
                  <a:pt x="227" y="29"/>
                  <a:pt x="223" y="29"/>
                  <a:pt x="220" y="31"/>
                </a:cubicBezTo>
                <a:cubicBezTo>
                  <a:pt x="187" y="57"/>
                  <a:pt x="187" y="57"/>
                  <a:pt x="187" y="57"/>
                </a:cubicBezTo>
                <a:cubicBezTo>
                  <a:pt x="184" y="55"/>
                  <a:pt x="181" y="54"/>
                  <a:pt x="177" y="53"/>
                </a:cubicBezTo>
                <a:cubicBezTo>
                  <a:pt x="167" y="6"/>
                  <a:pt x="167" y="6"/>
                  <a:pt x="167" y="6"/>
                </a:cubicBezTo>
                <a:cubicBezTo>
                  <a:pt x="166" y="3"/>
                  <a:pt x="163" y="0"/>
                  <a:pt x="16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9" y="0"/>
                  <a:pt x="126" y="3"/>
                  <a:pt x="125" y="6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1" y="54"/>
                  <a:pt x="108" y="55"/>
                  <a:pt x="105" y="5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29"/>
                  <a:pt x="65" y="29"/>
                  <a:pt x="63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9" y="51"/>
                  <a:pt x="39" y="55"/>
                  <a:pt x="40" y="58"/>
                </a:cubicBezTo>
                <a:cubicBezTo>
                  <a:pt x="59" y="95"/>
                  <a:pt x="59" y="95"/>
                  <a:pt x="59" y="95"/>
                </a:cubicBezTo>
                <a:cubicBezTo>
                  <a:pt x="57" y="98"/>
                  <a:pt x="55" y="102"/>
                  <a:pt x="53" y="105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8" y="107"/>
                  <a:pt x="6" y="110"/>
                  <a:pt x="5" y="11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1" y="147"/>
                  <a:pt x="4" y="148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4" y="168"/>
                  <a:pt x="44" y="172"/>
                  <a:pt x="45" y="176"/>
                </a:cubicBezTo>
                <a:cubicBezTo>
                  <a:pt x="14" y="204"/>
                  <a:pt x="14" y="204"/>
                  <a:pt x="14" y="204"/>
                </a:cubicBezTo>
                <a:cubicBezTo>
                  <a:pt x="12" y="206"/>
                  <a:pt x="11" y="210"/>
                  <a:pt x="13" y="213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8" y="239"/>
                  <a:pt x="32" y="241"/>
                  <a:pt x="35" y="240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8" y="230"/>
                  <a:pt x="81" y="233"/>
                  <a:pt x="84" y="235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80"/>
                  <a:pt x="80" y="283"/>
                  <a:pt x="83" y="284"/>
                </a:cubicBezTo>
                <a:cubicBezTo>
                  <a:pt x="109" y="293"/>
                  <a:pt x="109" y="293"/>
                  <a:pt x="109" y="293"/>
                </a:cubicBezTo>
                <a:cubicBezTo>
                  <a:pt x="112" y="294"/>
                  <a:pt x="116" y="293"/>
                  <a:pt x="118" y="291"/>
                </a:cubicBezTo>
                <a:cubicBezTo>
                  <a:pt x="140" y="255"/>
                  <a:pt x="140" y="255"/>
                  <a:pt x="140" y="255"/>
                </a:cubicBezTo>
                <a:cubicBezTo>
                  <a:pt x="142" y="255"/>
                  <a:pt x="144" y="256"/>
                  <a:pt x="146" y="256"/>
                </a:cubicBezTo>
                <a:cubicBezTo>
                  <a:pt x="148" y="256"/>
                  <a:pt x="150" y="255"/>
                  <a:pt x="152" y="255"/>
                </a:cubicBezTo>
                <a:cubicBezTo>
                  <a:pt x="174" y="291"/>
                  <a:pt x="174" y="291"/>
                  <a:pt x="174" y="291"/>
                </a:cubicBezTo>
                <a:cubicBezTo>
                  <a:pt x="176" y="293"/>
                  <a:pt x="180" y="294"/>
                  <a:pt x="183" y="293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212" y="283"/>
                  <a:pt x="214" y="280"/>
                  <a:pt x="213" y="276"/>
                </a:cubicBezTo>
                <a:cubicBezTo>
                  <a:pt x="208" y="235"/>
                  <a:pt x="208" y="235"/>
                  <a:pt x="208" y="235"/>
                </a:cubicBezTo>
                <a:cubicBezTo>
                  <a:pt x="211" y="232"/>
                  <a:pt x="214" y="230"/>
                  <a:pt x="217" y="227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0" y="241"/>
                  <a:pt x="264" y="239"/>
                  <a:pt x="265" y="237"/>
                </a:cubicBezTo>
                <a:cubicBezTo>
                  <a:pt x="279" y="213"/>
                  <a:pt x="279" y="213"/>
                  <a:pt x="279" y="213"/>
                </a:cubicBezTo>
                <a:cubicBezTo>
                  <a:pt x="281" y="210"/>
                  <a:pt x="280" y="206"/>
                  <a:pt x="278" y="204"/>
                </a:cubicBezTo>
                <a:cubicBezTo>
                  <a:pt x="247" y="176"/>
                  <a:pt x="247" y="176"/>
                  <a:pt x="247" y="176"/>
                </a:cubicBezTo>
                <a:cubicBezTo>
                  <a:pt x="248" y="172"/>
                  <a:pt x="248" y="168"/>
                  <a:pt x="249" y="164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91" y="147"/>
                  <a:pt x="292" y="144"/>
                  <a:pt x="292" y="140"/>
                </a:cubicBezTo>
                <a:close/>
                <a:moveTo>
                  <a:pt x="204" y="152"/>
                </a:moveTo>
                <a:cubicBezTo>
                  <a:pt x="204" y="168"/>
                  <a:pt x="197" y="182"/>
                  <a:pt x="187" y="193"/>
                </a:cubicBezTo>
                <a:cubicBezTo>
                  <a:pt x="176" y="203"/>
                  <a:pt x="162" y="210"/>
                  <a:pt x="146" y="210"/>
                </a:cubicBezTo>
                <a:cubicBezTo>
                  <a:pt x="130" y="210"/>
                  <a:pt x="116" y="203"/>
                  <a:pt x="105" y="193"/>
                </a:cubicBezTo>
                <a:cubicBezTo>
                  <a:pt x="95" y="182"/>
                  <a:pt x="88" y="168"/>
                  <a:pt x="88" y="152"/>
                </a:cubicBezTo>
                <a:cubicBezTo>
                  <a:pt x="88" y="136"/>
                  <a:pt x="95" y="121"/>
                  <a:pt x="105" y="111"/>
                </a:cubicBezTo>
                <a:cubicBezTo>
                  <a:pt x="116" y="100"/>
                  <a:pt x="130" y="94"/>
                  <a:pt x="146" y="94"/>
                </a:cubicBezTo>
                <a:cubicBezTo>
                  <a:pt x="162" y="94"/>
                  <a:pt x="176" y="100"/>
                  <a:pt x="187" y="111"/>
                </a:cubicBezTo>
                <a:cubicBezTo>
                  <a:pt x="197" y="121"/>
                  <a:pt x="204" y="136"/>
                  <a:pt x="20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en-US" sz="75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Freeform 88"/>
          <p:cNvSpPr>
            <a:spLocks noEditPoints="1"/>
          </p:cNvSpPr>
          <p:nvPr/>
        </p:nvSpPr>
        <p:spPr bwMode="black">
          <a:xfrm>
            <a:off x="1858595" y="2889250"/>
            <a:ext cx="295275" cy="319088"/>
          </a:xfrm>
          <a:custGeom>
            <a:avLst/>
            <a:gdLst>
              <a:gd name="T0" fmla="*/ 129 w 148"/>
              <a:gd name="T1" fmla="*/ 91 h 160"/>
              <a:gd name="T2" fmla="*/ 131 w 148"/>
              <a:gd name="T3" fmla="*/ 80 h 160"/>
              <a:gd name="T4" fmla="*/ 129 w 148"/>
              <a:gd name="T5" fmla="*/ 70 h 160"/>
              <a:gd name="T6" fmla="*/ 145 w 148"/>
              <a:gd name="T7" fmla="*/ 55 h 160"/>
              <a:gd name="T8" fmla="*/ 147 w 148"/>
              <a:gd name="T9" fmla="*/ 50 h 160"/>
              <a:gd name="T10" fmla="*/ 147 w 148"/>
              <a:gd name="T11" fmla="*/ 46 h 160"/>
              <a:gd name="T12" fmla="*/ 140 w 148"/>
              <a:gd name="T13" fmla="*/ 34 h 160"/>
              <a:gd name="T14" fmla="*/ 133 w 148"/>
              <a:gd name="T15" fmla="*/ 31 h 160"/>
              <a:gd name="T16" fmla="*/ 131 w 148"/>
              <a:gd name="T17" fmla="*/ 31 h 160"/>
              <a:gd name="T18" fmla="*/ 111 w 148"/>
              <a:gd name="T19" fmla="*/ 37 h 160"/>
              <a:gd name="T20" fmla="*/ 92 w 148"/>
              <a:gd name="T21" fmla="*/ 27 h 160"/>
              <a:gd name="T22" fmla="*/ 88 w 148"/>
              <a:gd name="T23" fmla="*/ 6 h 160"/>
              <a:gd name="T24" fmla="*/ 81 w 148"/>
              <a:gd name="T25" fmla="*/ 0 h 160"/>
              <a:gd name="T26" fmla="*/ 67 w 148"/>
              <a:gd name="T27" fmla="*/ 0 h 160"/>
              <a:gd name="T28" fmla="*/ 60 w 148"/>
              <a:gd name="T29" fmla="*/ 6 h 160"/>
              <a:gd name="T30" fmla="*/ 55 w 148"/>
              <a:gd name="T31" fmla="*/ 27 h 160"/>
              <a:gd name="T32" fmla="*/ 37 w 148"/>
              <a:gd name="T33" fmla="*/ 38 h 160"/>
              <a:gd name="T34" fmla="*/ 16 w 148"/>
              <a:gd name="T35" fmla="*/ 31 h 160"/>
              <a:gd name="T36" fmla="*/ 14 w 148"/>
              <a:gd name="T37" fmla="*/ 31 h 160"/>
              <a:gd name="T38" fmla="*/ 8 w 148"/>
              <a:gd name="T39" fmla="*/ 34 h 160"/>
              <a:gd name="T40" fmla="*/ 1 w 148"/>
              <a:gd name="T41" fmla="*/ 46 h 160"/>
              <a:gd name="T42" fmla="*/ 0 w 148"/>
              <a:gd name="T43" fmla="*/ 50 h 160"/>
              <a:gd name="T44" fmla="*/ 2 w 148"/>
              <a:gd name="T45" fmla="*/ 55 h 160"/>
              <a:gd name="T46" fmla="*/ 19 w 148"/>
              <a:gd name="T47" fmla="*/ 70 h 160"/>
              <a:gd name="T48" fmla="*/ 17 w 148"/>
              <a:gd name="T49" fmla="*/ 80 h 160"/>
              <a:gd name="T50" fmla="*/ 19 w 148"/>
              <a:gd name="T51" fmla="*/ 91 h 160"/>
              <a:gd name="T52" fmla="*/ 2 w 148"/>
              <a:gd name="T53" fmla="*/ 106 h 160"/>
              <a:gd name="T54" fmla="*/ 0 w 148"/>
              <a:gd name="T55" fmla="*/ 111 h 160"/>
              <a:gd name="T56" fmla="*/ 1 w 148"/>
              <a:gd name="T57" fmla="*/ 114 h 160"/>
              <a:gd name="T58" fmla="*/ 8 w 148"/>
              <a:gd name="T59" fmla="*/ 126 h 160"/>
              <a:gd name="T60" fmla="*/ 14 w 148"/>
              <a:gd name="T61" fmla="*/ 130 h 160"/>
              <a:gd name="T62" fmla="*/ 16 w 148"/>
              <a:gd name="T63" fmla="*/ 130 h 160"/>
              <a:gd name="T64" fmla="*/ 37 w 148"/>
              <a:gd name="T65" fmla="*/ 123 h 160"/>
              <a:gd name="T66" fmla="*/ 55 w 148"/>
              <a:gd name="T67" fmla="*/ 133 h 160"/>
              <a:gd name="T68" fmla="*/ 60 w 148"/>
              <a:gd name="T69" fmla="*/ 155 h 160"/>
              <a:gd name="T70" fmla="*/ 67 w 148"/>
              <a:gd name="T71" fmla="*/ 160 h 160"/>
              <a:gd name="T72" fmla="*/ 81 w 148"/>
              <a:gd name="T73" fmla="*/ 160 h 160"/>
              <a:gd name="T74" fmla="*/ 88 w 148"/>
              <a:gd name="T75" fmla="*/ 155 h 160"/>
              <a:gd name="T76" fmla="*/ 92 w 148"/>
              <a:gd name="T77" fmla="*/ 134 h 160"/>
              <a:gd name="T78" fmla="*/ 111 w 148"/>
              <a:gd name="T79" fmla="*/ 123 h 160"/>
              <a:gd name="T80" fmla="*/ 131 w 148"/>
              <a:gd name="T81" fmla="*/ 130 h 160"/>
              <a:gd name="T82" fmla="*/ 133 w 148"/>
              <a:gd name="T83" fmla="*/ 130 h 160"/>
              <a:gd name="T84" fmla="*/ 140 w 148"/>
              <a:gd name="T85" fmla="*/ 126 h 160"/>
              <a:gd name="T86" fmla="*/ 147 w 148"/>
              <a:gd name="T87" fmla="*/ 114 h 160"/>
              <a:gd name="T88" fmla="*/ 147 w 148"/>
              <a:gd name="T89" fmla="*/ 111 h 160"/>
              <a:gd name="T90" fmla="*/ 145 w 148"/>
              <a:gd name="T91" fmla="*/ 106 h 160"/>
              <a:gd name="T92" fmla="*/ 129 w 148"/>
              <a:gd name="T93" fmla="*/ 91 h 160"/>
              <a:gd name="T94" fmla="*/ 96 w 148"/>
              <a:gd name="T95" fmla="*/ 80 h 160"/>
              <a:gd name="T96" fmla="*/ 74 w 148"/>
              <a:gd name="T97" fmla="*/ 102 h 160"/>
              <a:gd name="T98" fmla="*/ 52 w 148"/>
              <a:gd name="T99" fmla="*/ 80 h 160"/>
              <a:gd name="T100" fmla="*/ 74 w 148"/>
              <a:gd name="T101" fmla="*/ 58 h 160"/>
              <a:gd name="T102" fmla="*/ 96 w 148"/>
              <a:gd name="T103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160">
                <a:moveTo>
                  <a:pt x="129" y="91"/>
                </a:moveTo>
                <a:cubicBezTo>
                  <a:pt x="130" y="88"/>
                  <a:pt x="131" y="84"/>
                  <a:pt x="131" y="80"/>
                </a:cubicBezTo>
                <a:cubicBezTo>
                  <a:pt x="131" y="77"/>
                  <a:pt x="130" y="73"/>
                  <a:pt x="129" y="7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7" y="54"/>
                  <a:pt x="147" y="52"/>
                  <a:pt x="147" y="50"/>
                </a:cubicBezTo>
                <a:cubicBezTo>
                  <a:pt x="147" y="49"/>
                  <a:pt x="147" y="47"/>
                  <a:pt x="147" y="46"/>
                </a:cubicBezTo>
                <a:cubicBezTo>
                  <a:pt x="140" y="34"/>
                  <a:pt x="140" y="34"/>
                  <a:pt x="140" y="34"/>
                </a:cubicBezTo>
                <a:cubicBezTo>
                  <a:pt x="138" y="32"/>
                  <a:pt x="136" y="31"/>
                  <a:pt x="133" y="31"/>
                </a:cubicBezTo>
                <a:cubicBezTo>
                  <a:pt x="133" y="31"/>
                  <a:pt x="132" y="31"/>
                  <a:pt x="131" y="31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5" y="33"/>
                  <a:pt x="99" y="29"/>
                  <a:pt x="92" y="27"/>
                </a:cubicBezTo>
                <a:cubicBezTo>
                  <a:pt x="88" y="6"/>
                  <a:pt x="88" y="6"/>
                  <a:pt x="88" y="6"/>
                </a:cubicBezTo>
                <a:cubicBezTo>
                  <a:pt x="87" y="3"/>
                  <a:pt x="84" y="0"/>
                  <a:pt x="8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0"/>
                  <a:pt x="61" y="3"/>
                  <a:pt x="60" y="6"/>
                </a:cubicBezTo>
                <a:cubicBezTo>
                  <a:pt x="55" y="27"/>
                  <a:pt x="55" y="27"/>
                  <a:pt x="55" y="27"/>
                </a:cubicBezTo>
                <a:cubicBezTo>
                  <a:pt x="48" y="29"/>
                  <a:pt x="42" y="33"/>
                  <a:pt x="37" y="38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1"/>
                  <a:pt x="14" y="31"/>
                </a:cubicBezTo>
                <a:cubicBezTo>
                  <a:pt x="12" y="31"/>
                  <a:pt x="9" y="32"/>
                  <a:pt x="8" y="34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7"/>
                  <a:pt x="0" y="49"/>
                  <a:pt x="0" y="50"/>
                </a:cubicBezTo>
                <a:cubicBezTo>
                  <a:pt x="0" y="52"/>
                  <a:pt x="1" y="54"/>
                  <a:pt x="2" y="55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3"/>
                  <a:pt x="17" y="77"/>
                  <a:pt x="17" y="80"/>
                </a:cubicBezTo>
                <a:cubicBezTo>
                  <a:pt x="17" y="84"/>
                  <a:pt x="18" y="87"/>
                  <a:pt x="19" y="91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7"/>
                  <a:pt x="0" y="109"/>
                  <a:pt x="0" y="111"/>
                </a:cubicBezTo>
                <a:cubicBezTo>
                  <a:pt x="0" y="112"/>
                  <a:pt x="0" y="113"/>
                  <a:pt x="1" y="114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9"/>
                  <a:pt x="12" y="130"/>
                  <a:pt x="14" y="130"/>
                </a:cubicBezTo>
                <a:cubicBezTo>
                  <a:pt x="15" y="130"/>
                  <a:pt x="15" y="130"/>
                  <a:pt x="16" y="130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42" y="127"/>
                  <a:pt x="48" y="131"/>
                  <a:pt x="55" y="133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1" y="158"/>
                  <a:pt x="63" y="160"/>
                  <a:pt x="67" y="160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4" y="160"/>
                  <a:pt x="87" y="158"/>
                  <a:pt x="88" y="155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9" y="131"/>
                  <a:pt x="105" y="128"/>
                  <a:pt x="111" y="123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2" y="130"/>
                  <a:pt x="133" y="130"/>
                  <a:pt x="133" y="130"/>
                </a:cubicBezTo>
                <a:cubicBezTo>
                  <a:pt x="136" y="130"/>
                  <a:pt x="138" y="129"/>
                  <a:pt x="140" y="126"/>
                </a:cubicBezTo>
                <a:cubicBezTo>
                  <a:pt x="147" y="114"/>
                  <a:pt x="147" y="114"/>
                  <a:pt x="147" y="114"/>
                </a:cubicBezTo>
                <a:cubicBezTo>
                  <a:pt x="147" y="113"/>
                  <a:pt x="148" y="112"/>
                  <a:pt x="147" y="111"/>
                </a:cubicBezTo>
                <a:cubicBezTo>
                  <a:pt x="148" y="109"/>
                  <a:pt x="147" y="107"/>
                  <a:pt x="145" y="106"/>
                </a:cubicBezTo>
                <a:lnTo>
                  <a:pt x="129" y="91"/>
                </a:lnTo>
                <a:close/>
                <a:moveTo>
                  <a:pt x="96" y="80"/>
                </a:moveTo>
                <a:cubicBezTo>
                  <a:pt x="96" y="92"/>
                  <a:pt x="86" y="102"/>
                  <a:pt x="74" y="102"/>
                </a:cubicBezTo>
                <a:cubicBezTo>
                  <a:pt x="62" y="102"/>
                  <a:pt x="52" y="92"/>
                  <a:pt x="52" y="80"/>
                </a:cubicBezTo>
                <a:cubicBezTo>
                  <a:pt x="52" y="68"/>
                  <a:pt x="62" y="58"/>
                  <a:pt x="74" y="58"/>
                </a:cubicBezTo>
                <a:cubicBezTo>
                  <a:pt x="86" y="58"/>
                  <a:pt x="96" y="68"/>
                  <a:pt x="9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en-US" sz="75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107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07" y="2800350"/>
            <a:ext cx="8556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99745" y="4649788"/>
            <a:ext cx="1720850" cy="322262"/>
          </a:xfrm>
          <a:prstGeom prst="roundRect">
            <a:avLst/>
          </a:prstGeom>
          <a:solidFill>
            <a:srgbClr val="529DD7"/>
          </a:solidFill>
          <a:ln>
            <a:solidFill>
              <a:srgbClr val="3B8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688982" y="4649788"/>
            <a:ext cx="1720850" cy="322262"/>
          </a:xfrm>
          <a:prstGeom prst="roundRect">
            <a:avLst/>
          </a:prstGeom>
          <a:solidFill>
            <a:srgbClr val="52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478220" y="4649788"/>
            <a:ext cx="1720850" cy="322262"/>
          </a:xfrm>
          <a:prstGeom prst="roundRect">
            <a:avLst/>
          </a:prstGeom>
          <a:solidFill>
            <a:srgbClr val="52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99745" y="5126038"/>
            <a:ext cx="2614612" cy="12464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、打造端到端的数据体系，并以应用为维度进行数据整合。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、通过统一的平台展现、推送数据，用数据驱动运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zh-CN" altLang="en-US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88982" y="5126038"/>
            <a:ext cx="2401888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构建结合游戏业务特点的自动化运维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平台，提升运维变更的效率。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98845" y="5126038"/>
            <a:ext cx="2668587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深入到应用，提供一系列的运维优化手段，确保业务的高可用。面向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业务架构的单点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服务质量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名字服务中心</a:t>
            </a:r>
            <a:r>
              <a:rPr lang="en-US" altLang="zh-CN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的云</a:t>
            </a:r>
            <a:r>
              <a:rPr lang="zh-CN" altLang="en-US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sz="15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5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endParaRPr lang="zh-CN" altLang="en-US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文本框 20"/>
          <p:cNvSpPr txBox="1">
            <a:spLocks noChangeArrowheads="1"/>
          </p:cNvSpPr>
          <p:nvPr/>
        </p:nvSpPr>
        <p:spPr bwMode="auto">
          <a:xfrm>
            <a:off x="-7938" y="30163"/>
            <a:ext cx="42926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游戏服务化运维方向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C6C1858-18FA-47AB-82AE-124CE948E4FD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20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24579" name="图片 10" descr="UC工作交流PPT2修改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11" descr="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3050"/>
            <a:ext cx="1143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标题 1"/>
          <p:cNvSpPr txBox="1">
            <a:spLocks noChangeArrowheads="1"/>
          </p:cNvSpPr>
          <p:nvPr/>
        </p:nvSpPr>
        <p:spPr bwMode="auto">
          <a:xfrm>
            <a:off x="15875" y="69850"/>
            <a:ext cx="76993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游戏运维组之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运维规范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配置标准化</a:t>
            </a: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388" y="836613"/>
          <a:ext cx="8856663" cy="5329233"/>
        </p:xfrm>
        <a:graphic>
          <a:graphicData uri="http://schemas.openxmlformats.org/drawingml/2006/table">
            <a:tbl>
              <a:tblPr/>
              <a:tblGrid>
                <a:gridCol w="1027568"/>
                <a:gridCol w="616541"/>
                <a:gridCol w="1644110"/>
                <a:gridCol w="1242869"/>
                <a:gridCol w="704619"/>
                <a:gridCol w="1145005"/>
                <a:gridCol w="1233082"/>
                <a:gridCol w="1242869"/>
              </a:tblGrid>
              <a:tr h="5809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业务级别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第一周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(5.12-5.16)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第二周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(5.19-5.23)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第三周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(5.26-5.30)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第四周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(6.2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－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6.6)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第五周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(6.9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－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6.13)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第六周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(6.16-6.20)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KK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九游开放平台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方荣耀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游戏大厅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游戏包采集系统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九游发号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个人中心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方荣耀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九游直播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方荣耀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九游会员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方荣耀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基础组件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账号组件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游戏发行系统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刘英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国际游戏业务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交易平台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丘翀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SDKServer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九游门户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</a:tr>
              <a:tr h="258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九游客户端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游戏包管理系统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丘翀</a:t>
                      </a: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0" marR="82290" marT="41152" marB="4115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214282" y="500042"/>
          <a:ext cx="4286280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785813"/>
            <a:ext cx="4357687" cy="2628900"/>
          </a:xfrm>
        </p:spPr>
      </p:pic>
      <p:pic>
        <p:nvPicPr>
          <p:cNvPr id="16388" name="Picture 7" descr="C:\Users\zhang_000\Desktop\sta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00438"/>
            <a:ext cx="435768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95363" y="5143500"/>
            <a:ext cx="2576512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高可用 </a:t>
            </a:r>
            <a:r>
              <a:rPr lang="en-US" altLang="zh-CN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快速灾难恢复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高可用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应用高可用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平台高可用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0" name="标题 1"/>
          <p:cNvSpPr txBox="1">
            <a:spLocks noChangeArrowheads="1"/>
          </p:cNvSpPr>
          <p:nvPr/>
        </p:nvSpPr>
        <p:spPr bwMode="auto">
          <a:xfrm>
            <a:off x="15875" y="69850"/>
            <a:ext cx="76993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游戏运维组之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架构优化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---UCMHA</a:t>
            </a: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179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E75CA31-76F2-45A2-A151-15047A64023B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22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18435" name="图片 10" descr="UC工作交流PPT2修改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11" descr="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3050"/>
            <a:ext cx="1143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1"/>
          <p:cNvSpPr txBox="1">
            <a:spLocks noChangeArrowheads="1"/>
          </p:cNvSpPr>
          <p:nvPr/>
        </p:nvSpPr>
        <p:spPr bwMode="auto">
          <a:xfrm>
            <a:off x="15875" y="69850"/>
            <a:ext cx="76993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游戏运维组之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架构优化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---UCMHA</a:t>
            </a: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388" y="836613"/>
          <a:ext cx="8678861" cy="5329239"/>
        </p:xfrm>
        <a:graphic>
          <a:graphicData uri="http://schemas.openxmlformats.org/drawingml/2006/table">
            <a:tbl>
              <a:tblPr/>
              <a:tblGrid>
                <a:gridCol w="2032075"/>
                <a:gridCol w="830847"/>
                <a:gridCol w="1071094"/>
                <a:gridCol w="1031053"/>
                <a:gridCol w="720736"/>
                <a:gridCol w="910930"/>
                <a:gridCol w="1051073"/>
                <a:gridCol w="1031053"/>
              </a:tblGrid>
              <a:tr h="4029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1st(5.5-5.9)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2nd(5.12-5.16)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3rd(5.19-5.23)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4th(5.26-5.30)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1st(6.2－6.6)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2nd(6.9－6.13)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3rd(6.16-6.20)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公会论坛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短网址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KK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九游开放平台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方荣耀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游戏大厅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曾明、丘翀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后台管理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曾明、丘翀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游戏推广系统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刘英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游戏发行系统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刘英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国际游戏业务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九游直播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九游会员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方荣耀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SDKServer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九游门户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九游客户端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九游发号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曾明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个人中心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方荣耀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基础组件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账号组件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消息组件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刘劲辉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交易平台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丘翀</a:t>
                      </a:r>
                    </a:p>
                  </a:txBody>
                  <a:tcPr marL="78488" marR="78488" marT="39248" marB="392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7" name="云形标注 6"/>
          <p:cNvSpPr/>
          <p:nvPr/>
        </p:nvSpPr>
        <p:spPr bwMode="auto">
          <a:xfrm>
            <a:off x="6678613" y="1557338"/>
            <a:ext cx="1584325" cy="1152525"/>
          </a:xfrm>
          <a:prstGeom prst="cloudCallout">
            <a:avLst>
              <a:gd name="adj1" fmla="val -33340"/>
              <a:gd name="adj2" fmla="val 217712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详细全面的计划</a:t>
            </a:r>
          </a:p>
        </p:txBody>
      </p:sp>
    </p:spTree>
    <p:extLst>
      <p:ext uri="{BB962C8B-B14F-4D97-AF65-F5344CB8AC3E}">
        <p14:creationId xmlns:p14="http://schemas.microsoft.com/office/powerpoint/2010/main" val="8984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1" name="文本框 41"/>
          <p:cNvSpPr txBox="1">
            <a:spLocks noChangeArrowheads="1"/>
          </p:cNvSpPr>
          <p:nvPr/>
        </p:nvSpPr>
        <p:spPr bwMode="auto">
          <a:xfrm>
            <a:off x="-7938" y="30163"/>
            <a:ext cx="465137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化运维之双中心服务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6" descr="中国地图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2"/>
          <a:stretch>
            <a:fillRect/>
          </a:stretch>
        </p:blipFill>
        <p:spPr bwMode="auto">
          <a:xfrm>
            <a:off x="1533525" y="1644151"/>
            <a:ext cx="381317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椭圆 81"/>
          <p:cNvSpPr>
            <a:spLocks noChangeArrowheads="1"/>
          </p:cNvSpPr>
          <p:nvPr/>
        </p:nvSpPr>
        <p:spPr bwMode="auto">
          <a:xfrm>
            <a:off x="4749800" y="2944314"/>
            <a:ext cx="241300" cy="241300"/>
          </a:xfrm>
          <a:prstGeom prst="ellipse">
            <a:avLst/>
          </a:prstGeom>
          <a:solidFill>
            <a:srgbClr val="0070C0"/>
          </a:solidFill>
          <a:ln w="15875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 flipH="1">
            <a:off x="4870450" y="3064964"/>
            <a:ext cx="3405188" cy="1587"/>
          </a:xfrm>
          <a:prstGeom prst="line">
            <a:avLst/>
          </a:prstGeom>
          <a:noFill/>
          <a:ln w="12700" cmpd="sng">
            <a:solidFill>
              <a:srgbClr val="C00000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52"/>
          <p:cNvSpPr>
            <a:spLocks noChangeArrowheads="1"/>
          </p:cNvSpPr>
          <p:nvPr/>
        </p:nvSpPr>
        <p:spPr bwMode="auto">
          <a:xfrm>
            <a:off x="5148263" y="3088776"/>
            <a:ext cx="2519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上海数据中心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84"/>
          <p:cNvSpPr>
            <a:spLocks noChangeArrowheads="1"/>
          </p:cNvSpPr>
          <p:nvPr/>
        </p:nvSpPr>
        <p:spPr bwMode="auto">
          <a:xfrm>
            <a:off x="4402365" y="3481796"/>
            <a:ext cx="230187" cy="231775"/>
          </a:xfrm>
          <a:prstGeom prst="ellipse">
            <a:avLst/>
          </a:prstGeom>
          <a:solidFill>
            <a:srgbClr val="FF0000"/>
          </a:solidFill>
          <a:ln w="12700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C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1473427" y="3713571"/>
            <a:ext cx="3044031" cy="662330"/>
            <a:chOff x="0" y="0"/>
            <a:chExt cx="2771774" cy="485359"/>
          </a:xfrm>
        </p:grpSpPr>
        <p:sp>
          <p:nvSpPr>
            <p:cNvPr id="22" name="Line 54"/>
            <p:cNvSpPr>
              <a:spLocks noChangeShapeType="1"/>
            </p:cNvSpPr>
            <p:nvPr/>
          </p:nvSpPr>
          <p:spPr bwMode="auto">
            <a:xfrm flipV="1">
              <a:off x="2262186" y="0"/>
              <a:ext cx="509588" cy="483092"/>
            </a:xfrm>
            <a:prstGeom prst="line">
              <a:avLst/>
            </a:prstGeom>
            <a:noFill/>
            <a:ln w="12700" cmpd="sng">
              <a:solidFill>
                <a:srgbClr val="C000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0" y="485359"/>
              <a:ext cx="2270125" cy="1"/>
            </a:xfrm>
            <a:prstGeom prst="line">
              <a:avLst/>
            </a:prstGeom>
            <a:noFill/>
            <a:ln w="12700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Text Box 5"/>
          <p:cNvSpPr>
            <a:spLocks noChangeArrowheads="1"/>
          </p:cNvSpPr>
          <p:nvPr/>
        </p:nvSpPr>
        <p:spPr bwMode="auto">
          <a:xfrm>
            <a:off x="5274695" y="5288340"/>
            <a:ext cx="386930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推动了用户平台双中心对外提供服务，确保核心服务的可用性。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、支付、基础组件都需向双中心演进，计划中。</a:t>
            </a:r>
            <a:endParaRPr lang="zh-CN" altLang="en-US" dirty="0"/>
          </a:p>
        </p:txBody>
      </p:sp>
      <p:sp>
        <p:nvSpPr>
          <p:cNvPr id="29" name="圆角矩形 94"/>
          <p:cNvSpPr>
            <a:spLocks noChangeArrowheads="1"/>
          </p:cNvSpPr>
          <p:nvPr/>
        </p:nvSpPr>
        <p:spPr bwMode="auto">
          <a:xfrm>
            <a:off x="7114744" y="2150564"/>
            <a:ext cx="1258887" cy="914400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9050" cmpd="sng">
            <a:solidFill>
              <a:srgbClr val="97480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30" name="圆角矩形 95"/>
          <p:cNvSpPr>
            <a:spLocks noChangeArrowheads="1"/>
          </p:cNvSpPr>
          <p:nvPr/>
        </p:nvSpPr>
        <p:spPr bwMode="auto">
          <a:xfrm>
            <a:off x="1473427" y="3481795"/>
            <a:ext cx="1160894" cy="891011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15875" cmpd="sng">
            <a:solidFill>
              <a:srgbClr val="97480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31" name="TextBox 52"/>
          <p:cNvSpPr>
            <a:spLocks noChangeArrowheads="1"/>
          </p:cNvSpPr>
          <p:nvPr/>
        </p:nvSpPr>
        <p:spPr bwMode="auto">
          <a:xfrm>
            <a:off x="1374640" y="4427207"/>
            <a:ext cx="2519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汕头珠池数据中心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30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1" name="文本框 41"/>
          <p:cNvSpPr txBox="1">
            <a:spLocks noChangeArrowheads="1"/>
          </p:cNvSpPr>
          <p:nvPr/>
        </p:nvSpPr>
        <p:spPr bwMode="auto">
          <a:xfrm>
            <a:off x="-7938" y="30163"/>
            <a:ext cx="465137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化运维之服务公共化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98"/>
          <p:cNvSpPr>
            <a:spLocks noChangeArrowheads="1"/>
          </p:cNvSpPr>
          <p:nvPr/>
        </p:nvSpPr>
        <p:spPr bwMode="auto">
          <a:xfrm>
            <a:off x="2874733" y="1930615"/>
            <a:ext cx="1700212" cy="1689100"/>
          </a:xfrm>
          <a:prstGeom prst="ellipse">
            <a:avLst/>
          </a:prstGeom>
          <a:solidFill>
            <a:srgbClr val="0070C0"/>
          </a:solidFill>
          <a:ln w="25400" cmpd="sng">
            <a:solidFill>
              <a:srgbClr val="0C0C0C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>
              <a:solidFill>
                <a:srgbClr val="1D1B1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6" name="Oval 100"/>
          <p:cNvSpPr>
            <a:spLocks noChangeArrowheads="1"/>
          </p:cNvSpPr>
          <p:nvPr/>
        </p:nvSpPr>
        <p:spPr bwMode="auto">
          <a:xfrm>
            <a:off x="4139970" y="1844890"/>
            <a:ext cx="2111375" cy="2101850"/>
          </a:xfrm>
          <a:prstGeom prst="ellipse">
            <a:avLst/>
          </a:prstGeom>
          <a:solidFill>
            <a:srgbClr val="00B0F0"/>
          </a:solidFill>
          <a:ln w="19050" cmpd="sng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b="1">
              <a:solidFill>
                <a:srgbClr val="1D1B1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7" name="Oval 101"/>
          <p:cNvSpPr>
            <a:spLocks noChangeArrowheads="1"/>
          </p:cNvSpPr>
          <p:nvPr/>
        </p:nvSpPr>
        <p:spPr bwMode="auto">
          <a:xfrm>
            <a:off x="3406545" y="2965665"/>
            <a:ext cx="1768475" cy="1776413"/>
          </a:xfrm>
          <a:prstGeom prst="ellipse">
            <a:avLst/>
          </a:prstGeom>
          <a:solidFill>
            <a:srgbClr val="FFC000"/>
          </a:solidFill>
          <a:ln w="19050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1D1B1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8" name="直接箭头连接符 20"/>
          <p:cNvSpPr>
            <a:spLocks noChangeShapeType="1"/>
          </p:cNvSpPr>
          <p:nvPr/>
        </p:nvSpPr>
        <p:spPr bwMode="auto">
          <a:xfrm>
            <a:off x="6251345" y="2641815"/>
            <a:ext cx="1627188" cy="0"/>
          </a:xfrm>
          <a:prstGeom prst="straightConnector1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TextBox 21"/>
          <p:cNvSpPr>
            <a:spLocks noChangeArrowheads="1"/>
          </p:cNvSpPr>
          <p:nvPr/>
        </p:nvSpPr>
        <p:spPr bwMode="auto">
          <a:xfrm>
            <a:off x="6337070" y="1717890"/>
            <a:ext cx="247766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所有游戏业务</a:t>
            </a:r>
            <a:r>
              <a:rPr lang="zh-CN" altLang="en-US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接入到</a:t>
            </a:r>
            <a:r>
              <a:rPr lang="en-US" altLang="zh-CN" sz="1400" dirty="0" err="1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Mysql</a:t>
            </a:r>
            <a:r>
              <a:rPr lang="en-US" altLang="zh-CN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 UCMHA</a:t>
            </a:r>
            <a:r>
              <a:rPr lang="zh-CN" altLang="en-US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，并实现读写分离，框架多</a:t>
            </a:r>
            <a:r>
              <a:rPr lang="en-US" altLang="zh-CN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proxy</a:t>
            </a:r>
            <a:r>
              <a:rPr lang="zh-CN" altLang="en-US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轮询调度等等</a:t>
            </a:r>
            <a:endParaRPr lang="zh-CN" altLang="en-US" sz="1400" dirty="0">
              <a:solidFill>
                <a:srgbClr val="1D1B1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0" name="直接箭头连接符 22"/>
          <p:cNvSpPr>
            <a:spLocks noChangeShapeType="1"/>
          </p:cNvSpPr>
          <p:nvPr/>
        </p:nvSpPr>
        <p:spPr bwMode="auto">
          <a:xfrm>
            <a:off x="4290783" y="4742078"/>
            <a:ext cx="6350" cy="990600"/>
          </a:xfrm>
          <a:prstGeom prst="straightConnector1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TextBox 23"/>
          <p:cNvSpPr>
            <a:spLocks noChangeArrowheads="1"/>
          </p:cNvSpPr>
          <p:nvPr/>
        </p:nvSpPr>
        <p:spPr bwMode="auto">
          <a:xfrm>
            <a:off x="4411433" y="4742078"/>
            <a:ext cx="1803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用户平台、基础组件</a:t>
            </a:r>
            <a:r>
              <a:rPr lang="zh-CN" altLang="en-US" sz="1400" dirty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接入图片云服务，提供统一的基础服务支撑，后续在接入论坛</a:t>
            </a:r>
            <a:endParaRPr lang="en-US" altLang="zh-CN" sz="1400" dirty="0">
              <a:solidFill>
                <a:srgbClr val="1D1B1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直接箭头连接符 24"/>
          <p:cNvSpPr>
            <a:spLocks noChangeShapeType="1"/>
          </p:cNvSpPr>
          <p:nvPr/>
        </p:nvSpPr>
        <p:spPr bwMode="auto">
          <a:xfrm flipH="1">
            <a:off x="1098320" y="2833903"/>
            <a:ext cx="1776413" cy="1587"/>
          </a:xfrm>
          <a:prstGeom prst="straightConnector1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TextBox 25"/>
          <p:cNvSpPr>
            <a:spLocks noChangeArrowheads="1"/>
          </p:cNvSpPr>
          <p:nvPr/>
        </p:nvSpPr>
        <p:spPr bwMode="auto">
          <a:xfrm>
            <a:off x="364501" y="1844890"/>
            <a:ext cx="255658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手游新媒体</a:t>
            </a:r>
            <a:r>
              <a:rPr lang="zh-CN" altLang="en-US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接入浮云系统，正在对</a:t>
            </a:r>
            <a:r>
              <a:rPr lang="en-US" altLang="zh-CN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JWS</a:t>
            </a:r>
            <a:r>
              <a:rPr lang="zh-CN" altLang="en-US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做文本协议</a:t>
            </a:r>
            <a:r>
              <a:rPr lang="en-US" altLang="zh-CN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MC</a:t>
            </a:r>
            <a:r>
              <a:rPr lang="zh-CN" altLang="en-US" sz="1400" dirty="0" smtClean="0">
                <a:solidFill>
                  <a:srgbClr val="1D1B1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改造支持，后续游戏全业务接入</a:t>
            </a:r>
            <a:endParaRPr lang="zh-CN" altLang="en-US" sz="1400" dirty="0">
              <a:solidFill>
                <a:srgbClr val="1D1B1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4" name="TextBox 27"/>
          <p:cNvSpPr>
            <a:spLocks noChangeArrowheads="1"/>
          </p:cNvSpPr>
          <p:nvPr/>
        </p:nvSpPr>
        <p:spPr bwMode="auto">
          <a:xfrm>
            <a:off x="3233508" y="2452903"/>
            <a:ext cx="87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28"/>
          <p:cNvSpPr>
            <a:spLocks noChangeArrowheads="1"/>
          </p:cNvSpPr>
          <p:nvPr/>
        </p:nvSpPr>
        <p:spPr bwMode="auto">
          <a:xfrm>
            <a:off x="4843233" y="2575140"/>
            <a:ext cx="1235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UCMHA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TextBox 29"/>
          <p:cNvSpPr>
            <a:spLocks noChangeArrowheads="1"/>
          </p:cNvSpPr>
          <p:nvPr/>
        </p:nvSpPr>
        <p:spPr bwMode="auto">
          <a:xfrm>
            <a:off x="3863745" y="3651465"/>
            <a:ext cx="979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546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3315">
            <a:off x="3915568" y="1986757"/>
            <a:ext cx="1363663" cy="1365250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703315">
            <a:off x="2904332" y="2993231"/>
            <a:ext cx="1365250" cy="1363663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2703315">
            <a:off x="2904332" y="2993231"/>
            <a:ext cx="1365250" cy="1363663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2703315">
            <a:off x="3915568" y="1986757"/>
            <a:ext cx="1363663" cy="1365250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3315">
            <a:off x="3913982" y="4009231"/>
            <a:ext cx="1365250" cy="1363663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2703315">
            <a:off x="3913982" y="4009231"/>
            <a:ext cx="1365250" cy="1363663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03315">
            <a:off x="4924425" y="2992438"/>
            <a:ext cx="1365250" cy="136525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2703315">
            <a:off x="4924425" y="2992438"/>
            <a:ext cx="1365250" cy="1365250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9946" name="组合 13"/>
          <p:cNvGrpSpPr>
            <a:grpSpLocks/>
          </p:cNvGrpSpPr>
          <p:nvPr/>
        </p:nvGrpSpPr>
        <p:grpSpPr bwMode="auto">
          <a:xfrm>
            <a:off x="4819650" y="1982788"/>
            <a:ext cx="2514600" cy="258762"/>
            <a:chOff x="6425869" y="1500376"/>
            <a:chExt cx="3352800" cy="344678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425869" y="1500376"/>
              <a:ext cx="524933" cy="344678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50802" y="1500376"/>
              <a:ext cx="2827867" cy="0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47" name="组合 14"/>
          <p:cNvGrpSpPr>
            <a:grpSpLocks/>
          </p:cNvGrpSpPr>
          <p:nvPr/>
        </p:nvGrpSpPr>
        <p:grpSpPr bwMode="auto">
          <a:xfrm>
            <a:off x="6118225" y="3259138"/>
            <a:ext cx="2514600" cy="258762"/>
            <a:chOff x="8157414" y="3201844"/>
            <a:chExt cx="3352800" cy="34467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8157414" y="3201844"/>
              <a:ext cx="524933" cy="344678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82347" y="3201844"/>
              <a:ext cx="2827867" cy="0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48" name="组合 16"/>
          <p:cNvGrpSpPr>
            <a:grpSpLocks/>
          </p:cNvGrpSpPr>
          <p:nvPr/>
        </p:nvGrpSpPr>
        <p:grpSpPr bwMode="auto">
          <a:xfrm>
            <a:off x="644525" y="3857625"/>
            <a:ext cx="2505075" cy="258763"/>
            <a:chOff x="859010" y="4001457"/>
            <a:chExt cx="3340768" cy="344678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3676857" y="4001457"/>
              <a:ext cx="522921" cy="344678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59010" y="4346135"/>
              <a:ext cx="2828432" cy="0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49" name="组合 15"/>
          <p:cNvGrpSpPr>
            <a:grpSpLocks/>
          </p:cNvGrpSpPr>
          <p:nvPr/>
        </p:nvGrpSpPr>
        <p:grpSpPr bwMode="auto">
          <a:xfrm>
            <a:off x="1812925" y="5226050"/>
            <a:ext cx="2514600" cy="258763"/>
            <a:chOff x="2417853" y="5824691"/>
            <a:chExt cx="3352800" cy="344678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5247837" y="5824691"/>
              <a:ext cx="522816" cy="344678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7853" y="6169369"/>
              <a:ext cx="2829984" cy="0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95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289300"/>
            <a:ext cx="950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186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739">
            <a:off x="4267200" y="4305300"/>
            <a:ext cx="787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Freeform 15"/>
          <p:cNvSpPr>
            <a:spLocks noEditPoints="1"/>
          </p:cNvSpPr>
          <p:nvPr/>
        </p:nvSpPr>
        <p:spPr bwMode="black">
          <a:xfrm>
            <a:off x="5219700" y="3289300"/>
            <a:ext cx="723900" cy="712788"/>
          </a:xfrm>
          <a:custGeom>
            <a:avLst/>
            <a:gdLst>
              <a:gd name="T0" fmla="*/ 2147483646 w 708"/>
              <a:gd name="T1" fmla="*/ 2147483646 h 709"/>
              <a:gd name="T2" fmla="*/ 2147483646 w 708"/>
              <a:gd name="T3" fmla="*/ 2147483646 h 709"/>
              <a:gd name="T4" fmla="*/ 2147483646 w 708"/>
              <a:gd name="T5" fmla="*/ 2147483646 h 709"/>
              <a:gd name="T6" fmla="*/ 2147483646 w 708"/>
              <a:gd name="T7" fmla="*/ 2147483646 h 709"/>
              <a:gd name="T8" fmla="*/ 2147483646 w 708"/>
              <a:gd name="T9" fmla="*/ 2147483646 h 709"/>
              <a:gd name="T10" fmla="*/ 2147483646 w 708"/>
              <a:gd name="T11" fmla="*/ 2147483646 h 709"/>
              <a:gd name="T12" fmla="*/ 2147483646 w 708"/>
              <a:gd name="T13" fmla="*/ 0 h 709"/>
              <a:gd name="T14" fmla="*/ 2147483646 w 708"/>
              <a:gd name="T15" fmla="*/ 2147483646 h 709"/>
              <a:gd name="T16" fmla="*/ 2147483646 w 708"/>
              <a:gd name="T17" fmla="*/ 2147483646 h 709"/>
              <a:gd name="T18" fmla="*/ 2147483646 w 708"/>
              <a:gd name="T19" fmla="*/ 2147483646 h 709"/>
              <a:gd name="T20" fmla="*/ 2147483646 w 708"/>
              <a:gd name="T21" fmla="*/ 2147483646 h 709"/>
              <a:gd name="T22" fmla="*/ 2147483646 w 708"/>
              <a:gd name="T23" fmla="*/ 2147483646 h 709"/>
              <a:gd name="T24" fmla="*/ 2147483646 w 708"/>
              <a:gd name="T25" fmla="*/ 2147483646 h 709"/>
              <a:gd name="T26" fmla="*/ 0 w 708"/>
              <a:gd name="T27" fmla="*/ 2147483646 h 709"/>
              <a:gd name="T28" fmla="*/ 2147483646 w 708"/>
              <a:gd name="T29" fmla="*/ 2147483646 h 709"/>
              <a:gd name="T30" fmla="*/ 2147483646 w 708"/>
              <a:gd name="T31" fmla="*/ 2147483646 h 709"/>
              <a:gd name="T32" fmla="*/ 2147483646 w 708"/>
              <a:gd name="T33" fmla="*/ 2147483646 h 709"/>
              <a:gd name="T34" fmla="*/ 0 w 708"/>
              <a:gd name="T35" fmla="*/ 2147483646 h 709"/>
              <a:gd name="T36" fmla="*/ 0 w 708"/>
              <a:gd name="T37" fmla="*/ 2147483646 h 709"/>
              <a:gd name="T38" fmla="*/ 2147483646 w 708"/>
              <a:gd name="T39" fmla="*/ 2147483646 h 709"/>
              <a:gd name="T40" fmla="*/ 2147483646 w 708"/>
              <a:gd name="T41" fmla="*/ 2147483646 h 709"/>
              <a:gd name="T42" fmla="*/ 2147483646 w 708"/>
              <a:gd name="T43" fmla="*/ 2147483646 h 709"/>
              <a:gd name="T44" fmla="*/ 2147483646 w 708"/>
              <a:gd name="T45" fmla="*/ 2147483646 h 709"/>
              <a:gd name="T46" fmla="*/ 2147483646 w 708"/>
              <a:gd name="T47" fmla="*/ 2147483646 h 709"/>
              <a:gd name="T48" fmla="*/ 2147483646 w 708"/>
              <a:gd name="T49" fmla="*/ 2147483646 h 709"/>
              <a:gd name="T50" fmla="*/ 2147483646 w 708"/>
              <a:gd name="T51" fmla="*/ 2147483646 h 709"/>
              <a:gd name="T52" fmla="*/ 2147483646 w 708"/>
              <a:gd name="T53" fmla="*/ 0 h 709"/>
              <a:gd name="T54" fmla="*/ 2147483646 w 708"/>
              <a:gd name="T55" fmla="*/ 0 h 709"/>
              <a:gd name="T56" fmla="*/ 2147483646 w 708"/>
              <a:gd name="T57" fmla="*/ 2147483646 h 709"/>
              <a:gd name="T58" fmla="*/ 2147483646 w 708"/>
              <a:gd name="T59" fmla="*/ 2147483646 h 709"/>
              <a:gd name="T60" fmla="*/ 2147483646 w 708"/>
              <a:gd name="T61" fmla="*/ 0 h 709"/>
              <a:gd name="T62" fmla="*/ 2147483646 w 708"/>
              <a:gd name="T63" fmla="*/ 2147483646 h 709"/>
              <a:gd name="T64" fmla="*/ 2147483646 w 708"/>
              <a:gd name="T65" fmla="*/ 2147483646 h 709"/>
              <a:gd name="T66" fmla="*/ 2147483646 w 708"/>
              <a:gd name="T67" fmla="*/ 2147483646 h 709"/>
              <a:gd name="T68" fmla="*/ 2147483646 w 708"/>
              <a:gd name="T69" fmla="*/ 2147483646 h 709"/>
              <a:gd name="T70" fmla="*/ 2147483646 w 708"/>
              <a:gd name="T71" fmla="*/ 2147483646 h 709"/>
              <a:gd name="T72" fmla="*/ 2147483646 w 708"/>
              <a:gd name="T73" fmla="*/ 2147483646 h 709"/>
              <a:gd name="T74" fmla="*/ 2147483646 w 708"/>
              <a:gd name="T75" fmla="*/ 2147483646 h 709"/>
              <a:gd name="T76" fmla="*/ 2147483646 w 708"/>
              <a:gd name="T77" fmla="*/ 2147483646 h 709"/>
              <a:gd name="T78" fmla="*/ 2147483646 w 708"/>
              <a:gd name="T79" fmla="*/ 2147483646 h 709"/>
              <a:gd name="T80" fmla="*/ 2147483646 w 708"/>
              <a:gd name="T81" fmla="*/ 2147483646 h 709"/>
              <a:gd name="T82" fmla="*/ 2147483646 w 708"/>
              <a:gd name="T83" fmla="*/ 2147483646 h 709"/>
              <a:gd name="T84" fmla="*/ 2147483646 w 708"/>
              <a:gd name="T85" fmla="*/ 2147483646 h 709"/>
              <a:gd name="T86" fmla="*/ 2147483646 w 708"/>
              <a:gd name="T87" fmla="*/ 2147483646 h 709"/>
              <a:gd name="T88" fmla="*/ 2147483646 w 708"/>
              <a:gd name="T89" fmla="*/ 2147483646 h 709"/>
              <a:gd name="T90" fmla="*/ 2147483646 w 708"/>
              <a:gd name="T91" fmla="*/ 2147483646 h 70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1146" rIns="82291" bIns="41146"/>
          <a:lstStyle/>
          <a:p>
            <a:endParaRPr lang="zh-CN" altLang="en-US"/>
          </a:p>
        </p:txBody>
      </p:sp>
      <p:pic>
        <p:nvPicPr>
          <p:cNvPr id="39953" name="Picture 30" descr="service-base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2201863"/>
            <a:ext cx="104775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椭圆 32"/>
          <p:cNvSpPr/>
          <p:nvPr/>
        </p:nvSpPr>
        <p:spPr>
          <a:xfrm>
            <a:off x="857250" y="3194050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44563" y="3101975"/>
            <a:ext cx="1677987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部署架构层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业务架构层</a:t>
            </a:r>
          </a:p>
        </p:txBody>
      </p:sp>
      <p:sp>
        <p:nvSpPr>
          <p:cNvPr id="35" name="椭圆 34"/>
          <p:cNvSpPr/>
          <p:nvPr/>
        </p:nvSpPr>
        <p:spPr>
          <a:xfrm>
            <a:off x="1931988" y="5040313"/>
            <a:ext cx="114300" cy="1143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281613" y="1546225"/>
            <a:ext cx="114300" cy="1143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395913" y="1196975"/>
            <a:ext cx="3598862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全部完成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全部完成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个线上问题。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个完成、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个进行中</a:t>
            </a:r>
          </a:p>
        </p:txBody>
      </p:sp>
      <p:sp>
        <p:nvSpPr>
          <p:cNvPr id="39" name="椭圆 38"/>
          <p:cNvSpPr/>
          <p:nvPr/>
        </p:nvSpPr>
        <p:spPr>
          <a:xfrm>
            <a:off x="6572250" y="2824163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659563" y="2268538"/>
            <a:ext cx="26654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HTTP-SF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数据库读写分离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图片静态化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、多点部署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1" name="文本框 41"/>
          <p:cNvSpPr txBox="1">
            <a:spLocks noChangeArrowheads="1"/>
          </p:cNvSpPr>
          <p:nvPr/>
        </p:nvSpPr>
        <p:spPr bwMode="auto">
          <a:xfrm>
            <a:off x="-7938" y="30163"/>
            <a:ext cx="465137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精细化运维之单点优化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57250" y="3429000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57250" y="3675063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57250" y="3890963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292725" y="1773238"/>
            <a:ext cx="114300" cy="1143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014538" y="4708525"/>
            <a:ext cx="1679575" cy="785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物理部署架构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系统的访问接口</a:t>
            </a:r>
            <a:endParaRPr lang="en-US" altLang="zh-CN" sz="15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系统单点情况表</a:t>
            </a:r>
          </a:p>
        </p:txBody>
      </p:sp>
      <p:sp>
        <p:nvSpPr>
          <p:cNvPr id="51" name="椭圆 50"/>
          <p:cNvSpPr/>
          <p:nvPr/>
        </p:nvSpPr>
        <p:spPr>
          <a:xfrm>
            <a:off x="1936750" y="5259388"/>
            <a:ext cx="114300" cy="1143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292725" y="1341438"/>
            <a:ext cx="114300" cy="1143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588125" y="2349500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588125" y="2565400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588125" y="3068638"/>
            <a:ext cx="114300" cy="1143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9972" name="对象 10"/>
          <p:cNvGraphicFramePr>
            <a:graphicFrameLocks noChangeAspect="1"/>
          </p:cNvGraphicFramePr>
          <p:nvPr/>
        </p:nvGraphicFramePr>
        <p:xfrm>
          <a:off x="3881438" y="3252788"/>
          <a:ext cx="1381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9" name="工作表" r:id="rId8" imgW="1381017" imgH="352533" progId="Excel.Sheet.8">
                  <p:embed/>
                </p:oleObj>
              </mc:Choice>
              <mc:Fallback>
                <p:oleObj name="工作表" r:id="rId8" imgW="1381017" imgH="352533" progId="Excel.Sheet.8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252788"/>
                        <a:ext cx="13811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图表 8"/>
          <p:cNvGraphicFramePr>
            <a:graphicFrameLocks/>
          </p:cNvGraphicFramePr>
          <p:nvPr/>
        </p:nvGraphicFramePr>
        <p:xfrm>
          <a:off x="844550" y="2206625"/>
          <a:ext cx="219551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7" name="图表" r:id="rId4" imgW="2200847" imgH="2042337" progId="Excel.Chart.8">
                  <p:embed/>
                </p:oleObj>
              </mc:Choice>
              <mc:Fallback>
                <p:oleObj name="图表" r:id="rId4" imgW="2200847" imgH="2042337" progId="Excel.Chart.8">
                  <p:embed/>
                  <p:pic>
                    <p:nvPicPr>
                      <p:cNvPr id="0" name="图表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206625"/>
                        <a:ext cx="219551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87450" y="2916238"/>
            <a:ext cx="1641475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300" b="1" dirty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18/18</a:t>
            </a:r>
            <a:r>
              <a:rPr lang="zh-CN" altLang="en-US" sz="3300" b="1" dirty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</a:p>
        </p:txBody>
      </p:sp>
      <p:graphicFrame>
        <p:nvGraphicFramePr>
          <p:cNvPr id="41988" name="图表 10"/>
          <p:cNvGraphicFramePr>
            <a:graphicFrameLocks/>
          </p:cNvGraphicFramePr>
          <p:nvPr/>
        </p:nvGraphicFramePr>
        <p:xfrm>
          <a:off x="3470275" y="2206625"/>
          <a:ext cx="219551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8" name="图表" r:id="rId6" imgW="2200847" imgH="2042337" progId="Excel.Chart.8">
                  <p:embed/>
                </p:oleObj>
              </mc:Choice>
              <mc:Fallback>
                <p:oleObj name="图表" r:id="rId6" imgW="2200847" imgH="2042337" progId="Excel.Chart.8">
                  <p:embed/>
                  <p:pic>
                    <p:nvPicPr>
                      <p:cNvPr id="0" name="图表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206625"/>
                        <a:ext cx="219551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图表 12"/>
          <p:cNvGraphicFramePr>
            <a:graphicFrameLocks/>
          </p:cNvGraphicFramePr>
          <p:nvPr/>
        </p:nvGraphicFramePr>
        <p:xfrm>
          <a:off x="6038850" y="2206625"/>
          <a:ext cx="219551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9" name="图表" r:id="rId8" imgW="2200847" imgH="2042337" progId="Excel.Chart.8">
                  <p:embed/>
                </p:oleObj>
              </mc:Choice>
              <mc:Fallback>
                <p:oleObj name="图表" r:id="rId8" imgW="2200847" imgH="2042337" progId="Excel.Chart.8">
                  <p:embed/>
                  <p:pic>
                    <p:nvPicPr>
                      <p:cNvPr id="0" name="图表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206625"/>
                        <a:ext cx="219551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911600" y="2894013"/>
            <a:ext cx="1349375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300" b="1" dirty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100%</a:t>
            </a:r>
            <a:endParaRPr lang="zh-CN" altLang="en-US" sz="33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00838" y="2894013"/>
            <a:ext cx="1000125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300" b="1" dirty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764</a:t>
            </a:r>
            <a:endParaRPr lang="zh-CN" altLang="en-US" sz="33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1992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450793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维之统一柔性调度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465137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云使用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52800" y="1624013"/>
            <a:ext cx="3979863" cy="397986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>
            <a:off x="3352800" y="1624013"/>
            <a:ext cx="1989138" cy="3979862"/>
          </a:xfrm>
          <a:custGeom>
            <a:avLst/>
            <a:gdLst>
              <a:gd name="connsiteX0" fmla="*/ 0 w 1629911"/>
              <a:gd name="connsiteY0" fmla="*/ 0 h 3259822"/>
              <a:gd name="connsiteX1" fmla="*/ 1629911 w 1629911"/>
              <a:gd name="connsiteY1" fmla="*/ 1629911 h 3259822"/>
              <a:gd name="connsiteX2" fmla="*/ 0 w 1629911"/>
              <a:gd name="connsiteY2" fmla="*/ 3259822 h 32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911" h="3259822">
                <a:moveTo>
                  <a:pt x="0" y="0"/>
                </a:moveTo>
                <a:cubicBezTo>
                  <a:pt x="900175" y="0"/>
                  <a:pt x="1629911" y="729736"/>
                  <a:pt x="1629911" y="1629911"/>
                </a:cubicBezTo>
                <a:cubicBezTo>
                  <a:pt x="1629911" y="2530086"/>
                  <a:pt x="900175" y="3259822"/>
                  <a:pt x="0" y="3259822"/>
                </a:cubicBez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787525" y="1973263"/>
            <a:ext cx="1042988" cy="1042987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5EC2A6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43050" y="4314825"/>
            <a:ext cx="1287463" cy="128905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5EC2A6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686550" y="1336675"/>
            <a:ext cx="676275" cy="676275"/>
          </a:xfrm>
          <a:prstGeom prst="ellipse">
            <a:avLst/>
          </a:prstGeom>
          <a:solidFill>
            <a:srgbClr val="519CD6"/>
          </a:solidFill>
          <a:ln>
            <a:solidFill>
              <a:srgbClr val="51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-92075" y="2501900"/>
            <a:ext cx="1879600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362825" y="1674813"/>
            <a:ext cx="1158875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372475" y="5405438"/>
            <a:ext cx="771525" cy="14287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1" name="文本框 26"/>
          <p:cNvSpPr txBox="1">
            <a:spLocks noChangeArrowheads="1"/>
          </p:cNvSpPr>
          <p:nvPr/>
        </p:nvSpPr>
        <p:spPr bwMode="auto">
          <a:xfrm>
            <a:off x="279400" y="3975100"/>
            <a:ext cx="1912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533310/749349=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80%</a:t>
            </a:r>
            <a:endParaRPr lang="zh-CN" altLang="en-US" sz="2800" b="1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6092" name="文本框 27"/>
          <p:cNvSpPr txBox="1">
            <a:spLocks noChangeArrowheads="1"/>
          </p:cNvSpPr>
          <p:nvPr/>
        </p:nvSpPr>
        <p:spPr bwMode="auto">
          <a:xfrm>
            <a:off x="252413" y="1295400"/>
            <a:ext cx="1901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ECS </a:t>
            </a:r>
            <a:r>
              <a:rPr lang="en-US" altLang="zh-CN" sz="20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:8</a:t>
            </a:r>
            <a:r>
              <a:rPr lang="zh-CN" altLang="en-US" sz="20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台</a:t>
            </a:r>
            <a:endParaRPr lang="en-US" altLang="zh-CN" sz="2000" b="1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OSS: </a:t>
            </a:r>
            <a:r>
              <a:rPr lang="en-US" altLang="zh-CN" sz="20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53T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RDS</a:t>
            </a:r>
            <a:r>
              <a:rPr lang="zh-CN" altLang="en-US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</a:t>
            </a:r>
            <a:endParaRPr lang="en-US" altLang="zh-CN" sz="2000" b="1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CDN</a:t>
            </a:r>
            <a:r>
              <a:rPr lang="zh-CN" altLang="en-US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带宽</a:t>
            </a:r>
            <a:r>
              <a:rPr lang="en-US" altLang="zh-CN" sz="200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5G</a:t>
            </a:r>
            <a:endParaRPr lang="zh-CN" altLang="en-US" sz="2000" b="1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6093" name="文本框 28"/>
          <p:cNvSpPr txBox="1">
            <a:spLocks noChangeArrowheads="1"/>
          </p:cNvSpPr>
          <p:nvPr/>
        </p:nvSpPr>
        <p:spPr bwMode="auto">
          <a:xfrm>
            <a:off x="8027988" y="4811713"/>
            <a:ext cx="1338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36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36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起</a:t>
            </a:r>
            <a:endParaRPr lang="zh-CN" altLang="en-US" sz="360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>
          <a:xfrm rot="19231963">
            <a:off x="6353175" y="1589088"/>
            <a:ext cx="365125" cy="38893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2368497">
            <a:off x="7058025" y="4859338"/>
            <a:ext cx="365125" cy="38893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467600" y="4959350"/>
            <a:ext cx="892175" cy="8921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11932469">
            <a:off x="2973388" y="2606675"/>
            <a:ext cx="366712" cy="388938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9061604">
            <a:off x="3028950" y="4443413"/>
            <a:ext cx="366713" cy="38893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6099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7" b="22141"/>
          <a:stretch>
            <a:fillRect/>
          </a:stretch>
        </p:blipFill>
        <p:spPr bwMode="auto">
          <a:xfrm>
            <a:off x="3822700" y="2716213"/>
            <a:ext cx="3040063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174875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5126038"/>
            <a:ext cx="5889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02" name="Group 1"/>
          <p:cNvGrpSpPr>
            <a:grpSpLocks/>
          </p:cNvGrpSpPr>
          <p:nvPr/>
        </p:nvGrpSpPr>
        <p:grpSpPr bwMode="auto">
          <a:xfrm>
            <a:off x="1720850" y="4589463"/>
            <a:ext cx="930275" cy="677862"/>
            <a:chOff x="9218612" y="5181600"/>
            <a:chExt cx="914400" cy="666650"/>
          </a:xfrm>
        </p:grpSpPr>
        <p:sp>
          <p:nvSpPr>
            <p:cNvPr id="46107" name="Freeform 79"/>
            <p:cNvSpPr>
              <a:spLocks/>
            </p:cNvSpPr>
            <p:nvPr/>
          </p:nvSpPr>
          <p:spPr bwMode="black">
            <a:xfrm>
              <a:off x="9218612" y="5526854"/>
              <a:ext cx="914400" cy="321396"/>
            </a:xfrm>
            <a:custGeom>
              <a:avLst/>
              <a:gdLst>
                <a:gd name="T0" fmla="*/ 2147483646 w 260"/>
                <a:gd name="T1" fmla="*/ 2147483646 h 97"/>
                <a:gd name="T2" fmla="*/ 2147483646 w 260"/>
                <a:gd name="T3" fmla="*/ 2147483646 h 97"/>
                <a:gd name="T4" fmla="*/ 2147483646 w 260"/>
                <a:gd name="T5" fmla="*/ 2147483646 h 97"/>
                <a:gd name="T6" fmla="*/ 2147483646 w 260"/>
                <a:gd name="T7" fmla="*/ 2147483646 h 97"/>
                <a:gd name="T8" fmla="*/ 2147483646 w 260"/>
                <a:gd name="T9" fmla="*/ 0 h 97"/>
                <a:gd name="T10" fmla="*/ 0 w 260"/>
                <a:gd name="T11" fmla="*/ 0 h 97"/>
                <a:gd name="T12" fmla="*/ 0 w 260"/>
                <a:gd name="T13" fmla="*/ 2147483646 h 97"/>
                <a:gd name="T14" fmla="*/ 2147483646 w 260"/>
                <a:gd name="T15" fmla="*/ 2147483646 h 97"/>
                <a:gd name="T16" fmla="*/ 2147483646 w 260"/>
                <a:gd name="T17" fmla="*/ 2147483646 h 97"/>
                <a:gd name="T18" fmla="*/ 2147483646 w 260"/>
                <a:gd name="T19" fmla="*/ 2147483646 h 97"/>
                <a:gd name="T20" fmla="*/ 2147483646 w 260"/>
                <a:gd name="T21" fmla="*/ 0 h 97"/>
                <a:gd name="T22" fmla="*/ 2147483646 w 260"/>
                <a:gd name="T23" fmla="*/ 0 h 97"/>
                <a:gd name="T24" fmla="*/ 2147483646 w 260"/>
                <a:gd name="T25" fmla="*/ 2147483646 h 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0" h="97">
                  <a:moveTo>
                    <a:pt x="159" y="7"/>
                  </a:moveTo>
                  <a:cubicBezTo>
                    <a:pt x="159" y="16"/>
                    <a:pt x="152" y="23"/>
                    <a:pt x="14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2" y="23"/>
                    <a:pt x="105" y="16"/>
                    <a:pt x="105" y="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90"/>
                    <a:pt x="8" y="97"/>
                    <a:pt x="16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53" y="97"/>
                    <a:pt x="260" y="90"/>
                    <a:pt x="260" y="81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Freeform 80"/>
            <p:cNvSpPr>
              <a:spLocks noEditPoints="1"/>
            </p:cNvSpPr>
            <p:nvPr/>
          </p:nvSpPr>
          <p:spPr bwMode="black">
            <a:xfrm>
              <a:off x="9218612" y="5181600"/>
              <a:ext cx="914400" cy="318589"/>
            </a:xfrm>
            <a:custGeom>
              <a:avLst/>
              <a:gdLst>
                <a:gd name="T0" fmla="*/ 2147483646 w 260"/>
                <a:gd name="T1" fmla="*/ 2147483646 h 96"/>
                <a:gd name="T2" fmla="*/ 2147483646 w 260"/>
                <a:gd name="T3" fmla="*/ 2147483646 h 96"/>
                <a:gd name="T4" fmla="*/ 2147483646 w 260"/>
                <a:gd name="T5" fmla="*/ 2147483646 h 96"/>
                <a:gd name="T6" fmla="*/ 2147483646 w 260"/>
                <a:gd name="T7" fmla="*/ 0 h 96"/>
                <a:gd name="T8" fmla="*/ 2147483646 w 260"/>
                <a:gd name="T9" fmla="*/ 0 h 96"/>
                <a:gd name="T10" fmla="*/ 2147483646 w 260"/>
                <a:gd name="T11" fmla="*/ 2147483646 h 96"/>
                <a:gd name="T12" fmla="*/ 2147483646 w 260"/>
                <a:gd name="T13" fmla="*/ 2147483646 h 96"/>
                <a:gd name="T14" fmla="*/ 2147483646 w 260"/>
                <a:gd name="T15" fmla="*/ 2147483646 h 96"/>
                <a:gd name="T16" fmla="*/ 0 w 260"/>
                <a:gd name="T17" fmla="*/ 2147483646 h 96"/>
                <a:gd name="T18" fmla="*/ 0 w 260"/>
                <a:gd name="T19" fmla="*/ 2147483646 h 96"/>
                <a:gd name="T20" fmla="*/ 2147483646 w 260"/>
                <a:gd name="T21" fmla="*/ 2147483646 h 96"/>
                <a:gd name="T22" fmla="*/ 2147483646 w 260"/>
                <a:gd name="T23" fmla="*/ 2147483646 h 96"/>
                <a:gd name="T24" fmla="*/ 2147483646 w 260"/>
                <a:gd name="T25" fmla="*/ 2147483646 h 96"/>
                <a:gd name="T26" fmla="*/ 2147483646 w 260"/>
                <a:gd name="T27" fmla="*/ 2147483646 h 96"/>
                <a:gd name="T28" fmla="*/ 2147483646 w 260"/>
                <a:gd name="T29" fmla="*/ 2147483646 h 96"/>
                <a:gd name="T30" fmla="*/ 2147483646 w 260"/>
                <a:gd name="T31" fmla="*/ 2147483646 h 96"/>
                <a:gd name="T32" fmla="*/ 2147483646 w 260"/>
                <a:gd name="T33" fmla="*/ 2147483646 h 96"/>
                <a:gd name="T34" fmla="*/ 2147483646 w 260"/>
                <a:gd name="T35" fmla="*/ 2147483646 h 96"/>
                <a:gd name="T36" fmla="*/ 2147483646 w 260"/>
                <a:gd name="T37" fmla="*/ 2147483646 h 96"/>
                <a:gd name="T38" fmla="*/ 2147483646 w 260"/>
                <a:gd name="T39" fmla="*/ 2147483646 h 96"/>
                <a:gd name="T40" fmla="*/ 2147483646 w 260"/>
                <a:gd name="T41" fmla="*/ 2147483646 h 96"/>
                <a:gd name="T42" fmla="*/ 2147483646 w 260"/>
                <a:gd name="T43" fmla="*/ 2147483646 h 96"/>
                <a:gd name="T44" fmla="*/ 2147483646 w 260"/>
                <a:gd name="T45" fmla="*/ 2147483646 h 96"/>
                <a:gd name="T46" fmla="*/ 2147483646 w 260"/>
                <a:gd name="T47" fmla="*/ 2147483646 h 96"/>
                <a:gd name="T48" fmla="*/ 2147483646 w 260"/>
                <a:gd name="T49" fmla="*/ 2147483646 h 96"/>
                <a:gd name="T50" fmla="*/ 2147483646 w 260"/>
                <a:gd name="T51" fmla="*/ 2147483646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0" h="96">
                  <a:moveTo>
                    <a:pt x="244" y="39"/>
                  </a:moveTo>
                  <a:cubicBezTo>
                    <a:pt x="212" y="39"/>
                    <a:pt x="212" y="39"/>
                    <a:pt x="212" y="3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8"/>
                    <a:pt x="202" y="0"/>
                    <a:pt x="18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7" y="0"/>
                    <a:pt x="47" y="8"/>
                    <a:pt x="47" y="1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46"/>
                    <a:pt x="0" y="5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1"/>
                    <a:pt x="112" y="74"/>
                    <a:pt x="121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52" y="74"/>
                    <a:pt x="159" y="81"/>
                    <a:pt x="159" y="89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46"/>
                    <a:pt x="253" y="39"/>
                    <a:pt x="244" y="39"/>
                  </a:cubicBezTo>
                  <a:close/>
                  <a:moveTo>
                    <a:pt x="197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7"/>
                    <a:pt x="64" y="14"/>
                    <a:pt x="70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94" y="14"/>
                    <a:pt x="197" y="17"/>
                    <a:pt x="197" y="19"/>
                  </a:cubicBezTo>
                  <a:lnTo>
                    <a:pt x="19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6103" name="Picture 9" descr="\\MAGNUM\Projects\Microsoft\Cloud Power FY12\Design\Icons\PNGs\Optimized.png"/>
          <p:cNvPicPr>
            <a:picLocks noChangeAspect="1" noChangeArrowheads="1"/>
          </p:cNvPicPr>
          <p:nvPr/>
        </p:nvPicPr>
        <p:blipFill>
          <a:blip r:embed="rId6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13890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4" name="文本框 44"/>
          <p:cNvSpPr txBox="1">
            <a:spLocks noChangeArrowheads="1"/>
          </p:cNvSpPr>
          <p:nvPr/>
        </p:nvSpPr>
        <p:spPr bwMode="auto">
          <a:xfrm>
            <a:off x="7040563" y="30163"/>
            <a:ext cx="2249487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ECS :9.5k/</a:t>
            </a:r>
            <a:r>
              <a:rPr lang="zh-CN" altLang="en-US" sz="20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endParaRPr lang="en-US" altLang="zh-CN" sz="20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OSS: </a:t>
            </a:r>
            <a:r>
              <a:rPr lang="en-US" altLang="zh-CN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24365.6</a:t>
            </a:r>
            <a:r>
              <a:rPr lang="en-US" altLang="zh-CN" sz="20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0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endParaRPr lang="en-US" altLang="zh-CN" sz="20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CDN</a:t>
            </a:r>
            <a:r>
              <a:rPr lang="zh-CN" altLang="en-US" sz="2000" dirty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带宽</a:t>
            </a:r>
            <a:r>
              <a:rPr lang="en-US" altLang="zh-CN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:150K/</a:t>
            </a:r>
            <a:r>
              <a:rPr lang="zh-CN" altLang="en-US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总</a:t>
            </a:r>
            <a:r>
              <a:rPr lang="en-US" altLang="zh-CN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</a:t>
            </a:r>
            <a:r>
              <a:rPr lang="en-US" altLang="zh-CN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180K/</a:t>
            </a:r>
            <a:r>
              <a:rPr lang="zh-CN" altLang="en-US" sz="26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endParaRPr lang="zh-CN" altLang="en-US" sz="26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46" name="直接连接符 45"/>
          <p:cNvCxnSpPr>
            <a:endCxn id="18" idx="2"/>
          </p:cNvCxnSpPr>
          <p:nvPr/>
        </p:nvCxnSpPr>
        <p:spPr>
          <a:xfrm>
            <a:off x="0" y="4959350"/>
            <a:ext cx="1543050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6" name="文本框 1"/>
          <p:cNvSpPr txBox="1">
            <a:spLocks noChangeArrowheads="1"/>
          </p:cNvSpPr>
          <p:nvPr/>
        </p:nvSpPr>
        <p:spPr bwMode="auto">
          <a:xfrm>
            <a:off x="4183063" y="3149600"/>
            <a:ext cx="172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包管</a:t>
            </a:r>
            <a:r>
              <a:rPr lang="zh-CN" altLang="en-US" sz="2400" b="1" dirty="0" smtClean="0">
                <a:latin typeface="Arial" panose="020B0604020202020204" pitchFamily="34" charset="0"/>
              </a:rPr>
              <a:t>理</a:t>
            </a:r>
            <a:r>
              <a:rPr lang="zh-CN" altLang="en-US" sz="2400" b="1" dirty="0">
                <a:latin typeface="Arial" panose="020B0604020202020204" pitchFamily="34" charset="0"/>
              </a:rPr>
              <a:t>平台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自研游戏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4651376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精细化运维之名字服务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68313" y="1052513"/>
            <a:ext cx="13823950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8132" name="对象 2"/>
          <p:cNvGraphicFramePr>
            <a:graphicFrameLocks/>
          </p:cNvGraphicFramePr>
          <p:nvPr/>
        </p:nvGraphicFramePr>
        <p:xfrm>
          <a:off x="0" y="836613"/>
          <a:ext cx="770413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Visio" r:id="rId4" imgW="5506794" imgH="4253073" progId="Visio.Drawing.11">
                  <p:embed/>
                </p:oleObj>
              </mc:Choice>
              <mc:Fallback>
                <p:oleObj name="Visio" r:id="rId4" imgW="5506794" imgH="4253073" progId="Visio.Drawing.11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6613"/>
                        <a:ext cx="7704138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3"/>
            <a:ext cx="914400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14363"/>
            <a:ext cx="9151938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>
            <a:spLocks noChangeArrowheads="1"/>
          </p:cNvSpPr>
          <p:nvPr/>
        </p:nvSpPr>
        <p:spPr bwMode="auto">
          <a:xfrm>
            <a:off x="5652075" y="5939265"/>
            <a:ext cx="3491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名字服务中心要成为调度中心、鉴权中心、状态数据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中心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23"/>
          <p:cNvSpPr txBox="1">
            <a:spLocks noChangeArrowheads="1"/>
          </p:cNvSpPr>
          <p:nvPr/>
        </p:nvSpPr>
        <p:spPr bwMode="auto">
          <a:xfrm>
            <a:off x="0" y="23813"/>
            <a:ext cx="4651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精细化运维之连续性管理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40443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2E6A02F-E458-41B7-9578-894C7B21D227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29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405540587"/>
              </p:ext>
            </p:extLst>
          </p:nvPr>
        </p:nvGraphicFramePr>
        <p:xfrm>
          <a:off x="323528" y="620805"/>
          <a:ext cx="842493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693"/>
            <a:ext cx="9004301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4218"/>
            <a:ext cx="9004301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025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552950" y="2047875"/>
            <a:ext cx="1055688" cy="168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350" dirty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035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7171" name="文本框 14"/>
          <p:cNvSpPr txBox="1">
            <a:spLocks noChangeArrowheads="1"/>
          </p:cNvSpPr>
          <p:nvPr/>
        </p:nvSpPr>
        <p:spPr bwMode="auto">
          <a:xfrm>
            <a:off x="5194300" y="2703513"/>
            <a:ext cx="10191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rgbClr val="DDA44F"/>
                </a:solidFill>
                <a:latin typeface="方正大黑简体"/>
                <a:ea typeface="方正大黑简体"/>
                <a:cs typeface="方正大黑简体"/>
              </a:rPr>
              <a:t>art</a:t>
            </a:r>
            <a:endParaRPr lang="zh-CN" altLang="en-US" sz="4500">
              <a:solidFill>
                <a:srgbClr val="DDA44F"/>
              </a:solidFill>
              <a:latin typeface="方正大黑简体"/>
              <a:ea typeface="方正大黑简体"/>
              <a:cs typeface="方正大黑简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49963" y="2179638"/>
            <a:ext cx="301625" cy="1420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625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1</a:t>
            </a:r>
            <a:endParaRPr lang="zh-CN" altLang="en-US" sz="8625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173" name="文本框 16"/>
          <p:cNvSpPr txBox="1">
            <a:spLocks noChangeArrowheads="1"/>
          </p:cNvSpPr>
          <p:nvPr/>
        </p:nvSpPr>
        <p:spPr bwMode="auto">
          <a:xfrm>
            <a:off x="4575175" y="3544888"/>
            <a:ext cx="2185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557713" y="34702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7713" y="40671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6" name="组合 7"/>
          <p:cNvGrpSpPr>
            <a:grpSpLocks/>
          </p:cNvGrpSpPr>
          <p:nvPr/>
        </p:nvGrpSpPr>
        <p:grpSpPr bwMode="auto">
          <a:xfrm>
            <a:off x="2112963" y="2247900"/>
            <a:ext cx="1908175" cy="2117725"/>
            <a:chOff x="907956" y="1083233"/>
            <a:chExt cx="2542904" cy="2823395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4" cy="2541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3817" y="1944980"/>
              <a:ext cx="2387398" cy="1535897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2224" y="1332979"/>
              <a:ext cx="1813035" cy="181171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23"/>
          <p:cNvSpPr txBox="1">
            <a:spLocks noChangeArrowheads="1"/>
          </p:cNvSpPr>
          <p:nvPr/>
        </p:nvSpPr>
        <p:spPr bwMode="auto">
          <a:xfrm>
            <a:off x="0" y="23813"/>
            <a:ext cx="4651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精细化运维之</a:t>
            </a: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用户体验优化</a:t>
            </a:r>
          </a:p>
        </p:txBody>
      </p:sp>
      <p:sp>
        <p:nvSpPr>
          <p:cNvPr id="44035" name="椭圆 1"/>
          <p:cNvSpPr>
            <a:spLocks noChangeArrowheads="1"/>
          </p:cNvSpPr>
          <p:nvPr/>
        </p:nvSpPr>
        <p:spPr bwMode="auto">
          <a:xfrm>
            <a:off x="2538413" y="1468438"/>
            <a:ext cx="1377950" cy="1377950"/>
          </a:xfrm>
          <a:custGeom>
            <a:avLst/>
            <a:gdLst>
              <a:gd name="T0" fmla="*/ 479185 w 1648346"/>
              <a:gd name="T1" fmla="*/ 0 h 1656184"/>
              <a:gd name="T2" fmla="*/ 962950 w 1648346"/>
              <a:gd name="T3" fmla="*/ 476928 h 1656184"/>
              <a:gd name="T4" fmla="*/ 479185 w 1648346"/>
              <a:gd name="T5" fmla="*/ 953856 h 1656184"/>
              <a:gd name="T6" fmla="*/ 395053 w 1648346"/>
              <a:gd name="T7" fmla="*/ 946178 h 1656184"/>
              <a:gd name="T8" fmla="*/ 395053 w 1648346"/>
              <a:gd name="T9" fmla="*/ 840197 h 1656184"/>
              <a:gd name="T10" fmla="*/ 479185 w 1648346"/>
              <a:gd name="T11" fmla="*/ 850177 h 1656184"/>
              <a:gd name="T12" fmla="*/ 857784 w 1648346"/>
              <a:gd name="T13" fmla="*/ 476928 h 1656184"/>
              <a:gd name="T14" fmla="*/ 479185 w 1648346"/>
              <a:gd name="T15" fmla="*/ 103680 h 1656184"/>
              <a:gd name="T16" fmla="*/ 106948 w 1648346"/>
              <a:gd name="T17" fmla="*/ 414720 h 1656184"/>
              <a:gd name="T18" fmla="*/ 0 w 1648346"/>
              <a:gd name="T19" fmla="*/ 414720 h 1656184"/>
              <a:gd name="T20" fmla="*/ 479185 w 1648346"/>
              <a:gd name="T21" fmla="*/ 0 h 16561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8346"/>
              <a:gd name="T34" fmla="*/ 0 h 1656184"/>
              <a:gd name="T35" fmla="*/ 1648346 w 1648346"/>
              <a:gd name="T36" fmla="*/ 1656184 h 165618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36" name="椭圆 1"/>
          <p:cNvSpPr>
            <a:spLocks noChangeArrowheads="1"/>
          </p:cNvSpPr>
          <p:nvPr/>
        </p:nvSpPr>
        <p:spPr bwMode="auto">
          <a:xfrm>
            <a:off x="2411413" y="2676525"/>
            <a:ext cx="692150" cy="1379538"/>
          </a:xfrm>
          <a:custGeom>
            <a:avLst/>
            <a:gdLst>
              <a:gd name="T0" fmla="*/ 483553 w 828092"/>
              <a:gd name="T1" fmla="*/ 0 h 1656184"/>
              <a:gd name="T2" fmla="*/ 483553 w 828092"/>
              <a:gd name="T3" fmla="*/ 104039 h 1656184"/>
              <a:gd name="T4" fmla="*/ 105120 w 828092"/>
              <a:gd name="T5" fmla="*/ 478579 h 1656184"/>
              <a:gd name="T6" fmla="*/ 483553 w 828092"/>
              <a:gd name="T7" fmla="*/ 853119 h 1656184"/>
              <a:gd name="T8" fmla="*/ 483553 w 828092"/>
              <a:gd name="T9" fmla="*/ 957158 h 1656184"/>
              <a:gd name="T10" fmla="*/ 0 w 828092"/>
              <a:gd name="T11" fmla="*/ 478579 h 1656184"/>
              <a:gd name="T12" fmla="*/ 483553 w 828092"/>
              <a:gd name="T13" fmla="*/ 0 h 1656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8092"/>
              <a:gd name="T22" fmla="*/ 0 h 1656184"/>
              <a:gd name="T23" fmla="*/ 828092 w 828092"/>
              <a:gd name="T24" fmla="*/ 1656184 h 1656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37" name="椭圆 1"/>
          <p:cNvSpPr>
            <a:spLocks noChangeArrowheads="1"/>
          </p:cNvSpPr>
          <p:nvPr/>
        </p:nvSpPr>
        <p:spPr bwMode="auto">
          <a:xfrm rot="5400000">
            <a:off x="2316957" y="3898106"/>
            <a:ext cx="1371600" cy="1385887"/>
          </a:xfrm>
          <a:custGeom>
            <a:avLst/>
            <a:gdLst>
              <a:gd name="T0" fmla="*/ 472591 w 1648346"/>
              <a:gd name="T1" fmla="*/ 0 h 1656184"/>
              <a:gd name="T2" fmla="*/ 949699 w 1648346"/>
              <a:gd name="T3" fmla="*/ 485217 h 1656184"/>
              <a:gd name="T4" fmla="*/ 472591 w 1648346"/>
              <a:gd name="T5" fmla="*/ 970435 h 1656184"/>
              <a:gd name="T6" fmla="*/ 389616 w 1648346"/>
              <a:gd name="T7" fmla="*/ 962623 h 1656184"/>
              <a:gd name="T8" fmla="*/ 389616 w 1648346"/>
              <a:gd name="T9" fmla="*/ 854799 h 1656184"/>
              <a:gd name="T10" fmla="*/ 472591 w 1648346"/>
              <a:gd name="T11" fmla="*/ 864953 h 1656184"/>
              <a:gd name="T12" fmla="*/ 845979 w 1648346"/>
              <a:gd name="T13" fmla="*/ 485217 h 1656184"/>
              <a:gd name="T14" fmla="*/ 472591 w 1648346"/>
              <a:gd name="T15" fmla="*/ 105482 h 1656184"/>
              <a:gd name="T16" fmla="*/ 105477 w 1648346"/>
              <a:gd name="T17" fmla="*/ 421928 h 1656184"/>
              <a:gd name="T18" fmla="*/ 0 w 1648346"/>
              <a:gd name="T19" fmla="*/ 421928 h 1656184"/>
              <a:gd name="T20" fmla="*/ 472591 w 1648346"/>
              <a:gd name="T21" fmla="*/ 0 h 16561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8346"/>
              <a:gd name="T34" fmla="*/ 0 h 1656184"/>
              <a:gd name="T35" fmla="*/ 1648346 w 1648346"/>
              <a:gd name="T36" fmla="*/ 1656184 h 165618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38" name="椭圆 1"/>
          <p:cNvSpPr>
            <a:spLocks noChangeArrowheads="1"/>
          </p:cNvSpPr>
          <p:nvPr/>
        </p:nvSpPr>
        <p:spPr bwMode="auto">
          <a:xfrm rot="10800000">
            <a:off x="1304925" y="1277938"/>
            <a:ext cx="1379538" cy="1379537"/>
          </a:xfrm>
          <a:custGeom>
            <a:avLst/>
            <a:gdLst>
              <a:gd name="T0" fmla="*/ 480844 w 1648346"/>
              <a:gd name="T1" fmla="*/ 0 h 1656184"/>
              <a:gd name="T2" fmla="*/ 966283 w 1648346"/>
              <a:gd name="T3" fmla="*/ 478579 h 1656184"/>
              <a:gd name="T4" fmla="*/ 480844 w 1648346"/>
              <a:gd name="T5" fmla="*/ 957157 h 1656184"/>
              <a:gd name="T6" fmla="*/ 396420 w 1648346"/>
              <a:gd name="T7" fmla="*/ 949451 h 1656184"/>
              <a:gd name="T8" fmla="*/ 396420 w 1648346"/>
              <a:gd name="T9" fmla="*/ 843103 h 1656184"/>
              <a:gd name="T10" fmla="*/ 480844 w 1648346"/>
              <a:gd name="T11" fmla="*/ 853117 h 1656184"/>
              <a:gd name="T12" fmla="*/ 860752 w 1648346"/>
              <a:gd name="T13" fmla="*/ 478579 h 1656184"/>
              <a:gd name="T14" fmla="*/ 480844 w 1648346"/>
              <a:gd name="T15" fmla="*/ 104039 h 1656184"/>
              <a:gd name="T16" fmla="*/ 107319 w 1648346"/>
              <a:gd name="T17" fmla="*/ 416155 h 1656184"/>
              <a:gd name="T18" fmla="*/ 0 w 1648346"/>
              <a:gd name="T19" fmla="*/ 416155 h 1656184"/>
              <a:gd name="T20" fmla="*/ 480844 w 1648346"/>
              <a:gd name="T21" fmla="*/ 0 h 16561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8346"/>
              <a:gd name="T34" fmla="*/ 0 h 1656184"/>
              <a:gd name="T35" fmla="*/ 1648346 w 1648346"/>
              <a:gd name="T36" fmla="*/ 1656184 h 165618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39" name="椭圆 1"/>
          <p:cNvSpPr>
            <a:spLocks noChangeArrowheads="1"/>
          </p:cNvSpPr>
          <p:nvPr/>
        </p:nvSpPr>
        <p:spPr bwMode="auto">
          <a:xfrm rot="6199008">
            <a:off x="1565275" y="3360738"/>
            <a:ext cx="688975" cy="1304925"/>
          </a:xfrm>
          <a:custGeom>
            <a:avLst/>
            <a:gdLst>
              <a:gd name="T0" fmla="*/ 9690 w 828092"/>
              <a:gd name="T1" fmla="*/ 581956 h 1560369"/>
              <a:gd name="T2" fmla="*/ 0 w 828092"/>
              <a:gd name="T3" fmla="*/ 484343 h 1560369"/>
              <a:gd name="T4" fmla="*/ 476928 w 828092"/>
              <a:gd name="T5" fmla="*/ 0 h 1560369"/>
              <a:gd name="T6" fmla="*/ 476928 w 828092"/>
              <a:gd name="T7" fmla="*/ 105292 h 1560369"/>
              <a:gd name="T8" fmla="*/ 103680 w 828092"/>
              <a:gd name="T9" fmla="*/ 484343 h 1560369"/>
              <a:gd name="T10" fmla="*/ 467551 w 828092"/>
              <a:gd name="T11" fmla="*/ 862435 h 1560369"/>
              <a:gd name="T12" fmla="*/ 258670 w 828092"/>
              <a:gd name="T13" fmla="*/ 912645 h 1560369"/>
              <a:gd name="T14" fmla="*/ 9690 w 828092"/>
              <a:gd name="T15" fmla="*/ 581956 h 15603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28092"/>
              <a:gd name="T25" fmla="*/ 0 h 1560369"/>
              <a:gd name="T26" fmla="*/ 828092 w 828092"/>
              <a:gd name="T27" fmla="*/ 1560369 h 15603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40" name="圆角矩形 14"/>
          <p:cNvSpPr>
            <a:spLocks noChangeArrowheads="1"/>
          </p:cNvSpPr>
          <p:nvPr/>
        </p:nvSpPr>
        <p:spPr bwMode="auto">
          <a:xfrm>
            <a:off x="3789363" y="1801813"/>
            <a:ext cx="3313112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天雷</a:t>
            </a:r>
            <a:r>
              <a:rPr lang="en-US" altLang="zh-CN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DNS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041" name="圆角矩形 14"/>
          <p:cNvSpPr>
            <a:spLocks noChangeArrowheads="1"/>
          </p:cNvSpPr>
          <p:nvPr/>
        </p:nvSpPr>
        <p:spPr bwMode="auto">
          <a:xfrm>
            <a:off x="3509963" y="4140200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1818676 w 4033295"/>
              <a:gd name="T3" fmla="*/ 0 h 648072"/>
              <a:gd name="T4" fmla="*/ 1977553 w 4033295"/>
              <a:gd name="T5" fmla="*/ 155909 h 648072"/>
              <a:gd name="T6" fmla="*/ 1818676 w 4033295"/>
              <a:gd name="T7" fmla="*/ 311818 h 648072"/>
              <a:gd name="T8" fmla="*/ 35721 w 4033295"/>
              <a:gd name="T9" fmla="*/ 311818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客户端下载防劫持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4042" name="TextBox 45"/>
          <p:cNvSpPr>
            <a:spLocks noChangeArrowheads="1"/>
          </p:cNvSpPr>
          <p:nvPr/>
        </p:nvSpPr>
        <p:spPr bwMode="auto">
          <a:xfrm>
            <a:off x="2984500" y="1820863"/>
            <a:ext cx="5064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7F7F7F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 Black" panose="020B0A04020102020204" pitchFamily="34" charset="0"/>
              </a:rPr>
              <a:t>A</a:t>
            </a:r>
            <a:endParaRPr lang="zh-CN" altLang="en-US" sz="4400" b="1">
              <a:solidFill>
                <a:srgbClr val="7F7F7F"/>
              </a:solidFill>
              <a:latin typeface="Arial Black" panose="020B0A04020102020204" pitchFamily="34" charset="0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44043" name="TextBox 46"/>
          <p:cNvSpPr>
            <a:spLocks noChangeArrowheads="1"/>
          </p:cNvSpPr>
          <p:nvPr/>
        </p:nvSpPr>
        <p:spPr bwMode="auto">
          <a:xfrm>
            <a:off x="2863850" y="4270375"/>
            <a:ext cx="5064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7F7F7F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 Black" panose="020B0A04020102020204" pitchFamily="34" charset="0"/>
              </a:rPr>
              <a:t>B</a:t>
            </a:r>
            <a:endParaRPr lang="zh-CN" altLang="en-US" sz="4400" b="1">
              <a:solidFill>
                <a:srgbClr val="7F7F7F"/>
              </a:solidFill>
              <a:latin typeface="Arial Black" panose="020B0A04020102020204" pitchFamily="34" charset="0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30" name="TextBox 47"/>
          <p:cNvSpPr>
            <a:spLocks noChangeArrowheads="1"/>
          </p:cNvSpPr>
          <p:nvPr/>
        </p:nvSpPr>
        <p:spPr bwMode="auto">
          <a:xfrm>
            <a:off x="3887788" y="2460625"/>
            <a:ext cx="3711575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16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核心服务接入天雷</a:t>
            </a:r>
            <a:r>
              <a:rPr lang="en-US" altLang="zh-CN" sz="16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DNS</a:t>
            </a:r>
            <a:r>
              <a:rPr lang="zh-CN" altLang="en-US" sz="16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天雷日解析量：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1KW</a:t>
            </a:r>
          </a:p>
          <a:p>
            <a:pPr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亿次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天雷提升率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按业务请求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4%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045" name="TextBox 48"/>
          <p:cNvSpPr>
            <a:spLocks noChangeArrowheads="1"/>
          </p:cNvSpPr>
          <p:nvPr/>
        </p:nvSpPr>
        <p:spPr bwMode="auto">
          <a:xfrm>
            <a:off x="3789363" y="4679950"/>
            <a:ext cx="35909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提出劫持</a:t>
            </a:r>
            <a:r>
              <a:rPr lang="en-US" altLang="zh-CN" sz="16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</a:t>
            </a:r>
            <a:r>
              <a:rPr lang="zh-CN" altLang="en-US" sz="16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下载方案，目前方案在九游客户端和</a:t>
            </a:r>
            <a:r>
              <a:rPr lang="en-US" altLang="zh-CN" sz="16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UC</a:t>
            </a:r>
            <a:r>
              <a:rPr lang="zh-CN" altLang="en-US" sz="160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浏览器都统一通过，接下来进入实施阶段</a:t>
            </a:r>
            <a:endParaRPr lang="en-US" altLang="zh-CN" sz="160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663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23"/>
          <p:cNvSpPr txBox="1">
            <a:spLocks noChangeArrowheads="1"/>
          </p:cNvSpPr>
          <p:nvPr/>
        </p:nvSpPr>
        <p:spPr bwMode="auto">
          <a:xfrm>
            <a:off x="0" y="23813"/>
            <a:ext cx="4651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精细化运维之</a:t>
            </a: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维成本管理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436239313"/>
              </p:ext>
            </p:extLst>
          </p:nvPr>
        </p:nvGraphicFramePr>
        <p:xfrm>
          <a:off x="15874" y="620805"/>
          <a:ext cx="9128126" cy="648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48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098675" y="2262188"/>
            <a:ext cx="1906588" cy="1906587"/>
          </a:xfrm>
          <a:prstGeom prst="roundRect">
            <a:avLst>
              <a:gd name="adj" fmla="val 7763"/>
            </a:avLst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368550" y="2913063"/>
            <a:ext cx="1636713" cy="1255712"/>
          </a:xfrm>
          <a:custGeom>
            <a:avLst/>
            <a:gdLst>
              <a:gd name="connsiteX0" fmla="*/ 1794146 w 2182140"/>
              <a:gd name="connsiteY0" fmla="*/ 0 h 1674017"/>
              <a:gd name="connsiteX1" fmla="*/ 2182140 w 2182140"/>
              <a:gd name="connsiteY1" fmla="*/ 556824 h 1674017"/>
              <a:gd name="connsiteX2" fmla="*/ 2182140 w 2182140"/>
              <a:gd name="connsiteY2" fmla="*/ 1476611 h 1674017"/>
              <a:gd name="connsiteX3" fmla="*/ 1984734 w 2182140"/>
              <a:gd name="connsiteY3" fmla="*/ 1674017 h 1674017"/>
              <a:gd name="connsiteX4" fmla="*/ 690750 w 2182140"/>
              <a:gd name="connsiteY4" fmla="*/ 1674017 h 1674017"/>
              <a:gd name="connsiteX5" fmla="*/ 0 w 2182140"/>
              <a:gd name="connsiteY5" fmla="*/ 682697 h 167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06913" y="2047875"/>
            <a:ext cx="1055687" cy="168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350" dirty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035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52229" name="文本框 14"/>
          <p:cNvSpPr txBox="1">
            <a:spLocks noChangeArrowheads="1"/>
          </p:cNvSpPr>
          <p:nvPr/>
        </p:nvSpPr>
        <p:spPr bwMode="auto">
          <a:xfrm>
            <a:off x="5149850" y="2703513"/>
            <a:ext cx="11572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rgbClr val="DDA44F"/>
                </a:solidFill>
                <a:latin typeface="方正大黑简体"/>
                <a:ea typeface="方正大黑简体"/>
                <a:cs typeface="方正大黑简体"/>
              </a:rPr>
              <a:t>art</a:t>
            </a:r>
            <a:endParaRPr lang="zh-CN" altLang="en-US" sz="4500">
              <a:solidFill>
                <a:srgbClr val="DDA44F"/>
              </a:solidFill>
              <a:latin typeface="方正大黑简体"/>
              <a:ea typeface="方正大黑简体"/>
              <a:cs typeface="方正大黑简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3925" y="2179638"/>
            <a:ext cx="303213" cy="1420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625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4</a:t>
            </a:r>
            <a:endParaRPr lang="zh-CN" altLang="en-US" sz="8625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2231" name="文本框 16"/>
          <p:cNvSpPr txBox="1">
            <a:spLocks noChangeArrowheads="1"/>
          </p:cNvSpPr>
          <p:nvPr/>
        </p:nvSpPr>
        <p:spPr bwMode="auto">
          <a:xfrm>
            <a:off x="4530725" y="3544888"/>
            <a:ext cx="2185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513263" y="34702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13263" y="40671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4" name="AutoShape 2" descr="http://img1.imgtn.bdimg.com/it/u=3068015844,294804374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5223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932113"/>
            <a:ext cx="95726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框 4"/>
          <p:cNvSpPr txBox="1">
            <a:spLocks noChangeArrowheads="1"/>
          </p:cNvSpPr>
          <p:nvPr/>
        </p:nvSpPr>
        <p:spPr bwMode="auto">
          <a:xfrm>
            <a:off x="-1" y="-28575"/>
            <a:ext cx="536405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业务运维之团队管理</a:t>
            </a:r>
            <a:r>
              <a:rPr lang="en-US" altLang="zh-CN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目标驱动</a:t>
            </a:r>
            <a:r>
              <a:rPr lang="en-US" altLang="zh-CN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01D12A7-A62C-4A5D-8B76-E071A0959E8F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33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14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02725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云形标注 14"/>
          <p:cNvSpPr/>
          <p:nvPr/>
        </p:nvSpPr>
        <p:spPr bwMode="auto">
          <a:xfrm>
            <a:off x="900113" y="1844675"/>
            <a:ext cx="1584325" cy="1152525"/>
          </a:xfrm>
          <a:prstGeom prst="cloudCallout">
            <a:avLst>
              <a:gd name="adj1" fmla="val -33340"/>
              <a:gd name="adj2" fmla="val 21771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紧贴运维的核心价值</a:t>
            </a:r>
          </a:p>
        </p:txBody>
      </p:sp>
      <p:sp>
        <p:nvSpPr>
          <p:cNvPr id="16" name="云形标注 15"/>
          <p:cNvSpPr/>
          <p:nvPr/>
        </p:nvSpPr>
        <p:spPr bwMode="auto">
          <a:xfrm>
            <a:off x="4551363" y="981075"/>
            <a:ext cx="1584325" cy="1152525"/>
          </a:xfrm>
          <a:prstGeom prst="cloudCallout">
            <a:avLst>
              <a:gd name="adj1" fmla="val -33340"/>
              <a:gd name="adj2" fmla="val 21771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量化每个人的工作方向</a:t>
            </a:r>
          </a:p>
        </p:txBody>
      </p:sp>
      <p:sp>
        <p:nvSpPr>
          <p:cNvPr id="17" name="云形标注 16"/>
          <p:cNvSpPr/>
          <p:nvPr/>
        </p:nvSpPr>
        <p:spPr bwMode="auto">
          <a:xfrm>
            <a:off x="7410450" y="887413"/>
            <a:ext cx="1584325" cy="1152525"/>
          </a:xfrm>
          <a:prstGeom prst="cloudCallout">
            <a:avLst>
              <a:gd name="adj1" fmla="val -33340"/>
              <a:gd name="adj2" fmla="val 21771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分解每个任务目标</a:t>
            </a:r>
          </a:p>
        </p:txBody>
      </p:sp>
    </p:spTree>
    <p:extLst>
      <p:ext uri="{BB962C8B-B14F-4D97-AF65-F5344CB8AC3E}">
        <p14:creationId xmlns:p14="http://schemas.microsoft.com/office/powerpoint/2010/main" val="2276395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框 4"/>
          <p:cNvSpPr txBox="1">
            <a:spLocks noChangeArrowheads="1"/>
          </p:cNvSpPr>
          <p:nvPr/>
        </p:nvSpPr>
        <p:spPr bwMode="auto">
          <a:xfrm>
            <a:off x="0" y="-28575"/>
            <a:ext cx="47958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团队能力发展模型（现状）</a:t>
            </a:r>
          </a:p>
        </p:txBody>
      </p:sp>
      <p:graphicFrame>
        <p:nvGraphicFramePr>
          <p:cNvPr id="25" name="图示 2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云形标注 25"/>
          <p:cNvSpPr/>
          <p:nvPr/>
        </p:nvSpPr>
        <p:spPr bwMode="auto">
          <a:xfrm>
            <a:off x="395288" y="1196975"/>
            <a:ext cx="2592387" cy="1727200"/>
          </a:xfrm>
          <a:prstGeom prst="cloudCallout">
            <a:avLst>
              <a:gd name="adj1" fmla="val 63474"/>
              <a:gd name="adj2" fmla="val 668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运维之本：运维基础支撑、运维优化、运维规划等等</a:t>
            </a:r>
          </a:p>
        </p:txBody>
      </p:sp>
      <p:sp>
        <p:nvSpPr>
          <p:cNvPr id="27" name="云形标注 26"/>
          <p:cNvSpPr/>
          <p:nvPr/>
        </p:nvSpPr>
        <p:spPr bwMode="auto">
          <a:xfrm>
            <a:off x="6596063" y="784225"/>
            <a:ext cx="2655887" cy="1997075"/>
          </a:xfrm>
          <a:prstGeom prst="cloudCallout">
            <a:avLst>
              <a:gd name="adj1" fmla="val -69823"/>
              <a:gd name="adj2" fmla="val 4366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T2C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参与部门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TPG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技术小组，贴合业务的技术研究，比如说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CDN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DOCKER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云形标注 27"/>
          <p:cNvSpPr/>
          <p:nvPr/>
        </p:nvSpPr>
        <p:spPr bwMode="auto">
          <a:xfrm>
            <a:off x="4572000" y="4941888"/>
            <a:ext cx="2816225" cy="1779587"/>
          </a:xfrm>
          <a:prstGeom prst="cloudCallout">
            <a:avLst>
              <a:gd name="adj1" fmla="val -80394"/>
              <a:gd name="adj2" fmla="val -5497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贴合业务运维的需求的自动化能力，比如游戏服务化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JAE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运维平台研发。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4"/>
          <p:cNvSpPr txBox="1">
            <a:spLocks noChangeArrowheads="1"/>
          </p:cNvSpPr>
          <p:nvPr/>
        </p:nvSpPr>
        <p:spPr bwMode="auto">
          <a:xfrm>
            <a:off x="0" y="-28575"/>
            <a:ext cx="47958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主动学习与分享</a:t>
            </a:r>
          </a:p>
        </p:txBody>
      </p:sp>
      <p:sp>
        <p:nvSpPr>
          <p:cNvPr id="53251" name="AutoShape 4"/>
          <p:cNvSpPr>
            <a:spLocks noChangeArrowheads="1"/>
          </p:cNvSpPr>
          <p:nvPr/>
        </p:nvSpPr>
        <p:spPr bwMode="gray">
          <a:xfrm>
            <a:off x="1981200" y="1566863"/>
            <a:ext cx="4572000" cy="44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99"/>
              </a:gs>
              <a:gs pos="50000">
                <a:srgbClr val="FFC2D6"/>
              </a:gs>
              <a:gs pos="100000">
                <a:srgbClr val="FF6699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6699"/>
            </a:extrusionClr>
            <a:contourClr>
              <a:srgbClr val="FF6699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gray">
          <a:xfrm>
            <a:off x="1979613" y="1608138"/>
            <a:ext cx="4572000" cy="38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团队晋升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T3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人</a:t>
            </a:r>
            <a:r>
              <a:rPr lang="zh-CN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T2B 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人</a:t>
            </a:r>
            <a:r>
              <a:rPr lang="zh-CN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T2A 1</a:t>
            </a:r>
            <a:r>
              <a:rPr lang="zh-CN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人</a:t>
            </a:r>
            <a:endParaRPr lang="en-US" altLang="zh-C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gray">
          <a:xfrm>
            <a:off x="1979613" y="2324100"/>
            <a:ext cx="4572000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E9C9"/>
              </a:gs>
              <a:gs pos="100000">
                <a:srgbClr val="FF99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gray">
          <a:xfrm>
            <a:off x="2868613" y="2387600"/>
            <a:ext cx="3033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OK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知识库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共享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40+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</a:t>
            </a:r>
            <a:endParaRPr lang="en-US" altLang="zh-C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gray">
          <a:xfrm>
            <a:off x="1979613" y="3048000"/>
            <a:ext cx="4572000" cy="481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99"/>
              </a:gs>
              <a:gs pos="50000">
                <a:srgbClr val="FFC2D6"/>
              </a:gs>
              <a:gs pos="100000">
                <a:srgbClr val="FF6699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6699"/>
            </a:extrusionClr>
            <a:contourClr>
              <a:srgbClr val="FF6699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gray">
          <a:xfrm>
            <a:off x="2894013" y="3089275"/>
            <a:ext cx="300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参加新人培训课程（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门）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7" name="AutoShape 10"/>
          <p:cNvSpPr>
            <a:spLocks noChangeArrowheads="1"/>
          </p:cNvSpPr>
          <p:nvPr/>
        </p:nvSpPr>
        <p:spPr bwMode="gray">
          <a:xfrm>
            <a:off x="1979613" y="3829050"/>
            <a:ext cx="4572000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E9C9"/>
              </a:gs>
              <a:gs pos="100000">
                <a:srgbClr val="FF99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gray">
          <a:xfrm>
            <a:off x="2843213" y="3860800"/>
            <a:ext cx="2881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</a:rPr>
              <a:t>小组在部门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分享</a:t>
            </a:r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次课程</a:t>
            </a:r>
            <a:endParaRPr lang="en-US" altLang="zh-C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3259" name="Group 12"/>
          <p:cNvGrpSpPr>
            <a:grpSpLocks/>
          </p:cNvGrpSpPr>
          <p:nvPr/>
        </p:nvGrpSpPr>
        <p:grpSpPr bwMode="auto">
          <a:xfrm>
            <a:off x="2359025" y="1268413"/>
            <a:ext cx="161925" cy="3460750"/>
            <a:chOff x="1824" y="1780"/>
            <a:chExt cx="77" cy="1971"/>
          </a:xfrm>
        </p:grpSpPr>
        <p:sp>
          <p:nvSpPr>
            <p:cNvPr id="56" name="Rectangle 14"/>
            <p:cNvSpPr>
              <a:spLocks noChangeArrowheads="1"/>
            </p:cNvSpPr>
            <p:nvPr/>
          </p:nvSpPr>
          <p:spPr bwMode="gray">
            <a:xfrm>
              <a:off x="1824" y="1780"/>
              <a:ext cx="70" cy="109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gray">
            <a:xfrm>
              <a:off x="1827" y="2209"/>
              <a:ext cx="70" cy="108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gray">
            <a:xfrm>
              <a:off x="1825" y="2642"/>
              <a:ext cx="70" cy="108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gray">
            <a:xfrm>
              <a:off x="1825" y="3072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gray">
            <a:xfrm>
              <a:off x="1827" y="3511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</p:grpSp>
      <p:grpSp>
        <p:nvGrpSpPr>
          <p:cNvPr id="53260" name="Group 19"/>
          <p:cNvGrpSpPr>
            <a:grpSpLocks/>
          </p:cNvGrpSpPr>
          <p:nvPr/>
        </p:nvGrpSpPr>
        <p:grpSpPr bwMode="auto">
          <a:xfrm>
            <a:off x="5894388" y="1368425"/>
            <a:ext cx="185737" cy="3295650"/>
            <a:chOff x="3597" y="1779"/>
            <a:chExt cx="77" cy="1971"/>
          </a:xfrm>
        </p:grpSpPr>
        <p:sp>
          <p:nvSpPr>
            <p:cNvPr id="63" name="Rectangle 21"/>
            <p:cNvSpPr>
              <a:spLocks noChangeArrowheads="1"/>
            </p:cNvSpPr>
            <p:nvPr/>
          </p:nvSpPr>
          <p:spPr bwMode="gray">
            <a:xfrm>
              <a:off x="3597" y="1779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gray">
            <a:xfrm>
              <a:off x="3600" y="2170"/>
              <a:ext cx="72" cy="149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gray">
            <a:xfrm>
              <a:off x="3598" y="2641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gray">
            <a:xfrm>
              <a:off x="3598" y="3071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gray">
            <a:xfrm>
              <a:off x="3600" y="3510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68" name="Rectangle 26"/>
          <p:cNvSpPr>
            <a:spLocks noChangeArrowheads="1"/>
          </p:cNvSpPr>
          <p:nvPr/>
        </p:nvSpPr>
        <p:spPr bwMode="gray">
          <a:xfrm>
            <a:off x="1752722" y="4664245"/>
            <a:ext cx="5699477" cy="216015"/>
          </a:xfrm>
          <a:prstGeom prst="rect">
            <a:avLst/>
          </a:prstGeom>
          <a:gradFill rotWithShape="1">
            <a:gsLst>
              <a:gs pos="0">
                <a:srgbClr val="B2B2B2">
                  <a:alpha val="0"/>
                </a:srgbClr>
              </a:gs>
              <a:gs pos="50000">
                <a:srgbClr val="B2B2B2">
                  <a:gamma/>
                  <a:tint val="63529"/>
                  <a:invGamma/>
                  <a:alpha val="58000"/>
                </a:srgbClr>
              </a:gs>
              <a:gs pos="100000">
                <a:srgbClr val="B2B2B2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4419600"/>
            <a:ext cx="7096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098675" y="2262188"/>
            <a:ext cx="1906588" cy="1906587"/>
          </a:xfrm>
          <a:prstGeom prst="roundRect">
            <a:avLst>
              <a:gd name="adj" fmla="val 7763"/>
            </a:avLst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368550" y="2913063"/>
            <a:ext cx="1636713" cy="1255712"/>
          </a:xfrm>
          <a:custGeom>
            <a:avLst/>
            <a:gdLst>
              <a:gd name="connsiteX0" fmla="*/ 1794146 w 2182140"/>
              <a:gd name="connsiteY0" fmla="*/ 0 h 1674017"/>
              <a:gd name="connsiteX1" fmla="*/ 2182140 w 2182140"/>
              <a:gd name="connsiteY1" fmla="*/ 556824 h 1674017"/>
              <a:gd name="connsiteX2" fmla="*/ 2182140 w 2182140"/>
              <a:gd name="connsiteY2" fmla="*/ 1476611 h 1674017"/>
              <a:gd name="connsiteX3" fmla="*/ 1984734 w 2182140"/>
              <a:gd name="connsiteY3" fmla="*/ 1674017 h 1674017"/>
              <a:gd name="connsiteX4" fmla="*/ 690750 w 2182140"/>
              <a:gd name="connsiteY4" fmla="*/ 1674017 h 1674017"/>
              <a:gd name="connsiteX5" fmla="*/ 0 w 2182140"/>
              <a:gd name="connsiteY5" fmla="*/ 682697 h 167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06913" y="2047875"/>
            <a:ext cx="1055687" cy="168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350" dirty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035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57349" name="文本框 14"/>
          <p:cNvSpPr txBox="1">
            <a:spLocks noChangeArrowheads="1"/>
          </p:cNvSpPr>
          <p:nvPr/>
        </p:nvSpPr>
        <p:spPr bwMode="auto">
          <a:xfrm>
            <a:off x="5149850" y="2703513"/>
            <a:ext cx="11572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rgbClr val="DDA44F"/>
                </a:solidFill>
                <a:latin typeface="方正大黑简体"/>
                <a:ea typeface="方正大黑简体"/>
                <a:cs typeface="方正大黑简体"/>
              </a:rPr>
              <a:t>art</a:t>
            </a:r>
            <a:endParaRPr lang="zh-CN" altLang="en-US" sz="4500">
              <a:solidFill>
                <a:srgbClr val="DDA44F"/>
              </a:solidFill>
              <a:latin typeface="方正大黑简体"/>
              <a:ea typeface="方正大黑简体"/>
              <a:cs typeface="方正大黑简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3925" y="2179638"/>
            <a:ext cx="303213" cy="1420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625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5</a:t>
            </a:r>
            <a:endParaRPr lang="zh-CN" altLang="en-US" sz="8625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7351" name="文本框 16"/>
          <p:cNvSpPr txBox="1">
            <a:spLocks noChangeArrowheads="1"/>
          </p:cNvSpPr>
          <p:nvPr/>
        </p:nvSpPr>
        <p:spPr bwMode="auto">
          <a:xfrm>
            <a:off x="4530725" y="3544888"/>
            <a:ext cx="21859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年规划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513263" y="34702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13263" y="4067175"/>
            <a:ext cx="223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5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03538"/>
            <a:ext cx="84931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7313" y="33338"/>
            <a:ext cx="7148512" cy="5032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3400" dirty="0" smtClean="0"/>
              <a:t>我们的规划</a:t>
            </a:r>
          </a:p>
        </p:txBody>
      </p:sp>
      <p:pic>
        <p:nvPicPr>
          <p:cNvPr id="4198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66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4"/>
          <p:cNvSpPr txBox="1">
            <a:spLocks noChangeArrowheads="1"/>
          </p:cNvSpPr>
          <p:nvPr/>
        </p:nvSpPr>
        <p:spPr bwMode="auto">
          <a:xfrm>
            <a:off x="0" y="-28575"/>
            <a:ext cx="47958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年游戏运维规划（一）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35" y="479425"/>
            <a:ext cx="8994739" cy="63703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文本框 4"/>
          <p:cNvSpPr txBox="1">
            <a:spLocks noChangeArrowheads="1"/>
          </p:cNvSpPr>
          <p:nvPr/>
        </p:nvSpPr>
        <p:spPr bwMode="auto">
          <a:xfrm>
            <a:off x="0" y="-28575"/>
            <a:ext cx="47958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年游戏运维规划（二）</a:t>
            </a:r>
          </a:p>
        </p:txBody>
      </p:sp>
      <p:pic>
        <p:nvPicPr>
          <p:cNvPr id="6041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9028113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143000" y="2498725"/>
            <a:ext cx="6858000" cy="1060450"/>
          </a:xfrm>
          <a:prstGeom prst="rect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Point 1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509713" y="2605088"/>
            <a:ext cx="6448425" cy="1258887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9763" y="2928938"/>
            <a:ext cx="5324475" cy="71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50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05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9" name="文本框 4"/>
          <p:cNvSpPr txBox="1">
            <a:spLocks noChangeArrowheads="1"/>
          </p:cNvSpPr>
          <p:nvPr/>
        </p:nvSpPr>
        <p:spPr bwMode="auto">
          <a:xfrm>
            <a:off x="3521075" y="4070350"/>
            <a:ext cx="21018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游戏运维组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02A9051-BB70-452B-AEE2-CC33241DBA7C}" type="slidenum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zh-CN" altLang="en-US" sz="1800" smtClean="0">
              <a:latin typeface="Arial" panose="020B0604020202020204" pitchFamily="34" charset="0"/>
            </a:endParaRPr>
          </a:p>
        </p:txBody>
      </p:sp>
      <p:pic>
        <p:nvPicPr>
          <p:cNvPr id="12291" name="图片 11" descr="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3050"/>
            <a:ext cx="1143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文本框 6"/>
          <p:cNvSpPr txBox="1">
            <a:spLocks noChangeArrowheads="1"/>
          </p:cNvSpPr>
          <p:nvPr/>
        </p:nvSpPr>
        <p:spPr bwMode="auto">
          <a:xfrm>
            <a:off x="-7938" y="30163"/>
            <a:ext cx="429260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数据化运维之事件分析</a:t>
            </a:r>
          </a:p>
        </p:txBody>
      </p:sp>
      <p:sp>
        <p:nvSpPr>
          <p:cNvPr id="9" name="TextBox 20"/>
          <p:cNvSpPr>
            <a:spLocks noChangeArrowheads="1"/>
          </p:cNvSpPr>
          <p:nvPr/>
        </p:nvSpPr>
        <p:spPr bwMode="auto">
          <a:xfrm>
            <a:off x="1547813" y="1700213"/>
            <a:ext cx="5832475" cy="4619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上海电信的链路不稳定，影响可用性</a:t>
            </a:r>
          </a:p>
        </p:txBody>
      </p:sp>
      <p:sp>
        <p:nvSpPr>
          <p:cNvPr id="10" name="TextBox 21"/>
          <p:cNvSpPr>
            <a:spLocks noChangeArrowheads="1"/>
          </p:cNvSpPr>
          <p:nvPr/>
        </p:nvSpPr>
        <p:spPr bwMode="auto">
          <a:xfrm>
            <a:off x="1547813" y="2439988"/>
            <a:ext cx="5832475" cy="4619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可用性的统计算法也需改进，整体偏高</a:t>
            </a:r>
          </a:p>
        </p:txBody>
      </p:sp>
      <p:sp>
        <p:nvSpPr>
          <p:cNvPr id="11" name="TextBox 22"/>
          <p:cNvSpPr>
            <a:spLocks noChangeArrowheads="1"/>
          </p:cNvSpPr>
          <p:nvPr/>
        </p:nvSpPr>
        <p:spPr bwMode="auto">
          <a:xfrm>
            <a:off x="1547813" y="3179763"/>
            <a:ext cx="5832475" cy="4619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架构需要继续做细做精，如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</a:p>
        </p:txBody>
      </p:sp>
      <p:sp>
        <p:nvSpPr>
          <p:cNvPr id="12" name="TextBox 23"/>
          <p:cNvSpPr>
            <a:spLocks noChangeArrowheads="1"/>
          </p:cNvSpPr>
          <p:nvPr/>
        </p:nvSpPr>
        <p:spPr bwMode="auto">
          <a:xfrm>
            <a:off x="1547813" y="3919538"/>
            <a:ext cx="5832475" cy="4619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版本研发质量、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慢查询等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909638" y="1592263"/>
            <a:ext cx="865187" cy="708025"/>
            <a:chOff x="0" y="0"/>
            <a:chExt cx="864096" cy="707886"/>
          </a:xfrm>
        </p:grpSpPr>
        <p:sp>
          <p:nvSpPr>
            <p:cNvPr id="12307" name="五边形 25"/>
            <p:cNvSpPr>
              <a:spLocks noChangeArrowheads="1"/>
            </p:cNvSpPr>
            <p:nvPr/>
          </p:nvSpPr>
          <p:spPr bwMode="auto">
            <a:xfrm>
              <a:off x="0" y="107437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8" name="TextBox 43"/>
            <p:cNvSpPr>
              <a:spLocks noChangeArrowheads="1"/>
            </p:cNvSpPr>
            <p:nvPr/>
          </p:nvSpPr>
          <p:spPr bwMode="auto">
            <a:xfrm>
              <a:off x="50480" y="0"/>
              <a:ext cx="5261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1</a:t>
              </a:r>
              <a:endParaRPr lang="zh-CN" altLang="en-US" sz="40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909638" y="2338388"/>
            <a:ext cx="865187" cy="708025"/>
            <a:chOff x="0" y="0"/>
            <a:chExt cx="864096" cy="707886"/>
          </a:xfrm>
        </p:grpSpPr>
        <p:sp>
          <p:nvSpPr>
            <p:cNvPr id="12305" name="五边形 45"/>
            <p:cNvSpPr>
              <a:spLocks noChangeArrowheads="1"/>
            </p:cNvSpPr>
            <p:nvPr/>
          </p:nvSpPr>
          <p:spPr bwMode="auto">
            <a:xfrm>
              <a:off x="0" y="101646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6" name="TextBox 46"/>
            <p:cNvSpPr>
              <a:spLocks noChangeArrowheads="1"/>
            </p:cNvSpPr>
            <p:nvPr/>
          </p:nvSpPr>
          <p:spPr bwMode="auto">
            <a:xfrm>
              <a:off x="50480" y="0"/>
              <a:ext cx="5261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2</a:t>
              </a:r>
              <a:endParaRPr lang="zh-CN" altLang="en-US" sz="40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909638" y="3076575"/>
            <a:ext cx="865187" cy="708025"/>
            <a:chOff x="0" y="0"/>
            <a:chExt cx="864096" cy="707886"/>
          </a:xfrm>
        </p:grpSpPr>
        <p:sp>
          <p:nvSpPr>
            <p:cNvPr id="12303" name="五边形 48"/>
            <p:cNvSpPr>
              <a:spLocks noChangeArrowheads="1"/>
            </p:cNvSpPr>
            <p:nvPr/>
          </p:nvSpPr>
          <p:spPr bwMode="auto">
            <a:xfrm>
              <a:off x="0" y="103502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4" name="TextBox 49"/>
            <p:cNvSpPr>
              <a:spLocks noChangeArrowheads="1"/>
            </p:cNvSpPr>
            <p:nvPr/>
          </p:nvSpPr>
          <p:spPr bwMode="auto">
            <a:xfrm>
              <a:off x="50480" y="0"/>
              <a:ext cx="5261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3</a:t>
              </a:r>
              <a:endParaRPr lang="zh-CN" altLang="en-US" sz="40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909638" y="3795713"/>
            <a:ext cx="865187" cy="708025"/>
            <a:chOff x="0" y="0"/>
            <a:chExt cx="864096" cy="707886"/>
          </a:xfrm>
        </p:grpSpPr>
        <p:sp>
          <p:nvSpPr>
            <p:cNvPr id="12301" name="五边形 51"/>
            <p:cNvSpPr>
              <a:spLocks noChangeArrowheads="1"/>
            </p:cNvSpPr>
            <p:nvPr/>
          </p:nvSpPr>
          <p:spPr bwMode="auto">
            <a:xfrm>
              <a:off x="0" y="123111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2" name="TextBox 52"/>
            <p:cNvSpPr>
              <a:spLocks noChangeArrowheads="1"/>
            </p:cNvSpPr>
            <p:nvPr/>
          </p:nvSpPr>
          <p:spPr bwMode="auto">
            <a:xfrm>
              <a:off x="50480" y="0"/>
              <a:ext cx="5261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rPr>
                <a:t>4</a:t>
              </a:r>
              <a:endParaRPr lang="zh-CN" altLang="en-US" sz="40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pic>
        <p:nvPicPr>
          <p:cNvPr id="2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771525"/>
            <a:ext cx="885507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143000" y="2498725"/>
            <a:ext cx="6858000" cy="1060450"/>
          </a:xfrm>
          <a:prstGeom prst="rect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Point 2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端到端的数据采集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48679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端到端的立体化数据体系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3" descr="系统分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268850"/>
            <a:ext cx="8728075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56"/>
          <p:cNvSpPr txBox="1">
            <a:spLocks noChangeArrowheads="1"/>
          </p:cNvSpPr>
          <p:nvPr/>
        </p:nvSpPr>
        <p:spPr bwMode="auto">
          <a:xfrm>
            <a:off x="0" y="5202318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、从不同维度打通数据从用户到后端基础设施的全流程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、从不同粒度打通数据从用户到后端基础设施的全流程</a:t>
            </a:r>
            <a:endParaRPr lang="en-US" altLang="ko-KR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182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53006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之性能数据采集</a:t>
            </a:r>
            <a:r>
              <a:rPr lang="en-US" altLang="zh-CN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7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7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46730398"/>
              </p:ext>
            </p:extLst>
          </p:nvPr>
        </p:nvGraphicFramePr>
        <p:xfrm>
          <a:off x="539720" y="1268850"/>
          <a:ext cx="7200500" cy="410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0374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3"/>
          <p:cNvSpPr txBox="1">
            <a:spLocks noChangeArrowheads="1"/>
          </p:cNvSpPr>
          <p:nvPr/>
        </p:nvSpPr>
        <p:spPr bwMode="auto">
          <a:xfrm>
            <a:off x="-7938" y="30163"/>
            <a:ext cx="61642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>
              <a:spcBef>
                <a:spcPct val="0"/>
              </a:spcBef>
              <a:buFontTx/>
              <a:buNone/>
            </a:pP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数据化运维之端数据采集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九游客户端</a:t>
            </a:r>
            <a:r>
              <a:rPr lang="en-US" altLang="zh-CN" sz="27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700" b="1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765175"/>
            <a:ext cx="91519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709613"/>
            <a:ext cx="9151938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709613"/>
            <a:ext cx="9151938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WJbqXVIEKuzluq6Thzvg"/>
</p:tagLst>
</file>

<file path=ppt/theme/theme1.xml><?xml version="1.0" encoding="utf-8"?>
<a:theme xmlns:a="http://schemas.openxmlformats.org/drawingml/2006/main" name="UC-2010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UC-2010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UC-2010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  <a:fontScheme name="UC-2010">
    <a:majorFont>
      <a:latin typeface="Calibri"/>
      <a:ea typeface="宋体"/>
      <a:cs typeface=""/>
    </a:majorFont>
    <a:minorFont>
      <a:latin typeface="Calibri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</TotalTime>
  <Pages>0</Pages>
  <Words>2092</Words>
  <Characters>0</Characters>
  <Application>Microsoft Office PowerPoint</Application>
  <DocSecurity>0</DocSecurity>
  <PresentationFormat>全屏显示(4:3)</PresentationFormat>
  <Lines>0</Lines>
  <Paragraphs>415</Paragraphs>
  <Slides>40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 Unicode MS</vt:lpstr>
      <vt:lpstr>Gulim</vt:lpstr>
      <vt:lpstr>Helvetica LT Std</vt:lpstr>
      <vt:lpstr>Hiragino Sans GB W3</vt:lpstr>
      <vt:lpstr>Malgun Gothic</vt:lpstr>
      <vt:lpstr>方正大黑简体</vt:lpstr>
      <vt:lpstr>方正姚体</vt:lpstr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UC-2010</vt:lpstr>
      <vt:lpstr>图表</vt:lpstr>
      <vt:lpstr>工作表</vt:lpstr>
      <vt:lpstr>Visio</vt:lpstr>
      <vt:lpstr> 游戏运维组王金银 2015.1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我们的规划</vt:lpstr>
      <vt:lpstr>PowerPoint 演示文稿</vt:lpstr>
      <vt:lpstr>PowerPoint 演示文稿</vt:lpstr>
      <vt:lpstr>PowerPoint 演示文稿</vt:lpstr>
    </vt:vector>
  </TitlesOfParts>
  <Manager/>
  <Company>UC Mobile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subject/>
  <dc:creator>yuandy</dc:creator>
  <cp:keywords/>
  <dc:description/>
  <cp:lastModifiedBy>USER-</cp:lastModifiedBy>
  <cp:revision>1391</cp:revision>
  <dcterms:created xsi:type="dcterms:W3CDTF">2010-11-24T04:25:00Z</dcterms:created>
  <dcterms:modified xsi:type="dcterms:W3CDTF">2015-05-13T23:15:55Z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