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6" r:id="rId2"/>
    <p:sldId id="434" r:id="rId3"/>
    <p:sldId id="436" r:id="rId4"/>
    <p:sldId id="437" r:id="rId5"/>
    <p:sldId id="438" r:id="rId6"/>
    <p:sldId id="441" r:id="rId7"/>
    <p:sldId id="439" r:id="rId8"/>
    <p:sldId id="440" r:id="rId9"/>
    <p:sldId id="442" r:id="rId10"/>
    <p:sldId id="446" r:id="rId11"/>
    <p:sldId id="435" r:id="rId12"/>
    <p:sldId id="425" r:id="rId13"/>
    <p:sldId id="444" r:id="rId14"/>
    <p:sldId id="426" r:id="rId15"/>
    <p:sldId id="445" r:id="rId16"/>
    <p:sldId id="427" r:id="rId17"/>
    <p:sldId id="428" r:id="rId18"/>
    <p:sldId id="429" r:id="rId19"/>
    <p:sldId id="430" r:id="rId20"/>
    <p:sldId id="431" r:id="rId21"/>
    <p:sldId id="432" r:id="rId22"/>
    <p:sldId id="44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20A43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27" autoAdjust="0"/>
    <p:restoredTop sz="85345" autoAdjust="0"/>
  </p:normalViewPr>
  <p:slideViewPr>
    <p:cSldViewPr>
      <p:cViewPr>
        <p:scale>
          <a:sx n="70" d="100"/>
          <a:sy n="70" d="100"/>
        </p:scale>
        <p:origin x="-108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enry\Local%20Settings\Temporary%20Internet%20Files\Content.Outlook\V0GM2T40\2011&#24180;Q4&#36164;&#28304;&#20351;&#29992;&#25253;&#2157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enry\Local%20Settings\Temporary%20Internet%20Files\Content.Outlook\V0GM2T40\2011&#24180;Q4&#36164;&#28304;&#20351;&#29992;&#25253;&#2157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/>
              <a:t>带宽资源使用统计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Percent val="1"/>
          </c:dLbls>
          <c:cat>
            <c:strRef>
              <c:f>Sheet2!$A$20:$A$25</c:f>
              <c:strCache>
                <c:ptCount val="6"/>
                <c:pt idx="0">
                  <c:v>YY电信</c:v>
                </c:pt>
                <c:pt idx="1">
                  <c:v>YY网通</c:v>
                </c:pt>
                <c:pt idx="2">
                  <c:v>YY双线/BGP</c:v>
                </c:pt>
                <c:pt idx="3">
                  <c:v>YY移动</c:v>
                </c:pt>
                <c:pt idx="4">
                  <c:v>网站游戏电信</c:v>
                </c:pt>
                <c:pt idx="5">
                  <c:v>网站游戏双线</c:v>
                </c:pt>
              </c:strCache>
            </c:strRef>
          </c:cat>
          <c:val>
            <c:numRef>
              <c:f>Sheet2!$B$20:$B$25</c:f>
              <c:numCache>
                <c:formatCode>General</c:formatCode>
                <c:ptCount val="6"/>
                <c:pt idx="0">
                  <c:v>198</c:v>
                </c:pt>
                <c:pt idx="1">
                  <c:v>117</c:v>
                </c:pt>
                <c:pt idx="2">
                  <c:v>16.8</c:v>
                </c:pt>
                <c:pt idx="3">
                  <c:v>3</c:v>
                </c:pt>
                <c:pt idx="4">
                  <c:v>3</c:v>
                </c:pt>
                <c:pt idx="5">
                  <c:v>1.5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交换机统计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Percent val="1"/>
          </c:dLbls>
          <c:cat>
            <c:strRef>
              <c:f>Sheet2!$C$20:$C$22</c:f>
              <c:strCache>
                <c:ptCount val="3"/>
                <c:pt idx="0">
                  <c:v>歪歪</c:v>
                </c:pt>
                <c:pt idx="1">
                  <c:v>网站</c:v>
                </c:pt>
                <c:pt idx="2">
                  <c:v>游戏</c:v>
                </c:pt>
              </c:strCache>
            </c:strRef>
          </c:cat>
          <c:val>
            <c:numRef>
              <c:f>Sheet2!$D$20:$D$22</c:f>
              <c:numCache>
                <c:formatCode>General</c:formatCode>
                <c:ptCount val="3"/>
                <c:pt idx="0">
                  <c:v>3232</c:v>
                </c:pt>
                <c:pt idx="1">
                  <c:v>235</c:v>
                </c:pt>
                <c:pt idx="2">
                  <c:v>309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F0405-3E84-447B-A34B-511227C6F75D}" type="doc">
      <dgm:prSet loTypeId="urn:microsoft.com/office/officeart/2005/8/layout/radial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23237F8-289D-45D7-A3BB-C108AA1FE37C}">
      <dgm:prSet phldrT="[文本]"/>
      <dgm:spPr/>
      <dgm:t>
        <a:bodyPr/>
        <a:lstStyle/>
        <a:p>
          <a:r>
            <a:rPr lang="zh-CN" altLang="en-US" dirty="0" smtClean="0"/>
            <a:t>服务质量</a:t>
          </a:r>
          <a:endParaRPr lang="zh-CN" altLang="en-US" dirty="0"/>
        </a:p>
      </dgm:t>
    </dgm:pt>
    <dgm:pt modelId="{7620A723-EF5F-4F1A-A4AE-55D10E147733}" type="parTrans" cxnId="{B237FBA4-13AC-45CE-BAE3-462FA7780580}">
      <dgm:prSet/>
      <dgm:spPr/>
      <dgm:t>
        <a:bodyPr/>
        <a:lstStyle/>
        <a:p>
          <a:endParaRPr lang="zh-CN" altLang="en-US"/>
        </a:p>
      </dgm:t>
    </dgm:pt>
    <dgm:pt modelId="{434A4A45-E705-4643-B409-5CDAC3F49CB8}" type="sibTrans" cxnId="{B237FBA4-13AC-45CE-BAE3-462FA7780580}">
      <dgm:prSet/>
      <dgm:spPr/>
      <dgm:t>
        <a:bodyPr/>
        <a:lstStyle/>
        <a:p>
          <a:endParaRPr lang="zh-CN" altLang="en-US"/>
        </a:p>
      </dgm:t>
    </dgm:pt>
    <dgm:pt modelId="{79438426-2C88-4BB4-A5F4-BAE7D68CBBA0}">
      <dgm:prSet phldrT="[文本]"/>
      <dgm:spPr/>
      <dgm:t>
        <a:bodyPr/>
        <a:lstStyle/>
        <a:p>
          <a:r>
            <a:rPr lang="zh-CN" altLang="en-US" dirty="0" smtClean="0"/>
            <a:t>监控自动化</a:t>
          </a:r>
          <a:endParaRPr lang="zh-CN" altLang="en-US" dirty="0"/>
        </a:p>
      </dgm:t>
    </dgm:pt>
    <dgm:pt modelId="{78FC157D-F2C3-4D2E-A6D2-689742154EC1}" type="parTrans" cxnId="{EE19DC22-CA84-4D1B-94AD-AF8AFD7156F2}">
      <dgm:prSet/>
      <dgm:spPr/>
      <dgm:t>
        <a:bodyPr/>
        <a:lstStyle/>
        <a:p>
          <a:endParaRPr lang="zh-CN" altLang="en-US"/>
        </a:p>
      </dgm:t>
    </dgm:pt>
    <dgm:pt modelId="{01E8B08A-D7CC-4A49-88F5-72DC9A74411D}" type="sibTrans" cxnId="{EE19DC22-CA84-4D1B-94AD-AF8AFD7156F2}">
      <dgm:prSet/>
      <dgm:spPr/>
      <dgm:t>
        <a:bodyPr/>
        <a:lstStyle/>
        <a:p>
          <a:endParaRPr lang="zh-CN" altLang="en-US"/>
        </a:p>
      </dgm:t>
    </dgm:pt>
    <dgm:pt modelId="{5072F7A2-0838-42EA-B74E-7F91F0064E9D}">
      <dgm:prSet phldrT="[文本]"/>
      <dgm:spPr/>
      <dgm:t>
        <a:bodyPr/>
        <a:lstStyle/>
        <a:p>
          <a:r>
            <a:rPr lang="zh-CN" altLang="en-US" dirty="0" smtClean="0"/>
            <a:t>运维自动化</a:t>
          </a:r>
          <a:endParaRPr lang="zh-CN" altLang="en-US" dirty="0"/>
        </a:p>
      </dgm:t>
    </dgm:pt>
    <dgm:pt modelId="{F4712792-FD5A-4135-B069-DD9D4A0D346D}" type="parTrans" cxnId="{8DDD8739-7119-4890-8B4A-F65096722DF3}">
      <dgm:prSet/>
      <dgm:spPr/>
      <dgm:t>
        <a:bodyPr/>
        <a:lstStyle/>
        <a:p>
          <a:endParaRPr lang="zh-CN" altLang="en-US"/>
        </a:p>
      </dgm:t>
    </dgm:pt>
    <dgm:pt modelId="{07D2638A-E993-4A8F-B7E0-F45CB5FF14B7}" type="sibTrans" cxnId="{8DDD8739-7119-4890-8B4A-F65096722DF3}">
      <dgm:prSet/>
      <dgm:spPr/>
      <dgm:t>
        <a:bodyPr/>
        <a:lstStyle/>
        <a:p>
          <a:endParaRPr lang="zh-CN" altLang="en-US"/>
        </a:p>
      </dgm:t>
    </dgm:pt>
    <dgm:pt modelId="{ED518F9E-A4DA-46F9-9904-30EF7786F426}">
      <dgm:prSet phldrT="[文本]"/>
      <dgm:spPr/>
      <dgm:t>
        <a:bodyPr/>
        <a:lstStyle/>
        <a:p>
          <a:r>
            <a:rPr lang="zh-CN" altLang="en-US" dirty="0" smtClean="0"/>
            <a:t>流程管理</a:t>
          </a:r>
          <a:endParaRPr lang="zh-CN" altLang="en-US" dirty="0"/>
        </a:p>
      </dgm:t>
    </dgm:pt>
    <dgm:pt modelId="{98986E22-5BF5-43A8-A8DD-33F85D917D25}" type="parTrans" cxnId="{DF30FEF4-27CE-440A-91BC-0F2FB0B1F271}">
      <dgm:prSet/>
      <dgm:spPr/>
      <dgm:t>
        <a:bodyPr/>
        <a:lstStyle/>
        <a:p>
          <a:endParaRPr lang="zh-CN" altLang="en-US"/>
        </a:p>
      </dgm:t>
    </dgm:pt>
    <dgm:pt modelId="{60C5B6EB-3473-40E6-9FC4-98FC1CD2F48F}" type="sibTrans" cxnId="{DF30FEF4-27CE-440A-91BC-0F2FB0B1F271}">
      <dgm:prSet/>
      <dgm:spPr/>
      <dgm:t>
        <a:bodyPr/>
        <a:lstStyle/>
        <a:p>
          <a:endParaRPr lang="zh-CN" altLang="en-US"/>
        </a:p>
      </dgm:t>
    </dgm:pt>
    <dgm:pt modelId="{67F040D8-072F-4B9E-B6B5-56D859039E16}">
      <dgm:prSet phldrT="[文本]"/>
      <dgm:spPr/>
      <dgm:t>
        <a:bodyPr/>
        <a:lstStyle/>
        <a:p>
          <a:r>
            <a:rPr lang="zh-CN" altLang="en-US" dirty="0" smtClean="0"/>
            <a:t>安全管理</a:t>
          </a:r>
          <a:endParaRPr lang="zh-CN" altLang="en-US" dirty="0"/>
        </a:p>
      </dgm:t>
    </dgm:pt>
    <dgm:pt modelId="{B142E94E-2690-4134-B6B2-7900ACDA2B61}" type="parTrans" cxnId="{33BBDEE5-F8B3-464E-BF5D-7C2F0A36AB28}">
      <dgm:prSet/>
      <dgm:spPr/>
      <dgm:t>
        <a:bodyPr/>
        <a:lstStyle/>
        <a:p>
          <a:endParaRPr lang="zh-CN" altLang="en-US"/>
        </a:p>
      </dgm:t>
    </dgm:pt>
    <dgm:pt modelId="{57F3D97B-BC9C-4542-A3E0-7D0E42726814}" type="sibTrans" cxnId="{33BBDEE5-F8B3-464E-BF5D-7C2F0A36AB28}">
      <dgm:prSet/>
      <dgm:spPr/>
      <dgm:t>
        <a:bodyPr/>
        <a:lstStyle/>
        <a:p>
          <a:endParaRPr lang="zh-CN" altLang="en-US"/>
        </a:p>
      </dgm:t>
    </dgm:pt>
    <dgm:pt modelId="{50454451-7215-4BE9-BED3-F2B62B870465}" type="pres">
      <dgm:prSet presAssocID="{0F7F0405-3E84-447B-A34B-511227C6F75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0FFA32-E8BA-431B-94B3-E3D1C1B98742}" type="pres">
      <dgm:prSet presAssocID="{D23237F8-289D-45D7-A3BB-C108AA1FE37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C6689EB-B0F1-4D5A-AB0D-8B35DB062345}" type="pres">
      <dgm:prSet presAssocID="{79438426-2C88-4BB4-A5F4-BAE7D68CBBA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98822C-04D9-4817-B265-D3D55EE00593}" type="pres">
      <dgm:prSet presAssocID="{79438426-2C88-4BB4-A5F4-BAE7D68CBBA0}" presName="dummy" presStyleCnt="0"/>
      <dgm:spPr/>
    </dgm:pt>
    <dgm:pt modelId="{58530CBA-B0E0-4EC6-AEFE-BBDCD408EE9D}" type="pres">
      <dgm:prSet presAssocID="{01E8B08A-D7CC-4A49-88F5-72DC9A74411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5ABE8CDA-4AB7-48A7-A32A-E2506E37850B}" type="pres">
      <dgm:prSet presAssocID="{5072F7A2-0838-42EA-B74E-7F91F0064E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E743E2-7D27-4D1B-9583-EA64BEB9FA21}" type="pres">
      <dgm:prSet presAssocID="{5072F7A2-0838-42EA-B74E-7F91F0064E9D}" presName="dummy" presStyleCnt="0"/>
      <dgm:spPr/>
    </dgm:pt>
    <dgm:pt modelId="{12CA14A7-3DA3-48E0-BAA9-5C754EC5D555}" type="pres">
      <dgm:prSet presAssocID="{07D2638A-E993-4A8F-B7E0-F45CB5FF14B7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705C1D8-4EC3-42A5-9F8B-BE571DB974D1}" type="pres">
      <dgm:prSet presAssocID="{ED518F9E-A4DA-46F9-9904-30EF7786F4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7B0230-1C22-4153-9D2B-BE7536CCB605}" type="pres">
      <dgm:prSet presAssocID="{ED518F9E-A4DA-46F9-9904-30EF7786F426}" presName="dummy" presStyleCnt="0"/>
      <dgm:spPr/>
    </dgm:pt>
    <dgm:pt modelId="{5AE02373-E0DA-46CD-AE3B-8098A78C4149}" type="pres">
      <dgm:prSet presAssocID="{60C5B6EB-3473-40E6-9FC4-98FC1CD2F48F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EABE67B4-15AD-488A-BE69-315965490F27}" type="pres">
      <dgm:prSet presAssocID="{67F040D8-072F-4B9E-B6B5-56D859039E1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79B482-0B20-4D03-A796-78DA1B387473}" type="pres">
      <dgm:prSet presAssocID="{67F040D8-072F-4B9E-B6B5-56D859039E16}" presName="dummy" presStyleCnt="0"/>
      <dgm:spPr/>
    </dgm:pt>
    <dgm:pt modelId="{6033AF74-7F71-43EC-ACAB-D74930BB1947}" type="pres">
      <dgm:prSet presAssocID="{57F3D97B-BC9C-4542-A3E0-7D0E42726814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DF30FEF4-27CE-440A-91BC-0F2FB0B1F271}" srcId="{D23237F8-289D-45D7-A3BB-C108AA1FE37C}" destId="{ED518F9E-A4DA-46F9-9904-30EF7786F426}" srcOrd="2" destOrd="0" parTransId="{98986E22-5BF5-43A8-A8DD-33F85D917D25}" sibTransId="{60C5B6EB-3473-40E6-9FC4-98FC1CD2F48F}"/>
    <dgm:cxn modelId="{AF93FF7A-828B-46F3-9B4B-1ABF2E5CA9F8}" type="presOf" srcId="{60C5B6EB-3473-40E6-9FC4-98FC1CD2F48F}" destId="{5AE02373-E0DA-46CD-AE3B-8098A78C4149}" srcOrd="0" destOrd="0" presId="urn:microsoft.com/office/officeart/2005/8/layout/radial6"/>
    <dgm:cxn modelId="{49BBE639-2E04-43E7-907F-7F599E446BFD}" type="presOf" srcId="{0F7F0405-3E84-447B-A34B-511227C6F75D}" destId="{50454451-7215-4BE9-BED3-F2B62B870465}" srcOrd="0" destOrd="0" presId="urn:microsoft.com/office/officeart/2005/8/layout/radial6"/>
    <dgm:cxn modelId="{2F2AEBCE-E4AC-4347-ABA6-524A7D9A05A1}" type="presOf" srcId="{5072F7A2-0838-42EA-B74E-7F91F0064E9D}" destId="{5ABE8CDA-4AB7-48A7-A32A-E2506E37850B}" srcOrd="0" destOrd="0" presId="urn:microsoft.com/office/officeart/2005/8/layout/radial6"/>
    <dgm:cxn modelId="{4E545AF9-A105-44F7-AB08-403C425B3D8C}" type="presOf" srcId="{07D2638A-E993-4A8F-B7E0-F45CB5FF14B7}" destId="{12CA14A7-3DA3-48E0-BAA9-5C754EC5D555}" srcOrd="0" destOrd="0" presId="urn:microsoft.com/office/officeart/2005/8/layout/radial6"/>
    <dgm:cxn modelId="{54C27F11-0201-456B-BDFA-50245B2F5705}" type="presOf" srcId="{D23237F8-289D-45D7-A3BB-C108AA1FE37C}" destId="{380FFA32-E8BA-431B-94B3-E3D1C1B98742}" srcOrd="0" destOrd="0" presId="urn:microsoft.com/office/officeart/2005/8/layout/radial6"/>
    <dgm:cxn modelId="{512636C8-B88A-47B0-9824-5830FB565DF9}" type="presOf" srcId="{01E8B08A-D7CC-4A49-88F5-72DC9A74411D}" destId="{58530CBA-B0E0-4EC6-AEFE-BBDCD408EE9D}" srcOrd="0" destOrd="0" presId="urn:microsoft.com/office/officeart/2005/8/layout/radial6"/>
    <dgm:cxn modelId="{EE19DC22-CA84-4D1B-94AD-AF8AFD7156F2}" srcId="{D23237F8-289D-45D7-A3BB-C108AA1FE37C}" destId="{79438426-2C88-4BB4-A5F4-BAE7D68CBBA0}" srcOrd="0" destOrd="0" parTransId="{78FC157D-F2C3-4D2E-A6D2-689742154EC1}" sibTransId="{01E8B08A-D7CC-4A49-88F5-72DC9A74411D}"/>
    <dgm:cxn modelId="{8DDD8739-7119-4890-8B4A-F65096722DF3}" srcId="{D23237F8-289D-45D7-A3BB-C108AA1FE37C}" destId="{5072F7A2-0838-42EA-B74E-7F91F0064E9D}" srcOrd="1" destOrd="0" parTransId="{F4712792-FD5A-4135-B069-DD9D4A0D346D}" sibTransId="{07D2638A-E993-4A8F-B7E0-F45CB5FF14B7}"/>
    <dgm:cxn modelId="{8E3B7307-297A-419F-BC0C-3A5653A91B5C}" type="presOf" srcId="{ED518F9E-A4DA-46F9-9904-30EF7786F426}" destId="{3705C1D8-4EC3-42A5-9F8B-BE571DB974D1}" srcOrd="0" destOrd="0" presId="urn:microsoft.com/office/officeart/2005/8/layout/radial6"/>
    <dgm:cxn modelId="{B6534095-35C6-4E1C-A62B-EF3203C2FEA2}" type="presOf" srcId="{67F040D8-072F-4B9E-B6B5-56D859039E16}" destId="{EABE67B4-15AD-488A-BE69-315965490F27}" srcOrd="0" destOrd="0" presId="urn:microsoft.com/office/officeart/2005/8/layout/radial6"/>
    <dgm:cxn modelId="{33BBDEE5-F8B3-464E-BF5D-7C2F0A36AB28}" srcId="{D23237F8-289D-45D7-A3BB-C108AA1FE37C}" destId="{67F040D8-072F-4B9E-B6B5-56D859039E16}" srcOrd="3" destOrd="0" parTransId="{B142E94E-2690-4134-B6B2-7900ACDA2B61}" sibTransId="{57F3D97B-BC9C-4542-A3E0-7D0E42726814}"/>
    <dgm:cxn modelId="{B237FBA4-13AC-45CE-BAE3-462FA7780580}" srcId="{0F7F0405-3E84-447B-A34B-511227C6F75D}" destId="{D23237F8-289D-45D7-A3BB-C108AA1FE37C}" srcOrd="0" destOrd="0" parTransId="{7620A723-EF5F-4F1A-A4AE-55D10E147733}" sibTransId="{434A4A45-E705-4643-B409-5CDAC3F49CB8}"/>
    <dgm:cxn modelId="{D2FC2F75-1946-427B-BF76-725FF43170F9}" type="presOf" srcId="{57F3D97B-BC9C-4542-A3E0-7D0E42726814}" destId="{6033AF74-7F71-43EC-ACAB-D74930BB1947}" srcOrd="0" destOrd="0" presId="urn:microsoft.com/office/officeart/2005/8/layout/radial6"/>
    <dgm:cxn modelId="{C6A7F4F1-0F26-4F71-B4FA-B87EC25B0D73}" type="presOf" srcId="{79438426-2C88-4BB4-A5F4-BAE7D68CBBA0}" destId="{EC6689EB-B0F1-4D5A-AB0D-8B35DB062345}" srcOrd="0" destOrd="0" presId="urn:microsoft.com/office/officeart/2005/8/layout/radial6"/>
    <dgm:cxn modelId="{D6461287-C400-4407-9A09-21DB3C6C5329}" type="presParOf" srcId="{50454451-7215-4BE9-BED3-F2B62B870465}" destId="{380FFA32-E8BA-431B-94B3-E3D1C1B98742}" srcOrd="0" destOrd="0" presId="urn:microsoft.com/office/officeart/2005/8/layout/radial6"/>
    <dgm:cxn modelId="{E99F5B2E-2FF8-4214-B666-98C44A89878D}" type="presParOf" srcId="{50454451-7215-4BE9-BED3-F2B62B870465}" destId="{EC6689EB-B0F1-4D5A-AB0D-8B35DB062345}" srcOrd="1" destOrd="0" presId="urn:microsoft.com/office/officeart/2005/8/layout/radial6"/>
    <dgm:cxn modelId="{007F0213-FF41-465F-B9C6-39B4BCC65529}" type="presParOf" srcId="{50454451-7215-4BE9-BED3-F2B62B870465}" destId="{6798822C-04D9-4817-B265-D3D55EE00593}" srcOrd="2" destOrd="0" presId="urn:microsoft.com/office/officeart/2005/8/layout/radial6"/>
    <dgm:cxn modelId="{BABDAA4B-9555-48E7-ADCA-56BA23004483}" type="presParOf" srcId="{50454451-7215-4BE9-BED3-F2B62B870465}" destId="{58530CBA-B0E0-4EC6-AEFE-BBDCD408EE9D}" srcOrd="3" destOrd="0" presId="urn:microsoft.com/office/officeart/2005/8/layout/radial6"/>
    <dgm:cxn modelId="{20ECD2AC-D36E-49DA-B678-E790731770FD}" type="presParOf" srcId="{50454451-7215-4BE9-BED3-F2B62B870465}" destId="{5ABE8CDA-4AB7-48A7-A32A-E2506E37850B}" srcOrd="4" destOrd="0" presId="urn:microsoft.com/office/officeart/2005/8/layout/radial6"/>
    <dgm:cxn modelId="{C58450A6-8C8F-4D1E-BACE-061CFC581101}" type="presParOf" srcId="{50454451-7215-4BE9-BED3-F2B62B870465}" destId="{4AE743E2-7D27-4D1B-9583-EA64BEB9FA21}" srcOrd="5" destOrd="0" presId="urn:microsoft.com/office/officeart/2005/8/layout/radial6"/>
    <dgm:cxn modelId="{75D9DBD4-13DF-4CC6-8407-70F248AE724C}" type="presParOf" srcId="{50454451-7215-4BE9-BED3-F2B62B870465}" destId="{12CA14A7-3DA3-48E0-BAA9-5C754EC5D555}" srcOrd="6" destOrd="0" presId="urn:microsoft.com/office/officeart/2005/8/layout/radial6"/>
    <dgm:cxn modelId="{E1317620-9359-461D-A1B0-7CEEE65B613E}" type="presParOf" srcId="{50454451-7215-4BE9-BED3-F2B62B870465}" destId="{3705C1D8-4EC3-42A5-9F8B-BE571DB974D1}" srcOrd="7" destOrd="0" presId="urn:microsoft.com/office/officeart/2005/8/layout/radial6"/>
    <dgm:cxn modelId="{5E805B95-C39E-48C9-9E0A-1DED38D9195D}" type="presParOf" srcId="{50454451-7215-4BE9-BED3-F2B62B870465}" destId="{017B0230-1C22-4153-9D2B-BE7536CCB605}" srcOrd="8" destOrd="0" presId="urn:microsoft.com/office/officeart/2005/8/layout/radial6"/>
    <dgm:cxn modelId="{70287EC9-3A08-4309-9CCA-5DDBE29693B3}" type="presParOf" srcId="{50454451-7215-4BE9-BED3-F2B62B870465}" destId="{5AE02373-E0DA-46CD-AE3B-8098A78C4149}" srcOrd="9" destOrd="0" presId="urn:microsoft.com/office/officeart/2005/8/layout/radial6"/>
    <dgm:cxn modelId="{6F66899E-57B1-4D7B-9423-0367CDD1758E}" type="presParOf" srcId="{50454451-7215-4BE9-BED3-F2B62B870465}" destId="{EABE67B4-15AD-488A-BE69-315965490F27}" srcOrd="10" destOrd="0" presId="urn:microsoft.com/office/officeart/2005/8/layout/radial6"/>
    <dgm:cxn modelId="{A6490F9A-86EC-4793-9CC7-EBDFEE5EC259}" type="presParOf" srcId="{50454451-7215-4BE9-BED3-F2B62B870465}" destId="{6779B482-0B20-4D03-A796-78DA1B387473}" srcOrd="11" destOrd="0" presId="urn:microsoft.com/office/officeart/2005/8/layout/radial6"/>
    <dgm:cxn modelId="{999BCB0E-04DE-4190-B484-779A44743B86}" type="presParOf" srcId="{50454451-7215-4BE9-BED3-F2B62B870465}" destId="{6033AF74-7F71-43EC-ACAB-D74930BB1947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0C2D9D3-63E2-4816-9404-FFA7E3D71297}" type="datetimeFigureOut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BE6983-63BA-4612-B423-DD4BDA6E4E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A2AB437-BF9C-4245-AE66-810FC4679533}" type="datetimeFigureOut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C838009-8F7B-485F-88AD-97B2599901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平台、规范、质量、安全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</a:p>
          <a:p>
            <a:r>
              <a:rPr lang="zh-CN" altLang="en-US" dirty="0" smtClean="0"/>
              <a:t>各种各样的问题</a:t>
            </a:r>
            <a:endParaRPr lang="en-US" altLang="zh-CN" dirty="0" smtClean="0"/>
          </a:p>
          <a:p>
            <a:r>
              <a:rPr lang="zh-CN" altLang="en-US" dirty="0" smtClean="0"/>
              <a:t>积极、主动的心态面对、去寻求解决方案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业务运维 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人 </a:t>
            </a:r>
            <a:r>
              <a:rPr lang="en-US" altLang="zh-CN" dirty="0" smtClean="0"/>
              <a:t>=&gt; 19</a:t>
            </a:r>
            <a:r>
              <a:rPr lang="zh-CN" altLang="en-US" dirty="0" smtClean="0"/>
              <a:t>人</a:t>
            </a:r>
            <a:r>
              <a:rPr lang="en-US" altLang="zh-CN" dirty="0" smtClean="0"/>
              <a:t>(YY</a:t>
            </a:r>
            <a:r>
              <a:rPr lang="zh-CN" altLang="en-US" dirty="0" smtClean="0"/>
              <a:t>运维 </a:t>
            </a:r>
            <a:r>
              <a:rPr lang="en-US" altLang="zh-CN" dirty="0" smtClean="0"/>
              <a:t>8 </a:t>
            </a:r>
            <a:r>
              <a:rPr lang="zh-CN" altLang="en-US" dirty="0" smtClean="0"/>
              <a:t>人 </a:t>
            </a:r>
            <a:r>
              <a:rPr lang="en-US" altLang="zh-CN" dirty="0" smtClean="0"/>
              <a:t>=&gt; 12</a:t>
            </a:r>
            <a:r>
              <a:rPr lang="zh-CN" altLang="en-US" dirty="0" smtClean="0"/>
              <a:t>人</a:t>
            </a:r>
            <a:r>
              <a:rPr lang="en-US" altLang="zh-CN" dirty="0" smtClean="0"/>
              <a:t>,Web</a:t>
            </a:r>
            <a:r>
              <a:rPr lang="zh-CN" altLang="en-US" dirty="0" smtClean="0"/>
              <a:t>运维 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 </a:t>
            </a:r>
            <a:r>
              <a:rPr lang="en-US" altLang="zh-CN" dirty="0" smtClean="0"/>
              <a:t>=&gt; 4</a:t>
            </a:r>
            <a:r>
              <a:rPr lang="zh-CN" altLang="en-US" dirty="0" smtClean="0"/>
              <a:t>人</a:t>
            </a:r>
            <a:r>
              <a:rPr lang="en-US" altLang="zh-CN" dirty="0" smtClean="0"/>
              <a:t>,</a:t>
            </a:r>
            <a:r>
              <a:rPr lang="zh-CN" altLang="en-US" dirty="0" smtClean="0"/>
              <a:t>游戏运维 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 </a:t>
            </a:r>
            <a:r>
              <a:rPr lang="en-US" altLang="zh-CN" dirty="0" smtClean="0"/>
              <a:t>=&gt; 2</a:t>
            </a:r>
            <a:r>
              <a:rPr lang="zh-CN" altLang="en-US" dirty="0" smtClean="0"/>
              <a:t>人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流程管理 </a:t>
            </a:r>
            <a:r>
              <a:rPr lang="en-US" altLang="zh-CN" dirty="0" smtClean="0"/>
              <a:t>0</a:t>
            </a:r>
            <a:r>
              <a:rPr lang="zh-CN" altLang="en-US" dirty="0" smtClean="0"/>
              <a:t>人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=&gt; 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人）</a:t>
            </a:r>
          </a:p>
          <a:p>
            <a:r>
              <a:rPr lang="zh-CN" altLang="en-US" dirty="0" smtClean="0"/>
              <a:t>运维研发 </a:t>
            </a:r>
            <a:r>
              <a:rPr lang="en-US" altLang="zh-CN" dirty="0" smtClean="0"/>
              <a:t>8</a:t>
            </a:r>
            <a:r>
              <a:rPr lang="zh-CN" altLang="en-US" dirty="0" smtClean="0"/>
              <a:t>人 </a:t>
            </a:r>
            <a:r>
              <a:rPr lang="en-US" altLang="zh-CN" dirty="0" smtClean="0"/>
              <a:t>=&gt; 15</a:t>
            </a:r>
            <a:r>
              <a:rPr lang="zh-CN" altLang="en-US" dirty="0" smtClean="0"/>
              <a:t>人</a:t>
            </a:r>
          </a:p>
          <a:p>
            <a:r>
              <a:rPr lang="zh-CN" altLang="en-US" dirty="0" smtClean="0"/>
              <a:t>基础平台 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 </a:t>
            </a:r>
            <a:r>
              <a:rPr lang="en-US" altLang="zh-CN" dirty="0" smtClean="0"/>
              <a:t>=&gt; 9</a:t>
            </a:r>
            <a:r>
              <a:rPr lang="zh-CN" altLang="en-US" dirty="0" smtClean="0"/>
              <a:t>人（</a:t>
            </a:r>
            <a:r>
              <a:rPr lang="en-US" altLang="zh-CN" dirty="0" smtClean="0"/>
              <a:t>DB 3</a:t>
            </a:r>
            <a:r>
              <a:rPr lang="zh-CN" altLang="en-US" dirty="0" smtClean="0"/>
              <a:t>人，</a:t>
            </a:r>
            <a:r>
              <a:rPr lang="en-US" altLang="zh-CN" dirty="0" smtClean="0"/>
              <a:t>IDC 3</a:t>
            </a:r>
            <a:r>
              <a:rPr lang="zh-CN" altLang="en-US" dirty="0" smtClean="0"/>
              <a:t>人，服务器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人，公共平台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运维监控 </a:t>
            </a:r>
            <a:r>
              <a:rPr lang="en-US" altLang="zh-CN" dirty="0" smtClean="0"/>
              <a:t>8</a:t>
            </a:r>
            <a:r>
              <a:rPr lang="zh-CN" altLang="en-US" dirty="0" smtClean="0"/>
              <a:t>人 </a:t>
            </a:r>
            <a:r>
              <a:rPr lang="en-US" altLang="zh-CN" dirty="0" smtClean="0"/>
              <a:t>=&gt; 13</a:t>
            </a:r>
            <a:r>
              <a:rPr lang="zh-CN" altLang="en-US" dirty="0" smtClean="0"/>
              <a:t>人（运维值班</a:t>
            </a:r>
            <a:r>
              <a:rPr lang="en-US" altLang="zh-CN" dirty="0" smtClean="0"/>
              <a:t>8</a:t>
            </a:r>
            <a:r>
              <a:rPr lang="zh-CN" altLang="en-US" dirty="0" smtClean="0"/>
              <a:t>人，</a:t>
            </a:r>
            <a:r>
              <a:rPr lang="en-US" altLang="zh-CN" dirty="0" smtClean="0"/>
              <a:t>IDC</a:t>
            </a:r>
            <a:r>
              <a:rPr lang="zh-CN" altLang="en-US" dirty="0" smtClean="0"/>
              <a:t>施工维护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人，质量管理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人</a:t>
            </a:r>
            <a:r>
              <a:rPr lang="en-US" altLang="zh-CN" baseline="0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安全中心 </a:t>
            </a:r>
            <a:r>
              <a:rPr lang="en-US" altLang="zh-CN" dirty="0" smtClean="0"/>
              <a:t>0</a:t>
            </a:r>
            <a:r>
              <a:rPr lang="zh-CN" altLang="en-US" dirty="0" smtClean="0"/>
              <a:t>人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=&gt; 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1200" b="1" dirty="0" smtClean="0"/>
              <a:t>业务运维流程：</a:t>
            </a:r>
            <a:endParaRPr lang="en-US" altLang="zh-CN" sz="1200" b="1" dirty="0" smtClean="0"/>
          </a:p>
          <a:p>
            <a:pPr>
              <a:buFont typeface="Wingdings" pitchFamily="2" charset="2"/>
              <a:buNone/>
            </a:pPr>
            <a:r>
              <a:rPr lang="zh-CN" altLang="en-US" sz="1200" b="1" dirty="0" smtClean="0"/>
              <a:t>发布流程</a:t>
            </a:r>
            <a:endParaRPr lang="en-US" altLang="zh-CN" sz="1200" b="1" dirty="0" smtClean="0"/>
          </a:p>
          <a:p>
            <a:pPr>
              <a:buFont typeface="Wingdings" pitchFamily="2" charset="2"/>
              <a:buNone/>
            </a:pPr>
            <a:r>
              <a:rPr lang="zh-CN" altLang="en-US" sz="1200" b="1" dirty="0" smtClean="0"/>
              <a:t>变更流程</a:t>
            </a:r>
            <a:endParaRPr lang="en-US" altLang="zh-CN" sz="1200" b="1" dirty="0" smtClean="0"/>
          </a:p>
          <a:p>
            <a:pPr>
              <a:buFont typeface="Wingdings" pitchFamily="2" charset="2"/>
              <a:buNone/>
            </a:pPr>
            <a:r>
              <a:rPr lang="zh-CN" altLang="en-US" sz="1200" b="1" dirty="0" smtClean="0"/>
              <a:t>机房搬迁流程</a:t>
            </a:r>
            <a:endParaRPr lang="en-US" altLang="zh-CN" sz="1200" b="1" dirty="0" smtClean="0"/>
          </a:p>
          <a:p>
            <a:pPr>
              <a:buFont typeface="Wingdings" pitchFamily="2" charset="2"/>
              <a:buNone/>
            </a:pPr>
            <a:r>
              <a:rPr lang="zh-CN" altLang="en-US" sz="1200" b="1" dirty="0" smtClean="0"/>
              <a:t>服务器上下架流程</a:t>
            </a:r>
            <a:endParaRPr lang="en-US" altLang="zh-CN" sz="1200" b="1" dirty="0" smtClean="0"/>
          </a:p>
          <a:p>
            <a:pPr>
              <a:buFont typeface="Wingdings" pitchFamily="2" charset="2"/>
              <a:buNone/>
            </a:pPr>
            <a:r>
              <a:rPr lang="zh-CN" altLang="en-US" sz="1200" b="1" dirty="0" smtClean="0"/>
              <a:t>服务上下线流程</a:t>
            </a:r>
            <a:endParaRPr lang="en-US" altLang="zh-CN" sz="1200" b="1" dirty="0" smtClean="0"/>
          </a:p>
          <a:p>
            <a:pPr>
              <a:buFont typeface="Wingdings" pitchFamily="2" charset="2"/>
              <a:buNone/>
            </a:pPr>
            <a:r>
              <a:rPr lang="zh-CN" altLang="en-US" sz="1200" b="1" dirty="0" smtClean="0"/>
              <a:t>事件管理流程</a:t>
            </a:r>
            <a:r>
              <a:rPr lang="en-US" altLang="zh-CN" sz="1200" b="1" dirty="0" smtClean="0"/>
              <a:t>(</a:t>
            </a:r>
            <a:r>
              <a:rPr lang="zh-CN" altLang="en-US" sz="1200" b="1" dirty="0" smtClean="0"/>
              <a:t>包括故障管理流程</a:t>
            </a:r>
            <a:r>
              <a:rPr lang="en-US" altLang="zh-CN" sz="1200" b="1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en-US" sz="1200" b="1" dirty="0" smtClean="0"/>
              <a:t>服务质量管理流程</a:t>
            </a:r>
            <a:endParaRPr lang="en-US" altLang="zh-CN" sz="1200" b="1" dirty="0" smtClean="0"/>
          </a:p>
          <a:p>
            <a:pPr>
              <a:buFont typeface="Wingdings" pitchFamily="2" charset="2"/>
              <a:buNone/>
            </a:pPr>
            <a:endParaRPr lang="en-US" altLang="zh-CN" sz="1200" b="1" dirty="0" smtClean="0"/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年重大故障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事故整理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17:46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分，全网所有频道进入失败，提示”频道不存在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频道窗口已关闭”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故障原因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smdispatcher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以及网络框架实现方式的不合理，导致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smdispatcher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进程不断向自己发送广播报文形成回路，最终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smdispatcher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无法处理正常请求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故障影响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全网用户无法进入频道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影响时间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17:46-19:14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17:30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分，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周边所有调用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webdb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业务不能访问，包括开放平台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音乐社区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公会后台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游戏特权等等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故障原因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恶意用户对短位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系统进行暴力破解，由于短位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导致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passport_fail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表数据暴增堵塞了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数据库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故障影响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所有调用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业务访问失败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影响时间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17:30-20:30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19:25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分，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5080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频道内，大量用户报客户端卡并掉出频道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故障原因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缺陷和摇骰子应用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，导致客户端消耗过多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时间出现卡现象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故障影响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5080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频道内所有用户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影响时间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19:25-22:00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临晨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1:50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分，全网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UDB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业务不可用，包括新用户注册、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udb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登录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不含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登录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故障原因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因亚太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机房网络中断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故障影响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影响时间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1:50-4:50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11.29-12.1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11.29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日，部分用户反映出现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进入频道慢、频道内麦序模式和自由模式显示不正常、接待频道没有显示红色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等问题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故障原因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因语音解耦功能灰度测试，导致部分频道受到影响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故障影响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万用户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影响时间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12.29-12.1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日非高峰期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13:43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分，全网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万在线用户收到测试系统弹窗消息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故障原因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开发人员操作失误引起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故障影响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万在线用户收到误弹窗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17:33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分，全网用户收到内容为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提示短位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审核未通过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的弹窗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故障原因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引发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故障影响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全网用户收到误弹窗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运维体系：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运维体系：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3000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pic>
        <p:nvPicPr>
          <p:cNvPr id="5" name="内容占位符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71688"/>
            <a:ext cx="124142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B884-6ABB-4E2E-A5E9-5CD5F66EF63A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3C9FC-FC25-4F08-B04D-D3EF5BBA0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B2DF-3975-4263-BD08-004857538671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2B3D7-BC88-4608-8496-3C577248CE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FD2C6-8233-4E76-8573-555EB4509D49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13779-5472-4FBF-B547-EB72145857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37A6F-AFD8-405E-A0ED-FBB435797F24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7E61B-F59C-4177-89A7-23B3AF942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698A9-D5EA-47BD-9A27-D4466AD4F4BB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E123-82AC-46EF-ADC3-07F72035DE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DC57D-053C-4F8D-8885-B60C1E459628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7C4AA-6BCD-4845-8614-8935C6E58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7E16B-D809-4262-BE91-C92028485DA8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AFAA6-6727-4C37-A169-59350C6AEC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37023-A85E-4494-804E-45640F733C35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7DB69-5834-443E-9EE1-D6E41D61B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E411-E776-4084-8E94-56B6C1756784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011BC-D86A-4AE6-BBEE-5626B2158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BE1D0-13F1-4125-961A-3F0FE69A80BC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FDA7F-5967-4344-9CDA-31E88905A9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590E-5B9C-4FC2-91AF-7677116C919A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75938-9B2F-4020-82B6-C84FA2CA0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57188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37692D-3FC8-42C5-91F9-EEC69CF7DD33}" type="datetime1">
              <a:rPr lang="zh-CN" altLang="en-US"/>
              <a:pPr>
                <a:defRPr/>
              </a:pPr>
              <a:t>2012-1-11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5C1BC6-2794-4DA3-8356-E895BB259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F:\2012&#35268;&#21010;\road.mp3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3857624" y="2286000"/>
            <a:ext cx="3857648" cy="150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000" b="1" dirty="0" smtClean="0"/>
              <a:t>运维</a:t>
            </a:r>
            <a:r>
              <a:rPr lang="en-US" altLang="zh-CN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&amp;2012 </a:t>
            </a:r>
            <a:r>
              <a:rPr lang="zh-CN" altLang="en-US" sz="3000" b="1" dirty="0" smtClean="0"/>
              <a:t>工作</a:t>
            </a:r>
            <a:r>
              <a:rPr lang="zh-CN" altLang="en-US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endParaRPr lang="zh-CN" sz="3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YY熊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164305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00100" y="500042"/>
            <a:ext cx="542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运维</a:t>
            </a:r>
            <a:r>
              <a:rPr lang="en-US" altLang="zh-CN" sz="2400" b="1" dirty="0" smtClean="0"/>
              <a:t>2011 </a:t>
            </a:r>
            <a:r>
              <a:rPr lang="zh-CN" altLang="en-US" sz="2400" b="1" dirty="0" smtClean="0"/>
              <a:t>工作总结</a:t>
            </a:r>
            <a:r>
              <a:rPr lang="en-US" altLang="zh-CN" sz="2400" b="1" dirty="0" smtClean="0"/>
              <a:t>&amp;2012</a:t>
            </a:r>
            <a:r>
              <a:rPr lang="zh-CN" altLang="en-US" sz="2400" b="1" dirty="0" smtClean="0"/>
              <a:t>工作规划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000100" y="1643050"/>
            <a:ext cx="58579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2011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工作总结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感谢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/>
              <a:t>2012</a:t>
            </a:r>
            <a:r>
              <a:rPr lang="zh-CN" altLang="en-US" sz="2000" b="1" dirty="0" smtClean="0"/>
              <a:t>工作计划</a:t>
            </a:r>
            <a:endParaRPr lang="en-US" altLang="zh-CN" sz="2000" b="1" dirty="0" smtClean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57224" y="1714488"/>
            <a:ext cx="75009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核心目标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保障公司业务的快速发展，提供持续稳定、高质量的运行服务。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团队目标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建立公司级的运维团队，形成成熟的运维体系。</a:t>
            </a:r>
          </a:p>
        </p:txBody>
      </p:sp>
      <p:sp>
        <p:nvSpPr>
          <p:cNvPr id="5" name="矩形 4"/>
          <p:cNvSpPr/>
          <p:nvPr/>
        </p:nvSpPr>
        <p:spPr>
          <a:xfrm>
            <a:off x="928662" y="500042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2012 </a:t>
            </a:r>
            <a:r>
              <a:rPr lang="zh-CN" altLang="en-US" sz="2400" b="1" dirty="0" smtClean="0"/>
              <a:t>运维工作规划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71472" y="1357298"/>
            <a:ext cx="4429156" cy="512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监控自动化</a:t>
            </a:r>
            <a:endParaRPr lang="en-US" altLang="zh-CN" sz="2000" b="1" dirty="0" smtClean="0"/>
          </a:p>
          <a:p>
            <a:r>
              <a:rPr lang="zh-CN" altLang="en-US" sz="1600" b="1" dirty="0" smtClean="0">
                <a:latin typeface="+mn-ea"/>
              </a:rPr>
              <a:t>    网络监控、带宽监控、</a:t>
            </a:r>
            <a:r>
              <a:rPr lang="zh-CN" altLang="en-US" sz="1600" b="1" dirty="0" smtClean="0">
                <a:latin typeface="+mn-ea"/>
                <a:ea typeface="+mn-ea"/>
              </a:rPr>
              <a:t>系统监控、应用监控、  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zh-CN" altLang="en-US" sz="1600" b="1" dirty="0" smtClean="0">
                <a:latin typeface="+mn-ea"/>
                <a:ea typeface="+mn-ea"/>
              </a:rPr>
              <a:t>安全监控、容量监控、服务质量度量等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运维自动化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r>
              <a:rPr lang="zh-CN" altLang="en-US" sz="1600" b="1" dirty="0" smtClean="0"/>
              <a:t>服务器安装</a:t>
            </a:r>
            <a:r>
              <a:rPr lang="en-US" altLang="zh-CN" sz="1600" b="1" dirty="0" smtClean="0"/>
              <a:t>&amp;</a:t>
            </a:r>
            <a:r>
              <a:rPr lang="zh-CN" altLang="en-US" sz="1600" b="1" dirty="0" smtClean="0"/>
              <a:t>部署、配置管理、服务部署等</a:t>
            </a:r>
            <a:endParaRPr lang="en-US" altLang="zh-CN" sz="16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流程管理</a:t>
            </a:r>
            <a:endParaRPr lang="en-US" altLang="zh-CN" sz="2000" b="1" dirty="0" smtClean="0"/>
          </a:p>
          <a:p>
            <a:pPr marL="369888" indent="-369888">
              <a:lnSpc>
                <a:spcPct val="115000"/>
              </a:lnSpc>
            </a:pPr>
            <a:r>
              <a:rPr lang="zh-CN" altLang="en-US" sz="1600" b="1" dirty="0" smtClean="0">
                <a:latin typeface="宋体" charset="-122"/>
              </a:rPr>
              <a:t>   发布流程、服务器上下架流程、服务上下线流程、事件流程、重大故障流程、安全应急响应流程、资源采购流程等</a:t>
            </a:r>
            <a:endParaRPr lang="zh-CN" altLang="en-US" sz="16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安全管理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r>
              <a:rPr lang="zh-CN" altLang="en-US" sz="1600" b="1" dirty="0" smtClean="0"/>
              <a:t>网络安全、</a:t>
            </a:r>
            <a:r>
              <a:rPr lang="en-US" altLang="zh-CN" sz="1600" b="1" dirty="0" smtClean="0"/>
              <a:t>OS</a:t>
            </a:r>
            <a:r>
              <a:rPr lang="zh-CN" altLang="en-US" sz="1600" b="1" dirty="0" smtClean="0"/>
              <a:t>安全、应用安全、安全审计</a:t>
            </a:r>
            <a:endParaRPr lang="en-US" altLang="zh-CN" sz="1600" b="1" dirty="0" smtClean="0"/>
          </a:p>
          <a:p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14348" y="500042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YY </a:t>
            </a:r>
            <a:r>
              <a:rPr lang="zh-CN" altLang="en-US" sz="2400" b="1" dirty="0" smtClean="0"/>
              <a:t>运维体系</a:t>
            </a:r>
            <a:endParaRPr lang="zh-CN" altLang="en-US" sz="2400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3375412" y="1357298"/>
          <a:ext cx="6768752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57158" y="428604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RoadMAP</a:t>
            </a:r>
            <a:endParaRPr lang="zh-CN" altLang="en-US" sz="2400" dirty="0"/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428656" y="4167443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7" name="圆角矩形 7"/>
          <p:cNvSpPr>
            <a:spLocks noChangeArrowheads="1"/>
          </p:cNvSpPr>
          <p:nvPr/>
        </p:nvSpPr>
        <p:spPr bwMode="auto">
          <a:xfrm>
            <a:off x="428596" y="5381881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5400000" scaled="1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>
            <a:off x="500093" y="4238881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5400000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dirty="0" smtClean="0"/>
              <a:t>基础平台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9" name="圆角矩形 12"/>
          <p:cNvSpPr>
            <a:spLocks noChangeArrowheads="1"/>
          </p:cNvSpPr>
          <p:nvPr/>
        </p:nvSpPr>
        <p:spPr bwMode="auto">
          <a:xfrm>
            <a:off x="500093" y="5453318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5400000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dirty="0" smtClean="0"/>
              <a:t>运维监控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14" name="圆角矩形 20"/>
          <p:cNvSpPr>
            <a:spLocks noChangeArrowheads="1"/>
          </p:cNvSpPr>
          <p:nvPr/>
        </p:nvSpPr>
        <p:spPr bwMode="auto">
          <a:xfrm>
            <a:off x="428656" y="1071546"/>
            <a:ext cx="8501062" cy="571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en-US" dirty="0" smtClean="0"/>
              <a:t>           Q1		           Q2		           Q3		       Q4</a:t>
            </a:r>
            <a:endParaRPr lang="zh-CN" altLang="en-US" dirty="0"/>
          </a:p>
        </p:txBody>
      </p:sp>
      <p:sp>
        <p:nvSpPr>
          <p:cNvPr id="15" name="五边形 21"/>
          <p:cNvSpPr>
            <a:spLocks noChangeArrowheads="1"/>
          </p:cNvSpPr>
          <p:nvPr/>
        </p:nvSpPr>
        <p:spPr bwMode="auto">
          <a:xfrm>
            <a:off x="1643093" y="4238881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200" dirty="0" smtClean="0"/>
              <a:t>机房业务分层部署实施方案</a:t>
            </a:r>
            <a:endParaRPr lang="en-US" altLang="zh-CN" sz="1200" dirty="0" smtClean="0"/>
          </a:p>
          <a:p>
            <a:r>
              <a:rPr lang="zh-CN" altLang="en-US" sz="1200" dirty="0" smtClean="0"/>
              <a:t>服务器自动化安装</a:t>
            </a:r>
            <a:endParaRPr lang="en-US" sz="1200" dirty="0">
              <a:latin typeface="微软雅黑" pitchFamily="34" charset="-122"/>
            </a:endParaRPr>
          </a:p>
        </p:txBody>
      </p:sp>
      <p:sp>
        <p:nvSpPr>
          <p:cNvPr id="16" name="五边形 22"/>
          <p:cNvSpPr>
            <a:spLocks noChangeArrowheads="1"/>
          </p:cNvSpPr>
          <p:nvPr/>
        </p:nvSpPr>
        <p:spPr bwMode="auto">
          <a:xfrm>
            <a:off x="3428992" y="4238881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200" dirty="0" smtClean="0">
                <a:latin typeface="微软雅黑" pitchFamily="34" charset="-122"/>
              </a:rPr>
              <a:t>机房业务分层部署完成</a:t>
            </a:r>
            <a:r>
              <a:rPr lang="en-US" altLang="zh-CN" sz="1200" dirty="0" smtClean="0">
                <a:latin typeface="微软雅黑" pitchFamily="34" charset="-122"/>
              </a:rPr>
              <a:t>50%</a:t>
            </a:r>
          </a:p>
          <a:p>
            <a:r>
              <a:rPr lang="zh-CN" altLang="en-US" sz="1200" dirty="0" smtClean="0"/>
              <a:t>公司级</a:t>
            </a:r>
            <a:r>
              <a:rPr lang="en-US" altLang="zh-CN" sz="1200" dirty="0" err="1" smtClean="0"/>
              <a:t>lvs</a:t>
            </a:r>
            <a:r>
              <a:rPr lang="zh-CN" altLang="en-US" sz="1200" dirty="0" smtClean="0"/>
              <a:t>平台建设</a:t>
            </a:r>
            <a:endParaRPr lang="en-US" altLang="zh-CN" sz="1200" dirty="0" smtClean="0"/>
          </a:p>
          <a:p>
            <a:r>
              <a:rPr lang="zh-CN" altLang="en-US" sz="1200" dirty="0" smtClean="0">
                <a:latin typeface="微软雅黑" pitchFamily="34" charset="-122"/>
              </a:rPr>
              <a:t>测试中心的规划</a:t>
            </a:r>
            <a:endParaRPr lang="en-US" altLang="zh-CN" sz="1200" dirty="0" smtClean="0">
              <a:latin typeface="微软雅黑" pitchFamily="34" charset="-122"/>
            </a:endParaRPr>
          </a:p>
          <a:p>
            <a:r>
              <a:rPr lang="zh-CN" altLang="en-US" sz="1200" dirty="0" smtClean="0"/>
              <a:t>安全机制的初步建立</a:t>
            </a:r>
            <a:endParaRPr lang="zh-CN" sz="1200" dirty="0">
              <a:latin typeface="微软雅黑" pitchFamily="34" charset="-122"/>
            </a:endParaRPr>
          </a:p>
        </p:txBody>
      </p:sp>
      <p:sp>
        <p:nvSpPr>
          <p:cNvPr id="17" name="圆角矩形 9"/>
          <p:cNvSpPr>
            <a:spLocks noChangeArrowheads="1"/>
          </p:cNvSpPr>
          <p:nvPr/>
        </p:nvSpPr>
        <p:spPr bwMode="auto">
          <a:xfrm>
            <a:off x="428656" y="1773940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5400000" scaled="1"/>
          </a:gradFill>
          <a:ln w="9525" cmpd="sng">
            <a:solidFill>
              <a:srgbClr val="7D60A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18" name="圆角矩形 14"/>
          <p:cNvSpPr>
            <a:spLocks noChangeArrowheads="1"/>
          </p:cNvSpPr>
          <p:nvPr/>
        </p:nvSpPr>
        <p:spPr bwMode="auto">
          <a:xfrm>
            <a:off x="500093" y="1845377"/>
            <a:ext cx="1062038" cy="10001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运维研发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19" name="五边形 35"/>
          <p:cNvSpPr>
            <a:spLocks noChangeArrowheads="1"/>
          </p:cNvSpPr>
          <p:nvPr/>
        </p:nvSpPr>
        <p:spPr bwMode="auto">
          <a:xfrm>
            <a:off x="1643094" y="1846170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200" dirty="0" smtClean="0"/>
              <a:t>发布系统</a:t>
            </a:r>
            <a:endParaRPr lang="en-US" altLang="zh-CN" sz="1200" dirty="0" smtClean="0"/>
          </a:p>
          <a:p>
            <a:r>
              <a:rPr lang="zh-CN" altLang="en-US" sz="1200" dirty="0" smtClean="0">
                <a:latin typeface="微软雅黑" pitchFamily="34" charset="-122"/>
              </a:rPr>
              <a:t>配置系统</a:t>
            </a:r>
            <a:endParaRPr lang="en-US" altLang="zh-CN" sz="1200" dirty="0" smtClean="0">
              <a:latin typeface="微软雅黑" pitchFamily="34" charset="-122"/>
            </a:endParaRPr>
          </a:p>
          <a:p>
            <a:r>
              <a:rPr lang="zh-CN" altLang="en-US" sz="1200" dirty="0" smtClean="0"/>
              <a:t>监控系统报警收敛</a:t>
            </a:r>
            <a:endParaRPr lang="zh-CN" sz="1200" dirty="0">
              <a:latin typeface="微软雅黑" pitchFamily="34" charset="-122"/>
            </a:endParaRPr>
          </a:p>
        </p:txBody>
      </p:sp>
      <p:sp>
        <p:nvSpPr>
          <p:cNvPr id="20" name="圆角矩形 9"/>
          <p:cNvSpPr>
            <a:spLocks noChangeArrowheads="1"/>
          </p:cNvSpPr>
          <p:nvPr/>
        </p:nvSpPr>
        <p:spPr bwMode="auto">
          <a:xfrm>
            <a:off x="428656" y="2976589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5400000" scaled="1"/>
          </a:gradFill>
          <a:ln w="9525" cmpd="sng">
            <a:solidFill>
              <a:srgbClr val="7D60A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21" name="圆角矩形 14"/>
          <p:cNvSpPr>
            <a:spLocks noChangeArrowheads="1"/>
          </p:cNvSpPr>
          <p:nvPr/>
        </p:nvSpPr>
        <p:spPr bwMode="auto">
          <a:xfrm>
            <a:off x="500093" y="3048026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D417E"/>
              </a:gs>
              <a:gs pos="80000">
                <a:srgbClr val="7B58A6"/>
              </a:gs>
              <a:gs pos="100000">
                <a:srgbClr val="7B57A8"/>
              </a:gs>
            </a:gsLst>
            <a:lin ang="5400000"/>
          </a:gradFill>
          <a:ln w="9525" cmpd="sng">
            <a:solidFill>
              <a:srgbClr val="7D60A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业务运维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22" name="五边形 33"/>
          <p:cNvSpPr>
            <a:spLocks noChangeArrowheads="1"/>
          </p:cNvSpPr>
          <p:nvPr/>
        </p:nvSpPr>
        <p:spPr bwMode="auto">
          <a:xfrm>
            <a:off x="1643093" y="3048026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en-US" altLang="zh-CN" sz="1200" dirty="0" smtClean="0"/>
              <a:t>D/O</a:t>
            </a:r>
            <a:r>
              <a:rPr lang="zh-CN" altLang="en-US" sz="1200" dirty="0" smtClean="0"/>
              <a:t>权限分离</a:t>
            </a:r>
            <a:r>
              <a:rPr lang="en-US" altLang="zh-CN" sz="1200" dirty="0" smtClean="0"/>
              <a:t>20%</a:t>
            </a:r>
          </a:p>
          <a:p>
            <a:r>
              <a:rPr lang="zh-CN" altLang="en-US" sz="1200" dirty="0" smtClean="0">
                <a:latin typeface="微软雅黑" pitchFamily="34" charset="-122"/>
              </a:rPr>
              <a:t>网站部署运维规范</a:t>
            </a:r>
            <a:endParaRPr lang="en-US" altLang="zh-CN" sz="1200" dirty="0" smtClean="0">
              <a:latin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</a:rPr>
              <a:t>资源申请变更规范</a:t>
            </a:r>
            <a:endParaRPr lang="en-US" altLang="zh-CN" sz="1200" dirty="0" smtClean="0">
              <a:latin typeface="微软雅黑" pitchFamily="34" charset="-122"/>
            </a:endParaRPr>
          </a:p>
          <a:p>
            <a:r>
              <a:rPr lang="zh-CN" altLang="en-US" sz="1200" dirty="0" smtClean="0"/>
              <a:t>发布流程规范</a:t>
            </a:r>
            <a:endParaRPr lang="zh-CN" sz="1200" dirty="0">
              <a:latin typeface="微软雅黑" pitchFamily="34" charset="-122"/>
            </a:endParaRPr>
          </a:p>
        </p:txBody>
      </p:sp>
      <p:sp>
        <p:nvSpPr>
          <p:cNvPr id="23" name="五边形 22"/>
          <p:cNvSpPr>
            <a:spLocks noChangeArrowheads="1"/>
          </p:cNvSpPr>
          <p:nvPr/>
        </p:nvSpPr>
        <p:spPr bwMode="auto">
          <a:xfrm>
            <a:off x="3428992" y="5453317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200" dirty="0" smtClean="0"/>
              <a:t>一线运维知识库</a:t>
            </a:r>
            <a:endParaRPr lang="en-US" altLang="zh-CN" sz="1200" dirty="0" smtClean="0"/>
          </a:p>
          <a:p>
            <a:r>
              <a:rPr lang="zh-CN" altLang="en-US" sz="1200" dirty="0" smtClean="0"/>
              <a:t>重点服务的质量月报</a:t>
            </a:r>
            <a:endParaRPr lang="en-US" sz="1200" dirty="0"/>
          </a:p>
        </p:txBody>
      </p:sp>
      <p:sp>
        <p:nvSpPr>
          <p:cNvPr id="24" name="五边形 22"/>
          <p:cNvSpPr>
            <a:spLocks noChangeArrowheads="1"/>
          </p:cNvSpPr>
          <p:nvPr/>
        </p:nvSpPr>
        <p:spPr bwMode="auto">
          <a:xfrm>
            <a:off x="5214942" y="5454111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200" dirty="0" smtClean="0"/>
              <a:t>重点服务的质量月报</a:t>
            </a:r>
            <a:endParaRPr lang="en-US" sz="1200" dirty="0"/>
          </a:p>
        </p:txBody>
      </p:sp>
      <p:sp>
        <p:nvSpPr>
          <p:cNvPr id="25" name="五边形 22"/>
          <p:cNvSpPr>
            <a:spLocks noChangeArrowheads="1"/>
          </p:cNvSpPr>
          <p:nvPr/>
        </p:nvSpPr>
        <p:spPr bwMode="auto">
          <a:xfrm>
            <a:off x="5214942" y="4255665"/>
            <a:ext cx="1714512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dirty="0" smtClean="0"/>
              <a:t>机房业务分层部署完成</a:t>
            </a:r>
            <a:r>
              <a:rPr lang="en-US" altLang="zh-CN" sz="1200" dirty="0" smtClean="0"/>
              <a:t>100%</a:t>
            </a:r>
          </a:p>
          <a:p>
            <a:r>
              <a:rPr lang="zh-CN" altLang="en-US" sz="1200" dirty="0" smtClean="0"/>
              <a:t>测试中心的建设</a:t>
            </a:r>
            <a:endParaRPr lang="en-US" altLang="zh-CN" sz="1200" dirty="0" smtClean="0"/>
          </a:p>
          <a:p>
            <a:r>
              <a:rPr lang="zh-CN" altLang="en-US" sz="1200" dirty="0" smtClean="0"/>
              <a:t>建设双线机房的调研</a:t>
            </a:r>
            <a:endParaRPr lang="en-US" altLang="zh-CN" sz="1200" dirty="0" smtClean="0"/>
          </a:p>
          <a:p>
            <a:r>
              <a:rPr lang="zh-CN" altLang="en-US" sz="1200" dirty="0" smtClean="0"/>
              <a:t>安全审计</a:t>
            </a:r>
            <a:endParaRPr lang="en-US" altLang="zh-CN" sz="1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0" name="直接连接符 16"/>
          <p:cNvCxnSpPr>
            <a:cxnSpLocks noChangeShapeType="1"/>
          </p:cNvCxnSpPr>
          <p:nvPr/>
        </p:nvCxnSpPr>
        <p:spPr bwMode="auto">
          <a:xfrm rot="5400000">
            <a:off x="893737" y="4107660"/>
            <a:ext cx="492922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直接连接符 16"/>
          <p:cNvCxnSpPr>
            <a:cxnSpLocks noChangeShapeType="1"/>
          </p:cNvCxnSpPr>
          <p:nvPr/>
        </p:nvCxnSpPr>
        <p:spPr bwMode="auto">
          <a:xfrm rot="5400000">
            <a:off x="2679687" y="4106868"/>
            <a:ext cx="492922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直接连接符 16"/>
          <p:cNvCxnSpPr>
            <a:cxnSpLocks noChangeShapeType="1"/>
          </p:cNvCxnSpPr>
          <p:nvPr/>
        </p:nvCxnSpPr>
        <p:spPr bwMode="auto">
          <a:xfrm rot="5400000">
            <a:off x="4465637" y="4106868"/>
            <a:ext cx="492922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五边形 21"/>
          <p:cNvSpPr>
            <a:spLocks noChangeArrowheads="1"/>
          </p:cNvSpPr>
          <p:nvPr/>
        </p:nvSpPr>
        <p:spPr bwMode="auto">
          <a:xfrm>
            <a:off x="1643054" y="5429264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200" dirty="0" smtClean="0">
                <a:latin typeface="微软雅黑" pitchFamily="34" charset="-122"/>
              </a:rPr>
              <a:t>重点服务的质量度量标准</a:t>
            </a:r>
            <a:endParaRPr lang="en-US" sz="1200" dirty="0">
              <a:latin typeface="微软雅黑" pitchFamily="34" charset="-122"/>
            </a:endParaRPr>
          </a:p>
        </p:txBody>
      </p:sp>
      <p:sp>
        <p:nvSpPr>
          <p:cNvPr id="31" name="五边形 22"/>
          <p:cNvSpPr>
            <a:spLocks noChangeArrowheads="1"/>
          </p:cNvSpPr>
          <p:nvPr/>
        </p:nvSpPr>
        <p:spPr bwMode="auto">
          <a:xfrm>
            <a:off x="7000892" y="5429264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200" dirty="0" smtClean="0"/>
              <a:t>重点服务的质量月报</a:t>
            </a:r>
            <a:endParaRPr lang="en-US" sz="1200" dirty="0"/>
          </a:p>
        </p:txBody>
      </p:sp>
      <p:sp>
        <p:nvSpPr>
          <p:cNvPr id="32" name="五边形 22"/>
          <p:cNvSpPr>
            <a:spLocks noChangeArrowheads="1"/>
          </p:cNvSpPr>
          <p:nvPr/>
        </p:nvSpPr>
        <p:spPr bwMode="auto">
          <a:xfrm>
            <a:off x="7000893" y="4214818"/>
            <a:ext cx="1714512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dirty="0" smtClean="0"/>
              <a:t>双线机房的建设</a:t>
            </a:r>
            <a:endParaRPr lang="en-US" altLang="zh-CN" sz="1200" dirty="0" smtClean="0"/>
          </a:p>
          <a:p>
            <a:r>
              <a:rPr lang="zh-CN" altLang="en-US" sz="1200" dirty="0" smtClean="0"/>
              <a:t>平台运维知识库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33" name="五边形 35"/>
          <p:cNvSpPr>
            <a:spLocks noChangeArrowheads="1"/>
          </p:cNvSpPr>
          <p:nvPr/>
        </p:nvSpPr>
        <p:spPr bwMode="auto">
          <a:xfrm>
            <a:off x="3429004" y="1857364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200" dirty="0" smtClean="0"/>
              <a:t>流程管理系统</a:t>
            </a:r>
            <a:endParaRPr lang="en-US" altLang="zh-CN" sz="1200" dirty="0" smtClean="0"/>
          </a:p>
          <a:p>
            <a:r>
              <a:rPr lang="zh-CN" altLang="en-US" sz="1200" dirty="0" smtClean="0">
                <a:latin typeface="宋体" charset="-122"/>
              </a:rPr>
              <a:t>（服务器上下架流程、服务上下线流程、事件流程）</a:t>
            </a:r>
            <a:endParaRPr lang="en-US" altLang="zh-CN" sz="1200" dirty="0" smtClean="0">
              <a:latin typeface="宋体" charset="-122"/>
            </a:endParaRPr>
          </a:p>
        </p:txBody>
      </p:sp>
      <p:sp>
        <p:nvSpPr>
          <p:cNvPr id="34" name="五边形 35"/>
          <p:cNvSpPr>
            <a:spLocks noChangeArrowheads="1"/>
          </p:cNvSpPr>
          <p:nvPr/>
        </p:nvSpPr>
        <p:spPr bwMode="auto">
          <a:xfrm>
            <a:off x="5214942" y="1857364"/>
            <a:ext cx="1714512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200" dirty="0" smtClean="0"/>
              <a:t>运维自动化管理系统</a:t>
            </a:r>
            <a:endParaRPr lang="en-US" altLang="zh-CN" sz="1200" dirty="0" smtClean="0"/>
          </a:p>
          <a:p>
            <a:r>
              <a:rPr lang="zh-CN" altLang="en-US" sz="1200" dirty="0" smtClean="0"/>
              <a:t>（服务器安装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部署、配置管理、服务部署）</a:t>
            </a:r>
            <a:endParaRPr lang="en-US" altLang="zh-CN" sz="1200" dirty="0" smtClean="0"/>
          </a:p>
        </p:txBody>
      </p:sp>
      <p:cxnSp>
        <p:nvCxnSpPr>
          <p:cNvPr id="35" name="直接连接符 16"/>
          <p:cNvCxnSpPr>
            <a:cxnSpLocks noChangeShapeType="1"/>
          </p:cNvCxnSpPr>
          <p:nvPr/>
        </p:nvCxnSpPr>
        <p:spPr bwMode="auto">
          <a:xfrm rot="5400000">
            <a:off x="6251587" y="4106868"/>
            <a:ext cx="492922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直接连接符 16"/>
          <p:cNvCxnSpPr>
            <a:cxnSpLocks noChangeShapeType="1"/>
          </p:cNvCxnSpPr>
          <p:nvPr/>
        </p:nvCxnSpPr>
        <p:spPr bwMode="auto">
          <a:xfrm rot="5400000">
            <a:off x="-822364" y="4106866"/>
            <a:ext cx="492922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五边形 35"/>
          <p:cNvSpPr>
            <a:spLocks noChangeArrowheads="1"/>
          </p:cNvSpPr>
          <p:nvPr/>
        </p:nvSpPr>
        <p:spPr bwMode="auto">
          <a:xfrm>
            <a:off x="7000892" y="1857364"/>
            <a:ext cx="1714512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200" dirty="0" smtClean="0"/>
              <a:t>容量管理</a:t>
            </a:r>
            <a:endParaRPr lang="en-US" altLang="zh-CN" sz="1200" dirty="0" smtClean="0"/>
          </a:p>
          <a:p>
            <a:r>
              <a:rPr lang="zh-CN" altLang="en-US" sz="1200" dirty="0" smtClean="0"/>
              <a:t>成本管理</a:t>
            </a:r>
            <a:endParaRPr lang="en-US" altLang="zh-CN" sz="1200" dirty="0" smtClean="0"/>
          </a:p>
        </p:txBody>
      </p:sp>
      <p:sp>
        <p:nvSpPr>
          <p:cNvPr id="38" name="五边形 33"/>
          <p:cNvSpPr>
            <a:spLocks noChangeArrowheads="1"/>
          </p:cNvSpPr>
          <p:nvPr/>
        </p:nvSpPr>
        <p:spPr bwMode="auto">
          <a:xfrm>
            <a:off x="3429004" y="3071817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en-US" altLang="zh-CN" sz="1200" dirty="0" smtClean="0"/>
              <a:t>D/O</a:t>
            </a:r>
            <a:r>
              <a:rPr lang="zh-CN" altLang="en-US" sz="1200" dirty="0" smtClean="0"/>
              <a:t>权限分离</a:t>
            </a:r>
            <a:r>
              <a:rPr lang="en-US" altLang="zh-CN" sz="1200" dirty="0" smtClean="0"/>
              <a:t>40%</a:t>
            </a:r>
          </a:p>
          <a:p>
            <a:r>
              <a:rPr lang="zh-CN" altLang="en-US" sz="1200" dirty="0" smtClean="0"/>
              <a:t>发布系统完成</a:t>
            </a:r>
            <a:r>
              <a:rPr lang="en-US" altLang="zh-CN" sz="1200" dirty="0" smtClean="0"/>
              <a:t>10%</a:t>
            </a:r>
            <a:r>
              <a:rPr lang="zh-CN" altLang="en-US" sz="1200" dirty="0" smtClean="0"/>
              <a:t>的进程发布</a:t>
            </a:r>
            <a:endParaRPr lang="en-US" altLang="zh-CN" sz="1200" dirty="0" smtClean="0"/>
          </a:p>
        </p:txBody>
      </p:sp>
      <p:sp>
        <p:nvSpPr>
          <p:cNvPr id="39" name="五边形 33"/>
          <p:cNvSpPr>
            <a:spLocks noChangeArrowheads="1"/>
          </p:cNvSpPr>
          <p:nvPr/>
        </p:nvSpPr>
        <p:spPr bwMode="auto">
          <a:xfrm>
            <a:off x="5214954" y="3071810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en-US" altLang="zh-CN" sz="1200" dirty="0" smtClean="0"/>
              <a:t>D/O</a:t>
            </a:r>
            <a:r>
              <a:rPr lang="zh-CN" altLang="en-US" sz="1200" dirty="0" smtClean="0"/>
              <a:t>权限分离</a:t>
            </a:r>
            <a:r>
              <a:rPr lang="en-US" altLang="zh-CN" sz="1200" dirty="0" smtClean="0"/>
              <a:t>80%</a:t>
            </a:r>
          </a:p>
          <a:p>
            <a:r>
              <a:rPr lang="zh-CN" altLang="en-US" sz="1200" dirty="0" smtClean="0"/>
              <a:t>发布系统完成</a:t>
            </a:r>
            <a:r>
              <a:rPr lang="en-US" altLang="zh-CN" sz="1200" dirty="0" smtClean="0"/>
              <a:t>80%</a:t>
            </a:r>
            <a:r>
              <a:rPr lang="zh-CN" altLang="en-US" sz="1200" dirty="0" smtClean="0"/>
              <a:t>的进程发布</a:t>
            </a:r>
            <a:endParaRPr lang="en-US" altLang="zh-CN" sz="1200" dirty="0" smtClean="0"/>
          </a:p>
          <a:p>
            <a:r>
              <a:rPr lang="zh-CN" altLang="en-US" sz="1200" dirty="0" smtClean="0"/>
              <a:t>业务运维知识库</a:t>
            </a:r>
            <a:endParaRPr lang="en-US" altLang="zh-CN" sz="1200" dirty="0" smtClean="0"/>
          </a:p>
        </p:txBody>
      </p:sp>
      <p:sp>
        <p:nvSpPr>
          <p:cNvPr id="40" name="五边形 33"/>
          <p:cNvSpPr>
            <a:spLocks noChangeArrowheads="1"/>
          </p:cNvSpPr>
          <p:nvPr/>
        </p:nvSpPr>
        <p:spPr bwMode="auto">
          <a:xfrm>
            <a:off x="7000904" y="3071810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en-US" altLang="zh-CN" sz="1200" dirty="0" smtClean="0"/>
              <a:t>D/O</a:t>
            </a:r>
            <a:r>
              <a:rPr lang="zh-CN" altLang="en-US" sz="1200" dirty="0" smtClean="0"/>
              <a:t>权限分离</a:t>
            </a:r>
            <a:r>
              <a:rPr lang="en-US" altLang="zh-CN" sz="1200" dirty="0" smtClean="0"/>
              <a:t>100%</a:t>
            </a:r>
          </a:p>
          <a:p>
            <a:r>
              <a:rPr lang="zh-CN" altLang="en-US" sz="1200" dirty="0" smtClean="0"/>
              <a:t>发布系统完成</a:t>
            </a:r>
            <a:r>
              <a:rPr lang="en-US" altLang="zh-CN" sz="1200" dirty="0" smtClean="0"/>
              <a:t>100%</a:t>
            </a:r>
            <a:r>
              <a:rPr lang="zh-CN" altLang="en-US" sz="1200" dirty="0" smtClean="0"/>
              <a:t>的进程发布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142984"/>
            <a:ext cx="8229600" cy="5072098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57224" y="500042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组织架构</a:t>
            </a:r>
            <a:r>
              <a:rPr lang="en-US" altLang="zh-CN" sz="2400" b="1" dirty="0" smtClean="0"/>
              <a:t>&amp;</a:t>
            </a:r>
            <a:r>
              <a:rPr lang="zh-CN" altLang="en-US" sz="2400" b="1" dirty="0" smtClean="0"/>
              <a:t>团队建设</a:t>
            </a:r>
            <a:endParaRPr lang="zh-CN" altLang="en-US" sz="2400" dirty="0"/>
          </a:p>
        </p:txBody>
      </p:sp>
      <p:sp>
        <p:nvSpPr>
          <p:cNvPr id="6" name="流程图: 过程 5"/>
          <p:cNvSpPr/>
          <p:nvPr/>
        </p:nvSpPr>
        <p:spPr>
          <a:xfrm>
            <a:off x="3929058" y="1285860"/>
            <a:ext cx="1357322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2714612" y="2285992"/>
            <a:ext cx="1357322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业务运维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4572000" y="2285992"/>
            <a:ext cx="1357322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基础平台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6500826" y="2285992"/>
            <a:ext cx="1357322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运维监控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928662" y="2285992"/>
            <a:ext cx="1357322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运维研发</a:t>
            </a:r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3286116" y="3071810"/>
            <a:ext cx="785818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YY</a:t>
            </a:r>
            <a:r>
              <a:rPr lang="zh-CN" altLang="en-US" dirty="0" smtClean="0"/>
              <a:t>运维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3143240" y="3786190"/>
            <a:ext cx="928694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运维</a:t>
            </a:r>
            <a:endParaRPr lang="zh-CN" altLang="en-US" dirty="0"/>
          </a:p>
        </p:txBody>
      </p:sp>
      <p:sp>
        <p:nvSpPr>
          <p:cNvPr id="14" name="流程图: 过程 13"/>
          <p:cNvSpPr/>
          <p:nvPr/>
        </p:nvSpPr>
        <p:spPr>
          <a:xfrm>
            <a:off x="3143240" y="4500570"/>
            <a:ext cx="928694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游戏运维</a:t>
            </a:r>
            <a:endParaRPr lang="zh-CN" altLang="en-US" dirty="0"/>
          </a:p>
        </p:txBody>
      </p:sp>
      <p:sp>
        <p:nvSpPr>
          <p:cNvPr id="15" name="流程图: 过程 14"/>
          <p:cNvSpPr/>
          <p:nvPr/>
        </p:nvSpPr>
        <p:spPr>
          <a:xfrm>
            <a:off x="3143240" y="5214950"/>
            <a:ext cx="928694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流程管理</a:t>
            </a:r>
            <a:endParaRPr lang="zh-CN" altLang="en-US" dirty="0"/>
          </a:p>
        </p:txBody>
      </p:sp>
      <p:sp>
        <p:nvSpPr>
          <p:cNvPr id="16" name="流程图: 过程 15"/>
          <p:cNvSpPr/>
          <p:nvPr/>
        </p:nvSpPr>
        <p:spPr>
          <a:xfrm>
            <a:off x="5000628" y="3071810"/>
            <a:ext cx="928694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网络维护</a:t>
            </a:r>
            <a:endParaRPr lang="zh-CN" altLang="en-US" dirty="0"/>
          </a:p>
        </p:txBody>
      </p:sp>
      <p:sp>
        <p:nvSpPr>
          <p:cNvPr id="17" name="流程图: 过程 16"/>
          <p:cNvSpPr/>
          <p:nvPr/>
        </p:nvSpPr>
        <p:spPr>
          <a:xfrm>
            <a:off x="4786314" y="3786190"/>
            <a:ext cx="1143008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数据存储管理</a:t>
            </a:r>
            <a:endParaRPr lang="zh-CN" altLang="en-US" dirty="0"/>
          </a:p>
        </p:txBody>
      </p:sp>
      <p:sp>
        <p:nvSpPr>
          <p:cNvPr id="18" name="流程图: 过程 17"/>
          <p:cNvSpPr/>
          <p:nvPr/>
        </p:nvSpPr>
        <p:spPr>
          <a:xfrm>
            <a:off x="4786314" y="4500570"/>
            <a:ext cx="1143008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r>
              <a:rPr lang="en-US" altLang="zh-CN" dirty="0" smtClean="0"/>
              <a:t>/OS</a:t>
            </a:r>
            <a:endParaRPr lang="zh-CN" altLang="en-US" dirty="0"/>
          </a:p>
        </p:txBody>
      </p:sp>
      <p:sp>
        <p:nvSpPr>
          <p:cNvPr id="19" name="流程图: 过程 18"/>
          <p:cNvSpPr/>
          <p:nvPr/>
        </p:nvSpPr>
        <p:spPr>
          <a:xfrm>
            <a:off x="5000628" y="5214950"/>
            <a:ext cx="928694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0" name="流程图: 过程 19"/>
          <p:cNvSpPr/>
          <p:nvPr/>
        </p:nvSpPr>
        <p:spPr>
          <a:xfrm>
            <a:off x="1357290" y="3071810"/>
            <a:ext cx="928694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监控系统</a:t>
            </a:r>
            <a:endParaRPr lang="zh-CN" altLang="en-US" dirty="0"/>
          </a:p>
        </p:txBody>
      </p:sp>
      <p:sp>
        <p:nvSpPr>
          <p:cNvPr id="22" name="流程图: 过程 21"/>
          <p:cNvSpPr/>
          <p:nvPr/>
        </p:nvSpPr>
        <p:spPr>
          <a:xfrm>
            <a:off x="1357290" y="3786190"/>
            <a:ext cx="928694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工具系统</a:t>
            </a:r>
            <a:endParaRPr lang="zh-CN" altLang="en-US" dirty="0"/>
          </a:p>
        </p:txBody>
      </p:sp>
      <p:cxnSp>
        <p:nvCxnSpPr>
          <p:cNvPr id="36" name="肘形连接符 35"/>
          <p:cNvCxnSpPr/>
          <p:nvPr/>
        </p:nvCxnSpPr>
        <p:spPr>
          <a:xfrm rot="5400000" flipH="1" flipV="1">
            <a:off x="4428330" y="-713610"/>
            <a:ext cx="1588" cy="6000792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3251191" y="217883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形状 44"/>
          <p:cNvCxnSpPr>
            <a:endCxn id="20" idx="1"/>
          </p:cNvCxnSpPr>
          <p:nvPr/>
        </p:nvCxnSpPr>
        <p:spPr>
          <a:xfrm rot="16200000" flipH="1">
            <a:off x="946524" y="2911076"/>
            <a:ext cx="535783" cy="285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形状 47"/>
          <p:cNvCxnSpPr>
            <a:endCxn id="22" idx="1"/>
          </p:cNvCxnSpPr>
          <p:nvPr/>
        </p:nvCxnSpPr>
        <p:spPr>
          <a:xfrm rot="16200000" flipH="1">
            <a:off x="803648" y="3482580"/>
            <a:ext cx="821535" cy="285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形状 50"/>
          <p:cNvCxnSpPr>
            <a:endCxn id="15" idx="1"/>
          </p:cNvCxnSpPr>
          <p:nvPr/>
        </p:nvCxnSpPr>
        <p:spPr>
          <a:xfrm rot="16200000" flipH="1">
            <a:off x="1696621" y="4018363"/>
            <a:ext cx="2678925" cy="214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形状 52"/>
          <p:cNvCxnSpPr>
            <a:stCxn id="12" idx="1"/>
          </p:cNvCxnSpPr>
          <p:nvPr/>
        </p:nvCxnSpPr>
        <p:spPr>
          <a:xfrm rot="10800000" flipV="1">
            <a:off x="2928926" y="3321842"/>
            <a:ext cx="357190" cy="6786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形状 54"/>
          <p:cNvCxnSpPr>
            <a:stCxn id="13" idx="1"/>
          </p:cNvCxnSpPr>
          <p:nvPr/>
        </p:nvCxnSpPr>
        <p:spPr>
          <a:xfrm rot="10800000" flipV="1">
            <a:off x="2928926" y="4036222"/>
            <a:ext cx="214314" cy="392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形状 56"/>
          <p:cNvCxnSpPr>
            <a:stCxn id="14" idx="1"/>
          </p:cNvCxnSpPr>
          <p:nvPr/>
        </p:nvCxnSpPr>
        <p:spPr>
          <a:xfrm rot="10800000" flipV="1">
            <a:off x="2928926" y="4750602"/>
            <a:ext cx="214314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形状 60"/>
          <p:cNvCxnSpPr>
            <a:stCxn id="16" idx="1"/>
          </p:cNvCxnSpPr>
          <p:nvPr/>
        </p:nvCxnSpPr>
        <p:spPr>
          <a:xfrm rot="10800000" flipV="1">
            <a:off x="4714876" y="3321843"/>
            <a:ext cx="285752" cy="464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形状 62"/>
          <p:cNvCxnSpPr>
            <a:stCxn id="18" idx="1"/>
          </p:cNvCxnSpPr>
          <p:nvPr/>
        </p:nvCxnSpPr>
        <p:spPr>
          <a:xfrm rot="10800000" flipV="1">
            <a:off x="4714876" y="4750603"/>
            <a:ext cx="71438" cy="464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形状 63"/>
          <p:cNvCxnSpPr>
            <a:stCxn id="17" idx="1"/>
          </p:cNvCxnSpPr>
          <p:nvPr/>
        </p:nvCxnSpPr>
        <p:spPr>
          <a:xfrm rot="10800000" flipV="1">
            <a:off x="4714876" y="4036223"/>
            <a:ext cx="71438" cy="3929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形状 67"/>
          <p:cNvCxnSpPr>
            <a:endCxn id="19" idx="1"/>
          </p:cNvCxnSpPr>
          <p:nvPr/>
        </p:nvCxnSpPr>
        <p:spPr>
          <a:xfrm rot="16200000" flipH="1">
            <a:off x="3518290" y="3982644"/>
            <a:ext cx="2678925" cy="2857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过程 69"/>
          <p:cNvSpPr/>
          <p:nvPr/>
        </p:nvSpPr>
        <p:spPr>
          <a:xfrm>
            <a:off x="6500826" y="4357694"/>
            <a:ext cx="1643074" cy="185738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+mn-ea"/>
              </a:rPr>
              <a:t>团队负责人：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业务运维：王金银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基础平台：巫思诺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运维监控：陈晓康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运维研发：苏水荣</a:t>
            </a:r>
            <a:endParaRPr lang="zh-CN" altLang="en-US" dirty="0">
              <a:latin typeface="+mn-ea"/>
            </a:endParaRPr>
          </a:p>
        </p:txBody>
      </p:sp>
      <p:sp>
        <p:nvSpPr>
          <p:cNvPr id="39" name="流程图: 过程 38"/>
          <p:cNvSpPr/>
          <p:nvPr/>
        </p:nvSpPr>
        <p:spPr>
          <a:xfrm>
            <a:off x="6715140" y="3071811"/>
            <a:ext cx="1143008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运维监控</a:t>
            </a:r>
            <a:endParaRPr lang="zh-CN" altLang="en-US" dirty="0"/>
          </a:p>
        </p:txBody>
      </p:sp>
      <p:sp>
        <p:nvSpPr>
          <p:cNvPr id="42" name="流程图: 过程 41"/>
          <p:cNvSpPr/>
          <p:nvPr/>
        </p:nvSpPr>
        <p:spPr>
          <a:xfrm>
            <a:off x="6929454" y="3786191"/>
            <a:ext cx="928694" cy="50006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质量管理</a:t>
            </a:r>
            <a:endParaRPr lang="zh-CN" altLang="en-US" dirty="0"/>
          </a:p>
        </p:txBody>
      </p:sp>
      <p:cxnSp>
        <p:nvCxnSpPr>
          <p:cNvPr id="44" name="形状 43"/>
          <p:cNvCxnSpPr/>
          <p:nvPr/>
        </p:nvCxnSpPr>
        <p:spPr>
          <a:xfrm rot="16200000" flipH="1">
            <a:off x="6197214" y="3232546"/>
            <a:ext cx="1250166" cy="3571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形状 46"/>
          <p:cNvCxnSpPr/>
          <p:nvPr/>
        </p:nvCxnSpPr>
        <p:spPr>
          <a:xfrm rot="5400000">
            <a:off x="6500826" y="3429001"/>
            <a:ext cx="428628" cy="142876"/>
          </a:xfrm>
          <a:prstGeom prst="bentConnector3">
            <a:avLst>
              <a:gd name="adj1" fmla="val -4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5106991" y="217804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>
            <a:off x="4429124" y="1928802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00100" y="1428736"/>
            <a:ext cx="72152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负责运维平台的研发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制定运维平台的接口规范制定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071538" y="500042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运维研发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071546"/>
            <a:ext cx="8229600" cy="5054617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71538" y="500042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运维管理平台</a:t>
            </a:r>
            <a:endParaRPr lang="zh-CN" altLang="en-US" sz="2400" dirty="0"/>
          </a:p>
        </p:txBody>
      </p:sp>
      <p:sp>
        <p:nvSpPr>
          <p:cNvPr id="37" name="圆角矩形 36"/>
          <p:cNvSpPr/>
          <p:nvPr/>
        </p:nvSpPr>
        <p:spPr>
          <a:xfrm>
            <a:off x="7072330" y="2714620"/>
            <a:ext cx="1928826" cy="3143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857488" y="2714620"/>
            <a:ext cx="4143404" cy="3429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42844" y="2714620"/>
            <a:ext cx="2643206" cy="3143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28596" y="1428736"/>
            <a:ext cx="8286808" cy="10715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358082" y="1714488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输出平台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28662" y="1714488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监控平台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71604" y="2928934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应用监控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14282" y="2928934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物理监控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571868" y="428604"/>
            <a:ext cx="214314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运维管理平台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857620" y="1714488"/>
            <a:ext cx="1571636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工具平台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4357686" y="4643446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357686" y="2928934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发布管理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715008" y="2928934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429520" y="2928934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报警输出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429520" y="4286256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报表输出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14282" y="3929066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14282" y="4643446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14282" y="5286388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带宽</a:t>
            </a:r>
          </a:p>
        </p:txBody>
      </p:sp>
      <p:sp>
        <p:nvSpPr>
          <p:cNvPr id="67" name="矩形 66"/>
          <p:cNvSpPr/>
          <p:nvPr/>
        </p:nvSpPr>
        <p:spPr>
          <a:xfrm>
            <a:off x="1571604" y="3929066"/>
            <a:ext cx="1143008" cy="1714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Process:</a:t>
            </a:r>
          </a:p>
          <a:p>
            <a:pPr algn="ctr"/>
            <a:r>
              <a:rPr lang="en-US" altLang="zh-CN" dirty="0" err="1" smtClean="0"/>
              <a:t>Cpu,mem,request</a:t>
            </a:r>
            <a:r>
              <a:rPr lang="en-US" altLang="zh-CN" dirty="0" smtClean="0"/>
              <a:t>…</a:t>
            </a:r>
          </a:p>
          <a:p>
            <a:pPr algn="ctr"/>
            <a:r>
              <a:rPr lang="zh-CN" altLang="en-US" dirty="0" smtClean="0"/>
              <a:t>模块关联</a:t>
            </a:r>
            <a:endParaRPr lang="zh-CN" altLang="en-US" dirty="0"/>
          </a:p>
        </p:txBody>
      </p:sp>
      <p:sp>
        <p:nvSpPr>
          <p:cNvPr id="69" name="下箭头 68"/>
          <p:cNvSpPr/>
          <p:nvPr/>
        </p:nvSpPr>
        <p:spPr>
          <a:xfrm>
            <a:off x="1428728" y="2285992"/>
            <a:ext cx="45719" cy="4286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000364" y="3643314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机房搬迁</a:t>
            </a:r>
            <a:endParaRPr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3000364" y="4143380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机房上下线</a:t>
            </a:r>
            <a:endParaRPr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3000364" y="4643446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服务器上下线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5715008" y="4143380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服务器初始化</a:t>
            </a:r>
            <a:endParaRPr lang="zh-CN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357686" y="3643314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进程发布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3000364" y="5143512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服务上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下线</a:t>
            </a:r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5715008" y="5143512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事件管理</a:t>
            </a:r>
            <a:endParaRPr lang="zh-CN" altLang="en-US" dirty="0"/>
          </a:p>
        </p:txBody>
      </p:sp>
      <p:sp>
        <p:nvSpPr>
          <p:cNvPr id="78" name="下箭头 77"/>
          <p:cNvSpPr/>
          <p:nvPr/>
        </p:nvSpPr>
        <p:spPr>
          <a:xfrm>
            <a:off x="4643438" y="2285992"/>
            <a:ext cx="45719" cy="4286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下箭头 78"/>
          <p:cNvSpPr/>
          <p:nvPr/>
        </p:nvSpPr>
        <p:spPr>
          <a:xfrm>
            <a:off x="4643438" y="1000108"/>
            <a:ext cx="71438" cy="4286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7429520" y="3714752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YY/WEB/</a:t>
            </a:r>
            <a:r>
              <a:rPr lang="zh-CN" altLang="en-US" sz="1200" dirty="0" smtClean="0"/>
              <a:t>手机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7429520" y="5072074"/>
            <a:ext cx="114300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带宽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负载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报警</a:t>
            </a:r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sp>
        <p:nvSpPr>
          <p:cNvPr id="82" name="下箭头 81"/>
          <p:cNvSpPr/>
          <p:nvPr/>
        </p:nvSpPr>
        <p:spPr>
          <a:xfrm>
            <a:off x="7883867" y="2285992"/>
            <a:ext cx="45719" cy="4286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00034" y="6286520"/>
            <a:ext cx="1785950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解决一线值班监控问题，及时发现故障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3857620" y="6286520"/>
            <a:ext cx="2357454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通过管理平台规范化二线操作流程和减轻重复工作量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7286644" y="6286520"/>
            <a:ext cx="1643074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处理故障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决策分析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4357686" y="5286388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资产管理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3000364" y="2928934"/>
            <a:ext cx="114300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流程管理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4357686" y="4143380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r>
              <a:rPr lang="zh-CN" altLang="en-US" sz="1400" dirty="0" smtClean="0"/>
              <a:t>发布</a:t>
            </a:r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5715008" y="3643314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服务器</a:t>
            </a:r>
            <a:r>
              <a:rPr lang="zh-CN" altLang="en-US" dirty="0" smtClean="0"/>
              <a:t>自动化安装</a:t>
            </a:r>
            <a:endParaRPr lang="zh-CN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5715008" y="4643446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进程管理</a:t>
            </a:r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4357686" y="5715016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容量规划</a:t>
            </a:r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3143240" y="5715016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成本管控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00100" y="1428736"/>
            <a:ext cx="721523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负责公司</a:t>
            </a:r>
            <a:r>
              <a:rPr lang="en-US" altLang="zh-CN" sz="2000" b="1" dirty="0" smtClean="0"/>
              <a:t>YY</a:t>
            </a:r>
            <a:r>
              <a:rPr lang="zh-CN" altLang="en-US" sz="2000" b="1" dirty="0" smtClean="0"/>
              <a:t>业务、网站业务的运维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建立各条业务线运维的流程、运维规范，推动各条业务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线符合运维规范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深入了解各业务线的系统架构，制定服务质量度量标准，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推进服务质量持续改进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制定各业务线的资源规划，根据业务发展合理利用资源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推动运维工具系统的开发</a:t>
            </a:r>
            <a:endParaRPr lang="en-US" altLang="zh-CN" sz="2000" b="1" dirty="0" smtClean="0"/>
          </a:p>
          <a:p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071538" y="500042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业务运维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00100" y="1428736"/>
            <a:ext cx="72152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负责公司网络规划、建设维护与持续优化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负责公司数据库规划、管理，数据库安全、备份、容灾建设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制定公司数据存储、读取等数据安全规范并实施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制定公司</a:t>
            </a:r>
            <a:r>
              <a:rPr lang="en-US" altLang="zh-CN" sz="2000" b="1" dirty="0" smtClean="0"/>
              <a:t>IDC</a:t>
            </a:r>
            <a:r>
              <a:rPr lang="zh-CN" altLang="en-US" sz="2000" b="1" dirty="0" smtClean="0"/>
              <a:t>、服务器、路由器、交换机等资源的采购规范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建立公司级的设备测试中心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内外网安全体系、安全应急机制的初步建立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公司级网络安全、系统安全、应用安全规范的制定与实施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负责公司公共平台建设，如</a:t>
            </a:r>
            <a:r>
              <a:rPr lang="en-US" altLang="zh-CN" sz="2000" b="1" dirty="0" smtClean="0"/>
              <a:t>DNS,OS</a:t>
            </a:r>
            <a:r>
              <a:rPr lang="zh-CN" altLang="en-US" sz="2000" b="1" dirty="0" smtClean="0"/>
              <a:t>自动化安装管理系统等</a:t>
            </a:r>
            <a:endParaRPr lang="en-US" altLang="zh-CN" sz="2000" b="1" dirty="0" smtClean="0"/>
          </a:p>
          <a:p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071538" y="500042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基础平台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500042"/>
            <a:ext cx="4357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2012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IDC</a:t>
            </a:r>
            <a:r>
              <a:rPr lang="zh-CN" altLang="en-US" sz="2400" b="1" dirty="0" smtClean="0"/>
              <a:t>总体规划图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42910" y="1214422"/>
            <a:ext cx="60722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新机房规划的总体原则：按照业务类型分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层：核心层，汇聚层，接入层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8662" y="1785926"/>
            <a:ext cx="1500198" cy="7858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8662" y="3357562"/>
            <a:ext cx="1500198" cy="7858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汇聚层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5143512"/>
            <a:ext cx="1500198" cy="7858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接入层</a:t>
            </a:r>
            <a:endParaRPr lang="zh-CN" altLang="en-US" dirty="0"/>
          </a:p>
        </p:txBody>
      </p:sp>
      <p:sp>
        <p:nvSpPr>
          <p:cNvPr id="8" name="上下箭头 7"/>
          <p:cNvSpPr/>
          <p:nvPr/>
        </p:nvSpPr>
        <p:spPr>
          <a:xfrm flipH="1">
            <a:off x="1643042" y="2571744"/>
            <a:ext cx="45719" cy="7858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1643042" y="4143380"/>
            <a:ext cx="45719" cy="10001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428860" y="2143116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857488" y="1714488"/>
            <a:ext cx="1428760" cy="857256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核心数据库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后台进程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286248" y="2097397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714876" y="1643050"/>
            <a:ext cx="2786082" cy="8572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北京双线、上海双线、广州双线、武汉双线</a:t>
            </a:r>
            <a:r>
              <a:rPr lang="en-US" altLang="zh-CN" dirty="0" smtClean="0"/>
              <a:t>(</a:t>
            </a:r>
            <a:r>
              <a:rPr lang="zh-CN" altLang="en-US" smtClean="0"/>
              <a:t>自建</a:t>
            </a:r>
            <a:r>
              <a:rPr lang="en-US" altLang="zh-CN" smtClean="0"/>
              <a:t>)(</a:t>
            </a:r>
            <a:r>
              <a:rPr lang="zh-CN" altLang="en-US" dirty="0" smtClean="0"/>
              <a:t>灾备中心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428860" y="3714752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857488" y="3286124"/>
            <a:ext cx="1428760" cy="8572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n-ea"/>
              </a:rPr>
              <a:t>Session/</a:t>
            </a:r>
            <a:r>
              <a:rPr lang="zh-CN" altLang="en-US" sz="1200" dirty="0" smtClean="0">
                <a:latin typeface="+mn-ea"/>
              </a:rPr>
              <a:t>双线</a:t>
            </a:r>
            <a:r>
              <a:rPr lang="en-US" altLang="zh-CN" sz="1200" dirty="0" smtClean="0">
                <a:latin typeface="+mn-ea"/>
              </a:rPr>
              <a:t>relay/</a:t>
            </a:r>
            <a:r>
              <a:rPr lang="zh-CN" altLang="en-US" sz="1200" dirty="0" smtClean="0">
                <a:latin typeface="+mn-ea"/>
              </a:rPr>
              <a:t>单线</a:t>
            </a:r>
            <a:r>
              <a:rPr lang="en-US" altLang="zh-CN" sz="1200" dirty="0" smtClean="0">
                <a:latin typeface="+mn-ea"/>
              </a:rPr>
              <a:t>relay/</a:t>
            </a:r>
            <a:r>
              <a:rPr lang="zh-CN" altLang="en-US" sz="1200" dirty="0" smtClean="0">
                <a:latin typeface="+mn-ea"/>
              </a:rPr>
              <a:t>非核心数据库</a:t>
            </a:r>
            <a:r>
              <a:rPr lang="en-US" altLang="zh-CN" sz="1200" dirty="0" smtClean="0">
                <a:latin typeface="+mn-ea"/>
              </a:rPr>
              <a:t>/</a:t>
            </a:r>
            <a:r>
              <a:rPr lang="zh-CN" altLang="en-US" sz="1200" dirty="0" smtClean="0">
                <a:latin typeface="+mn-ea"/>
              </a:rPr>
              <a:t>非核心服务后台进程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57488" y="5072074"/>
            <a:ext cx="1428760" cy="8572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n-ea"/>
              </a:rPr>
              <a:t>Web</a:t>
            </a:r>
            <a:r>
              <a:rPr lang="zh-CN" altLang="en-US" sz="1200" dirty="0" smtClean="0">
                <a:latin typeface="+mn-ea"/>
              </a:rPr>
              <a:t>服务</a:t>
            </a:r>
            <a:r>
              <a:rPr lang="en-US" altLang="zh-CN" sz="1200" dirty="0" smtClean="0">
                <a:latin typeface="+mn-ea"/>
              </a:rPr>
              <a:t>/</a:t>
            </a:r>
            <a:r>
              <a:rPr lang="en-US" altLang="zh-CN" sz="1200" dirty="0" err="1" smtClean="0">
                <a:latin typeface="+mn-ea"/>
              </a:rPr>
              <a:t>linkd</a:t>
            </a:r>
            <a:r>
              <a:rPr lang="en-US" altLang="zh-CN" sz="1200" dirty="0" smtClean="0">
                <a:latin typeface="+mn-ea"/>
              </a:rPr>
              <a:t>/</a:t>
            </a:r>
            <a:r>
              <a:rPr lang="en-US" altLang="zh-CN" sz="1200" dirty="0" err="1" smtClean="0">
                <a:latin typeface="+mn-ea"/>
              </a:rPr>
              <a:t>imlinkd</a:t>
            </a:r>
            <a:r>
              <a:rPr lang="en-US" altLang="zh-CN" sz="1200" dirty="0" smtClean="0">
                <a:latin typeface="+mn-ea"/>
              </a:rPr>
              <a:t>/slave session/</a:t>
            </a:r>
            <a:r>
              <a:rPr lang="zh-CN" altLang="en-US" sz="1200" dirty="0" smtClean="0">
                <a:latin typeface="+mn-ea"/>
              </a:rPr>
              <a:t>视频等前端接入服务进程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428860" y="5454983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286248" y="5454983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714876" y="4786322"/>
            <a:ext cx="3429024" cy="135732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n-ea"/>
              </a:rPr>
              <a:t>Web</a:t>
            </a:r>
            <a:r>
              <a:rPr lang="zh-CN" altLang="en-US" sz="1200" dirty="0" smtClean="0">
                <a:latin typeface="+mn-ea"/>
              </a:rPr>
              <a:t>服务：电信顺德、电信襄樊、青岛联通、郑州联通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电信二、三线节点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联通二、三线节点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移动</a:t>
            </a:r>
            <a:r>
              <a:rPr lang="en-US" altLang="zh-CN" sz="1200" dirty="0" smtClean="0">
                <a:latin typeface="+mn-ea"/>
              </a:rPr>
              <a:t>/</a:t>
            </a:r>
            <a:r>
              <a:rPr lang="zh-CN" altLang="en-US" sz="1200" dirty="0" smtClean="0">
                <a:latin typeface="+mn-ea"/>
              </a:rPr>
              <a:t>教育网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286248" y="3669033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714876" y="2643182"/>
            <a:ext cx="3786214" cy="20002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n-ea"/>
              </a:rPr>
              <a:t>Session/</a:t>
            </a:r>
            <a:r>
              <a:rPr lang="zh-CN" altLang="en-US" sz="1200" dirty="0" smtClean="0">
                <a:latin typeface="+mn-ea"/>
              </a:rPr>
              <a:t>双线</a:t>
            </a:r>
            <a:r>
              <a:rPr lang="en-US" altLang="zh-CN" sz="1200" dirty="0" smtClean="0">
                <a:latin typeface="+mn-ea"/>
              </a:rPr>
              <a:t>Replay: </a:t>
            </a:r>
          </a:p>
          <a:p>
            <a:pPr algn="ctr"/>
            <a:r>
              <a:rPr lang="zh-CN" altLang="en-US" sz="1200" dirty="0" smtClean="0">
                <a:latin typeface="+mn-ea"/>
              </a:rPr>
              <a:t>亚太双线，武汉双线，无锡双线，西安双线，北京双线，天津双线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单线</a:t>
            </a:r>
            <a:r>
              <a:rPr lang="en-US" altLang="zh-CN" sz="1200" dirty="0" smtClean="0">
                <a:latin typeface="+mn-ea"/>
              </a:rPr>
              <a:t>relay:</a:t>
            </a:r>
          </a:p>
          <a:p>
            <a:pPr algn="ctr"/>
            <a:r>
              <a:rPr lang="zh-CN" altLang="en-US" sz="1200" dirty="0" smtClean="0">
                <a:latin typeface="+mn-ea"/>
              </a:rPr>
              <a:t>武汉</a:t>
            </a:r>
            <a:r>
              <a:rPr lang="en-US" altLang="zh-CN" sz="1200" dirty="0" smtClean="0">
                <a:latin typeface="+mn-ea"/>
              </a:rPr>
              <a:t>/</a:t>
            </a:r>
            <a:r>
              <a:rPr lang="zh-CN" altLang="en-US" sz="1200" dirty="0" smtClean="0">
                <a:latin typeface="+mn-ea"/>
              </a:rPr>
              <a:t>天津</a:t>
            </a:r>
            <a:r>
              <a:rPr lang="en-US" altLang="zh-CN" sz="1200" dirty="0" smtClean="0">
                <a:latin typeface="+mn-ea"/>
              </a:rPr>
              <a:t>or</a:t>
            </a:r>
            <a:r>
              <a:rPr lang="zh-CN" altLang="en-US" sz="1200" dirty="0" smtClean="0">
                <a:latin typeface="+mn-ea"/>
              </a:rPr>
              <a:t>山东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非核心数据库</a:t>
            </a:r>
            <a:r>
              <a:rPr lang="en-US" altLang="zh-CN" sz="1200" dirty="0" smtClean="0">
                <a:latin typeface="+mn-ea"/>
              </a:rPr>
              <a:t>/</a:t>
            </a:r>
            <a:r>
              <a:rPr lang="zh-CN" altLang="en-US" sz="1200" dirty="0" smtClean="0">
                <a:latin typeface="+mn-ea"/>
              </a:rPr>
              <a:t>非核心服务后台进程：珠海双线</a:t>
            </a:r>
            <a:r>
              <a:rPr lang="en-US" altLang="zh-CN" sz="1200" dirty="0" smtClean="0">
                <a:latin typeface="+mn-ea"/>
              </a:rPr>
              <a:t>/</a:t>
            </a:r>
            <a:r>
              <a:rPr lang="zh-CN" altLang="en-US" sz="1200" dirty="0" smtClean="0">
                <a:latin typeface="+mn-ea"/>
              </a:rPr>
              <a:t>洛阳双线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武汉双线</a:t>
            </a:r>
            <a:r>
              <a:rPr lang="en-US" altLang="zh-CN" sz="1200" dirty="0" smtClean="0">
                <a:latin typeface="+mn-ea"/>
              </a:rPr>
              <a:t>(</a:t>
            </a:r>
            <a:r>
              <a:rPr lang="zh-CN" altLang="en-US" sz="1200" dirty="0" smtClean="0">
                <a:latin typeface="+mn-ea"/>
              </a:rPr>
              <a:t>灾备中心</a:t>
            </a:r>
            <a:r>
              <a:rPr lang="en-US" altLang="zh-CN" sz="1200" dirty="0" smtClean="0">
                <a:latin typeface="+mn-ea"/>
              </a:rPr>
              <a:t>)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00100" y="1643050"/>
            <a:ext cx="58579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2011</a:t>
            </a:r>
            <a:r>
              <a:rPr lang="zh-CN" altLang="en-US" sz="2000" b="1" dirty="0" smtClean="0"/>
              <a:t>工作总结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感谢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2012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工作计划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Q&amp;A</a:t>
            </a:r>
          </a:p>
        </p:txBody>
      </p:sp>
      <p:sp>
        <p:nvSpPr>
          <p:cNvPr id="5" name="矩形 4"/>
          <p:cNvSpPr/>
          <p:nvPr/>
        </p:nvSpPr>
        <p:spPr>
          <a:xfrm>
            <a:off x="1000100" y="500042"/>
            <a:ext cx="542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运维</a:t>
            </a:r>
            <a:r>
              <a:rPr lang="en-US" altLang="zh-CN" sz="2400" b="1" dirty="0" smtClean="0"/>
              <a:t>2011 </a:t>
            </a:r>
            <a:r>
              <a:rPr lang="zh-CN" altLang="en-US" sz="2400" b="1" dirty="0" smtClean="0"/>
              <a:t>工作总结</a:t>
            </a:r>
            <a:r>
              <a:rPr lang="en-US" altLang="zh-CN" sz="2400" b="1" dirty="0" smtClean="0"/>
              <a:t>&amp;2012</a:t>
            </a:r>
            <a:r>
              <a:rPr lang="zh-CN" altLang="en-US" sz="2400" b="1" dirty="0" smtClean="0"/>
              <a:t>工作规划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500042"/>
            <a:ext cx="4357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汇聚层与接入层分布图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1571604" y="2143116"/>
            <a:ext cx="1643074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北京双线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786446" y="3429000"/>
            <a:ext cx="1643074" cy="57150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武汉双线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786446" y="4714884"/>
            <a:ext cx="1643074" cy="5715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无锡双线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5786446" y="2143116"/>
            <a:ext cx="1643074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天津双线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643042" y="3429000"/>
            <a:ext cx="1643074" cy="57150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西安双线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1643042" y="4714884"/>
            <a:ext cx="1643074" cy="5715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亚太双线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22" idx="0"/>
            <a:endCxn id="24" idx="4"/>
          </p:cNvCxnSpPr>
          <p:nvPr/>
        </p:nvCxnSpPr>
        <p:spPr>
          <a:xfrm rot="5400000" flipH="1" flipV="1">
            <a:off x="6250793" y="3071810"/>
            <a:ext cx="714380" cy="158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4"/>
            <a:endCxn id="23" idx="0"/>
          </p:cNvCxnSpPr>
          <p:nvPr/>
        </p:nvCxnSpPr>
        <p:spPr>
          <a:xfrm rot="5400000">
            <a:off x="6250793" y="4357694"/>
            <a:ext cx="714380" cy="158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6" idx="7"/>
            <a:endCxn id="22" idx="3"/>
          </p:cNvCxnSpPr>
          <p:nvPr/>
        </p:nvCxnSpPr>
        <p:spPr>
          <a:xfrm rot="5400000" flipH="1" flipV="1">
            <a:off x="4095396" y="2866906"/>
            <a:ext cx="881770" cy="298157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5" idx="5"/>
            <a:endCxn id="22" idx="3"/>
          </p:cNvCxnSpPr>
          <p:nvPr/>
        </p:nvCxnSpPr>
        <p:spPr>
          <a:xfrm rot="16200000" flipH="1">
            <a:off x="4536281" y="2426021"/>
            <a:ext cx="1588" cy="298157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左右箭头 63"/>
          <p:cNvSpPr/>
          <p:nvPr/>
        </p:nvSpPr>
        <p:spPr>
          <a:xfrm flipV="1">
            <a:off x="3214678" y="2428868"/>
            <a:ext cx="2571768" cy="45719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137"/>
          <p:cNvSpPr txBox="1">
            <a:spLocks noChangeArrowheads="1"/>
          </p:cNvSpPr>
          <p:nvPr/>
        </p:nvSpPr>
        <p:spPr bwMode="auto">
          <a:xfrm>
            <a:off x="3870327" y="2305044"/>
            <a:ext cx="1121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Master/slave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左右箭头 65"/>
          <p:cNvSpPr/>
          <p:nvPr/>
        </p:nvSpPr>
        <p:spPr>
          <a:xfrm flipV="1">
            <a:off x="3286116" y="3714336"/>
            <a:ext cx="2571768" cy="45719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137"/>
          <p:cNvSpPr txBox="1">
            <a:spLocks noChangeArrowheads="1"/>
          </p:cNvSpPr>
          <p:nvPr/>
        </p:nvSpPr>
        <p:spPr bwMode="auto">
          <a:xfrm>
            <a:off x="3941765" y="3590512"/>
            <a:ext cx="1121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Master/slave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左右箭头 67"/>
          <p:cNvSpPr/>
          <p:nvPr/>
        </p:nvSpPr>
        <p:spPr>
          <a:xfrm flipV="1">
            <a:off x="3286116" y="5000220"/>
            <a:ext cx="2571768" cy="45719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137"/>
          <p:cNvSpPr txBox="1">
            <a:spLocks noChangeArrowheads="1"/>
          </p:cNvSpPr>
          <p:nvPr/>
        </p:nvSpPr>
        <p:spPr bwMode="auto">
          <a:xfrm>
            <a:off x="3941765" y="4876396"/>
            <a:ext cx="1121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Master/slave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137"/>
          <p:cNvSpPr txBox="1">
            <a:spLocks noChangeArrowheads="1"/>
          </p:cNvSpPr>
          <p:nvPr/>
        </p:nvSpPr>
        <p:spPr bwMode="auto">
          <a:xfrm>
            <a:off x="6106305" y="2876132"/>
            <a:ext cx="81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SDH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专线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137"/>
          <p:cNvSpPr txBox="1">
            <a:spLocks noChangeArrowheads="1"/>
          </p:cNvSpPr>
          <p:nvPr/>
        </p:nvSpPr>
        <p:spPr bwMode="auto">
          <a:xfrm>
            <a:off x="6429388" y="4162016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37"/>
          <p:cNvSpPr txBox="1">
            <a:spLocks noChangeArrowheads="1"/>
          </p:cNvSpPr>
          <p:nvPr/>
        </p:nvSpPr>
        <p:spPr bwMode="auto">
          <a:xfrm>
            <a:off x="3899741" y="4286256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37"/>
          <p:cNvSpPr txBox="1">
            <a:spLocks noChangeArrowheads="1"/>
          </p:cNvSpPr>
          <p:nvPr/>
        </p:nvSpPr>
        <p:spPr bwMode="auto">
          <a:xfrm>
            <a:off x="4052141" y="3804826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85786" y="1571612"/>
            <a:ext cx="785818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沈阳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571472" y="2143116"/>
            <a:ext cx="785818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吉林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3500430" y="2000240"/>
            <a:ext cx="785818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青岛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2643174" y="2786058"/>
            <a:ext cx="785818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淄博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571736" y="1571612"/>
            <a:ext cx="785818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济南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642910" y="2638412"/>
            <a:ext cx="785818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长春</a:t>
            </a:r>
            <a:endParaRPr lang="zh-CN" altLang="en-US" dirty="0"/>
          </a:p>
        </p:txBody>
      </p:sp>
      <p:cxnSp>
        <p:nvCxnSpPr>
          <p:cNvPr id="86" name="直接箭头连接符 85"/>
          <p:cNvCxnSpPr>
            <a:stCxn id="77" idx="6"/>
            <a:endCxn id="13" idx="2"/>
          </p:cNvCxnSpPr>
          <p:nvPr/>
        </p:nvCxnSpPr>
        <p:spPr>
          <a:xfrm>
            <a:off x="1357290" y="2321711"/>
            <a:ext cx="214314" cy="1071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13" idx="1"/>
          </p:cNvCxnSpPr>
          <p:nvPr/>
        </p:nvCxnSpPr>
        <p:spPr>
          <a:xfrm rot="16200000" flipH="1">
            <a:off x="1476235" y="1890818"/>
            <a:ext cx="369447" cy="302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06" idx="5"/>
          </p:cNvCxnSpPr>
          <p:nvPr/>
        </p:nvCxnSpPr>
        <p:spPr>
          <a:xfrm rot="16200000" flipH="1">
            <a:off x="5738471" y="1952264"/>
            <a:ext cx="266623" cy="25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1" idx="4"/>
            <a:endCxn id="13" idx="7"/>
          </p:cNvCxnSpPr>
          <p:nvPr/>
        </p:nvCxnSpPr>
        <p:spPr>
          <a:xfrm rot="16200000" flipH="1">
            <a:off x="2820346" y="2073101"/>
            <a:ext cx="298009" cy="94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2"/>
          </p:cNvCxnSpPr>
          <p:nvPr/>
        </p:nvCxnSpPr>
        <p:spPr>
          <a:xfrm rot="10800000" flipV="1">
            <a:off x="3126456" y="2178834"/>
            <a:ext cx="373974" cy="2003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9" idx="1"/>
            <a:endCxn id="13" idx="4"/>
          </p:cNvCxnSpPr>
          <p:nvPr/>
        </p:nvCxnSpPr>
        <p:spPr>
          <a:xfrm rot="16200000" flipV="1">
            <a:off x="2513825" y="2593937"/>
            <a:ext cx="123747" cy="36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2" idx="6"/>
          </p:cNvCxnSpPr>
          <p:nvPr/>
        </p:nvCxnSpPr>
        <p:spPr>
          <a:xfrm flipV="1">
            <a:off x="1428728" y="2581268"/>
            <a:ext cx="295276" cy="2357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endCxn id="24" idx="3"/>
          </p:cNvCxnSpPr>
          <p:nvPr/>
        </p:nvCxnSpPr>
        <p:spPr>
          <a:xfrm flipV="1">
            <a:off x="5548314" y="2630925"/>
            <a:ext cx="478755" cy="15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5072066" y="1643050"/>
            <a:ext cx="785818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太原</a:t>
            </a:r>
            <a:endParaRPr lang="zh-CN" altLang="en-US" dirty="0"/>
          </a:p>
        </p:txBody>
      </p:sp>
      <p:sp>
        <p:nvSpPr>
          <p:cNvPr id="107" name="椭圆 106"/>
          <p:cNvSpPr/>
          <p:nvPr/>
        </p:nvSpPr>
        <p:spPr>
          <a:xfrm>
            <a:off x="6429388" y="1571612"/>
            <a:ext cx="857256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石家庄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7643834" y="2214554"/>
            <a:ext cx="785818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天津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7215206" y="2714620"/>
            <a:ext cx="785818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郑州</a:t>
            </a:r>
            <a:endParaRPr lang="zh-CN" altLang="en-US" dirty="0"/>
          </a:p>
        </p:txBody>
      </p:sp>
      <p:sp>
        <p:nvSpPr>
          <p:cNvPr id="110" name="椭圆 109"/>
          <p:cNvSpPr/>
          <p:nvPr/>
        </p:nvSpPr>
        <p:spPr>
          <a:xfrm>
            <a:off x="4929190" y="2709850"/>
            <a:ext cx="785818" cy="357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洛阳</a:t>
            </a:r>
            <a:endParaRPr lang="zh-CN" altLang="en-US" dirty="0"/>
          </a:p>
        </p:txBody>
      </p:sp>
      <p:cxnSp>
        <p:nvCxnSpPr>
          <p:cNvPr id="112" name="直接箭头连接符 111"/>
          <p:cNvCxnSpPr>
            <a:stCxn id="107" idx="4"/>
            <a:endCxn id="24" idx="0"/>
          </p:cNvCxnSpPr>
          <p:nvPr/>
        </p:nvCxnSpPr>
        <p:spPr>
          <a:xfrm rot="5400000">
            <a:off x="6625843" y="1910943"/>
            <a:ext cx="214314" cy="250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24" idx="6"/>
            <a:endCxn id="108" idx="2"/>
          </p:cNvCxnSpPr>
          <p:nvPr/>
        </p:nvCxnSpPr>
        <p:spPr>
          <a:xfrm flipV="1">
            <a:off x="7429520" y="2393149"/>
            <a:ext cx="214314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endCxn id="109" idx="2"/>
          </p:cNvCxnSpPr>
          <p:nvPr/>
        </p:nvCxnSpPr>
        <p:spPr>
          <a:xfrm>
            <a:off x="6929454" y="2714620"/>
            <a:ext cx="285752" cy="178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3331244" y="3143248"/>
            <a:ext cx="785818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西安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642910" y="3214686"/>
            <a:ext cx="785818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重庆</a:t>
            </a:r>
            <a:endParaRPr lang="zh-CN" altLang="en-US" dirty="0"/>
          </a:p>
        </p:txBody>
      </p:sp>
      <p:sp>
        <p:nvSpPr>
          <p:cNvPr id="125" name="椭圆 124"/>
          <p:cNvSpPr/>
          <p:nvPr/>
        </p:nvSpPr>
        <p:spPr>
          <a:xfrm>
            <a:off x="785786" y="4000504"/>
            <a:ext cx="785818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南充</a:t>
            </a:r>
            <a:endParaRPr lang="zh-CN" altLang="en-US" dirty="0"/>
          </a:p>
        </p:txBody>
      </p:sp>
      <p:sp>
        <p:nvSpPr>
          <p:cNvPr id="126" name="椭圆 125"/>
          <p:cNvSpPr/>
          <p:nvPr/>
        </p:nvSpPr>
        <p:spPr>
          <a:xfrm>
            <a:off x="1714480" y="4143380"/>
            <a:ext cx="785818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眉山</a:t>
            </a:r>
            <a:endParaRPr lang="zh-CN" altLang="en-US" dirty="0"/>
          </a:p>
        </p:txBody>
      </p:sp>
      <p:sp>
        <p:nvSpPr>
          <p:cNvPr id="127" name="椭圆 126"/>
          <p:cNvSpPr/>
          <p:nvPr/>
        </p:nvSpPr>
        <p:spPr>
          <a:xfrm>
            <a:off x="2786050" y="4143380"/>
            <a:ext cx="785818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德阳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25" idx="7"/>
            <a:endCxn id="123" idx="3"/>
          </p:cNvCxnSpPr>
          <p:nvPr/>
        </p:nvCxnSpPr>
        <p:spPr>
          <a:xfrm rot="5400000" flipH="1" flipV="1">
            <a:off x="3213625" y="3279997"/>
            <a:ext cx="64566" cy="4008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25" idx="1"/>
            <a:endCxn id="124" idx="6"/>
          </p:cNvCxnSpPr>
          <p:nvPr/>
        </p:nvCxnSpPr>
        <p:spPr>
          <a:xfrm rot="16200000" flipV="1">
            <a:off x="1596490" y="3225519"/>
            <a:ext cx="119414" cy="4549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5" idx="7"/>
          </p:cNvCxnSpPr>
          <p:nvPr/>
        </p:nvCxnSpPr>
        <p:spPr>
          <a:xfrm rot="5400000" flipH="1" flipV="1">
            <a:off x="1506789" y="3773684"/>
            <a:ext cx="228865" cy="329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0"/>
            <a:endCxn id="25" idx="4"/>
          </p:cNvCxnSpPr>
          <p:nvPr/>
        </p:nvCxnSpPr>
        <p:spPr>
          <a:xfrm rot="5400000" flipH="1" flipV="1">
            <a:off x="2214546" y="3893347"/>
            <a:ext cx="142876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27" idx="1"/>
            <a:endCxn id="25" idx="4"/>
          </p:cNvCxnSpPr>
          <p:nvPr/>
        </p:nvCxnSpPr>
        <p:spPr>
          <a:xfrm rot="16200000" flipV="1">
            <a:off x="2585263" y="3879821"/>
            <a:ext cx="195185" cy="4365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5143504" y="3143248"/>
            <a:ext cx="785818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武汉</a:t>
            </a:r>
            <a:endParaRPr lang="zh-CN" altLang="en-US" dirty="0"/>
          </a:p>
        </p:txBody>
      </p:sp>
      <p:sp>
        <p:nvSpPr>
          <p:cNvPr id="146" name="椭圆 145"/>
          <p:cNvSpPr/>
          <p:nvPr/>
        </p:nvSpPr>
        <p:spPr>
          <a:xfrm>
            <a:off x="7500958" y="3214686"/>
            <a:ext cx="785818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襄樊</a:t>
            </a:r>
            <a:endParaRPr lang="zh-CN" altLang="en-US" dirty="0"/>
          </a:p>
        </p:txBody>
      </p:sp>
      <p:sp>
        <p:nvSpPr>
          <p:cNvPr id="147" name="椭圆 146"/>
          <p:cNvSpPr/>
          <p:nvPr/>
        </p:nvSpPr>
        <p:spPr>
          <a:xfrm>
            <a:off x="7500958" y="4000504"/>
            <a:ext cx="785818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衡阳</a:t>
            </a:r>
            <a:endParaRPr lang="zh-CN" altLang="en-US" dirty="0"/>
          </a:p>
        </p:txBody>
      </p:sp>
      <p:sp>
        <p:nvSpPr>
          <p:cNvPr id="148" name="椭圆 147"/>
          <p:cNvSpPr/>
          <p:nvPr/>
        </p:nvSpPr>
        <p:spPr>
          <a:xfrm>
            <a:off x="5286380" y="4071942"/>
            <a:ext cx="785818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黄石</a:t>
            </a:r>
            <a:endParaRPr lang="zh-CN" altLang="en-US" dirty="0"/>
          </a:p>
        </p:txBody>
      </p:sp>
      <p:sp>
        <p:nvSpPr>
          <p:cNvPr id="149" name="椭圆 148"/>
          <p:cNvSpPr/>
          <p:nvPr/>
        </p:nvSpPr>
        <p:spPr>
          <a:xfrm>
            <a:off x="7858148" y="5000636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淄博</a:t>
            </a:r>
            <a:endParaRPr lang="zh-CN" altLang="en-US" dirty="0"/>
          </a:p>
        </p:txBody>
      </p:sp>
      <p:sp>
        <p:nvSpPr>
          <p:cNvPr id="150" name="椭圆 149"/>
          <p:cNvSpPr/>
          <p:nvPr/>
        </p:nvSpPr>
        <p:spPr>
          <a:xfrm>
            <a:off x="7072330" y="5357826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淄博</a:t>
            </a:r>
            <a:endParaRPr lang="zh-CN" altLang="en-US" dirty="0"/>
          </a:p>
        </p:txBody>
      </p:sp>
      <p:sp>
        <p:nvSpPr>
          <p:cNvPr id="151" name="椭圆 150"/>
          <p:cNvSpPr/>
          <p:nvPr/>
        </p:nvSpPr>
        <p:spPr>
          <a:xfrm>
            <a:off x="6072198" y="5429264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淄博</a:t>
            </a:r>
            <a:endParaRPr lang="zh-CN" altLang="en-US" dirty="0"/>
          </a:p>
        </p:txBody>
      </p:sp>
      <p:sp>
        <p:nvSpPr>
          <p:cNvPr id="152" name="椭圆 151"/>
          <p:cNvSpPr/>
          <p:nvPr/>
        </p:nvSpPr>
        <p:spPr>
          <a:xfrm>
            <a:off x="5214942" y="5286388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淄博</a:t>
            </a:r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1428728" y="5429264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珠海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2428860" y="5553092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厦门</a:t>
            </a:r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3286116" y="5286388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蒲田</a:t>
            </a:r>
            <a:endParaRPr lang="zh-CN" altLang="en-US" dirty="0"/>
          </a:p>
        </p:txBody>
      </p:sp>
      <p:sp>
        <p:nvSpPr>
          <p:cNvPr id="156" name="椭圆 155"/>
          <p:cNvSpPr/>
          <p:nvPr/>
        </p:nvSpPr>
        <p:spPr>
          <a:xfrm>
            <a:off x="714348" y="5072074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东莞</a:t>
            </a:r>
            <a:endParaRPr lang="zh-CN" altLang="en-US" dirty="0"/>
          </a:p>
        </p:txBody>
      </p:sp>
      <p:cxnSp>
        <p:nvCxnSpPr>
          <p:cNvPr id="157" name="直接箭头连接符 156"/>
          <p:cNvCxnSpPr>
            <a:endCxn id="22" idx="1"/>
          </p:cNvCxnSpPr>
          <p:nvPr/>
        </p:nvCxnSpPr>
        <p:spPr>
          <a:xfrm rot="16200000" flipH="1">
            <a:off x="5875566" y="3361192"/>
            <a:ext cx="155132" cy="1478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22" idx="6"/>
          </p:cNvCxnSpPr>
          <p:nvPr/>
        </p:nvCxnSpPr>
        <p:spPr>
          <a:xfrm flipV="1">
            <a:off x="7429520" y="3500438"/>
            <a:ext cx="142876" cy="214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47" idx="2"/>
          </p:cNvCxnSpPr>
          <p:nvPr/>
        </p:nvCxnSpPr>
        <p:spPr>
          <a:xfrm rot="16200000" flipH="1">
            <a:off x="7237828" y="3915968"/>
            <a:ext cx="311947" cy="214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endCxn id="148" idx="6"/>
          </p:cNvCxnSpPr>
          <p:nvPr/>
        </p:nvCxnSpPr>
        <p:spPr>
          <a:xfrm rot="5400000">
            <a:off x="6054339" y="4018363"/>
            <a:ext cx="250033" cy="214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714348" y="4572008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汕头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endCxn id="26" idx="1"/>
          </p:cNvCxnSpPr>
          <p:nvPr/>
        </p:nvCxnSpPr>
        <p:spPr>
          <a:xfrm>
            <a:off x="1500166" y="4714885"/>
            <a:ext cx="383499" cy="83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6" idx="6"/>
            <a:endCxn id="26" idx="2"/>
          </p:cNvCxnSpPr>
          <p:nvPr/>
        </p:nvCxnSpPr>
        <p:spPr>
          <a:xfrm flipV="1">
            <a:off x="1500166" y="5000636"/>
            <a:ext cx="142876" cy="250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3" idx="7"/>
            <a:endCxn id="26" idx="4"/>
          </p:cNvCxnSpPr>
          <p:nvPr/>
        </p:nvCxnSpPr>
        <p:spPr>
          <a:xfrm rot="5400000" flipH="1" flipV="1">
            <a:off x="2184430" y="5201425"/>
            <a:ext cx="195185" cy="36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26" idx="4"/>
            <a:endCxn id="154" idx="0"/>
          </p:cNvCxnSpPr>
          <p:nvPr/>
        </p:nvCxnSpPr>
        <p:spPr>
          <a:xfrm rot="16200000" flipH="1">
            <a:off x="2509822" y="5241145"/>
            <a:ext cx="266704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endCxn id="155" idx="0"/>
          </p:cNvCxnSpPr>
          <p:nvPr/>
        </p:nvCxnSpPr>
        <p:spPr>
          <a:xfrm>
            <a:off x="3116931" y="5143512"/>
            <a:ext cx="562094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7572396" y="4500570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淄博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5143504" y="4500570"/>
            <a:ext cx="785818" cy="357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淄博</a:t>
            </a:r>
            <a:endParaRPr lang="zh-CN" altLang="en-US" dirty="0"/>
          </a:p>
        </p:txBody>
      </p:sp>
      <p:cxnSp>
        <p:nvCxnSpPr>
          <p:cNvPr id="181" name="直接箭头连接符 180"/>
          <p:cNvCxnSpPr>
            <a:stCxn id="23" idx="0"/>
          </p:cNvCxnSpPr>
          <p:nvPr/>
        </p:nvCxnSpPr>
        <p:spPr>
          <a:xfrm rot="16200000" flipV="1">
            <a:off x="6232935" y="4339835"/>
            <a:ext cx="71438" cy="6786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23" idx="3"/>
          </p:cNvCxnSpPr>
          <p:nvPr/>
        </p:nvCxnSpPr>
        <p:spPr>
          <a:xfrm rot="5400000">
            <a:off x="5829192" y="5159948"/>
            <a:ext cx="155132" cy="2406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3" idx="4"/>
          </p:cNvCxnSpPr>
          <p:nvPr/>
        </p:nvCxnSpPr>
        <p:spPr>
          <a:xfrm rot="5400000">
            <a:off x="6497254" y="5318533"/>
            <a:ext cx="142875" cy="78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179" idx="2"/>
            <a:endCxn id="23" idx="7"/>
          </p:cNvCxnSpPr>
          <p:nvPr/>
        </p:nvCxnSpPr>
        <p:spPr>
          <a:xfrm rot="10800000" flipV="1">
            <a:off x="7188898" y="4679165"/>
            <a:ext cx="383499" cy="119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49" idx="2"/>
          </p:cNvCxnSpPr>
          <p:nvPr/>
        </p:nvCxnSpPr>
        <p:spPr>
          <a:xfrm rot="10800000">
            <a:off x="7403212" y="5000635"/>
            <a:ext cx="454936" cy="1785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50" idx="1"/>
          </p:cNvCxnSpPr>
          <p:nvPr/>
        </p:nvCxnSpPr>
        <p:spPr>
          <a:xfrm rot="16200000" flipV="1">
            <a:off x="6840529" y="5063254"/>
            <a:ext cx="123747" cy="570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00100" y="1428736"/>
            <a:ext cx="72152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运维值班质量的持续提升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各业务线的质量指标建立与推进，持续优化平台内部的质量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</a:t>
            </a:r>
            <a:r>
              <a:rPr lang="zh-CN" altLang="en-US" sz="2000" b="1" dirty="0" smtClean="0"/>
              <a:t>管理规范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服务故障处理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071538" y="500042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运维监控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00100" y="3100328"/>
            <a:ext cx="7215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                                    Q&amp;A</a:t>
            </a:r>
          </a:p>
        </p:txBody>
      </p:sp>
      <p:pic>
        <p:nvPicPr>
          <p:cNvPr id="6" name="road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000628" y="2928934"/>
            <a:ext cx="714380" cy="714380"/>
          </a:xfrm>
          <a:prstGeom prst="rect">
            <a:avLst/>
          </a:prstGeom>
        </p:spPr>
      </p:pic>
      <p:pic>
        <p:nvPicPr>
          <p:cNvPr id="7" name="Picture 4" descr="YY熊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1058" y="164305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06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14348" y="357166"/>
            <a:ext cx="421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2011</a:t>
            </a:r>
            <a:r>
              <a:rPr lang="zh-CN" altLang="en-US" sz="2400" b="1" dirty="0" smtClean="0"/>
              <a:t>年故障统计</a:t>
            </a:r>
            <a:endParaRPr lang="zh-CN" altLang="en-US" sz="2400" dirty="0"/>
          </a:p>
        </p:txBody>
      </p:sp>
      <p:pic>
        <p:nvPicPr>
          <p:cNvPr id="6" name="图片 5" descr="20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197287"/>
            <a:ext cx="8929686" cy="46606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5978743"/>
            <a:ext cx="78958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2011</a:t>
            </a:r>
            <a:r>
              <a:rPr lang="zh-CN" altLang="en-US" b="1" dirty="0" smtClean="0">
                <a:solidFill>
                  <a:schemeClr val="accent1"/>
                </a:solidFill>
              </a:rPr>
              <a:t>年一二级故障一共</a:t>
            </a:r>
            <a:r>
              <a:rPr lang="en-US" altLang="zh-CN" b="1" dirty="0" smtClean="0">
                <a:solidFill>
                  <a:schemeClr val="accent1"/>
                </a:solidFill>
              </a:rPr>
              <a:t>7</a:t>
            </a:r>
            <a:r>
              <a:rPr lang="zh-CN" altLang="en-US" b="1" dirty="0" smtClean="0">
                <a:solidFill>
                  <a:schemeClr val="accent1"/>
                </a:solidFill>
              </a:rPr>
              <a:t>起，语音业务故障</a:t>
            </a:r>
            <a:r>
              <a:rPr lang="en-US" altLang="zh-CN" b="1" dirty="0" smtClean="0">
                <a:solidFill>
                  <a:schemeClr val="accent1"/>
                </a:solidFill>
              </a:rPr>
              <a:t>3</a:t>
            </a:r>
            <a:r>
              <a:rPr lang="zh-CN" altLang="en-US" b="1" dirty="0" smtClean="0">
                <a:solidFill>
                  <a:schemeClr val="accent1"/>
                </a:solidFill>
              </a:rPr>
              <a:t>起，弹窗故障</a:t>
            </a:r>
            <a:r>
              <a:rPr lang="en-US" altLang="zh-CN" b="1" dirty="0" smtClean="0">
                <a:solidFill>
                  <a:schemeClr val="accent1"/>
                </a:solidFill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</a:rPr>
              <a:t>起，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udb</a:t>
            </a:r>
            <a:r>
              <a:rPr lang="zh-CN" altLang="en-US" b="1" dirty="0" smtClean="0">
                <a:solidFill>
                  <a:schemeClr val="accent1"/>
                </a:solidFill>
              </a:rPr>
              <a:t>故障</a:t>
            </a:r>
            <a:r>
              <a:rPr lang="en-US" altLang="zh-CN" b="1" dirty="0" smtClean="0">
                <a:solidFill>
                  <a:schemeClr val="accent1"/>
                </a:solidFill>
              </a:rPr>
              <a:t>1</a:t>
            </a:r>
            <a:r>
              <a:rPr lang="zh-CN" altLang="en-US" b="1" dirty="0" smtClean="0">
                <a:solidFill>
                  <a:schemeClr val="accent1"/>
                </a:solidFill>
              </a:rPr>
              <a:t>起，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webdb</a:t>
            </a:r>
            <a:r>
              <a:rPr lang="zh-CN" altLang="en-US" b="1" dirty="0" smtClean="0">
                <a:solidFill>
                  <a:schemeClr val="accent1"/>
                </a:solidFill>
              </a:rPr>
              <a:t>故障</a:t>
            </a:r>
            <a:r>
              <a:rPr lang="en-US" altLang="zh-CN" b="1" dirty="0" smtClean="0">
                <a:solidFill>
                  <a:schemeClr val="accent1"/>
                </a:solidFill>
              </a:rPr>
              <a:t>1</a:t>
            </a:r>
            <a:r>
              <a:rPr lang="zh-CN" altLang="en-US" b="1" dirty="0" smtClean="0">
                <a:solidFill>
                  <a:schemeClr val="accent1"/>
                </a:solidFill>
              </a:rPr>
              <a:t>起。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r>
              <a:rPr lang="zh-CN" altLang="en-US" b="1" dirty="0" smtClean="0">
                <a:solidFill>
                  <a:schemeClr val="accent1"/>
                </a:solidFill>
              </a:rPr>
              <a:t>同比</a:t>
            </a:r>
            <a:r>
              <a:rPr lang="en-US" altLang="zh-CN" b="1" dirty="0" smtClean="0">
                <a:solidFill>
                  <a:schemeClr val="accent1"/>
                </a:solidFill>
              </a:rPr>
              <a:t>2010</a:t>
            </a:r>
            <a:r>
              <a:rPr lang="zh-CN" altLang="en-US" b="1" dirty="0" smtClean="0">
                <a:solidFill>
                  <a:schemeClr val="accent1"/>
                </a:solidFill>
              </a:rPr>
              <a:t>年减少了</a:t>
            </a:r>
            <a:r>
              <a:rPr lang="en-US" altLang="zh-CN" b="1" dirty="0" smtClean="0">
                <a:solidFill>
                  <a:schemeClr val="accent1"/>
                </a:solidFill>
              </a:rPr>
              <a:t>50%</a:t>
            </a:r>
            <a:r>
              <a:rPr lang="zh-CN" altLang="en-US" b="1" dirty="0" smtClean="0">
                <a:solidFill>
                  <a:schemeClr val="accent1"/>
                </a:solidFill>
              </a:rPr>
              <a:t>。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85786" y="1171502"/>
            <a:ext cx="58579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/>
            <a:r>
              <a:rPr lang="zh-CN" altLang="en-US" sz="1600" b="1" dirty="0" smtClean="0"/>
              <a:t>语音分区部署</a:t>
            </a:r>
            <a:endParaRPr lang="en-US" altLang="zh-CN" sz="1600" b="1" dirty="0" smtClean="0"/>
          </a:p>
          <a:p>
            <a:pPr marL="180000" lvl="1"/>
            <a:r>
              <a:rPr lang="en-US" altLang="zh-CN" sz="1600" b="1" dirty="0" smtClean="0"/>
              <a:t>V4</a:t>
            </a:r>
            <a:r>
              <a:rPr lang="zh-CN" altLang="en-US" sz="1600" b="1" dirty="0" smtClean="0"/>
              <a:t>解耦业务独立部署</a:t>
            </a:r>
            <a:endParaRPr lang="en-US" altLang="zh-CN" sz="1600" b="1" dirty="0" smtClean="0"/>
          </a:p>
          <a:p>
            <a:pPr marL="180000" lvl="1"/>
            <a:r>
              <a:rPr lang="en-US" altLang="zh-CN" sz="1600" b="1" dirty="0" smtClean="0"/>
              <a:t>IM V2</a:t>
            </a:r>
            <a:r>
              <a:rPr lang="zh-CN" altLang="en-US" sz="1600" b="1" dirty="0" smtClean="0"/>
              <a:t>上线</a:t>
            </a:r>
            <a:endParaRPr lang="en-US" altLang="zh-CN" sz="1600" b="1" dirty="0" smtClean="0"/>
          </a:p>
          <a:p>
            <a:pPr marL="180000" lvl="1"/>
            <a:r>
              <a:rPr lang="zh-CN" altLang="en-US" sz="1600" b="1" dirty="0" smtClean="0"/>
              <a:t>后台</a:t>
            </a:r>
            <a:r>
              <a:rPr lang="en-US" altLang="zh-CN" sz="1600" b="1" dirty="0" err="1" smtClean="0"/>
              <a:t>myshared</a:t>
            </a:r>
            <a:r>
              <a:rPr lang="zh-CN" altLang="en-US" sz="1600" b="1" dirty="0" smtClean="0"/>
              <a:t>系统部署</a:t>
            </a:r>
            <a:endParaRPr lang="en-US" altLang="zh-CN" sz="1600" b="1" dirty="0" smtClean="0"/>
          </a:p>
          <a:p>
            <a:pPr marL="180000" lvl="1"/>
            <a:r>
              <a:rPr lang="en-US" altLang="zh-CN" sz="1600" b="1" dirty="0" smtClean="0"/>
              <a:t>YY 4.0</a:t>
            </a:r>
            <a:r>
              <a:rPr lang="zh-CN" altLang="en-US" sz="1600" b="1" dirty="0" smtClean="0"/>
              <a:t>活动中心项目</a:t>
            </a:r>
            <a:endParaRPr lang="en-US" altLang="zh-CN" sz="1600" b="1" dirty="0" smtClean="0"/>
          </a:p>
          <a:p>
            <a:pPr marL="180000" lvl="1"/>
            <a:r>
              <a:rPr lang="en-US" altLang="zh-CN" sz="1600" b="1" dirty="0" smtClean="0"/>
              <a:t>YY</a:t>
            </a:r>
            <a:r>
              <a:rPr lang="zh-CN" altLang="en-US" sz="1600" b="1" dirty="0" smtClean="0"/>
              <a:t>游戏盒子项目</a:t>
            </a:r>
            <a:endParaRPr lang="en-US" altLang="zh-CN" sz="1600" b="1" dirty="0" smtClean="0"/>
          </a:p>
          <a:p>
            <a:pPr marL="180000" lvl="1"/>
            <a:r>
              <a:rPr lang="zh-CN" altLang="en-US" sz="1600" b="1" dirty="0" smtClean="0"/>
              <a:t>成长体系项目</a:t>
            </a:r>
            <a:endParaRPr lang="en-US" altLang="zh-CN" sz="1600" b="1" dirty="0" smtClean="0"/>
          </a:p>
          <a:p>
            <a:pPr marL="180000" lvl="1"/>
            <a:r>
              <a:rPr lang="en-US" altLang="zh-CN" sz="1600" b="1" dirty="0" smtClean="0"/>
              <a:t>UDB</a:t>
            </a:r>
            <a:r>
              <a:rPr lang="zh-CN" altLang="en-US" sz="1600" b="1" dirty="0" smtClean="0"/>
              <a:t>后台数据库高可用改造</a:t>
            </a:r>
            <a:endParaRPr lang="en-US" altLang="zh-CN" sz="1600" b="1" dirty="0" smtClean="0"/>
          </a:p>
          <a:p>
            <a:pPr marL="180000" lvl="1"/>
            <a:r>
              <a:rPr lang="en-US" altLang="zh-CN" sz="1600" b="1" dirty="0" smtClean="0"/>
              <a:t> VIP</a:t>
            </a:r>
            <a:r>
              <a:rPr lang="zh-CN" altLang="en-US" sz="1600" b="1" dirty="0" smtClean="0"/>
              <a:t>会员项目</a:t>
            </a:r>
            <a:endParaRPr lang="en-US" altLang="zh-CN" sz="1600" b="1" dirty="0" smtClean="0"/>
          </a:p>
          <a:p>
            <a:pPr marL="180000" lvl="1"/>
            <a:r>
              <a:rPr lang="en-US" altLang="zh-CN" sz="1600" b="1" dirty="0" smtClean="0"/>
              <a:t> YY</a:t>
            </a:r>
            <a:r>
              <a:rPr lang="zh-CN" altLang="en-US" sz="1600" b="1" dirty="0" smtClean="0"/>
              <a:t>充值中心</a:t>
            </a:r>
            <a:endParaRPr lang="en-US" altLang="zh-CN" sz="1600" b="1" dirty="0" smtClean="0"/>
          </a:p>
          <a:p>
            <a:pPr marL="180000" lvl="1"/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图库项目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网站</a:t>
            </a:r>
            <a:r>
              <a:rPr lang="en-US" altLang="zh-CN" sz="1600" b="1" dirty="0" smtClean="0"/>
              <a:t>)</a:t>
            </a:r>
          </a:p>
          <a:p>
            <a:pPr marL="180000" lvl="1"/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轻量</a:t>
            </a:r>
            <a:r>
              <a:rPr lang="en-US" altLang="zh-CN" sz="1600" b="1" dirty="0" err="1" smtClean="0"/>
              <a:t>weibo</a:t>
            </a:r>
            <a:r>
              <a:rPr lang="zh-CN" altLang="en-US" sz="1600" b="1" dirty="0" smtClean="0"/>
              <a:t>项目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网站</a:t>
            </a:r>
            <a:r>
              <a:rPr lang="en-US" altLang="zh-CN" sz="1600" b="1" dirty="0" smtClean="0"/>
              <a:t>)</a:t>
            </a:r>
          </a:p>
          <a:p>
            <a:pPr marL="180000" lvl="1"/>
            <a:r>
              <a:rPr lang="zh-CN" altLang="en-US" sz="1600" b="1" dirty="0" smtClean="0"/>
              <a:t> 游戏大全下载（网站）</a:t>
            </a:r>
            <a:endParaRPr lang="en-US" altLang="zh-CN" sz="1600" b="1" dirty="0" smtClean="0"/>
          </a:p>
          <a:p>
            <a:endParaRPr lang="zh-CN" altLang="en-US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928662" y="357166"/>
            <a:ext cx="421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业务运维重点项目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85786" y="1071546"/>
            <a:ext cx="6072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800" b="1" dirty="0" smtClean="0"/>
              <a:t> 监控系统的研发，建立了初步的自动化监控报警平台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85786" y="500042"/>
            <a:ext cx="421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运维研发</a:t>
            </a:r>
            <a:endParaRPr lang="zh-CN" altLang="en-US" sz="2400" dirty="0"/>
          </a:p>
        </p:txBody>
      </p:sp>
      <p:pic>
        <p:nvPicPr>
          <p:cNvPr id="6" name="图片 5" descr="yym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571613"/>
            <a:ext cx="7715304" cy="4654538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6500826" y="500042"/>
            <a:ext cx="1643074" cy="857256"/>
          </a:xfrm>
          <a:prstGeom prst="wedgeRoundRectCallout">
            <a:avLst>
              <a:gd name="adj1" fmla="val -20833"/>
              <a:gd name="adj2" fmla="val 688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目标：及时发现问题、及时定位问题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2910" y="500042"/>
            <a:ext cx="421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资源使用统计</a:t>
            </a:r>
            <a:endParaRPr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2910" y="1357304"/>
          <a:ext cx="4071966" cy="4214837"/>
        </p:xfrm>
        <a:graphic>
          <a:graphicData uri="http://schemas.openxmlformats.org/drawingml/2006/table">
            <a:tbl>
              <a:tblPr/>
              <a:tblGrid>
                <a:gridCol w="930735"/>
                <a:gridCol w="930735"/>
                <a:gridCol w="930735"/>
                <a:gridCol w="1279761"/>
              </a:tblGrid>
              <a:tr h="29765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资源使用统计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03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带宽统计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事业部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ISP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6193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歪歪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电信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网通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双线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16.8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BGP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9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移动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网站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游戏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电信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8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双线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服务器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交换机统计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9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事业部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9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交换机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服务器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歪歪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3049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网站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游戏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4929190" y="1357298"/>
          <a:ext cx="3643338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4857752" y="3786190"/>
          <a:ext cx="3429000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8662" y="1363508"/>
            <a:ext cx="58579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糟糕的互联网环境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业务的快速发展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快速迭代的开发模式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效率、质量、成本的平衡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 机房资源的不确定性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还不成熟的运维体系</a:t>
            </a:r>
            <a:endParaRPr lang="en-US" altLang="zh-CN" sz="2000" b="1" dirty="0" smtClean="0"/>
          </a:p>
          <a:p>
            <a:endParaRPr lang="zh-CN" altLang="en-US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928662" y="500042"/>
            <a:ext cx="421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面临的挑战</a:t>
            </a:r>
            <a:endParaRPr lang="zh-CN" altLang="en-US" sz="2400" dirty="0"/>
          </a:p>
        </p:txBody>
      </p:sp>
      <p:pic>
        <p:nvPicPr>
          <p:cNvPr id="6" name="图片 5" descr="挑战new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2867044"/>
            <a:ext cx="45339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00100" y="1643050"/>
            <a:ext cx="58579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2011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工作总结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感谢</a:t>
            </a:r>
            <a:endParaRPr lang="en-US" altLang="zh-CN" sz="2000" b="1" dirty="0" smtClean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2012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工作计划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Q&amp;A</a:t>
            </a:r>
          </a:p>
        </p:txBody>
      </p:sp>
      <p:sp>
        <p:nvSpPr>
          <p:cNvPr id="5" name="矩形 4"/>
          <p:cNvSpPr/>
          <p:nvPr/>
        </p:nvSpPr>
        <p:spPr>
          <a:xfrm>
            <a:off x="1000100" y="500042"/>
            <a:ext cx="542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运维</a:t>
            </a:r>
            <a:r>
              <a:rPr lang="en-US" altLang="zh-CN" sz="2400" b="1" dirty="0" smtClean="0"/>
              <a:t>2011 </a:t>
            </a:r>
            <a:r>
              <a:rPr lang="zh-CN" altLang="en-US" sz="2400" b="1" dirty="0" smtClean="0"/>
              <a:t>工作总结</a:t>
            </a:r>
            <a:r>
              <a:rPr lang="en-US" altLang="zh-CN" sz="2400" b="1" dirty="0" smtClean="0"/>
              <a:t>&amp;2012</a:t>
            </a:r>
            <a:r>
              <a:rPr lang="zh-CN" altLang="en-US" sz="2400" b="1" dirty="0" smtClean="0"/>
              <a:t>工作规划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5"/>
          <p:cNvSpPr txBox="1">
            <a:spLocks/>
          </p:cNvSpPr>
          <p:nvPr/>
        </p:nvSpPr>
        <p:spPr>
          <a:xfrm>
            <a:off x="357188" y="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标题 15"/>
          <p:cNvSpPr txBox="1">
            <a:spLocks/>
          </p:cNvSpPr>
          <p:nvPr/>
        </p:nvSpPr>
        <p:spPr>
          <a:xfrm>
            <a:off x="509588" y="152400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zh-CN" altLang="en-US" sz="2400" b="1" dirty="0" smtClean="0"/>
              <a:t>  感谢</a:t>
            </a:r>
            <a:endParaRPr lang="en-US" altLang="zh-CN" sz="2400" b="1" dirty="0" smtClean="0"/>
          </a:p>
        </p:txBody>
      </p:sp>
      <p:sp>
        <p:nvSpPr>
          <p:cNvPr id="5" name="内容占位符 16"/>
          <p:cNvSpPr txBox="1">
            <a:spLocks/>
          </p:cNvSpPr>
          <p:nvPr/>
        </p:nvSpPr>
        <p:spPr>
          <a:xfrm>
            <a:off x="214282" y="1571612"/>
            <a:ext cx="8501122" cy="457203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b="1" dirty="0" smtClean="0"/>
              <a:t>      感谢</a:t>
            </a:r>
            <a:r>
              <a:rPr lang="zh-CN" altLang="en-US" sz="2000" b="1" dirty="0" smtClean="0"/>
              <a:t>运维的兄弟们！！</a:t>
            </a:r>
            <a:endParaRPr lang="en-US" altLang="zh-CN" sz="2400" b="1" dirty="0" smtClean="0"/>
          </a:p>
          <a:p>
            <a:pPr>
              <a:buFont typeface="Wingdings" pitchFamily="2" charset="2"/>
              <a:buNone/>
            </a:pPr>
            <a:endParaRPr lang="zh-CN" altLang="en-US" sz="2400" dirty="0" smtClean="0"/>
          </a:p>
        </p:txBody>
      </p:sp>
      <p:pic>
        <p:nvPicPr>
          <p:cNvPr id="8" name="图片 7" descr="thanksn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900" y="2571744"/>
            <a:ext cx="38100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10112</TotalTime>
  <Words>1512</Words>
  <Application>Microsoft Office PowerPoint</Application>
  <PresentationFormat>全屏显示(4:3)</PresentationFormat>
  <Paragraphs>394</Paragraphs>
  <Slides>22</Slides>
  <Notes>22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IDC规划V1</dc:title>
  <dc:creator>ZhangTao</dc:creator>
  <cp:lastModifiedBy>张涛</cp:lastModifiedBy>
  <cp:revision>703</cp:revision>
  <dcterms:created xsi:type="dcterms:W3CDTF">2010-11-03T06:58:13Z</dcterms:created>
  <dcterms:modified xsi:type="dcterms:W3CDTF">2012-01-11T07:49:32Z</dcterms:modified>
</cp:coreProperties>
</file>