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4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1F56-6691-8741-A82B-52FE3A22B145}" type="datetimeFigureOut">
              <a:rPr kumimoji="1" lang="zh-CN" altLang="en-US" smtClean="0"/>
              <a:t>16/2/19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AFE57-AFA0-5C4C-BD41-7D51635372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1569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1F56-6691-8741-A82B-52FE3A22B145}" type="datetimeFigureOut">
              <a:rPr kumimoji="1" lang="zh-CN" altLang="en-US" smtClean="0"/>
              <a:t>16/2/19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AFE57-AFA0-5C4C-BD41-7D51635372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8651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1F56-6691-8741-A82B-52FE3A22B145}" type="datetimeFigureOut">
              <a:rPr kumimoji="1" lang="zh-CN" altLang="en-US" smtClean="0"/>
              <a:t>16/2/19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AFE57-AFA0-5C4C-BD41-7D51635372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1336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480524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715178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1F56-6691-8741-A82B-52FE3A22B145}" type="datetimeFigureOut">
              <a:rPr kumimoji="1" lang="zh-CN" altLang="en-US" smtClean="0"/>
              <a:t>16/2/19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AFE57-AFA0-5C4C-BD41-7D51635372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4005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1F56-6691-8741-A82B-52FE3A22B145}" type="datetimeFigureOut">
              <a:rPr kumimoji="1" lang="zh-CN" altLang="en-US" smtClean="0"/>
              <a:t>16/2/19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AFE57-AFA0-5C4C-BD41-7D51635372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5406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1F56-6691-8741-A82B-52FE3A22B145}" type="datetimeFigureOut">
              <a:rPr kumimoji="1" lang="zh-CN" altLang="en-US" smtClean="0"/>
              <a:t>16/2/19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AFE57-AFA0-5C4C-BD41-7D51635372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3771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1F56-6691-8741-A82B-52FE3A22B145}" type="datetimeFigureOut">
              <a:rPr kumimoji="1" lang="zh-CN" altLang="en-US" smtClean="0"/>
              <a:t>16/2/19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AFE57-AFA0-5C4C-BD41-7D51635372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8543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1F56-6691-8741-A82B-52FE3A22B145}" type="datetimeFigureOut">
              <a:rPr kumimoji="1" lang="zh-CN" altLang="en-US" smtClean="0"/>
              <a:t>16/2/19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AFE57-AFA0-5C4C-BD41-7D51635372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4353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1F56-6691-8741-A82B-52FE3A22B145}" type="datetimeFigureOut">
              <a:rPr kumimoji="1" lang="zh-CN" altLang="en-US" smtClean="0"/>
              <a:t>16/2/19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AFE57-AFA0-5C4C-BD41-7D51635372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0797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1F56-6691-8741-A82B-52FE3A22B145}" type="datetimeFigureOut">
              <a:rPr kumimoji="1" lang="zh-CN" altLang="en-US" smtClean="0"/>
              <a:t>16/2/19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AFE57-AFA0-5C4C-BD41-7D51635372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1681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1F56-6691-8741-A82B-52FE3A22B145}" type="datetimeFigureOut">
              <a:rPr kumimoji="1" lang="zh-CN" altLang="en-US" smtClean="0"/>
              <a:t>16/2/19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AFE57-AFA0-5C4C-BD41-7D51635372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086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01F56-6691-8741-A82B-52FE3A22B145}" type="datetimeFigureOut">
              <a:rPr kumimoji="1" lang="zh-CN" altLang="en-US" smtClean="0"/>
              <a:t>16/2/19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AFE57-AFA0-5C4C-BD41-7D51635372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470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image" Target="../media/image96.png"/><Relationship Id="rId6" Type="http://schemas.openxmlformats.org/officeDocument/2006/relationships/image" Target="../media/image97.png"/><Relationship Id="rId7" Type="http://schemas.openxmlformats.org/officeDocument/2006/relationships/image" Target="../media/image98.png"/><Relationship Id="rId8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4" Type="http://schemas.openxmlformats.org/officeDocument/2006/relationships/image" Target="../media/image102.png"/><Relationship Id="rId5" Type="http://schemas.openxmlformats.org/officeDocument/2006/relationships/image" Target="../media/image103.png"/><Relationship Id="rId6" Type="http://schemas.openxmlformats.org/officeDocument/2006/relationships/image" Target="../media/image104.png"/><Relationship Id="rId7" Type="http://schemas.openxmlformats.org/officeDocument/2006/relationships/image" Target="../media/image105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image" Target="../media/image109.png"/><Relationship Id="rId6" Type="http://schemas.openxmlformats.org/officeDocument/2006/relationships/image" Target="../media/image110.png"/><Relationship Id="rId7" Type="http://schemas.openxmlformats.org/officeDocument/2006/relationships/image" Target="../media/image111.png"/><Relationship Id="rId8" Type="http://schemas.openxmlformats.org/officeDocument/2006/relationships/image" Target="../media/image112.png"/><Relationship Id="rId9" Type="http://schemas.openxmlformats.org/officeDocument/2006/relationships/image" Target="../media/image113.png"/><Relationship Id="rId10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image" Target="../media/image118.png"/><Relationship Id="rId6" Type="http://schemas.openxmlformats.org/officeDocument/2006/relationships/image" Target="../media/image119.png"/><Relationship Id="rId7" Type="http://schemas.openxmlformats.org/officeDocument/2006/relationships/image" Target="../media/image120.png"/><Relationship Id="rId8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5.png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1.png"/><Relationship Id="rId12" Type="http://schemas.openxmlformats.org/officeDocument/2006/relationships/image" Target="../media/image132.png"/><Relationship Id="rId13" Type="http://schemas.openxmlformats.org/officeDocument/2006/relationships/image" Target="../media/image133.png"/><Relationship Id="rId14" Type="http://schemas.openxmlformats.org/officeDocument/2006/relationships/image" Target="../media/image134.png"/><Relationship Id="rId15" Type="http://schemas.openxmlformats.org/officeDocument/2006/relationships/image" Target="../media/image135.png"/><Relationship Id="rId16" Type="http://schemas.openxmlformats.org/officeDocument/2006/relationships/image" Target="../media/image136.png"/><Relationship Id="rId17" Type="http://schemas.openxmlformats.org/officeDocument/2006/relationships/image" Target="../media/image137.png"/><Relationship Id="rId18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2.png"/><Relationship Id="rId3" Type="http://schemas.openxmlformats.org/officeDocument/2006/relationships/image" Target="../media/image123.png"/><Relationship Id="rId4" Type="http://schemas.openxmlformats.org/officeDocument/2006/relationships/image" Target="../media/image124.png"/><Relationship Id="rId5" Type="http://schemas.openxmlformats.org/officeDocument/2006/relationships/image" Target="../media/image125.png"/><Relationship Id="rId6" Type="http://schemas.openxmlformats.org/officeDocument/2006/relationships/image" Target="../media/image126.png"/><Relationship Id="rId7" Type="http://schemas.openxmlformats.org/officeDocument/2006/relationships/image" Target="../media/image127.png"/><Relationship Id="rId8" Type="http://schemas.openxmlformats.org/officeDocument/2006/relationships/image" Target="../media/image128.png"/><Relationship Id="rId9" Type="http://schemas.openxmlformats.org/officeDocument/2006/relationships/image" Target="../media/image129.png"/><Relationship Id="rId10" Type="http://schemas.openxmlformats.org/officeDocument/2006/relationships/image" Target="../media/image1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4" Type="http://schemas.openxmlformats.org/officeDocument/2006/relationships/image" Target="../media/image141.png"/><Relationship Id="rId5" Type="http://schemas.openxmlformats.org/officeDocument/2006/relationships/image" Target="../media/image142.png"/><Relationship Id="rId6" Type="http://schemas.openxmlformats.org/officeDocument/2006/relationships/image" Target="../media/image143.png"/><Relationship Id="rId7" Type="http://schemas.openxmlformats.org/officeDocument/2006/relationships/image" Target="../media/image14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4" Type="http://schemas.openxmlformats.org/officeDocument/2006/relationships/image" Target="../media/image147.png"/><Relationship Id="rId5" Type="http://schemas.openxmlformats.org/officeDocument/2006/relationships/image" Target="../media/image148.png"/><Relationship Id="rId6" Type="http://schemas.openxmlformats.org/officeDocument/2006/relationships/image" Target="../media/image149.png"/><Relationship Id="rId7" Type="http://schemas.openxmlformats.org/officeDocument/2006/relationships/image" Target="../media/image150.png"/><Relationship Id="rId8" Type="http://schemas.openxmlformats.org/officeDocument/2006/relationships/image" Target="../media/image151.png"/><Relationship Id="rId9" Type="http://schemas.openxmlformats.org/officeDocument/2006/relationships/image" Target="../media/image152.png"/><Relationship Id="rId10" Type="http://schemas.openxmlformats.org/officeDocument/2006/relationships/image" Target="../media/image153.png"/><Relationship Id="rId11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4" Type="http://schemas.openxmlformats.org/officeDocument/2006/relationships/image" Target="../media/image157.png"/><Relationship Id="rId5" Type="http://schemas.openxmlformats.org/officeDocument/2006/relationships/image" Target="../media/image158.png"/><Relationship Id="rId6" Type="http://schemas.openxmlformats.org/officeDocument/2006/relationships/image" Target="../media/image159.png"/><Relationship Id="rId7" Type="http://schemas.openxmlformats.org/officeDocument/2006/relationships/image" Target="../media/image160.png"/><Relationship Id="rId8" Type="http://schemas.openxmlformats.org/officeDocument/2006/relationships/image" Target="../media/image16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5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4.png"/><Relationship Id="rId12" Type="http://schemas.openxmlformats.org/officeDocument/2006/relationships/image" Target="../media/image25.png"/><Relationship Id="rId13" Type="http://schemas.openxmlformats.org/officeDocument/2006/relationships/image" Target="../media/image26.png"/><Relationship Id="rId14" Type="http://schemas.openxmlformats.org/officeDocument/2006/relationships/image" Target="../media/image27.png"/><Relationship Id="rId15" Type="http://schemas.openxmlformats.org/officeDocument/2006/relationships/image" Target="../media/image28.png"/><Relationship Id="rId16" Type="http://schemas.openxmlformats.org/officeDocument/2006/relationships/image" Target="../media/image29.png"/><Relationship Id="rId17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0.png"/><Relationship Id="rId12" Type="http://schemas.openxmlformats.org/officeDocument/2006/relationships/image" Target="../media/image41.png"/><Relationship Id="rId13" Type="http://schemas.openxmlformats.org/officeDocument/2006/relationships/image" Target="../media/image42.png"/><Relationship Id="rId14" Type="http://schemas.openxmlformats.org/officeDocument/2006/relationships/image" Target="../media/image43.png"/><Relationship Id="rId15" Type="http://schemas.openxmlformats.org/officeDocument/2006/relationships/image" Target="../media/image44.png"/><Relationship Id="rId16" Type="http://schemas.openxmlformats.org/officeDocument/2006/relationships/image" Target="../media/image45.png"/><Relationship Id="rId17" Type="http://schemas.openxmlformats.org/officeDocument/2006/relationships/image" Target="../media/image46.png"/><Relationship Id="rId18" Type="http://schemas.openxmlformats.org/officeDocument/2006/relationships/image" Target="../media/image47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7.png"/><Relationship Id="rId12" Type="http://schemas.openxmlformats.org/officeDocument/2006/relationships/image" Target="../media/image58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9" Type="http://schemas.openxmlformats.org/officeDocument/2006/relationships/image" Target="../media/image55.png"/><Relationship Id="rId10" Type="http://schemas.openxmlformats.org/officeDocument/2006/relationships/image" Target="../media/image5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Relationship Id="rId9" Type="http://schemas.openxmlformats.org/officeDocument/2006/relationships/image" Target="../media/image66.png"/><Relationship Id="rId10" Type="http://schemas.openxmlformats.org/officeDocument/2006/relationships/image" Target="../media/image67.png"/><Relationship Id="rId11" Type="http://schemas.openxmlformats.org/officeDocument/2006/relationships/image" Target="../media/image68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72.png"/><Relationship Id="rId6" Type="http://schemas.openxmlformats.org/officeDocument/2006/relationships/image" Target="../media/image73.png"/><Relationship Id="rId7" Type="http://schemas.openxmlformats.org/officeDocument/2006/relationships/image" Target="../media/image74.png"/><Relationship Id="rId8" Type="http://schemas.openxmlformats.org/officeDocument/2006/relationships/image" Target="../media/image75.png"/><Relationship Id="rId9" Type="http://schemas.openxmlformats.org/officeDocument/2006/relationships/image" Target="../media/image76.png"/><Relationship Id="rId10" Type="http://schemas.openxmlformats.org/officeDocument/2006/relationships/image" Target="../media/image77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5" Type="http://schemas.openxmlformats.org/officeDocument/2006/relationships/image" Target="../media/image81.png"/><Relationship Id="rId6" Type="http://schemas.openxmlformats.org/officeDocument/2006/relationships/image" Target="../media/image82.png"/><Relationship Id="rId7" Type="http://schemas.openxmlformats.org/officeDocument/2006/relationships/image" Target="../media/image83.png"/><Relationship Id="rId8" Type="http://schemas.openxmlformats.org/officeDocument/2006/relationships/image" Target="../media/image84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4" Type="http://schemas.openxmlformats.org/officeDocument/2006/relationships/image" Target="../media/image87.png"/><Relationship Id="rId5" Type="http://schemas.openxmlformats.org/officeDocument/2006/relationships/image" Target="../media/image88.png"/><Relationship Id="rId6" Type="http://schemas.openxmlformats.org/officeDocument/2006/relationships/image" Target="../media/image89.png"/><Relationship Id="rId7" Type="http://schemas.openxmlformats.org/officeDocument/2006/relationships/image" Target="../media/image90.png"/><Relationship Id="rId8" Type="http://schemas.openxmlformats.org/officeDocument/2006/relationships/image" Target="../media/image91.png"/><Relationship Id="rId9" Type="http://schemas.openxmlformats.org/officeDocument/2006/relationships/image" Target="../media/image92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1638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Text Box 2"/>
          <p:cNvSpPr txBox="1">
            <a:spLocks noChangeArrowheads="1"/>
          </p:cNvSpPr>
          <p:nvPr/>
        </p:nvSpPr>
        <p:spPr bwMode="auto">
          <a:xfrm>
            <a:off x="1258888" y="333375"/>
            <a:ext cx="292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400">
                <a:solidFill>
                  <a:schemeClr val="tx1"/>
                </a:solidFill>
                <a:ea typeface="黑体" charset="0"/>
                <a:cs typeface="黑体" charset="0"/>
              </a:rPr>
              <a:t>具象图标－</a:t>
            </a:r>
            <a:r>
              <a:rPr kumimoji="1" lang="zh-CN" altLang="en-US"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rPr>
              <a:t>业务系统</a:t>
            </a:r>
          </a:p>
        </p:txBody>
      </p:sp>
      <p:sp>
        <p:nvSpPr>
          <p:cNvPr id="258051" name="Text Box 3"/>
          <p:cNvSpPr txBox="1">
            <a:spLocks noChangeArrowheads="1"/>
          </p:cNvSpPr>
          <p:nvPr/>
        </p:nvSpPr>
        <p:spPr bwMode="auto">
          <a:xfrm>
            <a:off x="2768600" y="2414588"/>
            <a:ext cx="16779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Network-management</a:t>
            </a:r>
          </a:p>
        </p:txBody>
      </p:sp>
      <p:sp>
        <p:nvSpPr>
          <p:cNvPr id="258052" name="Text Box 4"/>
          <p:cNvSpPr txBox="1">
            <a:spLocks noChangeArrowheads="1"/>
          </p:cNvSpPr>
          <p:nvPr/>
        </p:nvSpPr>
        <p:spPr bwMode="auto">
          <a:xfrm>
            <a:off x="5413375" y="2406650"/>
            <a:ext cx="4873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Xlog</a:t>
            </a:r>
          </a:p>
        </p:txBody>
      </p:sp>
      <p:sp>
        <p:nvSpPr>
          <p:cNvPr id="258053" name="Text Box 5"/>
          <p:cNvSpPr txBox="1">
            <a:spLocks noChangeArrowheads="1"/>
          </p:cNvSpPr>
          <p:nvPr/>
        </p:nvSpPr>
        <p:spPr bwMode="auto">
          <a:xfrm>
            <a:off x="792163" y="2527300"/>
            <a:ext cx="7731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quidview</a:t>
            </a:r>
          </a:p>
        </p:txBody>
      </p:sp>
      <p:sp>
        <p:nvSpPr>
          <p:cNvPr id="258054" name="Text Box 6"/>
          <p:cNvSpPr txBox="1">
            <a:spLocks noChangeArrowheads="1"/>
          </p:cNvSpPr>
          <p:nvPr/>
        </p:nvSpPr>
        <p:spPr bwMode="auto">
          <a:xfrm>
            <a:off x="2124075" y="4746625"/>
            <a:ext cx="19446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algn="ctr"/>
            <a:r>
              <a:rPr lang="en-US" sz="1200">
                <a:solidFill>
                  <a:schemeClr val="tx1"/>
                </a:solidFill>
                <a:latin typeface="方正黑体简体" charset="0"/>
                <a:ea typeface="方正黑体简体" charset="0"/>
                <a:cs typeface="方正黑体简体" charset="0"/>
              </a:rPr>
              <a:t>QoS 管理系统</a:t>
            </a:r>
            <a:endParaRPr lang="zh-CN" altLang="en-US" sz="1200">
              <a:solidFill>
                <a:schemeClr val="tx1"/>
              </a:solidFill>
              <a:latin typeface="方正黑体简体" charset="0"/>
              <a:ea typeface="方正黑体简体" charset="0"/>
              <a:cs typeface="方正黑体简体" charset="0"/>
            </a:endParaRPr>
          </a:p>
        </p:txBody>
      </p:sp>
      <p:sp>
        <p:nvSpPr>
          <p:cNvPr id="258055" name="Text Box 7"/>
          <p:cNvSpPr txBox="1">
            <a:spLocks noChangeArrowheads="1"/>
          </p:cNvSpPr>
          <p:nvPr/>
        </p:nvSpPr>
        <p:spPr bwMode="auto">
          <a:xfrm>
            <a:off x="179388" y="4760913"/>
            <a:ext cx="1873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algn="ctr"/>
            <a:r>
              <a:rPr lang="en-US" altLang="zh-CN" sz="1200">
                <a:solidFill>
                  <a:schemeClr val="tx1"/>
                </a:solidFill>
                <a:latin typeface="方正黑体简体" charset="0"/>
                <a:ea typeface="方正黑体简体" charset="0"/>
                <a:cs typeface="方正黑体简体" charset="0"/>
              </a:rPr>
              <a:t>VPN</a:t>
            </a:r>
            <a:r>
              <a:rPr lang="en-US" sz="1200">
                <a:solidFill>
                  <a:schemeClr val="tx1"/>
                </a:solidFill>
                <a:latin typeface="方正黑体简体" charset="0"/>
                <a:ea typeface="方正黑体简体" charset="0"/>
                <a:cs typeface="方正黑体简体" charset="0"/>
              </a:rPr>
              <a:t> 管理系统</a:t>
            </a:r>
            <a:endParaRPr lang="zh-CN" altLang="en-US" sz="1200">
              <a:solidFill>
                <a:schemeClr val="tx1"/>
              </a:solidFill>
              <a:latin typeface="方正黑体简体" charset="0"/>
              <a:ea typeface="方正黑体简体" charset="0"/>
              <a:cs typeface="方正黑体简体" charset="0"/>
            </a:endParaRPr>
          </a:p>
        </p:txBody>
      </p:sp>
      <p:sp>
        <p:nvSpPr>
          <p:cNvPr id="258056" name="Text Box 8"/>
          <p:cNvSpPr txBox="1">
            <a:spLocks noChangeArrowheads="1"/>
          </p:cNvSpPr>
          <p:nvPr/>
        </p:nvSpPr>
        <p:spPr bwMode="auto">
          <a:xfrm>
            <a:off x="4356100" y="4760913"/>
            <a:ext cx="20891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200">
                <a:solidFill>
                  <a:schemeClr val="tx1"/>
                </a:solidFill>
                <a:latin typeface="方正黑体简体" charset="0"/>
                <a:ea typeface="方正黑体简体" charset="0"/>
                <a:cs typeface="方正黑体简体" charset="0"/>
              </a:rPr>
              <a:t>CAMS 综合访问管理服务器</a:t>
            </a:r>
            <a:endParaRPr lang="zh-CN" altLang="en-US" sz="1200">
              <a:solidFill>
                <a:schemeClr val="tx1"/>
              </a:solidFill>
              <a:latin typeface="方正黑体简体" charset="0"/>
              <a:ea typeface="方正黑体简体" charset="0"/>
              <a:cs typeface="方正黑体简体" charset="0"/>
            </a:endParaRPr>
          </a:p>
        </p:txBody>
      </p:sp>
      <p:pic>
        <p:nvPicPr>
          <p:cNvPr id="258057" name="Picture 9" descr="Q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013" y="3443288"/>
            <a:ext cx="903287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8058" name="Picture 10" descr="VP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3462338"/>
            <a:ext cx="903287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8059" name="Picture 11" descr="Network-manageme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938" y="1400175"/>
            <a:ext cx="1662112" cy="96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8060" name="Picture 12" descr="quidvie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" y="1281113"/>
            <a:ext cx="887413" cy="127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8061" name="Picture 13" descr="Xlo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1044575"/>
            <a:ext cx="887413" cy="127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8062" name="Picture 14" descr="CAM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725" y="3481388"/>
            <a:ext cx="903288" cy="127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8063" name="Picture 15" descr="MA520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738" y="1179513"/>
            <a:ext cx="895350" cy="128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8064" name="Text Box 16"/>
          <p:cNvSpPr txBox="1">
            <a:spLocks noChangeArrowheads="1"/>
          </p:cNvSpPr>
          <p:nvPr/>
        </p:nvSpPr>
        <p:spPr bwMode="auto">
          <a:xfrm>
            <a:off x="7142163" y="2547938"/>
            <a:ext cx="7493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MA5200</a:t>
            </a:r>
          </a:p>
        </p:txBody>
      </p:sp>
      <p:sp>
        <p:nvSpPr>
          <p:cNvPr id="258065" name="Text Box 17"/>
          <p:cNvSpPr txBox="1">
            <a:spLocks noChangeArrowheads="1"/>
          </p:cNvSpPr>
          <p:nvPr/>
        </p:nvSpPr>
        <p:spPr bwMode="auto">
          <a:xfrm>
            <a:off x="482600" y="64516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>
                <a:solidFill>
                  <a:schemeClr val="tx1"/>
                </a:solidFill>
                <a:ea typeface="宋体" charset="0"/>
                <a:cs typeface="宋体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902059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Text Box 2"/>
          <p:cNvSpPr txBox="1">
            <a:spLocks noChangeArrowheads="1"/>
          </p:cNvSpPr>
          <p:nvPr/>
        </p:nvSpPr>
        <p:spPr bwMode="auto">
          <a:xfrm>
            <a:off x="482600" y="64516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>
                <a:solidFill>
                  <a:schemeClr val="tx1"/>
                </a:solidFill>
                <a:ea typeface="宋体" charset="0"/>
                <a:cs typeface="宋体" charset="0"/>
              </a:rPr>
              <a:t>14</a:t>
            </a:r>
          </a:p>
        </p:txBody>
      </p:sp>
      <p:sp>
        <p:nvSpPr>
          <p:cNvPr id="259075" name="Text Box 3"/>
          <p:cNvSpPr txBox="1">
            <a:spLocks noChangeArrowheads="1"/>
          </p:cNvSpPr>
          <p:nvPr/>
        </p:nvSpPr>
        <p:spPr bwMode="auto">
          <a:xfrm>
            <a:off x="1331913" y="333375"/>
            <a:ext cx="2622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400">
                <a:solidFill>
                  <a:schemeClr val="tx1"/>
                </a:solidFill>
                <a:ea typeface="黑体" charset="0"/>
                <a:cs typeface="黑体" charset="0"/>
              </a:rPr>
              <a:t>辅助图标－服务器</a:t>
            </a:r>
          </a:p>
        </p:txBody>
      </p:sp>
      <p:sp>
        <p:nvSpPr>
          <p:cNvPr id="259076" name="Rectangle 4"/>
          <p:cNvSpPr>
            <a:spLocks noChangeArrowheads="1"/>
          </p:cNvSpPr>
          <p:nvPr/>
        </p:nvSpPr>
        <p:spPr bwMode="auto">
          <a:xfrm>
            <a:off x="3851275" y="3284538"/>
            <a:ext cx="14351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RADIUS-SERVER</a:t>
            </a:r>
            <a:endParaRPr lang="en-US" altLang="zh-CN" sz="1200">
              <a:solidFill>
                <a:schemeClr val="tx1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259077" name="Rectangle 5"/>
          <p:cNvSpPr>
            <a:spLocks noChangeArrowheads="1"/>
          </p:cNvSpPr>
          <p:nvPr/>
        </p:nvSpPr>
        <p:spPr bwMode="auto">
          <a:xfrm>
            <a:off x="1042988" y="3284538"/>
            <a:ext cx="12588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NAS</a:t>
            </a:r>
            <a:r>
              <a:rPr lang="zh-CN" altLang="en-US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接入服务器</a:t>
            </a:r>
          </a:p>
        </p:txBody>
      </p:sp>
      <p:sp>
        <p:nvSpPr>
          <p:cNvPr id="259078" name="Rectangle 6"/>
          <p:cNvSpPr>
            <a:spLocks noChangeArrowheads="1"/>
          </p:cNvSpPr>
          <p:nvPr/>
        </p:nvSpPr>
        <p:spPr bwMode="auto">
          <a:xfrm>
            <a:off x="6948488" y="3357563"/>
            <a:ext cx="4889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DTE</a:t>
            </a:r>
          </a:p>
        </p:txBody>
      </p:sp>
      <p:sp>
        <p:nvSpPr>
          <p:cNvPr id="259079" name="Rectangle 7"/>
          <p:cNvSpPr>
            <a:spLocks noChangeArrowheads="1"/>
          </p:cNvSpPr>
          <p:nvPr/>
        </p:nvSpPr>
        <p:spPr bwMode="auto">
          <a:xfrm>
            <a:off x="7096125" y="5589588"/>
            <a:ext cx="8524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SEVER</a:t>
            </a:r>
            <a:r>
              <a:rPr lang="zh-CN" altLang="en-US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群</a:t>
            </a:r>
          </a:p>
        </p:txBody>
      </p:sp>
      <p:sp>
        <p:nvSpPr>
          <p:cNvPr id="259080" name="Rectangle 8"/>
          <p:cNvSpPr>
            <a:spLocks noChangeArrowheads="1"/>
          </p:cNvSpPr>
          <p:nvPr/>
        </p:nvSpPr>
        <p:spPr bwMode="auto">
          <a:xfrm>
            <a:off x="3765550" y="5589588"/>
            <a:ext cx="10985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网络管理平台</a:t>
            </a:r>
          </a:p>
        </p:txBody>
      </p:sp>
      <p:sp>
        <p:nvSpPr>
          <p:cNvPr id="259081" name="Rectangle 9"/>
          <p:cNvSpPr>
            <a:spLocks noChangeArrowheads="1"/>
          </p:cNvSpPr>
          <p:nvPr/>
        </p:nvSpPr>
        <p:spPr bwMode="auto">
          <a:xfrm>
            <a:off x="1257300" y="5516563"/>
            <a:ext cx="7937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磁盘阵列</a:t>
            </a:r>
          </a:p>
        </p:txBody>
      </p:sp>
      <p:pic>
        <p:nvPicPr>
          <p:cNvPr id="259082" name="Picture 10" descr="磁盘阵列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050" y="4443413"/>
            <a:ext cx="809625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9083" name="Picture 11" descr="Server群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900" y="4257675"/>
            <a:ext cx="2079625" cy="120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9084" name="Picture 12" descr="用户管理平台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5" y="4270375"/>
            <a:ext cx="2079625" cy="120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9085" name="Picture 13" descr="DT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888" y="1974850"/>
            <a:ext cx="884237" cy="127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9086" name="Picture 14" descr="NAS接入服务器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3" y="1970088"/>
            <a:ext cx="895350" cy="128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9087" name="Picture 15" descr="RADIUS-Serv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450" y="1998663"/>
            <a:ext cx="884238" cy="127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559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Text Box 2"/>
          <p:cNvSpPr txBox="1">
            <a:spLocks noChangeArrowheads="1"/>
          </p:cNvSpPr>
          <p:nvPr/>
        </p:nvSpPr>
        <p:spPr bwMode="auto">
          <a:xfrm>
            <a:off x="395288" y="2290763"/>
            <a:ext cx="15113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200">
                <a:solidFill>
                  <a:schemeClr val="tx1"/>
                </a:solidFill>
                <a:latin typeface="方正黑体简体" charset="0"/>
                <a:ea typeface="方正黑体简体" charset="0"/>
                <a:cs typeface="方正黑体简体" charset="0"/>
              </a:rPr>
              <a:t>11M a&amp;b&amp;g PC Card With XJACK Antenna</a:t>
            </a:r>
          </a:p>
        </p:txBody>
      </p:sp>
      <p:sp>
        <p:nvSpPr>
          <p:cNvPr id="260099" name="Text Box 3"/>
          <p:cNvSpPr txBox="1">
            <a:spLocks noChangeArrowheads="1"/>
          </p:cNvSpPr>
          <p:nvPr/>
        </p:nvSpPr>
        <p:spPr bwMode="auto">
          <a:xfrm>
            <a:off x="2632075" y="2290763"/>
            <a:ext cx="15113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200">
                <a:solidFill>
                  <a:schemeClr val="tx1"/>
                </a:solidFill>
                <a:latin typeface="方正黑体简体" charset="0"/>
                <a:ea typeface="方正黑体简体" charset="0"/>
                <a:cs typeface="方正黑体简体" charset="0"/>
              </a:rPr>
              <a:t>11M bps PC Card With XJACK Antenna</a:t>
            </a:r>
          </a:p>
        </p:txBody>
      </p:sp>
      <p:sp>
        <p:nvSpPr>
          <p:cNvPr id="260100" name="Text Box 4"/>
          <p:cNvSpPr txBox="1">
            <a:spLocks noChangeArrowheads="1"/>
          </p:cNvSpPr>
          <p:nvPr/>
        </p:nvSpPr>
        <p:spPr bwMode="auto">
          <a:xfrm>
            <a:off x="4887913" y="2290763"/>
            <a:ext cx="15113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11Mbps楼对楼网桥</a:t>
            </a:r>
            <a:endParaRPr lang="zh-CN" altLang="en-US" sz="1200">
              <a:solidFill>
                <a:schemeClr val="tx1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260101" name="Text Box 5"/>
          <p:cNvSpPr txBox="1">
            <a:spLocks noChangeArrowheads="1"/>
          </p:cNvSpPr>
          <p:nvPr/>
        </p:nvSpPr>
        <p:spPr bwMode="auto">
          <a:xfrm>
            <a:off x="7015163" y="2290763"/>
            <a:ext cx="17335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11Mbps室外无线网桥</a:t>
            </a:r>
            <a:endParaRPr lang="zh-CN" altLang="en-US" sz="1200">
              <a:solidFill>
                <a:schemeClr val="tx1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260102" name="Text Box 6"/>
          <p:cNvSpPr txBox="1">
            <a:spLocks noChangeArrowheads="1"/>
          </p:cNvSpPr>
          <p:nvPr/>
        </p:nvSpPr>
        <p:spPr bwMode="auto">
          <a:xfrm>
            <a:off x="468313" y="4264025"/>
            <a:ext cx="15113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200">
                <a:solidFill>
                  <a:schemeClr val="tx1"/>
                </a:solidFill>
                <a:latin typeface="方正黑体简体" charset="0"/>
                <a:ea typeface="方正黑体简体" charset="0"/>
                <a:cs typeface="方正黑体简体" charset="0"/>
              </a:rPr>
              <a:t>WA1003普通型AP</a:t>
            </a:r>
          </a:p>
        </p:txBody>
      </p:sp>
      <p:sp>
        <p:nvSpPr>
          <p:cNvPr id="260103" name="Text Box 7"/>
          <p:cNvSpPr txBox="1">
            <a:spLocks noChangeArrowheads="1"/>
          </p:cNvSpPr>
          <p:nvPr/>
        </p:nvSpPr>
        <p:spPr bwMode="auto">
          <a:xfrm>
            <a:off x="2640013" y="4264025"/>
            <a:ext cx="17160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200">
                <a:solidFill>
                  <a:schemeClr val="tx1"/>
                </a:solidFill>
                <a:latin typeface="方正黑体简体" charset="0"/>
                <a:ea typeface="方正黑体简体" charset="0"/>
                <a:cs typeface="方正黑体简体" charset="0"/>
              </a:rPr>
              <a:t>WA1003</a:t>
            </a:r>
            <a:r>
              <a:rPr lang="zh-CN" altLang="en-US" sz="1200">
                <a:solidFill>
                  <a:schemeClr val="tx1"/>
                </a:solidFill>
                <a:latin typeface="方正黑体简体" charset="0"/>
                <a:ea typeface="方正黑体简体" charset="0"/>
                <a:cs typeface="方正黑体简体" charset="0"/>
              </a:rPr>
              <a:t>Ａ</a:t>
            </a:r>
            <a:r>
              <a:rPr lang="en-US" sz="1200">
                <a:solidFill>
                  <a:schemeClr val="tx1"/>
                </a:solidFill>
                <a:latin typeface="方正黑体简体" charset="0"/>
                <a:ea typeface="方正黑体简体" charset="0"/>
                <a:cs typeface="方正黑体简体" charset="0"/>
              </a:rPr>
              <a:t>普通型AP</a:t>
            </a:r>
          </a:p>
        </p:txBody>
      </p:sp>
      <p:sp>
        <p:nvSpPr>
          <p:cNvPr id="260104" name="Text Box 8"/>
          <p:cNvSpPr txBox="1">
            <a:spLocks noChangeArrowheads="1"/>
          </p:cNvSpPr>
          <p:nvPr/>
        </p:nvSpPr>
        <p:spPr bwMode="auto">
          <a:xfrm>
            <a:off x="4946650" y="4264025"/>
            <a:ext cx="16414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200">
                <a:solidFill>
                  <a:schemeClr val="tx1"/>
                </a:solidFill>
                <a:latin typeface="方正黑体简体" charset="0"/>
                <a:ea typeface="方正黑体简体" charset="0"/>
                <a:cs typeface="方正黑体简体" charset="0"/>
              </a:rPr>
              <a:t>WA100</a:t>
            </a:r>
            <a:r>
              <a:rPr lang="en-US" altLang="zh-CN" sz="1200">
                <a:solidFill>
                  <a:schemeClr val="tx1"/>
                </a:solidFill>
                <a:latin typeface="方正黑体简体" charset="0"/>
                <a:ea typeface="方正黑体简体" charset="0"/>
                <a:cs typeface="方正黑体简体" charset="0"/>
              </a:rPr>
              <a:t>6E</a:t>
            </a:r>
            <a:r>
              <a:rPr lang="zh-CN" altLang="en-US" sz="1200">
                <a:solidFill>
                  <a:schemeClr val="tx1"/>
                </a:solidFill>
                <a:latin typeface="方正黑体简体" charset="0"/>
                <a:ea typeface="方正黑体简体" charset="0"/>
                <a:cs typeface="方正黑体简体" charset="0"/>
              </a:rPr>
              <a:t>增强</a:t>
            </a:r>
            <a:r>
              <a:rPr lang="en-US" sz="1200">
                <a:solidFill>
                  <a:schemeClr val="tx1"/>
                </a:solidFill>
                <a:latin typeface="方正黑体简体" charset="0"/>
                <a:ea typeface="方正黑体简体" charset="0"/>
                <a:cs typeface="方正黑体简体" charset="0"/>
              </a:rPr>
              <a:t>型AP</a:t>
            </a:r>
          </a:p>
        </p:txBody>
      </p:sp>
      <p:sp>
        <p:nvSpPr>
          <p:cNvPr id="260105" name="Text Box 9"/>
          <p:cNvSpPr txBox="1">
            <a:spLocks noChangeArrowheads="1"/>
          </p:cNvSpPr>
          <p:nvPr/>
        </p:nvSpPr>
        <p:spPr bwMode="auto">
          <a:xfrm>
            <a:off x="6959600" y="4264025"/>
            <a:ext cx="17160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方正黑体简体" charset="0"/>
                <a:ea typeface="方正黑体简体" charset="0"/>
                <a:cs typeface="方正黑体简体" charset="0"/>
              </a:rPr>
              <a:t>WA1208</a:t>
            </a:r>
            <a:r>
              <a:rPr lang="zh-CN" altLang="en-US" sz="1200">
                <a:solidFill>
                  <a:schemeClr val="tx1"/>
                </a:solidFill>
                <a:latin typeface="方正黑体简体" charset="0"/>
                <a:ea typeface="方正黑体简体" charset="0"/>
                <a:cs typeface="方正黑体简体" charset="0"/>
              </a:rPr>
              <a:t>大功率</a:t>
            </a:r>
            <a:r>
              <a:rPr lang="en-US" altLang="zh-CN" sz="1200">
                <a:solidFill>
                  <a:schemeClr val="tx1"/>
                </a:solidFill>
                <a:latin typeface="方正黑体简体" charset="0"/>
                <a:ea typeface="方正黑体简体" charset="0"/>
                <a:cs typeface="方正黑体简体" charset="0"/>
              </a:rPr>
              <a:t>AP</a:t>
            </a:r>
          </a:p>
        </p:txBody>
      </p:sp>
      <p:sp>
        <p:nvSpPr>
          <p:cNvPr id="260106" name="Text Box 10"/>
          <p:cNvSpPr txBox="1">
            <a:spLocks noChangeArrowheads="1"/>
          </p:cNvSpPr>
          <p:nvPr/>
        </p:nvSpPr>
        <p:spPr bwMode="auto">
          <a:xfrm>
            <a:off x="468313" y="5876925"/>
            <a:ext cx="1223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200">
                <a:solidFill>
                  <a:schemeClr val="tx1"/>
                </a:solidFill>
                <a:latin typeface="Arial" charset="0"/>
                <a:ea typeface="方正黑体简体" charset="0"/>
                <a:cs typeface="方正黑体简体" charset="0"/>
              </a:rPr>
              <a:t>无线以太网工作组接入网桥</a:t>
            </a:r>
            <a:endParaRPr lang="en-US" sz="1200">
              <a:solidFill>
                <a:schemeClr val="tx1"/>
              </a:solidFill>
              <a:latin typeface="方正黑体简体" charset="0"/>
              <a:ea typeface="方正黑体简体" charset="0"/>
              <a:cs typeface="方正黑体简体" charset="0"/>
            </a:endParaRPr>
          </a:p>
        </p:txBody>
      </p:sp>
      <p:sp>
        <p:nvSpPr>
          <p:cNvPr id="260107" name="Text Box 11"/>
          <p:cNvSpPr txBox="1">
            <a:spLocks noChangeArrowheads="1"/>
          </p:cNvSpPr>
          <p:nvPr/>
        </p:nvSpPr>
        <p:spPr bwMode="auto">
          <a:xfrm>
            <a:off x="482600" y="64516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>
                <a:solidFill>
                  <a:schemeClr val="tx1"/>
                </a:solidFill>
                <a:ea typeface="宋体" charset="0"/>
                <a:cs typeface="宋体" charset="0"/>
              </a:rPr>
              <a:t>15</a:t>
            </a:r>
          </a:p>
        </p:txBody>
      </p:sp>
      <p:sp>
        <p:nvSpPr>
          <p:cNvPr id="260108" name="Text Box 12"/>
          <p:cNvSpPr txBox="1">
            <a:spLocks noChangeArrowheads="1"/>
          </p:cNvSpPr>
          <p:nvPr/>
        </p:nvSpPr>
        <p:spPr bwMode="auto">
          <a:xfrm>
            <a:off x="1403350" y="333375"/>
            <a:ext cx="323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400">
                <a:solidFill>
                  <a:schemeClr val="tx1"/>
                </a:solidFill>
                <a:ea typeface="黑体" charset="0"/>
                <a:cs typeface="黑体" charset="0"/>
              </a:rPr>
              <a:t>具象图标－无线局域网</a:t>
            </a:r>
          </a:p>
        </p:txBody>
      </p:sp>
      <p:pic>
        <p:nvPicPr>
          <p:cNvPr id="260109" name="Picture 13" descr="11M-a&amp;b&amp;g-PC-Card-With-XJAC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1520825"/>
            <a:ext cx="1306512" cy="78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0110" name="Picture 14" descr="11Mb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13" y="1368425"/>
            <a:ext cx="1379537" cy="83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0111" name="Picture 15" descr="11Mbps楼对楼网桥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0" y="1306513"/>
            <a:ext cx="126365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0112" name="Picture 16" descr="11Mbps室外无线网桥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638" y="1249363"/>
            <a:ext cx="1263650" cy="91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0113" name="Picture 17" descr="WA100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3101975"/>
            <a:ext cx="1270000" cy="117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0114" name="Picture 18" descr="WA1003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863" y="3081338"/>
            <a:ext cx="1266825" cy="120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0115" name="Picture 19" descr="WA1006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488" y="3068638"/>
            <a:ext cx="1266825" cy="126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0116" name="Picture 20" descr="WA120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188" y="3006725"/>
            <a:ext cx="1266825" cy="123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0117" name="Picture 21" descr="无线以太网工作组接入网桥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4559300"/>
            <a:ext cx="763587" cy="128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983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Text Box 2"/>
          <p:cNvSpPr txBox="1">
            <a:spLocks noChangeArrowheads="1"/>
          </p:cNvSpPr>
          <p:nvPr/>
        </p:nvSpPr>
        <p:spPr bwMode="auto">
          <a:xfrm>
            <a:off x="1403350" y="333375"/>
            <a:ext cx="2317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400">
                <a:solidFill>
                  <a:schemeClr val="tx1"/>
                </a:solidFill>
                <a:ea typeface="黑体" charset="0"/>
                <a:cs typeface="黑体" charset="0"/>
              </a:rPr>
              <a:t>具象图标－机械</a:t>
            </a:r>
          </a:p>
        </p:txBody>
      </p:sp>
      <p:sp>
        <p:nvSpPr>
          <p:cNvPr id="261123" name="Text Box 3"/>
          <p:cNvSpPr txBox="1">
            <a:spLocks noChangeArrowheads="1"/>
          </p:cNvSpPr>
          <p:nvPr/>
        </p:nvSpPr>
        <p:spPr bwMode="auto">
          <a:xfrm>
            <a:off x="806450" y="2527300"/>
            <a:ext cx="6985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Robotic</a:t>
            </a:r>
          </a:p>
        </p:txBody>
      </p:sp>
      <p:sp>
        <p:nvSpPr>
          <p:cNvPr id="261124" name="Text Box 4"/>
          <p:cNvSpPr txBox="1">
            <a:spLocks noChangeArrowheads="1"/>
          </p:cNvSpPr>
          <p:nvPr/>
        </p:nvSpPr>
        <p:spPr bwMode="auto">
          <a:xfrm>
            <a:off x="2541588" y="2527300"/>
            <a:ext cx="479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PLC</a:t>
            </a:r>
          </a:p>
        </p:txBody>
      </p:sp>
      <p:sp>
        <p:nvSpPr>
          <p:cNvPr id="261125" name="Text Box 5"/>
          <p:cNvSpPr txBox="1">
            <a:spLocks noChangeArrowheads="1"/>
          </p:cNvSpPr>
          <p:nvPr/>
        </p:nvSpPr>
        <p:spPr bwMode="auto">
          <a:xfrm>
            <a:off x="4330700" y="2527300"/>
            <a:ext cx="5730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motor</a:t>
            </a:r>
          </a:p>
        </p:txBody>
      </p:sp>
      <p:sp>
        <p:nvSpPr>
          <p:cNvPr id="261126" name="Text Box 6"/>
          <p:cNvSpPr txBox="1">
            <a:spLocks noChangeArrowheads="1"/>
          </p:cNvSpPr>
          <p:nvPr/>
        </p:nvSpPr>
        <p:spPr bwMode="auto">
          <a:xfrm>
            <a:off x="6196013" y="2544763"/>
            <a:ext cx="4476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I&amp;O</a:t>
            </a:r>
          </a:p>
        </p:txBody>
      </p:sp>
      <p:sp>
        <p:nvSpPr>
          <p:cNvPr id="261127" name="Text Box 7"/>
          <p:cNvSpPr txBox="1">
            <a:spLocks noChangeArrowheads="1"/>
          </p:cNvSpPr>
          <p:nvPr/>
        </p:nvSpPr>
        <p:spPr bwMode="auto">
          <a:xfrm>
            <a:off x="7758113" y="2466975"/>
            <a:ext cx="4635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HMI</a:t>
            </a:r>
          </a:p>
        </p:txBody>
      </p:sp>
      <p:sp>
        <p:nvSpPr>
          <p:cNvPr id="261128" name="Text Box 8"/>
          <p:cNvSpPr txBox="1">
            <a:spLocks noChangeArrowheads="1"/>
          </p:cNvSpPr>
          <p:nvPr/>
        </p:nvSpPr>
        <p:spPr bwMode="auto">
          <a:xfrm>
            <a:off x="896938" y="4330700"/>
            <a:ext cx="5889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drives</a:t>
            </a:r>
          </a:p>
        </p:txBody>
      </p:sp>
      <p:sp>
        <p:nvSpPr>
          <p:cNvPr id="261129" name="Text Box 9"/>
          <p:cNvSpPr txBox="1">
            <a:spLocks noChangeArrowheads="1"/>
          </p:cNvSpPr>
          <p:nvPr/>
        </p:nvSpPr>
        <p:spPr bwMode="auto">
          <a:xfrm>
            <a:off x="2305050" y="4270375"/>
            <a:ext cx="7159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HMI_02</a:t>
            </a:r>
          </a:p>
        </p:txBody>
      </p:sp>
      <p:pic>
        <p:nvPicPr>
          <p:cNvPr id="261130" name="Picture 10" descr="HMI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3062288"/>
            <a:ext cx="885825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1131" name="Picture 11" descr="PL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138" y="1493838"/>
            <a:ext cx="1028700" cy="101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1132" name="Picture 12" descr="I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225" y="1366838"/>
            <a:ext cx="841375" cy="116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1133" name="Picture 13" descr="HM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25" y="1390650"/>
            <a:ext cx="1011238" cy="99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1134" name="Picture 14" descr="driv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" y="3211513"/>
            <a:ext cx="704850" cy="105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1135" name="Picture 15" descr="robotic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75" y="1268413"/>
            <a:ext cx="898525" cy="1284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1136" name="Picture 16" descr="moto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088" y="1604963"/>
            <a:ext cx="1011237" cy="81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1137" name="Text Box 17"/>
          <p:cNvSpPr txBox="1">
            <a:spLocks noChangeArrowheads="1"/>
          </p:cNvSpPr>
          <p:nvPr/>
        </p:nvSpPr>
        <p:spPr bwMode="auto">
          <a:xfrm>
            <a:off x="482600" y="64516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>
                <a:solidFill>
                  <a:schemeClr val="tx1"/>
                </a:solidFill>
                <a:ea typeface="宋体" charset="0"/>
                <a:cs typeface="宋体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485645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Text Box 2"/>
          <p:cNvSpPr txBox="1">
            <a:spLocks noChangeArrowheads="1"/>
          </p:cNvSpPr>
          <p:nvPr/>
        </p:nvSpPr>
        <p:spPr bwMode="auto">
          <a:xfrm>
            <a:off x="482600" y="64516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>
                <a:solidFill>
                  <a:schemeClr val="tx1"/>
                </a:solidFill>
                <a:ea typeface="宋体" charset="0"/>
                <a:cs typeface="宋体" charset="0"/>
              </a:rPr>
              <a:t>17</a:t>
            </a:r>
          </a:p>
        </p:txBody>
      </p:sp>
      <p:sp>
        <p:nvSpPr>
          <p:cNvPr id="262147" name="Text Box 3"/>
          <p:cNvSpPr txBox="1">
            <a:spLocks noChangeArrowheads="1"/>
          </p:cNvSpPr>
          <p:nvPr/>
        </p:nvSpPr>
        <p:spPr bwMode="auto">
          <a:xfrm>
            <a:off x="1331913" y="333375"/>
            <a:ext cx="3011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400">
                <a:solidFill>
                  <a:schemeClr val="tx1"/>
                </a:solidFill>
                <a:ea typeface="黑体" charset="0"/>
                <a:cs typeface="黑体" charset="0"/>
              </a:rPr>
              <a:t>辅助图标－网络</a:t>
            </a:r>
            <a:r>
              <a:rPr kumimoji="1" lang="en-US" altLang="zh-CN" sz="2400">
                <a:solidFill>
                  <a:schemeClr val="tx1"/>
                </a:solidFill>
                <a:ea typeface="黑体" charset="0"/>
                <a:cs typeface="黑体" charset="0"/>
              </a:rPr>
              <a:t>/</a:t>
            </a:r>
            <a:r>
              <a:rPr kumimoji="1" lang="zh-CN" altLang="en-US" sz="2400">
                <a:solidFill>
                  <a:schemeClr val="tx1"/>
                </a:solidFill>
                <a:ea typeface="黑体" charset="0"/>
                <a:cs typeface="黑体" charset="0"/>
              </a:rPr>
              <a:t>线路</a:t>
            </a:r>
          </a:p>
        </p:txBody>
      </p:sp>
      <p:pic>
        <p:nvPicPr>
          <p:cNvPr id="262148" name="Picture 4" descr="wirel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5805488"/>
            <a:ext cx="4318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2149" name="Picture 5" descr="2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086350"/>
            <a:ext cx="314325" cy="25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2150" name="Picture 6" descr="10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774950"/>
            <a:ext cx="549275" cy="25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2151" name="Picture 7" descr="10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4905375"/>
            <a:ext cx="441325" cy="25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2152" name="Picture 8" descr="56k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75" y="5265738"/>
            <a:ext cx="395288" cy="25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2153" name="Picture 9" descr="155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4400550"/>
            <a:ext cx="557212" cy="25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2154" name="Picture 10" descr="622m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25" y="4205288"/>
            <a:ext cx="557213" cy="25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2155" name="Picture 11" descr="f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4024313"/>
            <a:ext cx="269875" cy="25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2156" name="Picture 12" descr="g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429000"/>
            <a:ext cx="306388" cy="25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2157" name="Freeform 13"/>
          <p:cNvSpPr>
            <a:spLocks/>
          </p:cNvSpPr>
          <p:nvPr/>
        </p:nvSpPr>
        <p:spPr bwMode="auto">
          <a:xfrm rot="-4709247">
            <a:off x="2731294" y="5414169"/>
            <a:ext cx="150813" cy="1076325"/>
          </a:xfrm>
          <a:custGeom>
            <a:avLst/>
            <a:gdLst>
              <a:gd name="T0" fmla="*/ 404 w 404"/>
              <a:gd name="T1" fmla="*/ 771 h 1294"/>
              <a:gd name="T2" fmla="*/ 87 w 404"/>
              <a:gd name="T3" fmla="*/ 0 h 1294"/>
              <a:gd name="T4" fmla="*/ 224 w 404"/>
              <a:gd name="T5" fmla="*/ 574 h 1294"/>
              <a:gd name="T6" fmla="*/ 0 w 404"/>
              <a:gd name="T7" fmla="*/ 466 h 1294"/>
              <a:gd name="T8" fmla="*/ 301 w 404"/>
              <a:gd name="T9" fmla="*/ 1294 h 1294"/>
              <a:gd name="T10" fmla="*/ 155 w 404"/>
              <a:gd name="T11" fmla="*/ 686 h 1294"/>
              <a:gd name="T12" fmla="*/ 404 w 404"/>
              <a:gd name="T13" fmla="*/ 771 h 1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4" h="1294">
                <a:moveTo>
                  <a:pt x="404" y="771"/>
                </a:moveTo>
                <a:lnTo>
                  <a:pt x="87" y="0"/>
                </a:lnTo>
                <a:lnTo>
                  <a:pt x="224" y="574"/>
                </a:lnTo>
                <a:lnTo>
                  <a:pt x="0" y="466"/>
                </a:lnTo>
                <a:lnTo>
                  <a:pt x="301" y="1294"/>
                </a:lnTo>
                <a:lnTo>
                  <a:pt x="155" y="686"/>
                </a:lnTo>
                <a:lnTo>
                  <a:pt x="404" y="771"/>
                </a:lnTo>
                <a:close/>
              </a:path>
            </a:pathLst>
          </a:custGeom>
          <a:solidFill>
            <a:srgbClr val="FF9900"/>
          </a:solidFill>
          <a:ln w="9525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2158" name="Line 14"/>
          <p:cNvSpPr>
            <a:spLocks noChangeShapeType="1"/>
          </p:cNvSpPr>
          <p:nvPr/>
        </p:nvSpPr>
        <p:spPr bwMode="auto">
          <a:xfrm>
            <a:off x="1763713" y="2846388"/>
            <a:ext cx="22320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2159" name="Line 15"/>
          <p:cNvSpPr>
            <a:spLocks noChangeShapeType="1"/>
          </p:cNvSpPr>
          <p:nvPr/>
        </p:nvSpPr>
        <p:spPr bwMode="auto">
          <a:xfrm>
            <a:off x="1763713" y="3502025"/>
            <a:ext cx="2232025" cy="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2160" name="Line 16"/>
          <p:cNvSpPr>
            <a:spLocks noChangeShapeType="1"/>
          </p:cNvSpPr>
          <p:nvPr/>
        </p:nvSpPr>
        <p:spPr bwMode="auto">
          <a:xfrm>
            <a:off x="1763713" y="3644900"/>
            <a:ext cx="22320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2161" name="Line 17"/>
          <p:cNvSpPr>
            <a:spLocks noChangeShapeType="1"/>
          </p:cNvSpPr>
          <p:nvPr/>
        </p:nvSpPr>
        <p:spPr bwMode="auto">
          <a:xfrm>
            <a:off x="1763713" y="4294188"/>
            <a:ext cx="2232025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2162" name="Line 18"/>
          <p:cNvSpPr>
            <a:spLocks noChangeShapeType="1"/>
          </p:cNvSpPr>
          <p:nvPr/>
        </p:nvSpPr>
        <p:spPr bwMode="auto">
          <a:xfrm>
            <a:off x="1763713" y="4437063"/>
            <a:ext cx="2232025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2163" name="Line 19"/>
          <p:cNvSpPr>
            <a:spLocks noChangeShapeType="1"/>
          </p:cNvSpPr>
          <p:nvPr/>
        </p:nvSpPr>
        <p:spPr bwMode="auto">
          <a:xfrm>
            <a:off x="1763713" y="5121275"/>
            <a:ext cx="223202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2164" name="Line 20"/>
          <p:cNvSpPr>
            <a:spLocks noChangeShapeType="1"/>
          </p:cNvSpPr>
          <p:nvPr/>
        </p:nvSpPr>
        <p:spPr bwMode="auto">
          <a:xfrm>
            <a:off x="1763713" y="3357563"/>
            <a:ext cx="22320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2165" name="Line 21"/>
          <p:cNvSpPr>
            <a:spLocks noChangeShapeType="1"/>
          </p:cNvSpPr>
          <p:nvPr/>
        </p:nvSpPr>
        <p:spPr bwMode="auto">
          <a:xfrm>
            <a:off x="1763713" y="3789363"/>
            <a:ext cx="2232025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2166" name="Text Box 22"/>
          <p:cNvSpPr txBox="1">
            <a:spLocks noChangeArrowheads="1"/>
          </p:cNvSpPr>
          <p:nvPr/>
        </p:nvSpPr>
        <p:spPr bwMode="auto">
          <a:xfrm>
            <a:off x="4176713" y="2794000"/>
            <a:ext cx="4127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3Pt</a:t>
            </a:r>
          </a:p>
        </p:txBody>
      </p:sp>
      <p:sp>
        <p:nvSpPr>
          <p:cNvPr id="262167" name="Text Box 23"/>
          <p:cNvSpPr txBox="1">
            <a:spLocks noChangeArrowheads="1"/>
          </p:cNvSpPr>
          <p:nvPr/>
        </p:nvSpPr>
        <p:spPr bwMode="auto">
          <a:xfrm>
            <a:off x="4195763" y="3429000"/>
            <a:ext cx="7000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2.25Pt</a:t>
            </a:r>
          </a:p>
        </p:txBody>
      </p:sp>
      <p:sp>
        <p:nvSpPr>
          <p:cNvPr id="262168" name="Line 24"/>
          <p:cNvSpPr>
            <a:spLocks noChangeShapeType="1"/>
          </p:cNvSpPr>
          <p:nvPr/>
        </p:nvSpPr>
        <p:spPr bwMode="auto">
          <a:xfrm>
            <a:off x="1763713" y="4581525"/>
            <a:ext cx="2232025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2169" name="Line 25"/>
          <p:cNvSpPr>
            <a:spLocks noChangeShapeType="1"/>
          </p:cNvSpPr>
          <p:nvPr/>
        </p:nvSpPr>
        <p:spPr bwMode="auto">
          <a:xfrm>
            <a:off x="1763713" y="4149725"/>
            <a:ext cx="223202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2170" name="Line 26"/>
          <p:cNvSpPr>
            <a:spLocks noChangeShapeType="1"/>
          </p:cNvSpPr>
          <p:nvPr/>
        </p:nvSpPr>
        <p:spPr bwMode="auto">
          <a:xfrm>
            <a:off x="1763713" y="2990850"/>
            <a:ext cx="22320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2171" name="Text Box 27"/>
          <p:cNvSpPr txBox="1">
            <a:spLocks noChangeArrowheads="1"/>
          </p:cNvSpPr>
          <p:nvPr/>
        </p:nvSpPr>
        <p:spPr bwMode="auto">
          <a:xfrm>
            <a:off x="4195763" y="4233863"/>
            <a:ext cx="6286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1.5Pt</a:t>
            </a:r>
          </a:p>
        </p:txBody>
      </p:sp>
      <p:sp>
        <p:nvSpPr>
          <p:cNvPr id="262172" name="Text Box 28"/>
          <p:cNvSpPr txBox="1">
            <a:spLocks noChangeArrowheads="1"/>
          </p:cNvSpPr>
          <p:nvPr/>
        </p:nvSpPr>
        <p:spPr bwMode="auto">
          <a:xfrm>
            <a:off x="4195763" y="4984750"/>
            <a:ext cx="685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1Pt</a:t>
            </a:r>
          </a:p>
        </p:txBody>
      </p:sp>
      <p:sp>
        <p:nvSpPr>
          <p:cNvPr id="262173" name="Rectangle 29"/>
          <p:cNvSpPr>
            <a:spLocks noChangeArrowheads="1"/>
          </p:cNvSpPr>
          <p:nvPr/>
        </p:nvSpPr>
        <p:spPr bwMode="auto">
          <a:xfrm>
            <a:off x="4751388" y="5445125"/>
            <a:ext cx="4141787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82563" indent="-182563" algn="l">
              <a:buSzPct val="80000"/>
              <a:buFont typeface="Wingdings" charset="0"/>
              <a:buChar char="l"/>
            </a:pPr>
            <a:r>
              <a:rPr lang="zh-CN" altLang="en-US" sz="1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线路颜色一般为红、黄、兰、灰四色。需要特别突出的使用红色表示，无需特别突出的使用灰色</a:t>
            </a:r>
            <a:endParaRPr lang="en-US" altLang="zh-CN" sz="1400">
              <a:solidFill>
                <a:schemeClr val="tx1"/>
              </a:solidFill>
              <a:latin typeface="Arial" charset="0"/>
              <a:ea typeface="宋体" charset="0"/>
              <a:cs typeface="宋体" charset="0"/>
            </a:endParaRPr>
          </a:p>
          <a:p>
            <a:pPr marL="182563" indent="-182563" algn="l">
              <a:buSzPct val="80000"/>
              <a:buFont typeface="Wingdings" charset="0"/>
              <a:buChar char="l"/>
            </a:pPr>
            <a:r>
              <a:rPr lang="zh-CN" altLang="en-US" sz="1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每张图中线形粗细不超过</a:t>
            </a:r>
            <a:r>
              <a:rPr lang="en-US" altLang="zh-CN" sz="1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3</a:t>
            </a:r>
            <a:r>
              <a:rPr lang="zh-CN" altLang="en-US" sz="1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种</a:t>
            </a:r>
          </a:p>
        </p:txBody>
      </p:sp>
      <p:pic>
        <p:nvPicPr>
          <p:cNvPr id="262174" name="Picture 30" descr="SONET-SDH骨干网络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513" y="2886075"/>
            <a:ext cx="1585912" cy="86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2175" name="Picture 31" descr="DDN网_网络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475" y="1508125"/>
            <a:ext cx="985838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2176" name="Picture 32" descr="internet_网络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900" y="1508125"/>
            <a:ext cx="985838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2177" name="Picture 33" descr="IP网_网络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050" y="1508125"/>
            <a:ext cx="985838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2178" name="Picture 34" descr="PSTN网_网络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188" y="1508125"/>
            <a:ext cx="985837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2179" name="Picture 35" descr="广域网_网络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508125"/>
            <a:ext cx="985837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2180" name="Picture 36" descr="局域网_网络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325" y="1508125"/>
            <a:ext cx="985838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2181" name="Picture 37" descr="网云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213" y="2784475"/>
            <a:ext cx="1285875" cy="70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592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Text Box 2"/>
          <p:cNvSpPr txBox="1">
            <a:spLocks noChangeArrowheads="1"/>
          </p:cNvSpPr>
          <p:nvPr/>
        </p:nvSpPr>
        <p:spPr bwMode="auto">
          <a:xfrm>
            <a:off x="5437188" y="2506663"/>
            <a:ext cx="5762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企业</a:t>
            </a:r>
          </a:p>
        </p:txBody>
      </p:sp>
      <p:sp>
        <p:nvSpPr>
          <p:cNvPr id="263171" name="Text Box 3"/>
          <p:cNvSpPr txBox="1">
            <a:spLocks noChangeArrowheads="1"/>
          </p:cNvSpPr>
          <p:nvPr/>
        </p:nvSpPr>
        <p:spPr bwMode="auto">
          <a:xfrm>
            <a:off x="7669213" y="2506663"/>
            <a:ext cx="5762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住宅</a:t>
            </a:r>
          </a:p>
        </p:txBody>
      </p:sp>
      <p:sp>
        <p:nvSpPr>
          <p:cNvPr id="263172" name="Text Box 4"/>
          <p:cNvSpPr txBox="1">
            <a:spLocks noChangeArrowheads="1"/>
          </p:cNvSpPr>
          <p:nvPr/>
        </p:nvSpPr>
        <p:spPr bwMode="auto">
          <a:xfrm>
            <a:off x="3203575" y="4522788"/>
            <a:ext cx="5762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酒店</a:t>
            </a:r>
          </a:p>
        </p:txBody>
      </p:sp>
      <p:sp>
        <p:nvSpPr>
          <p:cNvPr id="263173" name="Text Box 5"/>
          <p:cNvSpPr txBox="1">
            <a:spLocks noChangeArrowheads="1"/>
          </p:cNvSpPr>
          <p:nvPr/>
        </p:nvSpPr>
        <p:spPr bwMode="auto">
          <a:xfrm>
            <a:off x="3203575" y="2506663"/>
            <a:ext cx="5762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小区</a:t>
            </a:r>
          </a:p>
        </p:txBody>
      </p:sp>
      <p:sp>
        <p:nvSpPr>
          <p:cNvPr id="263174" name="Text Box 6"/>
          <p:cNvSpPr txBox="1">
            <a:spLocks noChangeArrowheads="1"/>
          </p:cNvSpPr>
          <p:nvPr/>
        </p:nvSpPr>
        <p:spPr bwMode="auto">
          <a:xfrm>
            <a:off x="850900" y="4521200"/>
            <a:ext cx="768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办公楼</a:t>
            </a:r>
          </a:p>
        </p:txBody>
      </p:sp>
      <p:sp>
        <p:nvSpPr>
          <p:cNvPr id="263175" name="Text Box 7"/>
          <p:cNvSpPr txBox="1">
            <a:spLocks noChangeArrowheads="1"/>
          </p:cNvSpPr>
          <p:nvPr/>
        </p:nvSpPr>
        <p:spPr bwMode="auto">
          <a:xfrm>
            <a:off x="755650" y="2506663"/>
            <a:ext cx="9366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商业中心</a:t>
            </a:r>
          </a:p>
        </p:txBody>
      </p:sp>
      <p:sp>
        <p:nvSpPr>
          <p:cNvPr id="263176" name="Text Box 8"/>
          <p:cNvSpPr txBox="1">
            <a:spLocks noChangeArrowheads="1"/>
          </p:cNvSpPr>
          <p:nvPr/>
        </p:nvSpPr>
        <p:spPr bwMode="auto">
          <a:xfrm>
            <a:off x="482600" y="64516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>
                <a:solidFill>
                  <a:schemeClr val="tx1"/>
                </a:solidFill>
                <a:ea typeface="宋体" charset="0"/>
                <a:cs typeface="宋体" charset="0"/>
              </a:rPr>
              <a:t>18</a:t>
            </a:r>
          </a:p>
        </p:txBody>
      </p:sp>
      <p:sp>
        <p:nvSpPr>
          <p:cNvPr id="263177" name="Text Box 9"/>
          <p:cNvSpPr txBox="1">
            <a:spLocks noChangeArrowheads="1"/>
          </p:cNvSpPr>
          <p:nvPr/>
        </p:nvSpPr>
        <p:spPr bwMode="auto">
          <a:xfrm>
            <a:off x="1331913" y="333375"/>
            <a:ext cx="2317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400">
                <a:solidFill>
                  <a:schemeClr val="tx1"/>
                </a:solidFill>
                <a:ea typeface="黑体" charset="0"/>
                <a:cs typeface="黑体" charset="0"/>
              </a:rPr>
              <a:t>辅助图标－环境</a:t>
            </a:r>
          </a:p>
        </p:txBody>
      </p:sp>
      <p:pic>
        <p:nvPicPr>
          <p:cNvPr id="263178" name="Picture 10" descr="Trade-Cen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489075"/>
            <a:ext cx="1349375" cy="98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3179" name="Picture 11" descr="民宅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763" y="1577975"/>
            <a:ext cx="1349375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3180" name="Picture 12" descr="assistant_enterpri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200" y="1477963"/>
            <a:ext cx="1346200" cy="99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3181" name="Picture 13" descr="Hote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300" y="3319463"/>
            <a:ext cx="1349375" cy="109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3182" name="Picture 14" descr="Office-Buildi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3" y="3259138"/>
            <a:ext cx="1349375" cy="1154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3183" name="Picture 15" descr="小区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275" y="1458913"/>
            <a:ext cx="1349375" cy="101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927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Text Box 2"/>
          <p:cNvSpPr txBox="1">
            <a:spLocks noChangeArrowheads="1"/>
          </p:cNvSpPr>
          <p:nvPr/>
        </p:nvSpPr>
        <p:spPr bwMode="auto">
          <a:xfrm>
            <a:off x="3095625" y="5962650"/>
            <a:ext cx="9366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贸易</a:t>
            </a:r>
          </a:p>
        </p:txBody>
      </p:sp>
      <p:sp>
        <p:nvSpPr>
          <p:cNvPr id="264195" name="Text Box 3"/>
          <p:cNvSpPr txBox="1">
            <a:spLocks noChangeArrowheads="1"/>
          </p:cNvSpPr>
          <p:nvPr/>
        </p:nvSpPr>
        <p:spPr bwMode="auto">
          <a:xfrm>
            <a:off x="3095625" y="4186238"/>
            <a:ext cx="9366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制造业</a:t>
            </a:r>
          </a:p>
        </p:txBody>
      </p:sp>
      <p:sp>
        <p:nvSpPr>
          <p:cNvPr id="264196" name="Text Box 4"/>
          <p:cNvSpPr txBox="1">
            <a:spLocks noChangeArrowheads="1"/>
          </p:cNvSpPr>
          <p:nvPr/>
        </p:nvSpPr>
        <p:spPr bwMode="auto">
          <a:xfrm>
            <a:off x="5400675" y="4186238"/>
            <a:ext cx="9366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零售业</a:t>
            </a:r>
          </a:p>
        </p:txBody>
      </p:sp>
      <p:sp>
        <p:nvSpPr>
          <p:cNvPr id="264197" name="Text Box 5"/>
          <p:cNvSpPr txBox="1">
            <a:spLocks noChangeArrowheads="1"/>
          </p:cNvSpPr>
          <p:nvPr/>
        </p:nvSpPr>
        <p:spPr bwMode="auto">
          <a:xfrm>
            <a:off x="935038" y="2532063"/>
            <a:ext cx="9366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政府</a:t>
            </a:r>
          </a:p>
        </p:txBody>
      </p:sp>
      <p:sp>
        <p:nvSpPr>
          <p:cNvPr id="264198" name="Text Box 6"/>
          <p:cNvSpPr txBox="1">
            <a:spLocks noChangeArrowheads="1"/>
          </p:cNvSpPr>
          <p:nvPr/>
        </p:nvSpPr>
        <p:spPr bwMode="auto">
          <a:xfrm>
            <a:off x="3095625" y="2532063"/>
            <a:ext cx="9366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教育</a:t>
            </a:r>
          </a:p>
        </p:txBody>
      </p:sp>
      <p:sp>
        <p:nvSpPr>
          <p:cNvPr id="264199" name="Text Box 7"/>
          <p:cNvSpPr txBox="1">
            <a:spLocks noChangeArrowheads="1"/>
          </p:cNvSpPr>
          <p:nvPr/>
        </p:nvSpPr>
        <p:spPr bwMode="auto">
          <a:xfrm>
            <a:off x="5399088" y="2532063"/>
            <a:ext cx="9366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金融</a:t>
            </a:r>
          </a:p>
        </p:txBody>
      </p:sp>
      <p:sp>
        <p:nvSpPr>
          <p:cNvPr id="264200" name="Text Box 8"/>
          <p:cNvSpPr txBox="1">
            <a:spLocks noChangeArrowheads="1"/>
          </p:cNvSpPr>
          <p:nvPr/>
        </p:nvSpPr>
        <p:spPr bwMode="auto">
          <a:xfrm>
            <a:off x="935038" y="5949950"/>
            <a:ext cx="9366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公共事业</a:t>
            </a:r>
          </a:p>
        </p:txBody>
      </p:sp>
      <p:sp>
        <p:nvSpPr>
          <p:cNvPr id="264201" name="Text Box 9"/>
          <p:cNvSpPr txBox="1">
            <a:spLocks noChangeArrowheads="1"/>
          </p:cNvSpPr>
          <p:nvPr/>
        </p:nvSpPr>
        <p:spPr bwMode="auto">
          <a:xfrm>
            <a:off x="7415213" y="2506663"/>
            <a:ext cx="9366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电力</a:t>
            </a:r>
          </a:p>
        </p:txBody>
      </p:sp>
      <p:sp>
        <p:nvSpPr>
          <p:cNvPr id="264202" name="Text Box 10"/>
          <p:cNvSpPr txBox="1">
            <a:spLocks noChangeArrowheads="1"/>
          </p:cNvSpPr>
          <p:nvPr/>
        </p:nvSpPr>
        <p:spPr bwMode="auto">
          <a:xfrm>
            <a:off x="5313363" y="5949950"/>
            <a:ext cx="9366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zh-CN" altLang="en-US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交通</a:t>
            </a:r>
          </a:p>
        </p:txBody>
      </p:sp>
      <p:sp>
        <p:nvSpPr>
          <p:cNvPr id="264203" name="Text Box 11"/>
          <p:cNvSpPr txBox="1">
            <a:spLocks noChangeArrowheads="1"/>
          </p:cNvSpPr>
          <p:nvPr/>
        </p:nvSpPr>
        <p:spPr bwMode="auto">
          <a:xfrm>
            <a:off x="1008063" y="4221163"/>
            <a:ext cx="9366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公检法</a:t>
            </a:r>
          </a:p>
        </p:txBody>
      </p:sp>
      <p:sp>
        <p:nvSpPr>
          <p:cNvPr id="264204" name="Text Box 12"/>
          <p:cNvSpPr txBox="1">
            <a:spLocks noChangeArrowheads="1"/>
          </p:cNvSpPr>
          <p:nvPr/>
        </p:nvSpPr>
        <p:spPr bwMode="auto">
          <a:xfrm>
            <a:off x="482600" y="64516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>
                <a:solidFill>
                  <a:schemeClr val="tx1"/>
                </a:solidFill>
                <a:ea typeface="宋体" charset="0"/>
                <a:cs typeface="宋体" charset="0"/>
              </a:rPr>
              <a:t>19</a:t>
            </a:r>
          </a:p>
        </p:txBody>
      </p:sp>
      <p:sp>
        <p:nvSpPr>
          <p:cNvPr id="264205" name="Text Box 13"/>
          <p:cNvSpPr txBox="1">
            <a:spLocks noChangeArrowheads="1"/>
          </p:cNvSpPr>
          <p:nvPr/>
        </p:nvSpPr>
        <p:spPr bwMode="auto">
          <a:xfrm>
            <a:off x="1331913" y="333375"/>
            <a:ext cx="2317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400">
                <a:solidFill>
                  <a:schemeClr val="tx1"/>
                </a:solidFill>
                <a:ea typeface="黑体" charset="0"/>
                <a:cs typeface="黑体" charset="0"/>
              </a:rPr>
              <a:t>辅助图标－行业</a:t>
            </a:r>
          </a:p>
        </p:txBody>
      </p:sp>
      <p:pic>
        <p:nvPicPr>
          <p:cNvPr id="264206" name="Picture 14" descr="Electric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525" y="1497013"/>
            <a:ext cx="1347788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4207" name="Picture 15" descr="Educ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425" y="1355725"/>
            <a:ext cx="1347788" cy="107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4208" name="Picture 16" descr="Fina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233488"/>
            <a:ext cx="1347788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4209" name="Picture 17" descr="Govemmen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1423988"/>
            <a:ext cx="1347787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4210" name="Picture 18" descr="Law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3103563"/>
            <a:ext cx="13462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4211" name="Picture 19" descr="Manufactur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813" y="3079750"/>
            <a:ext cx="13462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4212" name="Picture 20" descr="Retailing-零售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275" y="3152775"/>
            <a:ext cx="1349375" cy="89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4213" name="Picture 21" descr="Public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4735513"/>
            <a:ext cx="1347787" cy="103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4214" name="Picture 22" descr="Trad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788" y="4868863"/>
            <a:ext cx="1347787" cy="90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4215" name="Picture 23" descr="Traffic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300" y="4899025"/>
            <a:ext cx="112395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847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Text Box 2"/>
          <p:cNvSpPr txBox="1">
            <a:spLocks noChangeArrowheads="1"/>
          </p:cNvSpPr>
          <p:nvPr/>
        </p:nvSpPr>
        <p:spPr bwMode="auto">
          <a:xfrm>
            <a:off x="482600" y="64516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>
                <a:solidFill>
                  <a:schemeClr val="tx1"/>
                </a:solidFill>
                <a:ea typeface="宋体" charset="0"/>
                <a:cs typeface="宋体" charset="0"/>
              </a:rPr>
              <a:t>20</a:t>
            </a:r>
          </a:p>
        </p:txBody>
      </p:sp>
      <p:sp>
        <p:nvSpPr>
          <p:cNvPr id="265219" name="Text Box 3"/>
          <p:cNvSpPr txBox="1">
            <a:spLocks noChangeArrowheads="1"/>
          </p:cNvSpPr>
          <p:nvPr/>
        </p:nvSpPr>
        <p:spPr bwMode="auto">
          <a:xfrm>
            <a:off x="1403350" y="333375"/>
            <a:ext cx="2317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400">
                <a:solidFill>
                  <a:schemeClr val="tx1"/>
                </a:solidFill>
                <a:ea typeface="黑体" charset="0"/>
                <a:cs typeface="黑体" charset="0"/>
              </a:rPr>
              <a:t>辅助图标－环境</a:t>
            </a:r>
          </a:p>
        </p:txBody>
      </p:sp>
      <p:sp>
        <p:nvSpPr>
          <p:cNvPr id="265220" name="Rectangle 4"/>
          <p:cNvSpPr>
            <a:spLocks noChangeArrowheads="1"/>
          </p:cNvSpPr>
          <p:nvPr/>
        </p:nvSpPr>
        <p:spPr bwMode="auto">
          <a:xfrm>
            <a:off x="1258888" y="3429000"/>
            <a:ext cx="7937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通用大楼</a:t>
            </a:r>
          </a:p>
        </p:txBody>
      </p:sp>
      <p:sp>
        <p:nvSpPr>
          <p:cNvPr id="265221" name="Rectangle 5"/>
          <p:cNvSpPr>
            <a:spLocks noChangeArrowheads="1"/>
          </p:cNvSpPr>
          <p:nvPr/>
        </p:nvSpPr>
        <p:spPr bwMode="auto">
          <a:xfrm>
            <a:off x="3346450" y="3429000"/>
            <a:ext cx="7937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通用大楼</a:t>
            </a:r>
          </a:p>
        </p:txBody>
      </p:sp>
      <p:sp>
        <p:nvSpPr>
          <p:cNvPr id="265222" name="Rectangle 6"/>
          <p:cNvSpPr>
            <a:spLocks noChangeArrowheads="1"/>
          </p:cNvSpPr>
          <p:nvPr/>
        </p:nvSpPr>
        <p:spPr bwMode="auto">
          <a:xfrm>
            <a:off x="5362575" y="3429000"/>
            <a:ext cx="7937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通用大楼</a:t>
            </a:r>
          </a:p>
        </p:txBody>
      </p:sp>
      <p:sp>
        <p:nvSpPr>
          <p:cNvPr id="265223" name="Rectangle 7"/>
          <p:cNvSpPr>
            <a:spLocks noChangeArrowheads="1"/>
          </p:cNvSpPr>
          <p:nvPr/>
        </p:nvSpPr>
        <p:spPr bwMode="auto">
          <a:xfrm>
            <a:off x="7235825" y="3429000"/>
            <a:ext cx="7937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通用大楼</a:t>
            </a:r>
          </a:p>
        </p:txBody>
      </p:sp>
      <p:sp>
        <p:nvSpPr>
          <p:cNvPr id="265224" name="Rectangle 8"/>
          <p:cNvSpPr>
            <a:spLocks noChangeArrowheads="1"/>
          </p:cNvSpPr>
          <p:nvPr/>
        </p:nvSpPr>
        <p:spPr bwMode="auto">
          <a:xfrm>
            <a:off x="5437188" y="6021388"/>
            <a:ext cx="7937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通用大楼</a:t>
            </a:r>
          </a:p>
        </p:txBody>
      </p:sp>
      <p:sp>
        <p:nvSpPr>
          <p:cNvPr id="265225" name="Rectangle 9"/>
          <p:cNvSpPr>
            <a:spLocks noChangeArrowheads="1"/>
          </p:cNvSpPr>
          <p:nvPr/>
        </p:nvSpPr>
        <p:spPr bwMode="auto">
          <a:xfrm>
            <a:off x="3127375" y="6021388"/>
            <a:ext cx="7937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通用大楼</a:t>
            </a:r>
          </a:p>
        </p:txBody>
      </p:sp>
      <p:sp>
        <p:nvSpPr>
          <p:cNvPr id="265226" name="Rectangle 10"/>
          <p:cNvSpPr>
            <a:spLocks noChangeArrowheads="1"/>
          </p:cNvSpPr>
          <p:nvPr/>
        </p:nvSpPr>
        <p:spPr bwMode="auto">
          <a:xfrm>
            <a:off x="755650" y="6021388"/>
            <a:ext cx="7937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通用大楼</a:t>
            </a:r>
          </a:p>
        </p:txBody>
      </p:sp>
      <p:pic>
        <p:nvPicPr>
          <p:cNvPr id="265227" name="Picture 11" descr="大楼通用_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363" y="1974850"/>
            <a:ext cx="1576387" cy="135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5228" name="Picture 12" descr="大楼通用_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4541838"/>
            <a:ext cx="1573212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5229" name="Picture 13" descr="大楼通用_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8" y="1608138"/>
            <a:ext cx="1573212" cy="171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5230" name="Picture 14" descr="大楼通用_0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1771650"/>
            <a:ext cx="1573213" cy="155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5231" name="Picture 15" descr="大楼通用_0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25" y="4549775"/>
            <a:ext cx="1573213" cy="130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5232" name="Picture 16" descr="大楼通用_0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975" y="4367213"/>
            <a:ext cx="1573213" cy="148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5233" name="Picture 17" descr="大楼通用_0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850" y="2084388"/>
            <a:ext cx="1573213" cy="124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790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Text Box 2"/>
          <p:cNvSpPr txBox="1">
            <a:spLocks noChangeArrowheads="1"/>
          </p:cNvSpPr>
          <p:nvPr/>
        </p:nvSpPr>
        <p:spPr bwMode="auto">
          <a:xfrm>
            <a:off x="431800" y="2395538"/>
            <a:ext cx="11525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IPv6</a:t>
            </a:r>
            <a:r>
              <a:rPr lang="zh-CN" altLang="en-US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路由器</a:t>
            </a:r>
          </a:p>
        </p:txBody>
      </p:sp>
      <p:sp>
        <p:nvSpPr>
          <p:cNvPr id="247811" name="Text Box 3"/>
          <p:cNvSpPr txBox="1">
            <a:spLocks noChangeArrowheads="1"/>
          </p:cNvSpPr>
          <p:nvPr/>
        </p:nvSpPr>
        <p:spPr bwMode="auto">
          <a:xfrm>
            <a:off x="1784350" y="2395538"/>
            <a:ext cx="11525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SOHO</a:t>
            </a:r>
            <a:r>
              <a:rPr lang="zh-CN" altLang="en-US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路由器</a:t>
            </a:r>
          </a:p>
        </p:txBody>
      </p:sp>
      <p:sp>
        <p:nvSpPr>
          <p:cNvPr id="247812" name="Text Box 4"/>
          <p:cNvSpPr txBox="1">
            <a:spLocks noChangeArrowheads="1"/>
          </p:cNvSpPr>
          <p:nvPr/>
        </p:nvSpPr>
        <p:spPr bwMode="auto">
          <a:xfrm>
            <a:off x="4643438" y="2395538"/>
            <a:ext cx="11525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中低端路由器</a:t>
            </a:r>
          </a:p>
        </p:txBody>
      </p:sp>
      <p:sp>
        <p:nvSpPr>
          <p:cNvPr id="247813" name="Text Box 5"/>
          <p:cNvSpPr txBox="1">
            <a:spLocks noChangeArrowheads="1"/>
          </p:cNvSpPr>
          <p:nvPr/>
        </p:nvSpPr>
        <p:spPr bwMode="auto">
          <a:xfrm>
            <a:off x="3203575" y="2395538"/>
            <a:ext cx="1152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带语音模块的路由器</a:t>
            </a:r>
          </a:p>
        </p:txBody>
      </p:sp>
      <p:sp>
        <p:nvSpPr>
          <p:cNvPr id="247814" name="Text Box 6"/>
          <p:cNvSpPr txBox="1">
            <a:spLocks noChangeArrowheads="1"/>
          </p:cNvSpPr>
          <p:nvPr/>
        </p:nvSpPr>
        <p:spPr bwMode="auto">
          <a:xfrm>
            <a:off x="482600" y="6451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>
                <a:solidFill>
                  <a:schemeClr val="tx1"/>
                </a:solidFill>
                <a:ea typeface="宋体" charset="0"/>
                <a:cs typeface="宋体" charset="0"/>
              </a:rPr>
              <a:t>3</a:t>
            </a:r>
          </a:p>
        </p:txBody>
      </p:sp>
      <p:sp>
        <p:nvSpPr>
          <p:cNvPr id="247815" name="Text Box 7"/>
          <p:cNvSpPr txBox="1">
            <a:spLocks noChangeArrowheads="1"/>
          </p:cNvSpPr>
          <p:nvPr/>
        </p:nvSpPr>
        <p:spPr bwMode="auto">
          <a:xfrm>
            <a:off x="1331913" y="404813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912813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algn="l" defTabSz="912813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algn="l" defTabSz="912813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algn="l" defTabSz="912813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algn="l" defTabSz="912813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572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9144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1371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18288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/>
            <a:r>
              <a:rPr lang="zh-CN" altLang="en-US" sz="2400">
                <a:solidFill>
                  <a:srgbClr val="FF0000"/>
                </a:solidFill>
                <a:latin typeface="黑体" charset="0"/>
                <a:ea typeface="黑体" charset="0"/>
                <a:cs typeface="黑体" charset="0"/>
              </a:rPr>
              <a:t>抽象图标</a:t>
            </a:r>
          </a:p>
        </p:txBody>
      </p:sp>
      <p:sp>
        <p:nvSpPr>
          <p:cNvPr id="247816" name="Text Box 8"/>
          <p:cNvSpPr txBox="1">
            <a:spLocks noChangeArrowheads="1"/>
          </p:cNvSpPr>
          <p:nvPr/>
        </p:nvSpPr>
        <p:spPr bwMode="auto">
          <a:xfrm>
            <a:off x="431800" y="4017963"/>
            <a:ext cx="11525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通用路由器</a:t>
            </a:r>
          </a:p>
        </p:txBody>
      </p:sp>
      <p:sp>
        <p:nvSpPr>
          <p:cNvPr id="247817" name="Text Box 9"/>
          <p:cNvSpPr txBox="1">
            <a:spLocks noChangeArrowheads="1"/>
          </p:cNvSpPr>
          <p:nvPr/>
        </p:nvSpPr>
        <p:spPr bwMode="auto">
          <a:xfrm>
            <a:off x="1784350" y="4017963"/>
            <a:ext cx="11525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IDS</a:t>
            </a:r>
            <a:r>
              <a:rPr lang="zh-CN" altLang="en-US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路由器</a:t>
            </a:r>
          </a:p>
        </p:txBody>
      </p:sp>
      <p:sp>
        <p:nvSpPr>
          <p:cNvPr id="247818" name="Text Box 10"/>
          <p:cNvSpPr txBox="1">
            <a:spLocks noChangeArrowheads="1"/>
          </p:cNvSpPr>
          <p:nvPr/>
        </p:nvSpPr>
        <p:spPr bwMode="auto">
          <a:xfrm>
            <a:off x="3203575" y="4017963"/>
            <a:ext cx="11525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MCU</a:t>
            </a:r>
          </a:p>
        </p:txBody>
      </p:sp>
      <p:sp>
        <p:nvSpPr>
          <p:cNvPr id="247819" name="Text Box 11"/>
          <p:cNvSpPr txBox="1">
            <a:spLocks noChangeArrowheads="1"/>
          </p:cNvSpPr>
          <p:nvPr/>
        </p:nvSpPr>
        <p:spPr bwMode="auto">
          <a:xfrm>
            <a:off x="4643438" y="4017963"/>
            <a:ext cx="11525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GK</a:t>
            </a:r>
          </a:p>
        </p:txBody>
      </p:sp>
      <p:sp>
        <p:nvSpPr>
          <p:cNvPr id="247820" name="Text Box 12"/>
          <p:cNvSpPr txBox="1">
            <a:spLocks noChangeArrowheads="1"/>
          </p:cNvSpPr>
          <p:nvPr/>
        </p:nvSpPr>
        <p:spPr bwMode="auto">
          <a:xfrm>
            <a:off x="6083300" y="2420938"/>
            <a:ext cx="11525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核心路由器</a:t>
            </a:r>
          </a:p>
        </p:txBody>
      </p:sp>
      <p:sp>
        <p:nvSpPr>
          <p:cNvPr id="247821" name="Rectangle 13"/>
          <p:cNvSpPr>
            <a:spLocks noChangeArrowheads="1"/>
          </p:cNvSpPr>
          <p:nvPr/>
        </p:nvSpPr>
        <p:spPr bwMode="auto">
          <a:xfrm>
            <a:off x="3343275" y="5619750"/>
            <a:ext cx="9890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友商路由器</a:t>
            </a:r>
            <a:r>
              <a:rPr lang="en-US" altLang="zh-CN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.</a:t>
            </a:r>
          </a:p>
        </p:txBody>
      </p:sp>
      <p:sp>
        <p:nvSpPr>
          <p:cNvPr id="247822" name="Rectangle 14"/>
          <p:cNvSpPr>
            <a:spLocks noChangeArrowheads="1"/>
          </p:cNvSpPr>
          <p:nvPr/>
        </p:nvSpPr>
        <p:spPr bwMode="auto">
          <a:xfrm>
            <a:off x="6532563" y="5746750"/>
            <a:ext cx="641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中继器</a:t>
            </a:r>
          </a:p>
        </p:txBody>
      </p:sp>
      <p:sp>
        <p:nvSpPr>
          <p:cNvPr id="247823" name="Rectangle 15"/>
          <p:cNvSpPr>
            <a:spLocks noChangeArrowheads="1"/>
          </p:cNvSpPr>
          <p:nvPr/>
        </p:nvSpPr>
        <p:spPr bwMode="auto">
          <a:xfrm>
            <a:off x="2047875" y="5691188"/>
            <a:ext cx="4968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PAD</a:t>
            </a:r>
          </a:p>
        </p:txBody>
      </p:sp>
      <p:sp>
        <p:nvSpPr>
          <p:cNvPr id="247824" name="Rectangle 16"/>
          <p:cNvSpPr>
            <a:spLocks noChangeArrowheads="1"/>
          </p:cNvSpPr>
          <p:nvPr/>
        </p:nvSpPr>
        <p:spPr bwMode="auto">
          <a:xfrm>
            <a:off x="534988" y="5691188"/>
            <a:ext cx="7493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MA5200</a:t>
            </a:r>
          </a:p>
        </p:txBody>
      </p:sp>
      <p:sp>
        <p:nvSpPr>
          <p:cNvPr id="247825" name="Rectangle 17"/>
          <p:cNvSpPr>
            <a:spLocks noChangeArrowheads="1"/>
          </p:cNvSpPr>
          <p:nvPr/>
        </p:nvSpPr>
        <p:spPr bwMode="auto">
          <a:xfrm>
            <a:off x="4999038" y="5691188"/>
            <a:ext cx="7937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AAA</a:t>
            </a:r>
            <a:r>
              <a:rPr lang="zh-CN" altLang="en-US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认证</a:t>
            </a:r>
          </a:p>
        </p:txBody>
      </p:sp>
      <p:pic>
        <p:nvPicPr>
          <p:cNvPr id="247826" name="Picture 18" descr="IDS-IPS路由器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950" y="3298825"/>
            <a:ext cx="900113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7827" name="Picture 19" descr="IPv6路由器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1768475"/>
            <a:ext cx="935037" cy="630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47828" name="Picture 20" descr="GK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775" y="3403600"/>
            <a:ext cx="865188" cy="69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47829" name="Picture 21" descr="SOHO路由器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738" y="1651000"/>
            <a:ext cx="900112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47830" name="Picture 22" descr="带语音模块的路由器"/>
          <p:cNvPicPr>
            <a:picLocks noGrp="1"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1652588"/>
            <a:ext cx="900113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pic>
        <p:nvPicPr>
          <p:cNvPr id="247831" name="Picture 23" descr="中低端路由器-"/>
          <p:cNvPicPr>
            <a:picLocks noGrp="1"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075" y="1662113"/>
            <a:ext cx="900113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pic>
        <p:nvPicPr>
          <p:cNvPr id="247832" name="Picture 24" descr="高端路由器"/>
          <p:cNvPicPr>
            <a:picLocks noGrp="1"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538" y="1562100"/>
            <a:ext cx="900112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pic>
        <p:nvPicPr>
          <p:cNvPr id="247833" name="Picture 25" descr="通用路由器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3" y="3279775"/>
            <a:ext cx="931862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7834" name="Picture 26" descr="PAD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4935538"/>
            <a:ext cx="898525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7835" name="Picture 27" descr="MCU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25" y="3298825"/>
            <a:ext cx="898525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7836" name="Picture 28" descr="AAA认证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563" y="4876800"/>
            <a:ext cx="898525" cy="66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7837" name="Picture 29" descr="友方路由器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0" y="4856163"/>
            <a:ext cx="957263" cy="70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7838" name="Picture 30" descr="中继器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350" y="4481513"/>
            <a:ext cx="898525" cy="101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7839" name="Picture 31" descr="MA250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3" y="4943475"/>
            <a:ext cx="900112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7527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Text Box 2"/>
          <p:cNvSpPr txBox="1">
            <a:spLocks noChangeArrowheads="1"/>
          </p:cNvSpPr>
          <p:nvPr/>
        </p:nvSpPr>
        <p:spPr bwMode="auto">
          <a:xfrm>
            <a:off x="323850" y="2071688"/>
            <a:ext cx="11525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边缘交换机</a:t>
            </a:r>
          </a:p>
        </p:txBody>
      </p:sp>
      <p:sp>
        <p:nvSpPr>
          <p:cNvPr id="248835" name="Text Box 3"/>
          <p:cNvSpPr txBox="1">
            <a:spLocks noChangeArrowheads="1"/>
          </p:cNvSpPr>
          <p:nvPr/>
        </p:nvSpPr>
        <p:spPr bwMode="auto">
          <a:xfrm>
            <a:off x="1692275" y="2071688"/>
            <a:ext cx="11525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插座式交换机</a:t>
            </a:r>
          </a:p>
        </p:txBody>
      </p:sp>
      <p:sp>
        <p:nvSpPr>
          <p:cNvPr id="248836" name="Text Box 4"/>
          <p:cNvSpPr txBox="1">
            <a:spLocks noChangeArrowheads="1"/>
          </p:cNvSpPr>
          <p:nvPr/>
        </p:nvSpPr>
        <p:spPr bwMode="auto">
          <a:xfrm>
            <a:off x="4622800" y="2071688"/>
            <a:ext cx="11525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汇聚交换机</a:t>
            </a:r>
          </a:p>
        </p:txBody>
      </p:sp>
      <p:sp>
        <p:nvSpPr>
          <p:cNvPr id="248837" name="Text Box 5"/>
          <p:cNvSpPr txBox="1">
            <a:spLocks noChangeArrowheads="1"/>
          </p:cNvSpPr>
          <p:nvPr/>
        </p:nvSpPr>
        <p:spPr bwMode="auto">
          <a:xfrm>
            <a:off x="3132138" y="2071688"/>
            <a:ext cx="11525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堆叠交换机</a:t>
            </a:r>
          </a:p>
        </p:txBody>
      </p:sp>
      <p:sp>
        <p:nvSpPr>
          <p:cNvPr id="248838" name="Text Box 6"/>
          <p:cNvSpPr txBox="1">
            <a:spLocks noChangeArrowheads="1"/>
          </p:cNvSpPr>
          <p:nvPr/>
        </p:nvSpPr>
        <p:spPr bwMode="auto">
          <a:xfrm>
            <a:off x="6083300" y="2071688"/>
            <a:ext cx="11525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核心交换机</a:t>
            </a:r>
          </a:p>
        </p:txBody>
      </p:sp>
      <p:sp>
        <p:nvSpPr>
          <p:cNvPr id="248839" name="Text Box 7"/>
          <p:cNvSpPr txBox="1">
            <a:spLocks noChangeArrowheads="1"/>
          </p:cNvSpPr>
          <p:nvPr/>
        </p:nvSpPr>
        <p:spPr bwMode="auto">
          <a:xfrm>
            <a:off x="7523163" y="2060575"/>
            <a:ext cx="1152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通用交换机</a:t>
            </a:r>
          </a:p>
        </p:txBody>
      </p:sp>
      <p:sp>
        <p:nvSpPr>
          <p:cNvPr id="248840" name="Text Box 8"/>
          <p:cNvSpPr txBox="1">
            <a:spLocks noChangeArrowheads="1"/>
          </p:cNvSpPr>
          <p:nvPr/>
        </p:nvSpPr>
        <p:spPr bwMode="auto">
          <a:xfrm>
            <a:off x="1403350" y="404813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912813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algn="l" defTabSz="912813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algn="l" defTabSz="912813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algn="l" defTabSz="912813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algn="l" defTabSz="912813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572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9144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1371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18288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/>
            <a:r>
              <a:rPr lang="zh-CN" altLang="en-US" sz="2400">
                <a:solidFill>
                  <a:srgbClr val="FF0000"/>
                </a:solidFill>
                <a:latin typeface="黑体" charset="0"/>
                <a:ea typeface="黑体" charset="0"/>
                <a:cs typeface="黑体" charset="0"/>
              </a:rPr>
              <a:t>抽象图标</a:t>
            </a:r>
          </a:p>
        </p:txBody>
      </p:sp>
      <p:sp>
        <p:nvSpPr>
          <p:cNvPr id="248841" name="Text Box 9"/>
          <p:cNvSpPr txBox="1">
            <a:spLocks noChangeArrowheads="1"/>
          </p:cNvSpPr>
          <p:nvPr/>
        </p:nvSpPr>
        <p:spPr bwMode="auto">
          <a:xfrm>
            <a:off x="482600" y="6451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>
                <a:solidFill>
                  <a:schemeClr val="tx1"/>
                </a:solidFill>
                <a:ea typeface="宋体" charset="0"/>
                <a:cs typeface="宋体" charset="0"/>
              </a:rPr>
              <a:t>4</a:t>
            </a:r>
          </a:p>
        </p:txBody>
      </p:sp>
      <p:sp>
        <p:nvSpPr>
          <p:cNvPr id="248842" name="Rectangle 10"/>
          <p:cNvSpPr>
            <a:spLocks noChangeArrowheads="1"/>
          </p:cNvSpPr>
          <p:nvPr/>
        </p:nvSpPr>
        <p:spPr bwMode="auto">
          <a:xfrm>
            <a:off x="468313" y="3789363"/>
            <a:ext cx="8096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L2</a:t>
            </a:r>
            <a:r>
              <a:rPr lang="zh-CN" altLang="en-US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交换机</a:t>
            </a:r>
          </a:p>
        </p:txBody>
      </p:sp>
      <p:sp>
        <p:nvSpPr>
          <p:cNvPr id="248843" name="Rectangle 11"/>
          <p:cNvSpPr>
            <a:spLocks noChangeArrowheads="1"/>
          </p:cNvSpPr>
          <p:nvPr/>
        </p:nvSpPr>
        <p:spPr bwMode="auto">
          <a:xfrm>
            <a:off x="1808163" y="5459413"/>
            <a:ext cx="12509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中转分组交换机</a:t>
            </a:r>
          </a:p>
        </p:txBody>
      </p:sp>
      <p:sp>
        <p:nvSpPr>
          <p:cNvPr id="248844" name="Rectangle 12"/>
          <p:cNvSpPr>
            <a:spLocks noChangeArrowheads="1"/>
          </p:cNvSpPr>
          <p:nvPr/>
        </p:nvSpPr>
        <p:spPr bwMode="auto">
          <a:xfrm>
            <a:off x="6011863" y="3789363"/>
            <a:ext cx="15192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Frame-Relay</a:t>
            </a:r>
            <a:r>
              <a:rPr lang="zh-CN" altLang="en-US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交换机</a:t>
            </a:r>
          </a:p>
        </p:txBody>
      </p:sp>
      <p:sp>
        <p:nvSpPr>
          <p:cNvPr id="248845" name="Rectangle 13"/>
          <p:cNvSpPr>
            <a:spLocks noChangeArrowheads="1"/>
          </p:cNvSpPr>
          <p:nvPr/>
        </p:nvSpPr>
        <p:spPr bwMode="auto">
          <a:xfrm>
            <a:off x="368300" y="5459413"/>
            <a:ext cx="12509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本地分组交换机</a:t>
            </a:r>
          </a:p>
        </p:txBody>
      </p:sp>
      <p:sp>
        <p:nvSpPr>
          <p:cNvPr id="248846" name="Rectangle 14"/>
          <p:cNvSpPr>
            <a:spLocks noChangeArrowheads="1"/>
          </p:cNvSpPr>
          <p:nvPr/>
        </p:nvSpPr>
        <p:spPr bwMode="auto">
          <a:xfrm>
            <a:off x="7667625" y="3789363"/>
            <a:ext cx="9461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友商交换机</a:t>
            </a:r>
          </a:p>
        </p:txBody>
      </p:sp>
      <p:sp>
        <p:nvSpPr>
          <p:cNvPr id="248847" name="Rectangle 15"/>
          <p:cNvSpPr>
            <a:spLocks noChangeArrowheads="1"/>
          </p:cNvSpPr>
          <p:nvPr/>
        </p:nvSpPr>
        <p:spPr bwMode="auto">
          <a:xfrm>
            <a:off x="4716463" y="3789363"/>
            <a:ext cx="9540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X.25</a:t>
            </a:r>
            <a:r>
              <a:rPr lang="zh-CN" altLang="en-US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交换机</a:t>
            </a:r>
          </a:p>
        </p:txBody>
      </p:sp>
      <p:sp>
        <p:nvSpPr>
          <p:cNvPr id="248848" name="Rectangle 16"/>
          <p:cNvSpPr>
            <a:spLocks noChangeArrowheads="1"/>
          </p:cNvSpPr>
          <p:nvPr/>
        </p:nvSpPr>
        <p:spPr bwMode="auto">
          <a:xfrm>
            <a:off x="1763713" y="3789363"/>
            <a:ext cx="9461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程控交换机</a:t>
            </a:r>
          </a:p>
        </p:txBody>
      </p:sp>
      <p:sp>
        <p:nvSpPr>
          <p:cNvPr id="248849" name="Rectangle 17"/>
          <p:cNvSpPr>
            <a:spLocks noChangeArrowheads="1"/>
          </p:cNvSpPr>
          <p:nvPr/>
        </p:nvSpPr>
        <p:spPr bwMode="auto">
          <a:xfrm>
            <a:off x="3419475" y="3789363"/>
            <a:ext cx="9461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三层交换机</a:t>
            </a:r>
          </a:p>
        </p:txBody>
      </p:sp>
      <p:sp>
        <p:nvSpPr>
          <p:cNvPr id="248850" name="Text Box 18"/>
          <p:cNvSpPr txBox="1">
            <a:spLocks noChangeArrowheads="1"/>
          </p:cNvSpPr>
          <p:nvPr/>
        </p:nvSpPr>
        <p:spPr bwMode="auto">
          <a:xfrm>
            <a:off x="4643438" y="5459413"/>
            <a:ext cx="11525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集线器</a:t>
            </a:r>
          </a:p>
        </p:txBody>
      </p:sp>
      <p:sp>
        <p:nvSpPr>
          <p:cNvPr id="248851" name="Text Box 19"/>
          <p:cNvSpPr txBox="1">
            <a:spLocks noChangeArrowheads="1"/>
          </p:cNvSpPr>
          <p:nvPr/>
        </p:nvSpPr>
        <p:spPr bwMode="auto">
          <a:xfrm>
            <a:off x="3275013" y="5459413"/>
            <a:ext cx="11525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接入服务器</a:t>
            </a:r>
          </a:p>
        </p:txBody>
      </p:sp>
      <p:pic>
        <p:nvPicPr>
          <p:cNvPr id="248852" name="Picture 20" descr="友方交换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775" y="3057525"/>
            <a:ext cx="860425" cy="63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8853" name="Picture 21" descr="汇聚交换机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363" y="1387475"/>
            <a:ext cx="898525" cy="65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8854" name="Picture 22" descr="边缘交换机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3" y="1387475"/>
            <a:ext cx="898525" cy="65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8855" name="Picture 23" descr="插座式交换机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825" y="1387475"/>
            <a:ext cx="898525" cy="65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8856" name="Picture 24" descr="堆叠交换机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825" y="1266825"/>
            <a:ext cx="1009650" cy="77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8857" name="Picture 25" descr="集线器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950" y="4752975"/>
            <a:ext cx="898525" cy="65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8858" name="Picture 26" descr="核心交换机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363" y="1387475"/>
            <a:ext cx="898525" cy="65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8859" name="Picture 27" descr="通用交换机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363" y="1387475"/>
            <a:ext cx="900112" cy="65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8860" name="Picture 28" descr="接入服务器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250" y="4752975"/>
            <a:ext cx="900113" cy="65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8861" name="Picture 29" descr="L2交换机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3032125"/>
            <a:ext cx="900113" cy="65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8862" name="Picture 30" descr="三层交换机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088" y="3032125"/>
            <a:ext cx="898525" cy="65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8863" name="Picture 31" descr="中转分组交换机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4752975"/>
            <a:ext cx="903288" cy="65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8864" name="Picture 32" descr="程控交换机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113" y="3032125"/>
            <a:ext cx="898525" cy="65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8865" name="Picture 33" descr="X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650" y="3032125"/>
            <a:ext cx="898525" cy="65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8866" name="Picture 34" descr="本地分组交换机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4752975"/>
            <a:ext cx="903288" cy="65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8867" name="Picture 35" descr="Frame-Relay交换机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25" y="3032125"/>
            <a:ext cx="900113" cy="65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0230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Text Box 2"/>
          <p:cNvSpPr txBox="1">
            <a:spLocks noChangeArrowheads="1"/>
          </p:cNvSpPr>
          <p:nvPr/>
        </p:nvSpPr>
        <p:spPr bwMode="auto">
          <a:xfrm>
            <a:off x="430213" y="3802063"/>
            <a:ext cx="11525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AP</a:t>
            </a:r>
          </a:p>
        </p:txBody>
      </p:sp>
      <p:sp>
        <p:nvSpPr>
          <p:cNvPr id="249859" name="Text Box 3"/>
          <p:cNvSpPr txBox="1">
            <a:spLocks noChangeArrowheads="1"/>
          </p:cNvSpPr>
          <p:nvPr/>
        </p:nvSpPr>
        <p:spPr bwMode="auto">
          <a:xfrm>
            <a:off x="6084888" y="2074863"/>
            <a:ext cx="11525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防火墙</a:t>
            </a:r>
          </a:p>
        </p:txBody>
      </p:sp>
      <p:sp>
        <p:nvSpPr>
          <p:cNvPr id="249860" name="Text Box 4"/>
          <p:cNvSpPr txBox="1">
            <a:spLocks noChangeArrowheads="1"/>
          </p:cNvSpPr>
          <p:nvPr/>
        </p:nvSpPr>
        <p:spPr bwMode="auto">
          <a:xfrm>
            <a:off x="1844675" y="3802063"/>
            <a:ext cx="11525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大功率</a:t>
            </a:r>
            <a:r>
              <a:rPr lang="en-US" altLang="zh-CN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AP</a:t>
            </a:r>
          </a:p>
        </p:txBody>
      </p:sp>
      <p:sp>
        <p:nvSpPr>
          <p:cNvPr id="249861" name="Text Box 5"/>
          <p:cNvSpPr txBox="1">
            <a:spLocks noChangeArrowheads="1"/>
          </p:cNvSpPr>
          <p:nvPr/>
        </p:nvSpPr>
        <p:spPr bwMode="auto">
          <a:xfrm>
            <a:off x="4787900" y="2074863"/>
            <a:ext cx="11525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无线网卡</a:t>
            </a:r>
          </a:p>
        </p:txBody>
      </p:sp>
      <p:sp>
        <p:nvSpPr>
          <p:cNvPr id="249862" name="Text Box 6"/>
          <p:cNvSpPr txBox="1">
            <a:spLocks noChangeArrowheads="1"/>
          </p:cNvSpPr>
          <p:nvPr/>
        </p:nvSpPr>
        <p:spPr bwMode="auto">
          <a:xfrm>
            <a:off x="3189288" y="3802063"/>
            <a:ext cx="11525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无线网桥</a:t>
            </a:r>
          </a:p>
        </p:txBody>
      </p:sp>
      <p:sp>
        <p:nvSpPr>
          <p:cNvPr id="249863" name="Text Box 7"/>
          <p:cNvSpPr txBox="1">
            <a:spLocks noChangeArrowheads="1"/>
          </p:cNvSpPr>
          <p:nvPr/>
        </p:nvSpPr>
        <p:spPr bwMode="auto">
          <a:xfrm>
            <a:off x="7524750" y="2060575"/>
            <a:ext cx="1152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语音网关</a:t>
            </a:r>
          </a:p>
        </p:txBody>
      </p:sp>
      <p:sp>
        <p:nvSpPr>
          <p:cNvPr id="249864" name="Text Box 8"/>
          <p:cNvSpPr txBox="1">
            <a:spLocks noChangeArrowheads="1"/>
          </p:cNvSpPr>
          <p:nvPr/>
        </p:nvSpPr>
        <p:spPr bwMode="auto">
          <a:xfrm>
            <a:off x="4786313" y="3802063"/>
            <a:ext cx="11525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网络电话系统</a:t>
            </a:r>
          </a:p>
        </p:txBody>
      </p:sp>
      <p:sp>
        <p:nvSpPr>
          <p:cNvPr id="249865" name="Text Box 9"/>
          <p:cNvSpPr txBox="1">
            <a:spLocks noChangeArrowheads="1"/>
          </p:cNvSpPr>
          <p:nvPr/>
        </p:nvSpPr>
        <p:spPr bwMode="auto">
          <a:xfrm>
            <a:off x="542925" y="2106613"/>
            <a:ext cx="11525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安全网关</a:t>
            </a:r>
            <a:r>
              <a:rPr lang="en-US" altLang="zh-CN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VPN</a:t>
            </a:r>
          </a:p>
        </p:txBody>
      </p:sp>
      <p:sp>
        <p:nvSpPr>
          <p:cNvPr id="249866" name="Text Box 10"/>
          <p:cNvSpPr txBox="1">
            <a:spLocks noChangeArrowheads="1"/>
          </p:cNvSpPr>
          <p:nvPr/>
        </p:nvSpPr>
        <p:spPr bwMode="auto">
          <a:xfrm>
            <a:off x="1831975" y="2106613"/>
            <a:ext cx="11525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计费网关</a:t>
            </a:r>
          </a:p>
        </p:txBody>
      </p:sp>
      <p:sp>
        <p:nvSpPr>
          <p:cNvPr id="249867" name="Text Box 11"/>
          <p:cNvSpPr txBox="1">
            <a:spLocks noChangeArrowheads="1"/>
          </p:cNvSpPr>
          <p:nvPr/>
        </p:nvSpPr>
        <p:spPr bwMode="auto">
          <a:xfrm>
            <a:off x="3348038" y="2074863"/>
            <a:ext cx="11525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入侵检测系统</a:t>
            </a:r>
          </a:p>
        </p:txBody>
      </p:sp>
      <p:sp>
        <p:nvSpPr>
          <p:cNvPr id="249868" name="Text Box 12"/>
          <p:cNvSpPr txBox="1">
            <a:spLocks noChangeArrowheads="1"/>
          </p:cNvSpPr>
          <p:nvPr/>
        </p:nvSpPr>
        <p:spPr bwMode="auto">
          <a:xfrm>
            <a:off x="6084888" y="3802063"/>
            <a:ext cx="12969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深度测试防火墙</a:t>
            </a:r>
          </a:p>
        </p:txBody>
      </p:sp>
      <p:sp>
        <p:nvSpPr>
          <p:cNvPr id="249869" name="Text Box 13"/>
          <p:cNvSpPr txBox="1">
            <a:spLocks noChangeArrowheads="1"/>
          </p:cNvSpPr>
          <p:nvPr/>
        </p:nvSpPr>
        <p:spPr bwMode="auto">
          <a:xfrm>
            <a:off x="1403350" y="333375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912813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algn="l" defTabSz="912813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algn="l" defTabSz="912813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algn="l" defTabSz="912813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algn="l" defTabSz="912813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572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9144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1371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18288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/>
            <a:r>
              <a:rPr lang="zh-CN" altLang="en-US" sz="2400">
                <a:solidFill>
                  <a:srgbClr val="FF0000"/>
                </a:solidFill>
                <a:latin typeface="黑体" charset="0"/>
                <a:ea typeface="黑体" charset="0"/>
                <a:cs typeface="黑体" charset="0"/>
              </a:rPr>
              <a:t>抽象图标</a:t>
            </a:r>
          </a:p>
        </p:txBody>
      </p:sp>
      <p:sp>
        <p:nvSpPr>
          <p:cNvPr id="249870" name="Text Box 14"/>
          <p:cNvSpPr txBox="1">
            <a:spLocks noChangeArrowheads="1"/>
          </p:cNvSpPr>
          <p:nvPr/>
        </p:nvSpPr>
        <p:spPr bwMode="auto">
          <a:xfrm>
            <a:off x="539750" y="6237288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>
                <a:solidFill>
                  <a:schemeClr val="tx1"/>
                </a:solidFill>
                <a:ea typeface="宋体" charset="0"/>
                <a:cs typeface="宋体" charset="0"/>
              </a:rPr>
              <a:t>5</a:t>
            </a:r>
          </a:p>
        </p:txBody>
      </p:sp>
      <p:sp>
        <p:nvSpPr>
          <p:cNvPr id="249871" name="Text Box 15"/>
          <p:cNvSpPr txBox="1">
            <a:spLocks noChangeArrowheads="1"/>
          </p:cNvSpPr>
          <p:nvPr/>
        </p:nvSpPr>
        <p:spPr bwMode="auto">
          <a:xfrm>
            <a:off x="5940425" y="5297488"/>
            <a:ext cx="11525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语音服务器</a:t>
            </a:r>
          </a:p>
        </p:txBody>
      </p:sp>
      <p:sp>
        <p:nvSpPr>
          <p:cNvPr id="249872" name="Text Box 16"/>
          <p:cNvSpPr txBox="1">
            <a:spLocks noChangeArrowheads="1"/>
          </p:cNvSpPr>
          <p:nvPr/>
        </p:nvSpPr>
        <p:spPr bwMode="auto">
          <a:xfrm>
            <a:off x="357188" y="5314950"/>
            <a:ext cx="1152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PBX</a:t>
            </a:r>
          </a:p>
        </p:txBody>
      </p:sp>
      <p:sp>
        <p:nvSpPr>
          <p:cNvPr id="249873" name="Rectangle 17"/>
          <p:cNvSpPr>
            <a:spLocks noChangeArrowheads="1"/>
          </p:cNvSpPr>
          <p:nvPr/>
        </p:nvSpPr>
        <p:spPr bwMode="auto">
          <a:xfrm>
            <a:off x="1963738" y="5314950"/>
            <a:ext cx="7080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DSLAM</a:t>
            </a:r>
          </a:p>
        </p:txBody>
      </p:sp>
      <p:sp>
        <p:nvSpPr>
          <p:cNvPr id="249874" name="Rectangle 18"/>
          <p:cNvSpPr>
            <a:spLocks noChangeArrowheads="1"/>
          </p:cNvSpPr>
          <p:nvPr/>
        </p:nvSpPr>
        <p:spPr bwMode="auto">
          <a:xfrm>
            <a:off x="4627563" y="5314950"/>
            <a:ext cx="10969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Modem(</a:t>
            </a:r>
            <a:r>
              <a:rPr lang="zh-CN" altLang="en-US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抽象</a:t>
            </a:r>
            <a:r>
              <a:rPr lang="en-US" altLang="zh-CN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)</a:t>
            </a:r>
          </a:p>
        </p:txBody>
      </p:sp>
      <p:sp>
        <p:nvSpPr>
          <p:cNvPr id="249875" name="Rectangle 19"/>
          <p:cNvSpPr>
            <a:spLocks noChangeArrowheads="1"/>
          </p:cNvSpPr>
          <p:nvPr/>
        </p:nvSpPr>
        <p:spPr bwMode="auto">
          <a:xfrm>
            <a:off x="3132138" y="5314950"/>
            <a:ext cx="9540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ISDN(</a:t>
            </a:r>
            <a:r>
              <a:rPr lang="zh-CN" altLang="en-US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抽象</a:t>
            </a:r>
            <a:r>
              <a:rPr lang="en-US" altLang="zh-CN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)</a:t>
            </a:r>
          </a:p>
        </p:txBody>
      </p:sp>
      <p:sp>
        <p:nvSpPr>
          <p:cNvPr id="249876" name="Text Box 20"/>
          <p:cNvSpPr txBox="1">
            <a:spLocks noChangeArrowheads="1"/>
          </p:cNvSpPr>
          <p:nvPr/>
        </p:nvSpPr>
        <p:spPr bwMode="auto">
          <a:xfrm>
            <a:off x="7258050" y="5297488"/>
            <a:ext cx="15843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Software_comware</a:t>
            </a:r>
          </a:p>
        </p:txBody>
      </p:sp>
      <p:pic>
        <p:nvPicPr>
          <p:cNvPr id="249877" name="Picture 21" descr="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" y="3114675"/>
            <a:ext cx="900113" cy="65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9878" name="Picture 22" descr="大功率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513" y="3014663"/>
            <a:ext cx="900112" cy="65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9879" name="Picture 23" descr="无线网桥-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0" y="3001963"/>
            <a:ext cx="900113" cy="65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9880" name="Picture 24" descr="无线网卡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25" y="1354138"/>
            <a:ext cx="900113" cy="65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9881" name="Picture 25" descr="入侵检测系统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188" y="1319213"/>
            <a:ext cx="900112" cy="65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9882" name="Picture 26" descr="网络电话系统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838" y="3049588"/>
            <a:ext cx="900112" cy="65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9883" name="Picture 27" descr="安全网关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3" y="1414463"/>
            <a:ext cx="900112" cy="65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9884" name="Picture 28" descr="计费网关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1401763"/>
            <a:ext cx="900112" cy="65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9885" name="Picture 29" descr="PBX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4608513"/>
            <a:ext cx="900113" cy="65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9886" name="Picture 30" descr="防火墙0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1308100"/>
            <a:ext cx="898525" cy="65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9887" name="Picture 31" descr="深度检测防火墙0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663" y="3032125"/>
            <a:ext cx="898525" cy="65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9888" name="Picture 32" descr="ISD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225" y="4567238"/>
            <a:ext cx="898525" cy="65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9889" name="Picture 33" descr="modem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525" y="4489450"/>
            <a:ext cx="898525" cy="65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9890" name="Picture 34" descr="DSLAM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3" y="4591050"/>
            <a:ext cx="1004887" cy="73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9891" name="Picture 35" descr="语音服务器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675" y="4411663"/>
            <a:ext cx="1055688" cy="86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9892" name="Picture 36" descr="语音网关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413" y="1314450"/>
            <a:ext cx="1004887" cy="73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9893" name="Picture 37" descr="software_comware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4694238"/>
            <a:ext cx="831850" cy="61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7672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Text Box 2"/>
          <p:cNvSpPr txBox="1">
            <a:spLocks noChangeArrowheads="1"/>
          </p:cNvSpPr>
          <p:nvPr/>
        </p:nvSpPr>
        <p:spPr bwMode="auto">
          <a:xfrm>
            <a:off x="781050" y="6105525"/>
            <a:ext cx="8509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R3600E</a:t>
            </a:r>
          </a:p>
        </p:txBody>
      </p:sp>
      <p:sp>
        <p:nvSpPr>
          <p:cNvPr id="252931" name="Text Box 3"/>
          <p:cNvSpPr txBox="1">
            <a:spLocks noChangeArrowheads="1"/>
          </p:cNvSpPr>
          <p:nvPr/>
        </p:nvSpPr>
        <p:spPr bwMode="auto">
          <a:xfrm>
            <a:off x="3165475" y="6105525"/>
            <a:ext cx="8509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R2500E</a:t>
            </a:r>
          </a:p>
        </p:txBody>
      </p:sp>
      <p:sp>
        <p:nvSpPr>
          <p:cNvPr id="252932" name="Text Box 4"/>
          <p:cNvSpPr txBox="1">
            <a:spLocks noChangeArrowheads="1"/>
          </p:cNvSpPr>
          <p:nvPr/>
        </p:nvSpPr>
        <p:spPr bwMode="auto">
          <a:xfrm>
            <a:off x="5326063" y="6092825"/>
            <a:ext cx="8509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R2600E</a:t>
            </a:r>
          </a:p>
        </p:txBody>
      </p:sp>
      <p:sp>
        <p:nvSpPr>
          <p:cNvPr id="252933" name="Text Box 5"/>
          <p:cNvSpPr txBox="1">
            <a:spLocks noChangeArrowheads="1"/>
          </p:cNvSpPr>
          <p:nvPr/>
        </p:nvSpPr>
        <p:spPr bwMode="auto">
          <a:xfrm>
            <a:off x="7561263" y="6092825"/>
            <a:ext cx="8509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R1700</a:t>
            </a:r>
          </a:p>
        </p:txBody>
      </p:sp>
      <p:sp>
        <p:nvSpPr>
          <p:cNvPr id="252934" name="Text Box 6"/>
          <p:cNvSpPr txBox="1">
            <a:spLocks noChangeArrowheads="1"/>
          </p:cNvSpPr>
          <p:nvPr/>
        </p:nvSpPr>
        <p:spPr bwMode="auto">
          <a:xfrm>
            <a:off x="5233988" y="4652963"/>
            <a:ext cx="8509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AR18</a:t>
            </a:r>
          </a:p>
        </p:txBody>
      </p:sp>
      <p:sp>
        <p:nvSpPr>
          <p:cNvPr id="252935" name="Text Box 7"/>
          <p:cNvSpPr txBox="1">
            <a:spLocks noChangeArrowheads="1"/>
          </p:cNvSpPr>
          <p:nvPr/>
        </p:nvSpPr>
        <p:spPr bwMode="auto">
          <a:xfrm>
            <a:off x="3132138" y="4659313"/>
            <a:ext cx="8509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AR28</a:t>
            </a:r>
          </a:p>
        </p:txBody>
      </p:sp>
      <p:sp>
        <p:nvSpPr>
          <p:cNvPr id="252936" name="Text Box 8"/>
          <p:cNvSpPr txBox="1">
            <a:spLocks noChangeArrowheads="1"/>
          </p:cNvSpPr>
          <p:nvPr/>
        </p:nvSpPr>
        <p:spPr bwMode="auto">
          <a:xfrm>
            <a:off x="755650" y="4724400"/>
            <a:ext cx="8509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AR46</a:t>
            </a:r>
          </a:p>
        </p:txBody>
      </p:sp>
      <p:sp>
        <p:nvSpPr>
          <p:cNvPr id="252937" name="Text Box 9"/>
          <p:cNvSpPr txBox="1">
            <a:spLocks noChangeArrowheads="1"/>
          </p:cNvSpPr>
          <p:nvPr/>
        </p:nvSpPr>
        <p:spPr bwMode="auto">
          <a:xfrm>
            <a:off x="611188" y="2492375"/>
            <a:ext cx="8509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NE20</a:t>
            </a:r>
          </a:p>
        </p:txBody>
      </p:sp>
      <p:sp>
        <p:nvSpPr>
          <p:cNvPr id="252938" name="Text Box 10"/>
          <p:cNvSpPr txBox="1">
            <a:spLocks noChangeArrowheads="1"/>
          </p:cNvSpPr>
          <p:nvPr/>
        </p:nvSpPr>
        <p:spPr bwMode="auto">
          <a:xfrm>
            <a:off x="3000375" y="3082925"/>
            <a:ext cx="8509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NE16</a:t>
            </a:r>
          </a:p>
        </p:txBody>
      </p:sp>
      <p:sp>
        <p:nvSpPr>
          <p:cNvPr id="252939" name="Text Box 11"/>
          <p:cNvSpPr txBox="1">
            <a:spLocks noChangeArrowheads="1"/>
          </p:cNvSpPr>
          <p:nvPr/>
        </p:nvSpPr>
        <p:spPr bwMode="auto">
          <a:xfrm>
            <a:off x="5305425" y="3441700"/>
            <a:ext cx="8509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NE40</a:t>
            </a:r>
          </a:p>
        </p:txBody>
      </p:sp>
      <p:sp>
        <p:nvSpPr>
          <p:cNvPr id="252940" name="Text Box 12"/>
          <p:cNvSpPr txBox="1">
            <a:spLocks noChangeArrowheads="1"/>
          </p:cNvSpPr>
          <p:nvPr/>
        </p:nvSpPr>
        <p:spPr bwMode="auto">
          <a:xfrm>
            <a:off x="7537450" y="4437063"/>
            <a:ext cx="8509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NE80</a:t>
            </a:r>
          </a:p>
        </p:txBody>
      </p:sp>
      <p:sp>
        <p:nvSpPr>
          <p:cNvPr id="252941" name="Text Box 13"/>
          <p:cNvSpPr txBox="1">
            <a:spLocks noChangeArrowheads="1"/>
          </p:cNvSpPr>
          <p:nvPr/>
        </p:nvSpPr>
        <p:spPr bwMode="auto">
          <a:xfrm>
            <a:off x="482600" y="6451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>
                <a:solidFill>
                  <a:schemeClr val="tx1"/>
                </a:solidFill>
                <a:ea typeface="宋体" charset="0"/>
                <a:cs typeface="宋体" charset="0"/>
              </a:rPr>
              <a:t>8</a:t>
            </a:r>
          </a:p>
        </p:txBody>
      </p:sp>
      <p:sp>
        <p:nvSpPr>
          <p:cNvPr id="252942" name="Text Box 14"/>
          <p:cNvSpPr txBox="1">
            <a:spLocks noChangeArrowheads="1"/>
          </p:cNvSpPr>
          <p:nvPr/>
        </p:nvSpPr>
        <p:spPr bwMode="auto">
          <a:xfrm>
            <a:off x="1403350" y="260350"/>
            <a:ext cx="2622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400">
                <a:solidFill>
                  <a:schemeClr val="tx1"/>
                </a:solidFill>
                <a:ea typeface="黑体" charset="0"/>
                <a:cs typeface="黑体" charset="0"/>
              </a:rPr>
              <a:t>具象图标－路由器</a:t>
            </a:r>
          </a:p>
        </p:txBody>
      </p:sp>
      <p:pic>
        <p:nvPicPr>
          <p:cNvPr id="252943" name="Picture 15" descr="AR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838575"/>
            <a:ext cx="1266825" cy="84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2944" name="Picture 16" descr="AR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788" y="3767138"/>
            <a:ext cx="140335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2945" name="Picture 17" descr="AR4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429000"/>
            <a:ext cx="1411288" cy="124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2946" name="Picture 18" descr="NE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950" y="1439863"/>
            <a:ext cx="1122363" cy="160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2947" name="Picture 19" descr="NE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1339850"/>
            <a:ext cx="1406525" cy="117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2948" name="Picture 20" descr="NE4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150" y="1458913"/>
            <a:ext cx="1130300" cy="193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2949" name="Picture 21" descr="NE8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250" y="1577975"/>
            <a:ext cx="1122363" cy="272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2950" name="Picture 22" descr="R170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5230813"/>
            <a:ext cx="126682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2951" name="Picture 23" descr="R2500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979988"/>
            <a:ext cx="1684338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2952" name="Picture 24" descr="R2600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150" y="5149850"/>
            <a:ext cx="1411288" cy="90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2953" name="Picture 25" descr="R3600E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5111750"/>
            <a:ext cx="1403350" cy="98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9303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Text Box 2"/>
          <p:cNvSpPr txBox="1">
            <a:spLocks noChangeArrowheads="1"/>
          </p:cNvSpPr>
          <p:nvPr/>
        </p:nvSpPr>
        <p:spPr bwMode="auto">
          <a:xfrm>
            <a:off x="7510463" y="4581525"/>
            <a:ext cx="8509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S8000</a:t>
            </a:r>
          </a:p>
        </p:txBody>
      </p:sp>
      <p:sp>
        <p:nvSpPr>
          <p:cNvPr id="253955" name="Text Box 3"/>
          <p:cNvSpPr txBox="1">
            <a:spLocks noChangeArrowheads="1"/>
          </p:cNvSpPr>
          <p:nvPr/>
        </p:nvSpPr>
        <p:spPr bwMode="auto">
          <a:xfrm>
            <a:off x="3132138" y="3068638"/>
            <a:ext cx="8509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S6500</a:t>
            </a:r>
          </a:p>
        </p:txBody>
      </p:sp>
      <p:sp>
        <p:nvSpPr>
          <p:cNvPr id="253956" name="Text Box 4"/>
          <p:cNvSpPr txBox="1">
            <a:spLocks noChangeArrowheads="1"/>
          </p:cNvSpPr>
          <p:nvPr/>
        </p:nvSpPr>
        <p:spPr bwMode="auto">
          <a:xfrm>
            <a:off x="803275" y="3068638"/>
            <a:ext cx="8509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MA5200</a:t>
            </a:r>
          </a:p>
        </p:txBody>
      </p:sp>
      <p:sp>
        <p:nvSpPr>
          <p:cNvPr id="253957" name="Text Box 5"/>
          <p:cNvSpPr txBox="1">
            <a:spLocks noChangeArrowheads="1"/>
          </p:cNvSpPr>
          <p:nvPr/>
        </p:nvSpPr>
        <p:spPr bwMode="auto">
          <a:xfrm>
            <a:off x="803275" y="4652963"/>
            <a:ext cx="8509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S5000</a:t>
            </a:r>
          </a:p>
        </p:txBody>
      </p:sp>
      <p:sp>
        <p:nvSpPr>
          <p:cNvPr id="253958" name="Text Box 6"/>
          <p:cNvSpPr txBox="1">
            <a:spLocks noChangeArrowheads="1"/>
          </p:cNvSpPr>
          <p:nvPr/>
        </p:nvSpPr>
        <p:spPr bwMode="auto">
          <a:xfrm>
            <a:off x="3073400" y="4652963"/>
            <a:ext cx="8509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S3500</a:t>
            </a:r>
          </a:p>
        </p:txBody>
      </p:sp>
      <p:sp>
        <p:nvSpPr>
          <p:cNvPr id="253959" name="Text Box 7"/>
          <p:cNvSpPr txBox="1">
            <a:spLocks noChangeArrowheads="1"/>
          </p:cNvSpPr>
          <p:nvPr/>
        </p:nvSpPr>
        <p:spPr bwMode="auto">
          <a:xfrm>
            <a:off x="803275" y="5949950"/>
            <a:ext cx="8509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S3000</a:t>
            </a:r>
          </a:p>
        </p:txBody>
      </p:sp>
      <p:sp>
        <p:nvSpPr>
          <p:cNvPr id="253960" name="Text Box 8"/>
          <p:cNvSpPr txBox="1">
            <a:spLocks noChangeArrowheads="1"/>
          </p:cNvSpPr>
          <p:nvPr/>
        </p:nvSpPr>
        <p:spPr bwMode="auto">
          <a:xfrm>
            <a:off x="2951163" y="5949950"/>
            <a:ext cx="8509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S2000</a:t>
            </a:r>
          </a:p>
        </p:txBody>
      </p:sp>
      <p:sp>
        <p:nvSpPr>
          <p:cNvPr id="253961" name="Text Box 9"/>
          <p:cNvSpPr txBox="1">
            <a:spLocks noChangeArrowheads="1"/>
          </p:cNvSpPr>
          <p:nvPr/>
        </p:nvSpPr>
        <p:spPr bwMode="auto">
          <a:xfrm>
            <a:off x="5160963" y="5949950"/>
            <a:ext cx="8509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S1000</a:t>
            </a:r>
          </a:p>
        </p:txBody>
      </p:sp>
      <p:sp>
        <p:nvSpPr>
          <p:cNvPr id="253962" name="Text Box 10"/>
          <p:cNvSpPr txBox="1">
            <a:spLocks noChangeArrowheads="1"/>
          </p:cNvSpPr>
          <p:nvPr/>
        </p:nvSpPr>
        <p:spPr bwMode="auto">
          <a:xfrm>
            <a:off x="5148263" y="3573463"/>
            <a:ext cx="8509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S8500</a:t>
            </a:r>
          </a:p>
        </p:txBody>
      </p:sp>
      <p:sp>
        <p:nvSpPr>
          <p:cNvPr id="253963" name="Text Box 11"/>
          <p:cNvSpPr txBox="1">
            <a:spLocks noChangeArrowheads="1"/>
          </p:cNvSpPr>
          <p:nvPr/>
        </p:nvSpPr>
        <p:spPr bwMode="auto">
          <a:xfrm>
            <a:off x="482600" y="6451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>
                <a:solidFill>
                  <a:schemeClr val="tx1"/>
                </a:solidFill>
                <a:ea typeface="宋体" charset="0"/>
                <a:cs typeface="宋体" charset="0"/>
              </a:rPr>
              <a:t>9</a:t>
            </a:r>
          </a:p>
        </p:txBody>
      </p:sp>
      <p:sp>
        <p:nvSpPr>
          <p:cNvPr id="253964" name="Text Box 12"/>
          <p:cNvSpPr txBox="1">
            <a:spLocks noChangeArrowheads="1"/>
          </p:cNvSpPr>
          <p:nvPr/>
        </p:nvSpPr>
        <p:spPr bwMode="auto">
          <a:xfrm>
            <a:off x="1403350" y="333375"/>
            <a:ext cx="2622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400">
                <a:solidFill>
                  <a:schemeClr val="tx1"/>
                </a:solidFill>
                <a:ea typeface="黑体" charset="0"/>
                <a:cs typeface="黑体" charset="0"/>
              </a:rPr>
              <a:t>具象图标－交换机</a:t>
            </a:r>
          </a:p>
        </p:txBody>
      </p:sp>
      <p:sp>
        <p:nvSpPr>
          <p:cNvPr id="253965" name="Text Box 13"/>
          <p:cNvSpPr txBox="1">
            <a:spLocks noChangeArrowheads="1"/>
          </p:cNvSpPr>
          <p:nvPr/>
        </p:nvSpPr>
        <p:spPr bwMode="auto">
          <a:xfrm>
            <a:off x="7466013" y="6021388"/>
            <a:ext cx="8509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S3900</a:t>
            </a:r>
          </a:p>
        </p:txBody>
      </p:sp>
      <p:pic>
        <p:nvPicPr>
          <p:cNvPr id="253966" name="Picture 14" descr="MA5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1403350"/>
            <a:ext cx="1082675" cy="155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967" name="Picture 15" descr="s10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913" y="5043488"/>
            <a:ext cx="1406525" cy="89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968" name="Picture 16" descr="s20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138" y="5080000"/>
            <a:ext cx="1406525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969" name="Picture 17" descr="s30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5062538"/>
            <a:ext cx="1406525" cy="89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970" name="Picture 18" descr="s350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175" y="3594100"/>
            <a:ext cx="1406525" cy="98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971" name="Picture 19" descr="s390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113" y="5151438"/>
            <a:ext cx="1406525" cy="89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972" name="Picture 20" descr="s500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3671888"/>
            <a:ext cx="1406525" cy="982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973" name="Picture 21" descr="s650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138" y="1320800"/>
            <a:ext cx="1403350" cy="177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974" name="Picture 22" descr="s850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063" y="1146175"/>
            <a:ext cx="1406525" cy="2354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975" name="Picture 23" descr="s800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425" y="1114425"/>
            <a:ext cx="1406525" cy="3414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4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Text Box 2"/>
          <p:cNvSpPr txBox="1">
            <a:spLocks noChangeArrowheads="1"/>
          </p:cNvSpPr>
          <p:nvPr/>
        </p:nvSpPr>
        <p:spPr bwMode="auto">
          <a:xfrm>
            <a:off x="250825" y="2146300"/>
            <a:ext cx="19446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Switch 4900 </a:t>
            </a:r>
            <a:r>
              <a:rPr lang="zh-CN" altLang="en-US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边缘交换机</a:t>
            </a:r>
          </a:p>
        </p:txBody>
      </p:sp>
      <p:sp>
        <p:nvSpPr>
          <p:cNvPr id="254979" name="Text Box 3"/>
          <p:cNvSpPr txBox="1">
            <a:spLocks noChangeArrowheads="1"/>
          </p:cNvSpPr>
          <p:nvPr/>
        </p:nvSpPr>
        <p:spPr bwMode="auto">
          <a:xfrm>
            <a:off x="2592388" y="2146300"/>
            <a:ext cx="19446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Switch 4400 </a:t>
            </a:r>
            <a:r>
              <a:rPr lang="zh-CN" altLang="en-US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堆叠交换机</a:t>
            </a:r>
          </a:p>
        </p:txBody>
      </p:sp>
      <p:sp>
        <p:nvSpPr>
          <p:cNvPr id="254980" name="Text Box 4"/>
          <p:cNvSpPr txBox="1">
            <a:spLocks noChangeArrowheads="1"/>
          </p:cNvSpPr>
          <p:nvPr/>
        </p:nvSpPr>
        <p:spPr bwMode="auto">
          <a:xfrm>
            <a:off x="4859338" y="2146300"/>
            <a:ext cx="19446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Switch 4200 </a:t>
            </a:r>
            <a:r>
              <a:rPr lang="zh-CN" altLang="en-US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堆叠交换机</a:t>
            </a:r>
          </a:p>
        </p:txBody>
      </p:sp>
      <p:sp>
        <p:nvSpPr>
          <p:cNvPr id="254981" name="Text Box 5"/>
          <p:cNvSpPr txBox="1">
            <a:spLocks noChangeArrowheads="1"/>
          </p:cNvSpPr>
          <p:nvPr/>
        </p:nvSpPr>
        <p:spPr bwMode="auto">
          <a:xfrm>
            <a:off x="7092950" y="2146300"/>
            <a:ext cx="19446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Baseline </a:t>
            </a:r>
            <a:r>
              <a:rPr lang="zh-CN" altLang="en-US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集线器</a:t>
            </a:r>
          </a:p>
        </p:txBody>
      </p:sp>
      <p:sp>
        <p:nvSpPr>
          <p:cNvPr id="254982" name="Text Box 6"/>
          <p:cNvSpPr txBox="1">
            <a:spLocks noChangeArrowheads="1"/>
          </p:cNvSpPr>
          <p:nvPr/>
        </p:nvSpPr>
        <p:spPr bwMode="auto">
          <a:xfrm>
            <a:off x="4716463" y="3776663"/>
            <a:ext cx="19446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OfficeConnect </a:t>
            </a:r>
            <a:r>
              <a:rPr lang="zh-CN" altLang="en-US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集线器</a:t>
            </a:r>
          </a:p>
        </p:txBody>
      </p:sp>
      <p:sp>
        <p:nvSpPr>
          <p:cNvPr id="254983" name="Text Box 7"/>
          <p:cNvSpPr txBox="1">
            <a:spLocks noChangeArrowheads="1"/>
          </p:cNvSpPr>
          <p:nvPr/>
        </p:nvSpPr>
        <p:spPr bwMode="auto">
          <a:xfrm>
            <a:off x="2482850" y="3802063"/>
            <a:ext cx="21605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Switch 404005 </a:t>
            </a:r>
            <a:r>
              <a:rPr lang="zh-CN" altLang="en-US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堆叠交换机</a:t>
            </a:r>
          </a:p>
        </p:txBody>
      </p:sp>
      <p:sp>
        <p:nvSpPr>
          <p:cNvPr id="254984" name="Text Box 8"/>
          <p:cNvSpPr txBox="1">
            <a:spLocks noChangeArrowheads="1"/>
          </p:cNvSpPr>
          <p:nvPr/>
        </p:nvSpPr>
        <p:spPr bwMode="auto">
          <a:xfrm>
            <a:off x="250825" y="3802063"/>
            <a:ext cx="21605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Switch 4540x0 </a:t>
            </a:r>
            <a:r>
              <a:rPr lang="zh-CN" altLang="en-US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堆叠交换机</a:t>
            </a:r>
          </a:p>
        </p:txBody>
      </p:sp>
      <p:sp>
        <p:nvSpPr>
          <p:cNvPr id="254985" name="Text Box 9"/>
          <p:cNvSpPr txBox="1">
            <a:spLocks noChangeArrowheads="1"/>
          </p:cNvSpPr>
          <p:nvPr/>
        </p:nvSpPr>
        <p:spPr bwMode="auto">
          <a:xfrm>
            <a:off x="7015163" y="3776663"/>
            <a:ext cx="19446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XRN </a:t>
            </a:r>
            <a:r>
              <a:rPr lang="zh-CN" altLang="en-US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互联工具包</a:t>
            </a:r>
          </a:p>
        </p:txBody>
      </p:sp>
      <p:sp>
        <p:nvSpPr>
          <p:cNvPr id="254986" name="Text Box 10"/>
          <p:cNvSpPr txBox="1">
            <a:spLocks noChangeArrowheads="1"/>
          </p:cNvSpPr>
          <p:nvPr/>
        </p:nvSpPr>
        <p:spPr bwMode="auto">
          <a:xfrm>
            <a:off x="250825" y="5732463"/>
            <a:ext cx="21605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200">
                <a:solidFill>
                  <a:schemeClr val="tx1"/>
                </a:solidFill>
                <a:latin typeface="Arial" charset="0"/>
                <a:ea typeface="方正黑体简体" charset="0"/>
                <a:cs typeface="方正黑体简体" charset="0"/>
              </a:rPr>
              <a:t>智能插座式交换机系列</a:t>
            </a:r>
            <a:endParaRPr lang="zh-CN" altLang="en-US" sz="1200">
              <a:solidFill>
                <a:schemeClr val="tx1"/>
              </a:solidFill>
              <a:latin typeface="Arial" charset="0"/>
              <a:ea typeface="方正黑体简体" charset="0"/>
              <a:cs typeface="方正黑体简体" charset="0"/>
            </a:endParaRPr>
          </a:p>
        </p:txBody>
      </p:sp>
      <p:sp>
        <p:nvSpPr>
          <p:cNvPr id="254987" name="Text Box 11"/>
          <p:cNvSpPr txBox="1">
            <a:spLocks noChangeArrowheads="1"/>
          </p:cNvSpPr>
          <p:nvPr/>
        </p:nvSpPr>
        <p:spPr bwMode="auto">
          <a:xfrm>
            <a:off x="482600" y="64516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>
                <a:solidFill>
                  <a:schemeClr val="tx1"/>
                </a:solidFill>
                <a:ea typeface="宋体" charset="0"/>
                <a:cs typeface="宋体" charset="0"/>
              </a:rPr>
              <a:t>10</a:t>
            </a:r>
          </a:p>
        </p:txBody>
      </p:sp>
      <p:sp>
        <p:nvSpPr>
          <p:cNvPr id="254988" name="Text Box 12"/>
          <p:cNvSpPr txBox="1">
            <a:spLocks noChangeArrowheads="1"/>
          </p:cNvSpPr>
          <p:nvPr/>
        </p:nvSpPr>
        <p:spPr bwMode="auto">
          <a:xfrm>
            <a:off x="1331913" y="333375"/>
            <a:ext cx="2622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400">
                <a:solidFill>
                  <a:schemeClr val="tx1"/>
                </a:solidFill>
                <a:ea typeface="黑体" charset="0"/>
                <a:cs typeface="黑体" charset="0"/>
              </a:rPr>
              <a:t>具象图标－交换机</a:t>
            </a:r>
          </a:p>
        </p:txBody>
      </p:sp>
      <p:pic>
        <p:nvPicPr>
          <p:cNvPr id="254989" name="Picture 13" descr="base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1149350"/>
            <a:ext cx="1406525" cy="101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4990" name="Picture 14" descr="OfficeConn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575" y="2838450"/>
            <a:ext cx="1270000" cy="87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54991" name="Picture 15" descr="Switch42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150" y="1225550"/>
            <a:ext cx="1406525" cy="90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4992" name="Picture 16" descr="Switch44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638" y="1193800"/>
            <a:ext cx="1406525" cy="90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4993" name="Picture 17" descr="Switch4540x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2700338"/>
            <a:ext cx="1411288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4994" name="Picture 18" descr="Switch490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1281113"/>
            <a:ext cx="1406525" cy="90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4995" name="Picture 19" descr="Switch40400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650" y="2584450"/>
            <a:ext cx="1403350" cy="1179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4996" name="Picture 20" descr="software_comwar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788" y="2644775"/>
            <a:ext cx="1766887" cy="114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4997" name="Picture 21" descr="智能插座式交换机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25" y="4252913"/>
            <a:ext cx="673100" cy="138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0449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Text Box 2"/>
          <p:cNvSpPr txBox="1">
            <a:spLocks noChangeArrowheads="1"/>
          </p:cNvSpPr>
          <p:nvPr/>
        </p:nvSpPr>
        <p:spPr bwMode="auto">
          <a:xfrm>
            <a:off x="395288" y="2290763"/>
            <a:ext cx="18002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olidFill>
                  <a:schemeClr val="tx1"/>
                </a:solidFill>
                <a:latin typeface="方正黑体简体" charset="0"/>
                <a:ea typeface="方正黑体简体" charset="0"/>
                <a:cs typeface="方正黑体简体" charset="0"/>
              </a:rPr>
              <a:t>Eudemon 1000防火墙</a:t>
            </a:r>
          </a:p>
        </p:txBody>
      </p:sp>
      <p:sp>
        <p:nvSpPr>
          <p:cNvPr id="256003" name="Text Box 3"/>
          <p:cNvSpPr txBox="1">
            <a:spLocks noChangeArrowheads="1"/>
          </p:cNvSpPr>
          <p:nvPr/>
        </p:nvSpPr>
        <p:spPr bwMode="auto">
          <a:xfrm>
            <a:off x="2647950" y="2290763"/>
            <a:ext cx="18002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olidFill>
                  <a:schemeClr val="tx1"/>
                </a:solidFill>
                <a:latin typeface="方正黑体简体" charset="0"/>
                <a:ea typeface="方正黑体简体" charset="0"/>
                <a:cs typeface="方正黑体简体" charset="0"/>
              </a:rPr>
              <a:t>Eudemon </a:t>
            </a:r>
            <a:r>
              <a:rPr lang="en-US" altLang="zh-CN" sz="1200">
                <a:solidFill>
                  <a:schemeClr val="tx1"/>
                </a:solidFill>
                <a:latin typeface="方正黑体简体" charset="0"/>
                <a:ea typeface="方正黑体简体" charset="0"/>
                <a:cs typeface="方正黑体简体" charset="0"/>
              </a:rPr>
              <a:t>2</a:t>
            </a:r>
            <a:r>
              <a:rPr lang="en-US" sz="1200">
                <a:solidFill>
                  <a:schemeClr val="tx1"/>
                </a:solidFill>
                <a:latin typeface="方正黑体简体" charset="0"/>
                <a:ea typeface="方正黑体简体" charset="0"/>
                <a:cs typeface="方正黑体简体" charset="0"/>
              </a:rPr>
              <a:t>00防火墙</a:t>
            </a:r>
          </a:p>
        </p:txBody>
      </p:sp>
      <p:sp>
        <p:nvSpPr>
          <p:cNvPr id="256004" name="Text Box 4"/>
          <p:cNvSpPr txBox="1">
            <a:spLocks noChangeArrowheads="1"/>
          </p:cNvSpPr>
          <p:nvPr/>
        </p:nvSpPr>
        <p:spPr bwMode="auto">
          <a:xfrm>
            <a:off x="5099050" y="2290763"/>
            <a:ext cx="18002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olidFill>
                  <a:schemeClr val="tx1"/>
                </a:solidFill>
                <a:latin typeface="方正黑体简体" charset="0"/>
                <a:ea typeface="方正黑体简体" charset="0"/>
                <a:cs typeface="方正黑体简体" charset="0"/>
              </a:rPr>
              <a:t>Eudemon </a:t>
            </a:r>
            <a:r>
              <a:rPr lang="en-US" altLang="zh-CN" sz="1200">
                <a:solidFill>
                  <a:schemeClr val="tx1"/>
                </a:solidFill>
                <a:latin typeface="方正黑体简体" charset="0"/>
                <a:ea typeface="方正黑体简体" charset="0"/>
                <a:cs typeface="方正黑体简体" charset="0"/>
              </a:rPr>
              <a:t>1</a:t>
            </a:r>
            <a:r>
              <a:rPr lang="en-US" sz="1200">
                <a:solidFill>
                  <a:schemeClr val="tx1"/>
                </a:solidFill>
                <a:latin typeface="方正黑体简体" charset="0"/>
                <a:ea typeface="方正黑体简体" charset="0"/>
                <a:cs typeface="方正黑体简体" charset="0"/>
              </a:rPr>
              <a:t>00防火墙</a:t>
            </a:r>
          </a:p>
        </p:txBody>
      </p:sp>
      <p:sp>
        <p:nvSpPr>
          <p:cNvPr id="256005" name="Text Box 5"/>
          <p:cNvSpPr txBox="1">
            <a:spLocks noChangeArrowheads="1"/>
          </p:cNvSpPr>
          <p:nvPr/>
        </p:nvSpPr>
        <p:spPr bwMode="auto">
          <a:xfrm>
            <a:off x="7181850" y="2290763"/>
            <a:ext cx="149383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200">
                <a:solidFill>
                  <a:schemeClr val="tx1"/>
                </a:solidFill>
                <a:latin typeface="方正黑体简体" charset="0"/>
                <a:ea typeface="方正黑体简体" charset="0"/>
                <a:cs typeface="方正黑体简体" charset="0"/>
              </a:rPr>
              <a:t>嵌入式</a:t>
            </a:r>
            <a:r>
              <a:rPr lang="en-US" sz="1200">
                <a:solidFill>
                  <a:schemeClr val="tx1"/>
                </a:solidFill>
                <a:latin typeface="方正黑体简体" charset="0"/>
                <a:ea typeface="方正黑体简体" charset="0"/>
                <a:cs typeface="方正黑体简体" charset="0"/>
              </a:rPr>
              <a:t>防火墙</a:t>
            </a:r>
          </a:p>
        </p:txBody>
      </p:sp>
      <p:sp>
        <p:nvSpPr>
          <p:cNvPr id="256006" name="Text Box 6"/>
          <p:cNvSpPr txBox="1">
            <a:spLocks noChangeArrowheads="1"/>
          </p:cNvSpPr>
          <p:nvPr/>
        </p:nvSpPr>
        <p:spPr bwMode="auto">
          <a:xfrm>
            <a:off x="612775" y="5373688"/>
            <a:ext cx="16557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A8010GK</a:t>
            </a:r>
            <a:r>
              <a:rPr lang="zh-CN" altLang="en-US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接入服务器</a:t>
            </a:r>
          </a:p>
        </p:txBody>
      </p:sp>
      <p:sp>
        <p:nvSpPr>
          <p:cNvPr id="256007" name="Text Box 7"/>
          <p:cNvSpPr txBox="1">
            <a:spLocks noChangeArrowheads="1"/>
          </p:cNvSpPr>
          <p:nvPr/>
        </p:nvSpPr>
        <p:spPr bwMode="auto">
          <a:xfrm>
            <a:off x="3059113" y="4052888"/>
            <a:ext cx="12350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VG</a:t>
            </a:r>
            <a:r>
              <a:rPr lang="zh-CN" altLang="en-US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语音网关</a:t>
            </a:r>
          </a:p>
        </p:txBody>
      </p:sp>
      <p:sp>
        <p:nvSpPr>
          <p:cNvPr id="256008" name="Text Box 8"/>
          <p:cNvSpPr txBox="1">
            <a:spLocks noChangeArrowheads="1"/>
          </p:cNvSpPr>
          <p:nvPr/>
        </p:nvSpPr>
        <p:spPr bwMode="auto">
          <a:xfrm>
            <a:off x="5148263" y="4124325"/>
            <a:ext cx="15128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NBX</a:t>
            </a:r>
            <a:r>
              <a:rPr lang="zh-CN" altLang="en-US" sz="1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网络电话系统</a:t>
            </a:r>
          </a:p>
        </p:txBody>
      </p:sp>
      <p:sp>
        <p:nvSpPr>
          <p:cNvPr id="256009" name="Text Box 9"/>
          <p:cNvSpPr txBox="1">
            <a:spLocks noChangeArrowheads="1"/>
          </p:cNvSpPr>
          <p:nvPr/>
        </p:nvSpPr>
        <p:spPr bwMode="auto">
          <a:xfrm>
            <a:off x="482600" y="64516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>
                <a:solidFill>
                  <a:schemeClr val="tx1"/>
                </a:solidFill>
                <a:ea typeface="宋体" charset="0"/>
                <a:cs typeface="宋体" charset="0"/>
              </a:rPr>
              <a:t>11</a:t>
            </a:r>
          </a:p>
        </p:txBody>
      </p:sp>
      <p:sp>
        <p:nvSpPr>
          <p:cNvPr id="256010" name="Text Box 10"/>
          <p:cNvSpPr txBox="1">
            <a:spLocks noChangeArrowheads="1"/>
          </p:cNvSpPr>
          <p:nvPr/>
        </p:nvSpPr>
        <p:spPr bwMode="auto">
          <a:xfrm>
            <a:off x="1403350" y="333375"/>
            <a:ext cx="3587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400">
                <a:solidFill>
                  <a:schemeClr val="tx1"/>
                </a:solidFill>
                <a:ea typeface="黑体" charset="0"/>
                <a:cs typeface="黑体" charset="0"/>
              </a:rPr>
              <a:t>具象图标－防火墙</a:t>
            </a:r>
            <a:r>
              <a:rPr kumimoji="1" lang="en-US" altLang="zh-CN" sz="2400">
                <a:solidFill>
                  <a:schemeClr val="tx1"/>
                </a:solidFill>
                <a:ea typeface="黑体" charset="0"/>
                <a:cs typeface="黑体" charset="0"/>
              </a:rPr>
              <a:t>/IP</a:t>
            </a:r>
            <a:r>
              <a:rPr kumimoji="1" lang="zh-CN" altLang="en-US" sz="2400">
                <a:solidFill>
                  <a:schemeClr val="tx1"/>
                </a:solidFill>
                <a:ea typeface="黑体" charset="0"/>
                <a:cs typeface="黑体" charset="0"/>
              </a:rPr>
              <a:t>语音</a:t>
            </a:r>
          </a:p>
        </p:txBody>
      </p:sp>
      <p:pic>
        <p:nvPicPr>
          <p:cNvPr id="256011" name="Picture 11" descr="A8010G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2800350"/>
            <a:ext cx="1400175" cy="233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12" name="Picture 12" descr="Eudemon-1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50" y="1338263"/>
            <a:ext cx="1403350" cy="89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13" name="Picture 13" descr="Eudemon-2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204913"/>
            <a:ext cx="1400175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14" name="Picture 14" descr="Eudemon-10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1125538"/>
            <a:ext cx="1400175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15" name="Picture 15" descr="NBX网络电话系统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663" y="2863850"/>
            <a:ext cx="1130300" cy="115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16" name="Picture 16" descr="V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138" y="3119438"/>
            <a:ext cx="126682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17" name="Picture 17" descr="嵌入式防火墙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300" y="1168400"/>
            <a:ext cx="752475" cy="108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6583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Text Box 2"/>
          <p:cNvSpPr txBox="1">
            <a:spLocks noChangeArrowheads="1"/>
          </p:cNvSpPr>
          <p:nvPr/>
        </p:nvSpPr>
        <p:spPr bwMode="auto">
          <a:xfrm>
            <a:off x="468313" y="3802063"/>
            <a:ext cx="1295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200">
                <a:solidFill>
                  <a:schemeClr val="tx1"/>
                </a:solidFill>
                <a:latin typeface="Arial" charset="0"/>
                <a:ea typeface="方正黑体简体" charset="0"/>
                <a:cs typeface="方正黑体简体" charset="0"/>
              </a:rPr>
              <a:t>应用服务器类</a:t>
            </a:r>
          </a:p>
        </p:txBody>
      </p:sp>
      <p:sp>
        <p:nvSpPr>
          <p:cNvPr id="257027" name="Text Box 3"/>
          <p:cNvSpPr txBox="1">
            <a:spLocks noChangeArrowheads="1"/>
          </p:cNvSpPr>
          <p:nvPr/>
        </p:nvSpPr>
        <p:spPr bwMode="auto">
          <a:xfrm>
            <a:off x="2770188" y="2781300"/>
            <a:ext cx="1295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solidFill>
                  <a:schemeClr val="tx1"/>
                </a:solidFill>
                <a:latin typeface="Arial" charset="0"/>
                <a:ea typeface="方正黑体简体" charset="0"/>
                <a:cs typeface="方正黑体简体" charset="0"/>
              </a:rPr>
              <a:t>ICP</a:t>
            </a:r>
          </a:p>
        </p:txBody>
      </p:sp>
      <p:sp>
        <p:nvSpPr>
          <p:cNvPr id="257028" name="Text Box 4"/>
          <p:cNvSpPr txBox="1">
            <a:spLocks noChangeArrowheads="1"/>
          </p:cNvSpPr>
          <p:nvPr/>
        </p:nvSpPr>
        <p:spPr bwMode="auto">
          <a:xfrm>
            <a:off x="5073650" y="2781300"/>
            <a:ext cx="1295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solidFill>
                  <a:schemeClr val="tx1"/>
                </a:solidFill>
                <a:latin typeface="Arial" charset="0"/>
                <a:ea typeface="方正黑体简体" charset="0"/>
                <a:cs typeface="方正黑体简体" charset="0"/>
              </a:rPr>
              <a:t>ASP</a:t>
            </a:r>
          </a:p>
        </p:txBody>
      </p:sp>
      <p:sp>
        <p:nvSpPr>
          <p:cNvPr id="257029" name="Text Box 5"/>
          <p:cNvSpPr txBox="1">
            <a:spLocks noChangeArrowheads="1"/>
          </p:cNvSpPr>
          <p:nvPr/>
        </p:nvSpPr>
        <p:spPr bwMode="auto">
          <a:xfrm>
            <a:off x="7308850" y="2781300"/>
            <a:ext cx="1295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solidFill>
                  <a:schemeClr val="tx1"/>
                </a:solidFill>
                <a:latin typeface="Arial" charset="0"/>
                <a:ea typeface="方正黑体简体" charset="0"/>
                <a:cs typeface="方正黑体简体" charset="0"/>
              </a:rPr>
              <a:t>ISP</a:t>
            </a:r>
          </a:p>
        </p:txBody>
      </p:sp>
      <p:sp>
        <p:nvSpPr>
          <p:cNvPr id="257030" name="Text Box 6"/>
          <p:cNvSpPr txBox="1">
            <a:spLocks noChangeArrowheads="1"/>
          </p:cNvSpPr>
          <p:nvPr/>
        </p:nvSpPr>
        <p:spPr bwMode="auto">
          <a:xfrm>
            <a:off x="1758950" y="5386388"/>
            <a:ext cx="1295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200">
                <a:solidFill>
                  <a:schemeClr val="tx1"/>
                </a:solidFill>
                <a:latin typeface="Arial" charset="0"/>
                <a:ea typeface="方正黑体简体" charset="0"/>
                <a:cs typeface="方正黑体简体" charset="0"/>
              </a:rPr>
              <a:t>管理服务器</a:t>
            </a:r>
          </a:p>
        </p:txBody>
      </p:sp>
      <p:sp>
        <p:nvSpPr>
          <p:cNvPr id="257031" name="Text Box 7"/>
          <p:cNvSpPr txBox="1">
            <a:spLocks noChangeArrowheads="1"/>
          </p:cNvSpPr>
          <p:nvPr/>
        </p:nvSpPr>
        <p:spPr bwMode="auto">
          <a:xfrm>
            <a:off x="3679825" y="5386388"/>
            <a:ext cx="1295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200">
                <a:solidFill>
                  <a:schemeClr val="tx1"/>
                </a:solidFill>
                <a:latin typeface="Arial" charset="0"/>
                <a:ea typeface="方正黑体简体" charset="0"/>
                <a:cs typeface="方正黑体简体" charset="0"/>
              </a:rPr>
              <a:t>文件服务器</a:t>
            </a:r>
          </a:p>
        </p:txBody>
      </p:sp>
      <p:sp>
        <p:nvSpPr>
          <p:cNvPr id="257032" name="Text Box 8"/>
          <p:cNvSpPr txBox="1">
            <a:spLocks noChangeArrowheads="1"/>
          </p:cNvSpPr>
          <p:nvPr/>
        </p:nvSpPr>
        <p:spPr bwMode="auto">
          <a:xfrm>
            <a:off x="5602288" y="5386388"/>
            <a:ext cx="1295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200">
                <a:solidFill>
                  <a:schemeClr val="tx1"/>
                </a:solidFill>
                <a:latin typeface="Arial" charset="0"/>
                <a:ea typeface="方正黑体简体" charset="0"/>
                <a:cs typeface="方正黑体简体" charset="0"/>
              </a:rPr>
              <a:t>服务器</a:t>
            </a:r>
          </a:p>
        </p:txBody>
      </p:sp>
      <p:sp>
        <p:nvSpPr>
          <p:cNvPr id="257033" name="Text Box 9"/>
          <p:cNvSpPr txBox="1">
            <a:spLocks noChangeArrowheads="1"/>
          </p:cNvSpPr>
          <p:nvPr/>
        </p:nvSpPr>
        <p:spPr bwMode="auto">
          <a:xfrm>
            <a:off x="7524750" y="5386388"/>
            <a:ext cx="1295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200">
                <a:solidFill>
                  <a:schemeClr val="tx1"/>
                </a:solidFill>
                <a:latin typeface="Arial" charset="0"/>
                <a:ea typeface="方正黑体简体" charset="0"/>
                <a:cs typeface="方正黑体简体" charset="0"/>
              </a:rPr>
              <a:t>打印服务器</a:t>
            </a:r>
          </a:p>
        </p:txBody>
      </p:sp>
      <p:sp>
        <p:nvSpPr>
          <p:cNvPr id="257034" name="Text Box 10"/>
          <p:cNvSpPr txBox="1">
            <a:spLocks noChangeArrowheads="1"/>
          </p:cNvSpPr>
          <p:nvPr/>
        </p:nvSpPr>
        <p:spPr bwMode="auto">
          <a:xfrm>
            <a:off x="482600" y="64516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>
                <a:solidFill>
                  <a:schemeClr val="tx1"/>
                </a:solidFill>
                <a:ea typeface="宋体" charset="0"/>
                <a:cs typeface="宋体" charset="0"/>
              </a:rPr>
              <a:t>12</a:t>
            </a:r>
          </a:p>
        </p:txBody>
      </p:sp>
      <p:sp>
        <p:nvSpPr>
          <p:cNvPr id="257035" name="Text Box 11"/>
          <p:cNvSpPr txBox="1">
            <a:spLocks noChangeArrowheads="1"/>
          </p:cNvSpPr>
          <p:nvPr/>
        </p:nvSpPr>
        <p:spPr bwMode="auto">
          <a:xfrm>
            <a:off x="1331913" y="333375"/>
            <a:ext cx="2622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400">
                <a:solidFill>
                  <a:schemeClr val="tx1"/>
                </a:solidFill>
                <a:ea typeface="黑体" charset="0"/>
                <a:cs typeface="黑体" charset="0"/>
              </a:rPr>
              <a:t>辅助图标－服务器</a:t>
            </a:r>
          </a:p>
        </p:txBody>
      </p:sp>
      <p:pic>
        <p:nvPicPr>
          <p:cNvPr id="257036" name="Picture 12" descr="服务器类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663" y="3929063"/>
            <a:ext cx="1012825" cy="145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7037" name="Picture 13" descr="文件服务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413" y="3786188"/>
            <a:ext cx="1012825" cy="157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7038" name="Picture 14" descr="IC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913" y="1193800"/>
            <a:ext cx="1238250" cy="146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7039" name="Picture 15" descr="打印服务器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788" y="4002088"/>
            <a:ext cx="1012825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7040" name="Picture 16" descr="app_serv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336675"/>
            <a:ext cx="1238250" cy="231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7041" name="Picture 17" descr="AS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838" y="1193800"/>
            <a:ext cx="1241425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7042" name="Picture 18" descr="ISP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0" y="1238250"/>
            <a:ext cx="1241425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7043" name="Picture 19" descr="显示服务器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3641725"/>
            <a:ext cx="1150938" cy="175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1426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392</Words>
  <Application>Microsoft Macintosh PowerPoint</Application>
  <PresentationFormat>全屏显示(4:3)</PresentationFormat>
  <Paragraphs>182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酷睿天下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睿 严</dc:creator>
  <cp:lastModifiedBy>睿 严</cp:lastModifiedBy>
  <cp:revision>2</cp:revision>
  <dcterms:created xsi:type="dcterms:W3CDTF">2016-02-19T07:55:36Z</dcterms:created>
  <dcterms:modified xsi:type="dcterms:W3CDTF">2016-02-19T08:10:55Z</dcterms:modified>
</cp:coreProperties>
</file>