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3" r:id="rId14"/>
    <p:sldId id="274" r:id="rId15"/>
    <p:sldId id="265" r:id="rId16"/>
    <p:sldId id="270"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8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inshadu\Documents\Rihab\Rihab_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nshadu\Documents\Rihab\Rihab_employee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inshadu\Documents\Rihab\Rihab_employe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inshadu\Documents\Rihab\Rihab_employee_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[Rihab_employee_data.xlsx]Sheet1!PivotTable1</c:name>
    <c:fmtId val="3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4C7-4EDC-9718-668C2F0F332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4C7-4EDC-9718-668C2F0F332C}"/>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4C7-4EDC-9718-668C2F0F332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4C7-4EDC-9718-668C2F0F332C}"/>
            </c:ext>
          </c:extLst>
        </c:ser>
        <c:dLbls>
          <c:showLegendKey val="0"/>
          <c:showVal val="0"/>
          <c:showCatName val="0"/>
          <c:showSerName val="0"/>
          <c:showPercent val="0"/>
          <c:showBubbleSize val="0"/>
        </c:dLbls>
        <c:gapWidth val="219"/>
        <c:overlap val="-27"/>
        <c:axId val="267349887"/>
        <c:axId val="267364031"/>
      </c:barChart>
      <c:catAx>
        <c:axId val="267349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Business</a:t>
                </a:r>
                <a:r>
                  <a:rPr lang="en-US" baseline="0"/>
                  <a:t> Unit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364031"/>
        <c:crosses val="autoZero"/>
        <c:auto val="1"/>
        <c:lblAlgn val="ctr"/>
        <c:lblOffset val="100"/>
        <c:noMultiLvlLbl val="0"/>
      </c:catAx>
      <c:valAx>
        <c:axId val="267364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Employee</a:t>
                </a:r>
                <a:r>
                  <a:rPr lang="en-US" baseline="0"/>
                  <a:t>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349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[Rihab_employee_data.xlsx]Sheet1!PivotTable1</c:name>
    <c:fmtId val="1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74F-4681-8D5C-EC9C0F269CF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74F-4681-8D5C-EC9C0F269CF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74F-4681-8D5C-EC9C0F269CF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74F-4681-8D5C-EC9C0F269CF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74F-4681-8D5C-EC9C0F269CF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74F-4681-8D5C-EC9C0F269CF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74F-4681-8D5C-EC9C0F269CF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74F-4681-8D5C-EC9C0F269CF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74F-4681-8D5C-EC9C0F269CF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74F-4681-8D5C-EC9C0F269CF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74F-4681-8D5C-EC9C0F269CFB}"/>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74F-4681-8D5C-EC9C0F269CF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74F-4681-8D5C-EC9C0F269CF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74F-4681-8D5C-EC9C0F269CF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74F-4681-8D5C-EC9C0F269CF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74F-4681-8D5C-EC9C0F269CF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74F-4681-8D5C-EC9C0F269CF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74F-4681-8D5C-EC9C0F269CF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74F-4681-8D5C-EC9C0F269CF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74F-4681-8D5C-EC9C0F269CF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74F-4681-8D5C-EC9C0F269CF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74F-4681-8D5C-EC9C0F269CFB}"/>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74F-4681-8D5C-EC9C0F269CF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74F-4681-8D5C-EC9C0F269CF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74F-4681-8D5C-EC9C0F269CF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74F-4681-8D5C-EC9C0F269CF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74F-4681-8D5C-EC9C0F269CF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74F-4681-8D5C-EC9C0F269CF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74F-4681-8D5C-EC9C0F269CF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74F-4681-8D5C-EC9C0F269CF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74F-4681-8D5C-EC9C0F269CF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74F-4681-8D5C-EC9C0F269CF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74F-4681-8D5C-EC9C0F269CFB}"/>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74F-4681-8D5C-EC9C0F269CF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74F-4681-8D5C-EC9C0F269CF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74F-4681-8D5C-EC9C0F269CF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74F-4681-8D5C-EC9C0F269CF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74F-4681-8D5C-EC9C0F269CF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74F-4681-8D5C-EC9C0F269CF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74F-4681-8D5C-EC9C0F269CF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74F-4681-8D5C-EC9C0F269CF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74F-4681-8D5C-EC9C0F269CF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74F-4681-8D5C-EC9C0F269CF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74F-4681-8D5C-EC9C0F269CF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[Rihab_employee_data.xlsx]Sheet1!PivotTable1</c:name>
    <c:fmtId val="2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D1-402F-BEC6-7F72F567B3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D1-402F-BEC6-7F72F567B3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D1-402F-BEC6-7F72F567B3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D1-402F-BEC6-7F72F567B3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D1-402F-BEC6-7F72F567B3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D1-402F-BEC6-7F72F567B3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D1-402F-BEC6-7F72F567B3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D1-402F-BEC6-7F72F567B3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D1-402F-BEC6-7F72F567B3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D1-402F-BEC6-7F72F567B3C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6-EE66-4AD0-B87F-160ED65B38DF}"/>
            </c:ext>
          </c:extLst>
        </c:ser>
        <c:ser>
          <c:idx val="2"/>
          <c:order val="1"/>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5-D6D1-402F-BEC6-7F72F567B3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7-D6D1-402F-BEC6-7F72F567B3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9-D6D1-402F-BEC6-7F72F567B3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B-D6D1-402F-BEC6-7F72F567B3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D-D6D1-402F-BEC6-7F72F567B3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F-D6D1-402F-BEC6-7F72F567B3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D6D1-402F-BEC6-7F72F567B3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D6D1-402F-BEC6-7F72F567B3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D6D1-402F-BEC6-7F72F567B3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D6D1-402F-BEC6-7F72F567B3C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7-EE66-4AD0-B87F-160ED65B38DF}"/>
            </c:ext>
          </c:extLst>
        </c:ser>
        <c:ser>
          <c:idx val="3"/>
          <c:order val="2"/>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9-D6D1-402F-BEC6-7F72F567B3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D1-402F-BEC6-7F72F567B3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D1-402F-BEC6-7F72F567B3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D1-402F-BEC6-7F72F567B3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D1-402F-BEC6-7F72F567B3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D1-402F-BEC6-7F72F567B3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D1-402F-BEC6-7F72F567B3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D1-402F-BEC6-7F72F567B3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D1-402F-BEC6-7F72F567B3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D1-402F-BEC6-7F72F567B3C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8-EE66-4AD0-B87F-160ED65B38D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[Rihab_employee_data.xlsx]Sheet1!PivotTable1</c:name>
    <c:fmtId val="5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5B-4619-AFA1-A6289B3833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5B-4619-AFA1-A6289B3833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5B-4619-AFA1-A6289B3833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5B-4619-AFA1-A6289B3833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5B-4619-AFA1-A6289B3833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5B-4619-AFA1-A6289B3833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5B-4619-AFA1-A6289B3833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5B-4619-AFA1-A6289B3833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5B-4619-AFA1-A6289B3833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5B-4619-AFA1-A6289B38339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4-845B-4619-AFA1-A6289B38339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9589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2971800"/>
            <a:ext cx="8610600" cy="1938992"/>
          </a:xfrm>
          <a:prstGeom prst="rect">
            <a:avLst/>
          </a:prstGeom>
          <a:noFill/>
        </p:spPr>
        <p:txBody>
          <a:bodyPr wrap="square" rtlCol="0">
            <a:spAutoFit/>
          </a:bodyPr>
          <a:lstStyle/>
          <a:p>
            <a:r>
              <a:rPr lang="en-US" sz="2400" dirty="0"/>
              <a:t>STUDENT NAME: RIHAB. M</a:t>
            </a:r>
          </a:p>
          <a:p>
            <a:r>
              <a:rPr lang="en-US" sz="2400" dirty="0"/>
              <a:t>REGISTER NO: 312211986/1BDC828FB06452EACDF46C0A4A382FED</a:t>
            </a:r>
          </a:p>
          <a:p>
            <a:r>
              <a:rPr lang="en-US" sz="2400" dirty="0"/>
              <a:t>DEPARTMENT: B.COM (GENERAL)</a:t>
            </a:r>
          </a:p>
          <a:p>
            <a:r>
              <a:rPr lang="en-US" sz="2400" dirty="0"/>
              <a:t>COLLEGE: MAR GREGORIOS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DB867E9-7184-4254-8E55-219EA2D41CF0}"/>
              </a:ext>
            </a:extLst>
          </p:cNvPr>
          <p:cNvSpPr txBox="1"/>
          <p:nvPr/>
        </p:nvSpPr>
        <p:spPr>
          <a:xfrm>
            <a:off x="944881" y="1431191"/>
            <a:ext cx="8332469" cy="4431983"/>
          </a:xfrm>
          <a:prstGeom prst="rect">
            <a:avLst/>
          </a:prstGeom>
          <a:noFill/>
        </p:spPr>
        <p:txBody>
          <a:bodyPr wrap="square" rtlCol="0">
            <a:spAutoFit/>
          </a:bodyPr>
          <a:lstStyle/>
          <a:p>
            <a:r>
              <a:rPr lang="en-US" sz="2800" dirty="0"/>
              <a:t>Data Collection</a:t>
            </a:r>
          </a:p>
          <a:p>
            <a:pPr marL="742950" lvl="1" indent="-285750">
              <a:buFont typeface="Wingdings" panose="05000000000000000000" pitchFamily="2" charset="2"/>
              <a:buChar char="v"/>
            </a:pPr>
            <a:r>
              <a:rPr lang="en-US" sz="2000" dirty="0"/>
              <a:t>Search for Kaggle Website for the Dataset </a:t>
            </a:r>
          </a:p>
          <a:p>
            <a:pPr marL="742950" lvl="1" indent="-285750">
              <a:buFont typeface="Wingdings" panose="05000000000000000000" pitchFamily="2" charset="2"/>
              <a:buChar char="v"/>
            </a:pPr>
            <a:r>
              <a:rPr lang="en-US" sz="2000" dirty="0"/>
              <a:t>After Logging into the Kaggle Website, search for Employee Dataset</a:t>
            </a:r>
          </a:p>
          <a:p>
            <a:pPr marL="742950" lvl="1" indent="-285750">
              <a:buFont typeface="Wingdings" panose="05000000000000000000" pitchFamily="2" charset="2"/>
              <a:buChar char="v"/>
            </a:pPr>
            <a:r>
              <a:rPr lang="en-US" sz="2000" dirty="0"/>
              <a:t>List of available Datasets will be displayed and select the Employee Performance Analysis Datasets and download the zip file.</a:t>
            </a:r>
          </a:p>
          <a:p>
            <a:pPr marL="742950" lvl="1" indent="-285750">
              <a:buFont typeface="Wingdings" panose="05000000000000000000" pitchFamily="2" charset="2"/>
              <a:buChar char="v"/>
            </a:pPr>
            <a:r>
              <a:rPr lang="en-US" sz="2000" dirty="0"/>
              <a:t>Extract the downloaded Zip file and open the Employee Data excel sheet.	</a:t>
            </a:r>
          </a:p>
          <a:p>
            <a:endParaRPr lang="en-US" dirty="0"/>
          </a:p>
          <a:p>
            <a:r>
              <a:rPr lang="en-US" sz="2800" dirty="0"/>
              <a:t>Feature Collection</a:t>
            </a:r>
            <a:br>
              <a:rPr lang="en-US" sz="2800" dirty="0"/>
            </a:br>
            <a:endParaRPr lang="en-US" sz="2800" dirty="0"/>
          </a:p>
          <a:p>
            <a:pPr marL="800100" lvl="1" indent="-342900">
              <a:buFont typeface="Wingdings" panose="05000000000000000000" pitchFamily="2" charset="2"/>
              <a:buChar char="v"/>
            </a:pPr>
            <a:r>
              <a:rPr lang="en-US" sz="2000" dirty="0"/>
              <a:t>Select the required features like Employee ID, First Name, Last Name, Start Date, Exit Date, Business Unit, Gender Code, Current Employee Rating and Performance level in the Excel 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D3E53A-3CE9-4C41-9A4F-5738C7772D3C}"/>
              </a:ext>
            </a:extLst>
          </p:cNvPr>
          <p:cNvSpPr txBox="1"/>
          <p:nvPr/>
        </p:nvSpPr>
        <p:spPr>
          <a:xfrm>
            <a:off x="2164081" y="1244426"/>
            <a:ext cx="6598919"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DDB3974-F783-4497-A95B-71DEBEB38706}"/>
              </a:ext>
            </a:extLst>
          </p:cNvPr>
          <p:cNvSpPr txBox="1"/>
          <p:nvPr/>
        </p:nvSpPr>
        <p:spPr>
          <a:xfrm>
            <a:off x="655848" y="1472934"/>
            <a:ext cx="6781800" cy="523220"/>
          </a:xfrm>
          <a:prstGeom prst="rect">
            <a:avLst/>
          </a:prstGeom>
          <a:noFill/>
        </p:spPr>
        <p:txBody>
          <a:bodyPr wrap="square" rtlCol="0">
            <a:spAutoFit/>
          </a:bodyPr>
          <a:lstStyle/>
          <a:p>
            <a:r>
              <a:rPr lang="en-US" sz="2800" dirty="0"/>
              <a:t>Data Cleaning</a:t>
            </a:r>
          </a:p>
        </p:txBody>
      </p:sp>
      <p:sp>
        <p:nvSpPr>
          <p:cNvPr id="6" name="TextBox 5">
            <a:extLst>
              <a:ext uri="{FF2B5EF4-FFF2-40B4-BE49-F238E27FC236}">
                <a16:creationId xmlns:a16="http://schemas.microsoft.com/office/drawing/2014/main" id="{84308D3D-EE15-428A-8881-97F6DECCAA0F}"/>
              </a:ext>
            </a:extLst>
          </p:cNvPr>
          <p:cNvSpPr txBox="1"/>
          <p:nvPr/>
        </p:nvSpPr>
        <p:spPr>
          <a:xfrm flipH="1">
            <a:off x="655848" y="2224661"/>
            <a:ext cx="9448799"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Identify the missing values or cells and then, we have to remove those missing values by using conditional formatting</a:t>
            </a:r>
          </a:p>
          <a:p>
            <a:pPr marL="342900" indent="-342900">
              <a:buFont typeface="Wingdings" panose="05000000000000000000" pitchFamily="2" charset="2"/>
              <a:buChar char="v"/>
            </a:pPr>
            <a:r>
              <a:rPr lang="en-US" sz="2400" dirty="0"/>
              <a:t>After selecting conditional formatting option , select “Highlight cells rules” and then in the sub options, select “More rules” option.</a:t>
            </a:r>
          </a:p>
          <a:p>
            <a:pPr marL="342900" indent="-342900">
              <a:buFont typeface="Wingdings" panose="05000000000000000000" pitchFamily="2" charset="2"/>
              <a:buChar char="v"/>
            </a:pPr>
            <a:r>
              <a:rPr lang="en-US" sz="2400" dirty="0"/>
              <a:t>After clicking the more rules option, a pop up will appear , in that change the “format only cells” option and select “blank” option in it.</a:t>
            </a:r>
          </a:p>
          <a:p>
            <a:pPr marL="342900" indent="-342900">
              <a:buFont typeface="Wingdings" panose="05000000000000000000" pitchFamily="2" charset="2"/>
              <a:buChar char="v"/>
            </a:pPr>
            <a:r>
              <a:rPr lang="en-US" sz="2400" dirty="0"/>
              <a:t>After selecting the blank option, click on the “format” option and another pop up will appear. In that, format cells will be available, click on “fill” option in format cell.</a:t>
            </a:r>
          </a:p>
          <a:p>
            <a:pPr marL="342900" indent="-342900">
              <a:buFont typeface="Wingdings" panose="05000000000000000000" pitchFamily="2" charset="2"/>
              <a:buChar char="v"/>
            </a:pPr>
            <a:r>
              <a:rPr lang="en-US" sz="2400" dirty="0"/>
              <a:t>In fill option select red </a:t>
            </a:r>
            <a:r>
              <a:rPr lang="en-US" sz="2400" dirty="0" err="1"/>
              <a:t>colour</a:t>
            </a:r>
            <a:r>
              <a:rPr lang="en-US" sz="2400" dirty="0"/>
              <a:t> and click ok to confirm.</a:t>
            </a:r>
          </a:p>
          <a:p>
            <a:pPr marL="342900" indent="-342900">
              <a:buFont typeface="Wingdings" panose="05000000000000000000" pitchFamily="2" charset="2"/>
              <a:buChar char="v"/>
            </a:pPr>
            <a:r>
              <a:rPr lang="en-US" sz="2400" dirty="0"/>
              <a:t>Select sort &amp; filter option in home tab and select the missing value cells, then click on filter by color option and click no fill.</a:t>
            </a:r>
          </a:p>
        </p:txBody>
      </p:sp>
      <p:sp>
        <p:nvSpPr>
          <p:cNvPr id="7" name="TextBox 6">
            <a:extLst>
              <a:ext uri="{FF2B5EF4-FFF2-40B4-BE49-F238E27FC236}">
                <a16:creationId xmlns:a16="http://schemas.microsoft.com/office/drawing/2014/main" id="{CF08C503-072C-4C50-BA5B-1BD2F1F635CF}"/>
              </a:ext>
            </a:extLst>
          </p:cNvPr>
          <p:cNvSpPr txBox="1"/>
          <p:nvPr/>
        </p:nvSpPr>
        <p:spPr>
          <a:xfrm rot="10800000" flipV="1">
            <a:off x="702096" y="497428"/>
            <a:ext cx="3886200" cy="1200329"/>
          </a:xfrm>
          <a:prstGeom prst="rect">
            <a:avLst/>
          </a:prstGeom>
          <a:noFill/>
        </p:spPr>
        <p:txBody>
          <a:bodyPr wrap="square" rtlCol="0">
            <a:spAutoFit/>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a:p>
            <a:endParaRPr lang="en-US" sz="3600" dirty="0"/>
          </a:p>
        </p:txBody>
      </p:sp>
    </p:spTree>
    <p:extLst>
      <p:ext uri="{BB962C8B-B14F-4D97-AF65-F5344CB8AC3E}">
        <p14:creationId xmlns:p14="http://schemas.microsoft.com/office/powerpoint/2010/main" val="391434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C8D60F-0242-489E-AA12-141CD593A039}"/>
              </a:ext>
            </a:extLst>
          </p:cNvPr>
          <p:cNvSpPr txBox="1"/>
          <p:nvPr/>
        </p:nvSpPr>
        <p:spPr>
          <a:xfrm>
            <a:off x="762000" y="1167825"/>
            <a:ext cx="5638800" cy="584775"/>
          </a:xfrm>
          <a:prstGeom prst="rect">
            <a:avLst/>
          </a:prstGeom>
          <a:noFill/>
        </p:spPr>
        <p:txBody>
          <a:bodyPr wrap="square" rtlCol="0">
            <a:spAutoFit/>
          </a:bodyPr>
          <a:lstStyle/>
          <a:p>
            <a:r>
              <a:rPr lang="en-US" sz="2800" dirty="0"/>
              <a:t>Performance</a:t>
            </a:r>
            <a:r>
              <a:rPr lang="en-US" sz="3200" dirty="0"/>
              <a:t> level</a:t>
            </a:r>
            <a:endParaRPr lang="en-US" dirty="0"/>
          </a:p>
        </p:txBody>
      </p:sp>
      <p:sp>
        <p:nvSpPr>
          <p:cNvPr id="6" name="TextBox 5">
            <a:extLst>
              <a:ext uri="{FF2B5EF4-FFF2-40B4-BE49-F238E27FC236}">
                <a16:creationId xmlns:a16="http://schemas.microsoft.com/office/drawing/2014/main" id="{2AF7D857-2F00-4258-9B35-9496C8855664}"/>
              </a:ext>
            </a:extLst>
          </p:cNvPr>
          <p:cNvSpPr txBox="1"/>
          <p:nvPr/>
        </p:nvSpPr>
        <p:spPr>
          <a:xfrm>
            <a:off x="914400" y="1752600"/>
            <a:ext cx="7620000" cy="3970318"/>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In performance level , we are going to categorize the current employee rating on the basis of performances like Very High, High, Medium and Low </a:t>
            </a:r>
          </a:p>
          <a:p>
            <a:pPr marL="285750" indent="-285750">
              <a:buFont typeface="Wingdings" panose="05000000000000000000" pitchFamily="2" charset="2"/>
              <a:buChar char="v"/>
            </a:pPr>
            <a:r>
              <a:rPr lang="en-US" sz="2800" dirty="0"/>
              <a:t>We have classified using the following formula:</a:t>
            </a:r>
            <a:br>
              <a:rPr lang="en-US" sz="2800" dirty="0"/>
            </a:br>
            <a:r>
              <a:rPr lang="en-US" sz="2800" dirty="0"/>
              <a:t>= IFS(Z8&gt;=5,"VERY HIGH", Z8&gt;=4,"HIGH",Z8&gt;=3, "MEDIUM",TRUE,"LOW")</a:t>
            </a:r>
          </a:p>
          <a:p>
            <a:pPr marL="285750" indent="-285750">
              <a:buFont typeface="Wingdings" panose="05000000000000000000" pitchFamily="2" charset="2"/>
              <a:buChar char="v"/>
            </a:pPr>
            <a:r>
              <a:rPr lang="en-US" sz="2800" dirty="0"/>
              <a:t>Enter the formula in the respective cell and drag down till the last cell to get the required results.</a:t>
            </a:r>
          </a:p>
        </p:txBody>
      </p:sp>
      <p:sp>
        <p:nvSpPr>
          <p:cNvPr id="7" name="TextBox 6">
            <a:extLst>
              <a:ext uri="{FF2B5EF4-FFF2-40B4-BE49-F238E27FC236}">
                <a16:creationId xmlns:a16="http://schemas.microsoft.com/office/drawing/2014/main" id="{89B8C566-E76D-4C43-8945-A460F48964A9}"/>
              </a:ext>
            </a:extLst>
          </p:cNvPr>
          <p:cNvSpPr txBox="1"/>
          <p:nvPr/>
        </p:nvSpPr>
        <p:spPr>
          <a:xfrm>
            <a:off x="609600" y="455051"/>
            <a:ext cx="4343400" cy="1200329"/>
          </a:xfrm>
          <a:prstGeom prst="rect">
            <a:avLst/>
          </a:prstGeom>
          <a:noFill/>
        </p:spPr>
        <p:txBody>
          <a:bodyPr wrap="square" rtlCol="0">
            <a:spAutoFit/>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a:p>
            <a:endParaRPr lang="en-US" sz="3600" dirty="0">
              <a:latin typeface="Trebuchet MS" panose="020B0603020202020204" pitchFamily="34" charset="0"/>
            </a:endParaRPr>
          </a:p>
        </p:txBody>
      </p:sp>
    </p:spTree>
    <p:extLst>
      <p:ext uri="{BB962C8B-B14F-4D97-AF65-F5344CB8AC3E}">
        <p14:creationId xmlns:p14="http://schemas.microsoft.com/office/powerpoint/2010/main" val="68476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636DE7-6E8B-4A66-A7B3-6CC6B259D988}"/>
              </a:ext>
            </a:extLst>
          </p:cNvPr>
          <p:cNvSpPr txBox="1"/>
          <p:nvPr/>
        </p:nvSpPr>
        <p:spPr>
          <a:xfrm>
            <a:off x="609600" y="1981200"/>
            <a:ext cx="8839200" cy="5170646"/>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Navigate to Insert section and click on Pivot table.</a:t>
            </a:r>
          </a:p>
          <a:p>
            <a:pPr marL="342900" indent="-342900">
              <a:buFont typeface="Wingdings" panose="05000000000000000000" pitchFamily="2" charset="2"/>
              <a:buChar char="v"/>
            </a:pPr>
            <a:r>
              <a:rPr lang="en-US" sz="2400" dirty="0"/>
              <a:t>In the Pivot table pop up, select the “New worksheet” radio button and click on OK button. </a:t>
            </a:r>
          </a:p>
          <a:p>
            <a:pPr marL="342900" indent="-342900">
              <a:buFont typeface="Wingdings" panose="05000000000000000000" pitchFamily="2" charset="2"/>
              <a:buChar char="v"/>
            </a:pPr>
            <a:r>
              <a:rPr lang="en-US" sz="2400" dirty="0"/>
              <a:t>In the Pivot Table Fields, Drag the Business unit to Rows since business unit is considered as one of the metrics for identifying the employees from various departments.</a:t>
            </a:r>
          </a:p>
          <a:p>
            <a:pPr marL="342900" indent="-342900">
              <a:buFont typeface="Wingdings" panose="05000000000000000000" pitchFamily="2" charset="2"/>
              <a:buChar char="v"/>
            </a:pPr>
            <a:r>
              <a:rPr lang="en-US" sz="2400" dirty="0"/>
              <a:t>Now, drag the Performance levels to Columns since for the classification, we need the performance level of all the employees. Make sure to remove the blank values from “Row labels” and “Column labels” by clicking on filter and untick the “blanks” option.</a:t>
            </a:r>
          </a:p>
          <a:p>
            <a:pPr marL="342900" indent="-342900">
              <a:buFont typeface="Wingdings" panose="05000000000000000000" pitchFamily="2" charset="2"/>
              <a:buChar char="v"/>
            </a:pPr>
            <a:r>
              <a:rPr lang="en-US" sz="2400" dirty="0"/>
              <a:t>Next, Drag the Gender code to Filter so that ,we can have summary of the count of Male and Female employees </a:t>
            </a:r>
            <a:r>
              <a:rPr lang="en-US" sz="2400" dirty="0" err="1"/>
              <a:t>seperately</a:t>
            </a:r>
            <a:r>
              <a:rPr lang="en-US" sz="2400" dirty="0"/>
              <a:t>.</a:t>
            </a:r>
          </a:p>
          <a:p>
            <a:pPr marL="342900" indent="-342900">
              <a:buFont typeface="Wingdings" panose="05000000000000000000" pitchFamily="2" charset="2"/>
              <a:buChar char="v"/>
            </a:pPr>
            <a:r>
              <a:rPr lang="en-US" sz="2400" dirty="0"/>
              <a:t>Drag the First name to Values for the overall count of Employees</a:t>
            </a:r>
          </a:p>
          <a:p>
            <a:endParaRPr lang="en-US" dirty="0"/>
          </a:p>
        </p:txBody>
      </p:sp>
      <p:sp>
        <p:nvSpPr>
          <p:cNvPr id="3" name="TextBox 2">
            <a:extLst>
              <a:ext uri="{FF2B5EF4-FFF2-40B4-BE49-F238E27FC236}">
                <a16:creationId xmlns:a16="http://schemas.microsoft.com/office/drawing/2014/main" id="{5F57EADB-4CC0-479E-B304-C9DB702C353E}"/>
              </a:ext>
            </a:extLst>
          </p:cNvPr>
          <p:cNvSpPr txBox="1"/>
          <p:nvPr/>
        </p:nvSpPr>
        <p:spPr>
          <a:xfrm rot="10800000" flipV="1">
            <a:off x="580697" y="1295400"/>
            <a:ext cx="2667000" cy="954107"/>
          </a:xfrm>
          <a:prstGeom prst="rect">
            <a:avLst/>
          </a:prstGeom>
          <a:noFill/>
        </p:spPr>
        <p:txBody>
          <a:bodyPr wrap="square" rtlCol="0">
            <a:spAutoFit/>
          </a:bodyPr>
          <a:lstStyle/>
          <a:p>
            <a:r>
              <a:rPr lang="en-US" sz="2800" dirty="0"/>
              <a:t>Summary</a:t>
            </a:r>
          </a:p>
          <a:p>
            <a:endParaRPr lang="en-US" sz="2800" dirty="0"/>
          </a:p>
        </p:txBody>
      </p:sp>
      <p:sp>
        <p:nvSpPr>
          <p:cNvPr id="4" name="TextBox 3">
            <a:extLst>
              <a:ext uri="{FF2B5EF4-FFF2-40B4-BE49-F238E27FC236}">
                <a16:creationId xmlns:a16="http://schemas.microsoft.com/office/drawing/2014/main" id="{419A92D5-55B1-4C03-B332-FDADB2A8088E}"/>
              </a:ext>
            </a:extLst>
          </p:cNvPr>
          <p:cNvSpPr txBox="1"/>
          <p:nvPr/>
        </p:nvSpPr>
        <p:spPr>
          <a:xfrm>
            <a:off x="580696" y="572125"/>
            <a:ext cx="3124200" cy="1200329"/>
          </a:xfrm>
          <a:prstGeom prst="rect">
            <a:avLst/>
          </a:prstGeom>
          <a:noFill/>
        </p:spPr>
        <p:txBody>
          <a:bodyPr wrap="square" rtlCol="0">
            <a:spAutoFit/>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a:p>
            <a:endParaRPr lang="en-US" sz="3600" dirty="0"/>
          </a:p>
        </p:txBody>
      </p:sp>
    </p:spTree>
    <p:extLst>
      <p:ext uri="{BB962C8B-B14F-4D97-AF65-F5344CB8AC3E}">
        <p14:creationId xmlns:p14="http://schemas.microsoft.com/office/powerpoint/2010/main" val="323221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2F7BC-2E97-49E4-A5B5-499FD3FBE2CA}"/>
              </a:ext>
            </a:extLst>
          </p:cNvPr>
          <p:cNvSpPr txBox="1"/>
          <p:nvPr/>
        </p:nvSpPr>
        <p:spPr>
          <a:xfrm>
            <a:off x="457200" y="1295400"/>
            <a:ext cx="4312919" cy="523220"/>
          </a:xfrm>
          <a:prstGeom prst="rect">
            <a:avLst/>
          </a:prstGeom>
          <a:noFill/>
        </p:spPr>
        <p:txBody>
          <a:bodyPr wrap="square" rtlCol="0">
            <a:spAutoFit/>
          </a:bodyPr>
          <a:lstStyle/>
          <a:p>
            <a:r>
              <a:rPr lang="en-US" sz="2800" dirty="0"/>
              <a:t>Visualization</a:t>
            </a:r>
          </a:p>
        </p:txBody>
      </p:sp>
      <p:sp>
        <p:nvSpPr>
          <p:cNvPr id="4" name="TextBox 3">
            <a:extLst>
              <a:ext uri="{FF2B5EF4-FFF2-40B4-BE49-F238E27FC236}">
                <a16:creationId xmlns:a16="http://schemas.microsoft.com/office/drawing/2014/main" id="{65AFA29B-3CD8-47ED-A949-DDCBF31959F9}"/>
              </a:ext>
            </a:extLst>
          </p:cNvPr>
          <p:cNvSpPr txBox="1"/>
          <p:nvPr/>
        </p:nvSpPr>
        <p:spPr>
          <a:xfrm>
            <a:off x="457200" y="2057400"/>
            <a:ext cx="9982200" cy="489364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Select all the values in the Pivot table and click on Recommended Charts inside Insert section.</a:t>
            </a:r>
          </a:p>
          <a:p>
            <a:pPr marL="285750" indent="-285750">
              <a:buFont typeface="Wingdings" panose="05000000000000000000" pitchFamily="2" charset="2"/>
              <a:buChar char="v"/>
            </a:pPr>
            <a:r>
              <a:rPr lang="en-US" sz="2400" dirty="0"/>
              <a:t>Now click on Columns and it will display the Clustered column as recommended chart. Click on OK button.</a:t>
            </a:r>
          </a:p>
          <a:p>
            <a:pPr marL="285750" indent="-285750">
              <a:buFont typeface="Wingdings" panose="05000000000000000000" pitchFamily="2" charset="2"/>
              <a:buChar char="v"/>
            </a:pPr>
            <a:r>
              <a:rPr lang="en-US" sz="2400" dirty="0"/>
              <a:t>We will be able to identify which performance level of employees are higher in count.</a:t>
            </a:r>
          </a:p>
          <a:p>
            <a:pPr marL="285750" indent="-285750">
              <a:buFont typeface="Wingdings" panose="05000000000000000000" pitchFamily="2" charset="2"/>
              <a:buChar char="v"/>
            </a:pPr>
            <a:r>
              <a:rPr lang="en-US" sz="2400" dirty="0"/>
              <a:t>Now, click on add chart elements, and select the Chart title and provide the title as “Employee Performance Analysis”.</a:t>
            </a:r>
          </a:p>
          <a:p>
            <a:pPr marL="285750" indent="-285750">
              <a:buFont typeface="Wingdings" panose="05000000000000000000" pitchFamily="2" charset="2"/>
              <a:buChar char="v"/>
            </a:pPr>
            <a:r>
              <a:rPr lang="en-US" sz="2400" dirty="0"/>
              <a:t>Select the trendline and select Medium option to define the average of the employees. Also, if you require to add Low level Employee data, we can add it by clicking on Trendline-&gt; Exponential and by selecting the Low option.</a:t>
            </a:r>
          </a:p>
          <a:p>
            <a:pPr marL="285750" indent="-285750">
              <a:buFont typeface="Wingdings" panose="05000000000000000000" pitchFamily="2" charset="2"/>
              <a:buChar char="v"/>
            </a:pPr>
            <a:r>
              <a:rPr lang="en-US" sz="2400" dirty="0"/>
              <a:t>Based on the above requirements, the chart will be developed accordingly which represents the Employee Performance Analysis.</a:t>
            </a:r>
          </a:p>
        </p:txBody>
      </p:sp>
      <p:sp>
        <p:nvSpPr>
          <p:cNvPr id="5" name="TextBox 4">
            <a:extLst>
              <a:ext uri="{FF2B5EF4-FFF2-40B4-BE49-F238E27FC236}">
                <a16:creationId xmlns:a16="http://schemas.microsoft.com/office/drawing/2014/main" id="{8895F066-F095-4874-A048-DAC0125867D3}"/>
              </a:ext>
            </a:extLst>
          </p:cNvPr>
          <p:cNvSpPr txBox="1"/>
          <p:nvPr/>
        </p:nvSpPr>
        <p:spPr>
          <a:xfrm>
            <a:off x="457200" y="553015"/>
            <a:ext cx="3017519" cy="923330"/>
          </a:xfrm>
          <a:prstGeom prst="rect">
            <a:avLst/>
          </a:prstGeom>
          <a:noFill/>
        </p:spPr>
        <p:txBody>
          <a:bodyPr wrap="square" rtlCol="0">
            <a:spAutoFit/>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a:p>
            <a:endParaRPr lang="en-US" dirty="0"/>
          </a:p>
        </p:txBody>
      </p:sp>
    </p:spTree>
    <p:extLst>
      <p:ext uri="{BB962C8B-B14F-4D97-AF65-F5344CB8AC3E}">
        <p14:creationId xmlns:p14="http://schemas.microsoft.com/office/powerpoint/2010/main" val="140402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6880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15" name="Chart 14">
            <a:extLst>
              <a:ext uri="{FF2B5EF4-FFF2-40B4-BE49-F238E27FC236}">
                <a16:creationId xmlns:a16="http://schemas.microsoft.com/office/drawing/2014/main" id="{E2C3F899-5ED0-44FF-BDE9-531F892FC2A3}"/>
              </a:ext>
            </a:extLst>
          </p:cNvPr>
          <p:cNvGraphicFramePr>
            <a:graphicFrameLocks/>
          </p:cNvGraphicFramePr>
          <p:nvPr>
            <p:extLst>
              <p:ext uri="{D42A27DB-BD31-4B8C-83A1-F6EECF244321}">
                <p14:modId xmlns:p14="http://schemas.microsoft.com/office/powerpoint/2010/main" val="2059335071"/>
              </p:ext>
            </p:extLst>
          </p:nvPr>
        </p:nvGraphicFramePr>
        <p:xfrm>
          <a:off x="786862" y="1419225"/>
          <a:ext cx="7823737" cy="4476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56312"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241952E-F122-4274-81E3-CFD3C37CC76B}"/>
              </a:ext>
            </a:extLst>
          </p:cNvPr>
          <p:cNvGraphicFramePr>
            <a:graphicFrameLocks/>
          </p:cNvGraphicFramePr>
          <p:nvPr>
            <p:extLst>
              <p:ext uri="{D42A27DB-BD31-4B8C-83A1-F6EECF244321}">
                <p14:modId xmlns:p14="http://schemas.microsoft.com/office/powerpoint/2010/main" val="1427518315"/>
              </p:ext>
            </p:extLst>
          </p:nvPr>
        </p:nvGraphicFramePr>
        <p:xfrm>
          <a:off x="-47214" y="1072713"/>
          <a:ext cx="4572000" cy="3121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E41817C7-B7DE-4C9F-8CF9-B54F99044545}"/>
              </a:ext>
            </a:extLst>
          </p:cNvPr>
          <p:cNvGraphicFramePr>
            <a:graphicFrameLocks/>
          </p:cNvGraphicFramePr>
          <p:nvPr>
            <p:extLst>
              <p:ext uri="{D42A27DB-BD31-4B8C-83A1-F6EECF244321}">
                <p14:modId xmlns:p14="http://schemas.microsoft.com/office/powerpoint/2010/main" val="2749675625"/>
              </p:ext>
            </p:extLst>
          </p:nvPr>
        </p:nvGraphicFramePr>
        <p:xfrm>
          <a:off x="2238786" y="3810000"/>
          <a:ext cx="4847814" cy="28922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4C222E25-8719-4A5A-963B-7D0CD08F9FB4}"/>
              </a:ext>
            </a:extLst>
          </p:cNvPr>
          <p:cNvGraphicFramePr>
            <a:graphicFrameLocks/>
          </p:cNvGraphicFramePr>
          <p:nvPr>
            <p:extLst>
              <p:ext uri="{D42A27DB-BD31-4B8C-83A1-F6EECF244321}">
                <p14:modId xmlns:p14="http://schemas.microsoft.com/office/powerpoint/2010/main" val="1475386754"/>
              </p:ext>
            </p:extLst>
          </p:nvPr>
        </p:nvGraphicFramePr>
        <p:xfrm>
          <a:off x="4829586" y="952908"/>
          <a:ext cx="4523964" cy="324083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879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AFBB8F3-6412-4816-B01F-CB19325FBAEB}"/>
              </a:ext>
            </a:extLst>
          </p:cNvPr>
          <p:cNvSpPr txBox="1"/>
          <p:nvPr/>
        </p:nvSpPr>
        <p:spPr>
          <a:xfrm>
            <a:off x="755332" y="1600200"/>
            <a:ext cx="7970524" cy="4832092"/>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In the Employee Performance Analysis, we came into a conclusion that “Medium” Performance level of Employee count is higher than the other levels.</a:t>
            </a:r>
          </a:p>
          <a:p>
            <a:pPr marL="457200" indent="-457200">
              <a:buFont typeface="Wingdings" panose="05000000000000000000" pitchFamily="2" charset="2"/>
              <a:buChar char="v"/>
            </a:pPr>
            <a:r>
              <a:rPr lang="en-US" sz="2800" dirty="0"/>
              <a:t>By this employee performance analysis, we can understand that which level of employee needs area for improvement and training to do better in future for achieving the organizational goals and which level of employee should work in a particular field based on their skill and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8229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15AC90F-96C9-4F27-BA03-B852D731CF75}"/>
              </a:ext>
            </a:extLst>
          </p:cNvPr>
          <p:cNvSpPr txBox="1"/>
          <p:nvPr/>
        </p:nvSpPr>
        <p:spPr>
          <a:xfrm>
            <a:off x="834072" y="1859280"/>
            <a:ext cx="7157403" cy="4031873"/>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Performance Evaluations can identify specific skill gaps or training needs allowing organizations to tailor development programs accordingly. The feedback exchanged during evaluation can improve Job performance, increase motivation and boost overall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01000" y="9470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marL="457200" indent="-457200" algn="l">
              <a:buFont typeface="Wingdings" panose="05000000000000000000" pitchFamily="2" charset="2"/>
              <a:buChar char="v"/>
            </a:pPr>
            <a:r>
              <a:rPr lang="en-US" sz="3200" dirty="0">
                <a:solidFill>
                  <a:srgbClr val="0D0D0D"/>
                </a:solidFill>
                <a:latin typeface="Times New Roman" panose="02020603050405020304" pitchFamily="18" charset="0"/>
                <a:cs typeface="Times New Roman" panose="02020603050405020304" pitchFamily="18" charset="0"/>
              </a:rPr>
              <a:t>Analyzing the Performance of the Employee by considering various factors like Gender, Performance Score, Rating and Achievements. In order to identify the trends and patterns of different categories of employees like High, Medium and Low</a:t>
            </a: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pc="10" smtClean="0"/>
              <a:t>6</a:t>
            </a:fld>
            <a:endParaRPr lang="en-US" spc="10" dirty="0"/>
          </a:p>
        </p:txBody>
      </p:sp>
      <p:sp>
        <p:nvSpPr>
          <p:cNvPr id="11" name="TextBox 10">
            <a:extLst>
              <a:ext uri="{FF2B5EF4-FFF2-40B4-BE49-F238E27FC236}">
                <a16:creationId xmlns:a16="http://schemas.microsoft.com/office/drawing/2014/main" id="{518F321F-283A-480F-88A1-75BB30A9C2AD}"/>
              </a:ext>
            </a:extLst>
          </p:cNvPr>
          <p:cNvSpPr txBox="1"/>
          <p:nvPr/>
        </p:nvSpPr>
        <p:spPr>
          <a:xfrm>
            <a:off x="1066800" y="2019299"/>
            <a:ext cx="7239000" cy="4031873"/>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Employees </a:t>
            </a:r>
          </a:p>
          <a:p>
            <a:pPr marL="457200" indent="-457200">
              <a:buFont typeface="Wingdings" panose="05000000000000000000" pitchFamily="2" charset="2"/>
              <a:buChar char="v"/>
            </a:pPr>
            <a:r>
              <a:rPr lang="en-US" sz="3200" dirty="0"/>
              <a:t>Managers</a:t>
            </a:r>
          </a:p>
          <a:p>
            <a:pPr marL="457200" indent="-457200">
              <a:buFont typeface="Wingdings" panose="05000000000000000000" pitchFamily="2" charset="2"/>
              <a:buChar char="v"/>
            </a:pPr>
            <a:r>
              <a:rPr lang="en-US" sz="3200" dirty="0"/>
              <a:t>CEO</a:t>
            </a:r>
          </a:p>
          <a:p>
            <a:pPr marL="457200" indent="-457200">
              <a:buFont typeface="Wingdings" panose="05000000000000000000" pitchFamily="2" charset="2"/>
              <a:buChar char="v"/>
            </a:pPr>
            <a:r>
              <a:rPr lang="en-US" sz="3200" dirty="0"/>
              <a:t>HR Professionals</a:t>
            </a:r>
          </a:p>
          <a:p>
            <a:pPr marL="457200" indent="-457200">
              <a:buFont typeface="Wingdings" panose="05000000000000000000" pitchFamily="2" charset="2"/>
              <a:buChar char="v"/>
            </a:pPr>
            <a:r>
              <a:rPr lang="en-US" sz="3200" dirty="0"/>
              <a:t>Leadership</a:t>
            </a:r>
          </a:p>
          <a:p>
            <a:pPr marL="457200" indent="-457200">
              <a:buFont typeface="Wingdings" panose="05000000000000000000" pitchFamily="2" charset="2"/>
              <a:buChar char="v"/>
            </a:pPr>
            <a:r>
              <a:rPr lang="en-US" sz="3200" dirty="0"/>
              <a:t>Development and Training Teams</a:t>
            </a:r>
          </a:p>
          <a:p>
            <a:pPr marL="457200" indent="-457200">
              <a:buFont typeface="Wingdings" panose="05000000000000000000" pitchFamily="2" charset="2"/>
              <a:buChar char="v"/>
            </a:pPr>
            <a:r>
              <a:rPr lang="en-US" sz="3200" dirty="0"/>
              <a:t>Compensation and Benefits Teams</a:t>
            </a:r>
          </a:p>
          <a:p>
            <a:pPr marL="457200" indent="-457200">
              <a:buFont typeface="Wingdings" panose="05000000000000000000" pitchFamily="2" charset="2"/>
              <a:buChar char="v"/>
            </a:pPr>
            <a:r>
              <a:rPr lang="en-US" sz="3200" dirty="0"/>
              <a:t>Succession Planning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7514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0F2D8D8-6F4F-4F62-8504-CD61FBBB82D8}"/>
              </a:ext>
            </a:extLst>
          </p:cNvPr>
          <p:cNvSpPr txBox="1"/>
          <p:nvPr/>
        </p:nvSpPr>
        <p:spPr>
          <a:xfrm>
            <a:off x="3154681" y="2514600"/>
            <a:ext cx="6656069" cy="2246769"/>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Conditional Formatting – Missing values</a:t>
            </a:r>
          </a:p>
          <a:p>
            <a:pPr marL="457200" indent="-457200">
              <a:buFont typeface="Wingdings" panose="05000000000000000000" pitchFamily="2" charset="2"/>
              <a:buChar char="v"/>
            </a:pPr>
            <a:r>
              <a:rPr lang="en-US" sz="2800" dirty="0"/>
              <a:t>Filter – Removing blanks</a:t>
            </a:r>
          </a:p>
          <a:p>
            <a:pPr marL="457200" indent="-457200">
              <a:buFont typeface="Wingdings" panose="05000000000000000000" pitchFamily="2" charset="2"/>
              <a:buChar char="v"/>
            </a:pPr>
            <a:r>
              <a:rPr lang="en-US" sz="2800" dirty="0"/>
              <a:t>Formula – Performance Level</a:t>
            </a:r>
          </a:p>
          <a:p>
            <a:pPr marL="457200" indent="-457200">
              <a:buFont typeface="Wingdings" panose="05000000000000000000" pitchFamily="2" charset="2"/>
              <a:buChar char="v"/>
            </a:pPr>
            <a:r>
              <a:rPr lang="en-US" sz="2800" dirty="0"/>
              <a:t>Pivot Table – Summary</a:t>
            </a:r>
          </a:p>
          <a:p>
            <a:pPr marL="457200" indent="-457200">
              <a:buFont typeface="Wingdings" panose="05000000000000000000" pitchFamily="2" charset="2"/>
              <a:buChar char="v"/>
            </a:pPr>
            <a:r>
              <a:rPr lang="en-US" sz="28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11872"/>
            <a:ext cx="10681335" cy="553998"/>
          </a:xfrm>
        </p:spPr>
        <p:txBody>
          <a:bodyPr/>
          <a:lstStyle/>
          <a:p>
            <a:r>
              <a:rPr lang="en-IN" sz="3600" dirty="0"/>
              <a:t>Dataset Description</a:t>
            </a:r>
          </a:p>
        </p:txBody>
      </p:sp>
      <p:sp>
        <p:nvSpPr>
          <p:cNvPr id="3" name="TextBox 2">
            <a:extLst>
              <a:ext uri="{FF2B5EF4-FFF2-40B4-BE49-F238E27FC236}">
                <a16:creationId xmlns:a16="http://schemas.microsoft.com/office/drawing/2014/main" id="{4636D94C-A483-4D7A-8F24-B326F96251F8}"/>
              </a:ext>
            </a:extLst>
          </p:cNvPr>
          <p:cNvSpPr txBox="1"/>
          <p:nvPr/>
        </p:nvSpPr>
        <p:spPr>
          <a:xfrm>
            <a:off x="1066800" y="1676400"/>
            <a:ext cx="8012923"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Employee Dataset – Kaggle</a:t>
            </a:r>
          </a:p>
          <a:p>
            <a:pPr marL="342900" indent="-342900">
              <a:buFont typeface="Wingdings" panose="05000000000000000000" pitchFamily="2" charset="2"/>
              <a:buChar char="v"/>
            </a:pPr>
            <a:r>
              <a:rPr lang="en-US" sz="2400" dirty="0"/>
              <a:t>26 Features</a:t>
            </a:r>
          </a:p>
          <a:p>
            <a:pPr marL="342900" indent="-342900">
              <a:buFont typeface="Wingdings" panose="05000000000000000000" pitchFamily="2" charset="2"/>
              <a:buChar char="v"/>
            </a:pPr>
            <a:r>
              <a:rPr lang="en-US" sz="2400" dirty="0"/>
              <a:t>9 Features</a:t>
            </a:r>
          </a:p>
          <a:p>
            <a:pPr marL="342900" indent="-342900">
              <a:buFont typeface="Wingdings" panose="05000000000000000000" pitchFamily="2" charset="2"/>
              <a:buChar char="v"/>
            </a:pPr>
            <a:r>
              <a:rPr lang="en-US" sz="2400" dirty="0"/>
              <a:t>Emp ID – Numerical</a:t>
            </a:r>
          </a:p>
          <a:p>
            <a:pPr marL="342900" indent="-342900">
              <a:buFont typeface="Wingdings" panose="05000000000000000000" pitchFamily="2" charset="2"/>
              <a:buChar char="v"/>
            </a:pPr>
            <a:r>
              <a:rPr lang="en-US" sz="2400" dirty="0"/>
              <a:t>First &amp; Last Name – Text</a:t>
            </a:r>
          </a:p>
          <a:p>
            <a:pPr marL="342900" indent="-342900">
              <a:buFont typeface="Wingdings" panose="05000000000000000000" pitchFamily="2" charset="2"/>
              <a:buChar char="v"/>
            </a:pPr>
            <a:r>
              <a:rPr lang="en-US" sz="2400" dirty="0"/>
              <a:t>Employee Type</a:t>
            </a:r>
          </a:p>
          <a:p>
            <a:pPr marL="342900" indent="-342900">
              <a:buFont typeface="Wingdings" panose="05000000000000000000" pitchFamily="2" charset="2"/>
              <a:buChar char="v"/>
            </a:pPr>
            <a:r>
              <a:rPr lang="en-US" sz="2400" dirty="0"/>
              <a:t>Performance level</a:t>
            </a:r>
          </a:p>
          <a:p>
            <a:pPr marL="342900" indent="-342900">
              <a:buFont typeface="Wingdings" panose="05000000000000000000" pitchFamily="2" charset="2"/>
              <a:buChar char="v"/>
            </a:pPr>
            <a:r>
              <a:rPr lang="en-US" sz="2400" dirty="0"/>
              <a:t>Start Date - Numerical</a:t>
            </a:r>
          </a:p>
          <a:p>
            <a:pPr marL="342900" indent="-342900">
              <a:buFont typeface="Wingdings" panose="05000000000000000000" pitchFamily="2" charset="2"/>
              <a:buChar char="v"/>
            </a:pPr>
            <a:r>
              <a:rPr lang="en-US" sz="2400" dirty="0"/>
              <a:t>Exit Date - Numerical</a:t>
            </a:r>
          </a:p>
          <a:p>
            <a:pPr marL="342900" indent="-342900">
              <a:buFont typeface="Wingdings" panose="05000000000000000000" pitchFamily="2" charset="2"/>
              <a:buChar char="v"/>
            </a:pPr>
            <a:r>
              <a:rPr lang="en-US" sz="2400" dirty="0"/>
              <a:t>Gender – Male/Female</a:t>
            </a:r>
          </a:p>
          <a:p>
            <a:pPr marL="342900" indent="-342900">
              <a:buFont typeface="Wingdings" panose="05000000000000000000" pitchFamily="2" charset="2"/>
              <a:buChar char="v"/>
            </a:pPr>
            <a:r>
              <a:rPr lang="en-US" sz="2400" dirty="0"/>
              <a:t>Employee Rating – Numerical value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05875" y="1327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246303"/>
            <a:ext cx="1914525" cy="255454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E72AC30-CA17-4B7A-B999-902B574B36E4}"/>
              </a:ext>
            </a:extLst>
          </p:cNvPr>
          <p:cNvSpPr txBox="1"/>
          <p:nvPr/>
        </p:nvSpPr>
        <p:spPr>
          <a:xfrm>
            <a:off x="304418" y="2236219"/>
            <a:ext cx="10972800"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To calculate Performance level of the Employee, I have used the below mentioned formula:</a:t>
            </a:r>
          </a:p>
          <a:p>
            <a:r>
              <a:rPr lang="en-US" sz="2800" dirty="0"/>
              <a:t>   =IFS(Z8&gt;=5,"VERY HIGH", Z8&gt;=4,"HIGH",Z8&gt;=3,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1870</TotalTime>
  <Words>1023</Words>
  <Application>Microsoft Office PowerPoint</Application>
  <PresentationFormat>Widescreen</PresentationFormat>
  <Paragraphs>118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 Rinshaduddeen</cp:lastModifiedBy>
  <cp:revision>52</cp:revision>
  <dcterms:created xsi:type="dcterms:W3CDTF">2024-03-29T15:07:22Z</dcterms:created>
  <dcterms:modified xsi:type="dcterms:W3CDTF">2024-08-29T19:35:22Z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