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8165088"/>
  <p:notesSz cx="24380825" cy="36479163"/>
  <p:defaultTextStyle>
    <a:defPPr>
      <a:defRPr lang="en-US"/>
    </a:defPPr>
    <a:lvl1pPr algn="l" rtl="0" fontAlgn="base">
      <a:spcBef>
        <a:spcPct val="0"/>
      </a:spcBef>
      <a:spcAft>
        <a:spcPct val="0"/>
      </a:spcAft>
      <a:defRPr sz="7100" kern="1200">
        <a:solidFill>
          <a:schemeClr val="tx1"/>
        </a:solidFill>
        <a:latin typeface="Arial" charset="0"/>
        <a:ea typeface="+mn-ea"/>
        <a:cs typeface="Arial" charset="0"/>
      </a:defRPr>
    </a:lvl1pPr>
    <a:lvl2pPr marL="457200" algn="l" rtl="0" fontAlgn="base">
      <a:spcBef>
        <a:spcPct val="0"/>
      </a:spcBef>
      <a:spcAft>
        <a:spcPct val="0"/>
      </a:spcAft>
      <a:defRPr sz="7100" kern="1200">
        <a:solidFill>
          <a:schemeClr val="tx1"/>
        </a:solidFill>
        <a:latin typeface="Arial" charset="0"/>
        <a:ea typeface="+mn-ea"/>
        <a:cs typeface="Arial" charset="0"/>
      </a:defRPr>
    </a:lvl2pPr>
    <a:lvl3pPr marL="914400" algn="l" rtl="0" fontAlgn="base">
      <a:spcBef>
        <a:spcPct val="0"/>
      </a:spcBef>
      <a:spcAft>
        <a:spcPct val="0"/>
      </a:spcAft>
      <a:defRPr sz="7100" kern="1200">
        <a:solidFill>
          <a:schemeClr val="tx1"/>
        </a:solidFill>
        <a:latin typeface="Arial" charset="0"/>
        <a:ea typeface="+mn-ea"/>
        <a:cs typeface="Arial" charset="0"/>
      </a:defRPr>
    </a:lvl3pPr>
    <a:lvl4pPr marL="1371600" algn="l" rtl="0" fontAlgn="base">
      <a:spcBef>
        <a:spcPct val="0"/>
      </a:spcBef>
      <a:spcAft>
        <a:spcPct val="0"/>
      </a:spcAft>
      <a:defRPr sz="7100" kern="1200">
        <a:solidFill>
          <a:schemeClr val="tx1"/>
        </a:solidFill>
        <a:latin typeface="Arial" charset="0"/>
        <a:ea typeface="+mn-ea"/>
        <a:cs typeface="Arial" charset="0"/>
      </a:defRPr>
    </a:lvl4pPr>
    <a:lvl5pPr marL="1828800" algn="l" rtl="0" fontAlgn="base">
      <a:spcBef>
        <a:spcPct val="0"/>
      </a:spcBef>
      <a:spcAft>
        <a:spcPct val="0"/>
      </a:spcAft>
      <a:defRPr sz="7100" kern="1200">
        <a:solidFill>
          <a:schemeClr val="tx1"/>
        </a:solidFill>
        <a:latin typeface="Arial" charset="0"/>
        <a:ea typeface="+mn-ea"/>
        <a:cs typeface="Arial" charset="0"/>
      </a:defRPr>
    </a:lvl5pPr>
    <a:lvl6pPr marL="2286000" algn="l" defTabSz="914400" rtl="0" eaLnBrk="1" latinLnBrk="0" hangingPunct="1">
      <a:defRPr sz="7100" kern="1200">
        <a:solidFill>
          <a:schemeClr val="tx1"/>
        </a:solidFill>
        <a:latin typeface="Arial" charset="0"/>
        <a:ea typeface="+mn-ea"/>
        <a:cs typeface="Arial" charset="0"/>
      </a:defRPr>
    </a:lvl6pPr>
    <a:lvl7pPr marL="2743200" algn="l" defTabSz="914400" rtl="0" eaLnBrk="1" latinLnBrk="0" hangingPunct="1">
      <a:defRPr sz="7100" kern="1200">
        <a:solidFill>
          <a:schemeClr val="tx1"/>
        </a:solidFill>
        <a:latin typeface="Arial" charset="0"/>
        <a:ea typeface="+mn-ea"/>
        <a:cs typeface="Arial" charset="0"/>
      </a:defRPr>
    </a:lvl7pPr>
    <a:lvl8pPr marL="3200400" algn="l" defTabSz="914400" rtl="0" eaLnBrk="1" latinLnBrk="0" hangingPunct="1">
      <a:defRPr sz="7100" kern="1200">
        <a:solidFill>
          <a:schemeClr val="tx1"/>
        </a:solidFill>
        <a:latin typeface="Arial" charset="0"/>
        <a:ea typeface="+mn-ea"/>
        <a:cs typeface="Arial" charset="0"/>
      </a:defRPr>
    </a:lvl8pPr>
    <a:lvl9pPr marL="3657600" algn="l" defTabSz="914400" rtl="0" eaLnBrk="1" latinLnBrk="0" hangingPunct="1">
      <a:defRPr sz="7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2021">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4397"/>
    <a:srgbClr val="9557C1"/>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4" autoAdjust="0"/>
    <p:restoredTop sz="94674"/>
  </p:normalViewPr>
  <p:slideViewPr>
    <p:cSldViewPr>
      <p:cViewPr>
        <p:scale>
          <a:sx n="42" d="100"/>
          <a:sy n="42" d="100"/>
        </p:scale>
        <p:origin x="2400" y="-2480"/>
      </p:cViewPr>
      <p:guideLst>
        <p:guide orient="horz" pos="12021"/>
        <p:guide pos="79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0564813" cy="1824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3809663" y="0"/>
            <a:ext cx="10564812" cy="1824038"/>
          </a:xfrm>
          <a:prstGeom prst="rect">
            <a:avLst/>
          </a:prstGeom>
        </p:spPr>
        <p:txBody>
          <a:bodyPr vert="horz" lIns="91440" tIns="45720" rIns="91440" bIns="45720" rtlCol="0"/>
          <a:lstStyle>
            <a:lvl1pPr algn="r">
              <a:defRPr sz="1200"/>
            </a:lvl1pPr>
          </a:lstStyle>
          <a:p>
            <a:fld id="{883A3A94-D126-4244-A108-4778CC0FF534}" type="datetimeFigureOut">
              <a:rPr lang="en-US" smtClean="0"/>
              <a:t>10/17/17</a:t>
            </a:fld>
            <a:endParaRPr lang="en-US"/>
          </a:p>
        </p:txBody>
      </p:sp>
      <p:sp>
        <p:nvSpPr>
          <p:cNvPr id="4" name="Slide Image Placeholder 3"/>
          <p:cNvSpPr>
            <a:spLocks noGrp="1" noRot="1" noChangeAspect="1"/>
          </p:cNvSpPr>
          <p:nvPr>
            <p:ph type="sldImg" idx="2"/>
          </p:nvPr>
        </p:nvSpPr>
        <p:spPr>
          <a:xfrm>
            <a:off x="7672388" y="2735263"/>
            <a:ext cx="9036050" cy="13681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438400" y="17327563"/>
            <a:ext cx="19504025" cy="16416337"/>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34648775"/>
            <a:ext cx="10564813" cy="18240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3809663" y="34648775"/>
            <a:ext cx="10564812" cy="1824038"/>
          </a:xfrm>
          <a:prstGeom prst="rect">
            <a:avLst/>
          </a:prstGeom>
        </p:spPr>
        <p:txBody>
          <a:bodyPr vert="horz" lIns="91440" tIns="45720" rIns="91440" bIns="45720" rtlCol="0" anchor="b"/>
          <a:lstStyle>
            <a:lvl1pPr algn="r">
              <a:defRPr sz="1200"/>
            </a:lvl1pPr>
          </a:lstStyle>
          <a:p>
            <a:fld id="{8853DB8C-2984-C34F-96D3-7909D28864F4}" type="slidenum">
              <a:rPr lang="en-US" smtClean="0"/>
              <a:t>‹#›</a:t>
            </a:fld>
            <a:endParaRPr lang="en-US"/>
          </a:p>
        </p:txBody>
      </p:sp>
    </p:spTree>
    <p:extLst>
      <p:ext uri="{BB962C8B-B14F-4D97-AF65-F5344CB8AC3E}">
        <p14:creationId xmlns:p14="http://schemas.microsoft.com/office/powerpoint/2010/main" val="24815629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463" y="15906750"/>
            <a:ext cx="27543125" cy="1097597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4860925" y="29016325"/>
            <a:ext cx="22682200" cy="130873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6ECD4A-B4AB-4AC1-AA19-DCBB27C1342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77FE2B-4D5D-4C46-A601-207FF6D153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3413" y="2051050"/>
            <a:ext cx="7289800" cy="4369117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1620838" y="2051050"/>
            <a:ext cx="21720175" cy="436911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232E1D-DEDA-44C3-A0B3-32DA20B4F13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D4AEB9-4836-46FE-B49C-DD8EF0FA792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050" y="32904113"/>
            <a:ext cx="27544713" cy="10171112"/>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559050" y="21702713"/>
            <a:ext cx="27544713" cy="112014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83C17A-918C-4134-9725-22915EC55B9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1620838" y="11947525"/>
            <a:ext cx="14504987" cy="3379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16278225" y="11947525"/>
            <a:ext cx="14504988" cy="3379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FE7E7-8099-4A78-91BA-F88E37ACAA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620838" y="11461750"/>
            <a:ext cx="14316075" cy="4776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838" y="16238538"/>
            <a:ext cx="14316075" cy="29503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16460788" y="11461750"/>
            <a:ext cx="14322425" cy="4776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788" y="16238538"/>
            <a:ext cx="14322425" cy="29503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40565D4-B10B-490C-AE34-0DEAB0241A0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11455E8-9C60-4B63-8248-6E01B7AFB9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BD565E2-AA17-482B-889B-7E6748BD51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838" y="2038350"/>
            <a:ext cx="10660062" cy="8677275"/>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12669838" y="2038350"/>
            <a:ext cx="18113375" cy="43703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1620838" y="10715625"/>
            <a:ext cx="10660062" cy="35026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03D7DF-30A9-444E-8703-9DEE8FE91F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588" y="35844163"/>
            <a:ext cx="19442112" cy="4232275"/>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6351588" y="4575175"/>
            <a:ext cx="19442112" cy="30724475"/>
          </a:xfrm>
        </p:spPr>
        <p:txBody>
          <a:bodyPr lIns="477774" tIns="238887" rIns="477774" bIns="238887"/>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3 Marcador de texto"/>
          <p:cNvSpPr>
            <a:spLocks noGrp="1"/>
          </p:cNvSpPr>
          <p:nvPr>
            <p:ph type="body" sz="half" idx="2"/>
          </p:nvPr>
        </p:nvSpPr>
        <p:spPr>
          <a:xfrm>
            <a:off x="6351588" y="40076438"/>
            <a:ext cx="19442112" cy="60086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9CC788-0AF8-4E18-8C62-C646139121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0475" y="1528763"/>
            <a:ext cx="22682200" cy="6361112"/>
          </a:xfrm>
          <a:prstGeom prst="rect">
            <a:avLst/>
          </a:prstGeom>
          <a:noFill/>
          <a:ln w="9525">
            <a:noFill/>
            <a:miter lim="800000"/>
            <a:headEnd/>
            <a:tailEnd/>
          </a:ln>
        </p:spPr>
        <p:txBody>
          <a:bodyPr vert="horz" wrap="square" lIns="362057" tIns="181029" rIns="362057" bIns="18102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60475" y="8904288"/>
            <a:ext cx="22682200" cy="25188862"/>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260475" y="34755138"/>
            <a:ext cx="588010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defRPr sz="5500" smtClean="0"/>
            </a:lvl1pPr>
          </a:lstStyle>
          <a:p>
            <a:pPr>
              <a:defRPr/>
            </a:pPr>
            <a:endParaRPr lang="en-US"/>
          </a:p>
        </p:txBody>
      </p:sp>
      <p:sp>
        <p:nvSpPr>
          <p:cNvPr id="1029" name="Rectangle 5"/>
          <p:cNvSpPr>
            <a:spLocks noGrp="1" noChangeArrowheads="1"/>
          </p:cNvSpPr>
          <p:nvPr>
            <p:ph type="ftr" sz="quarter" idx="3"/>
          </p:nvPr>
        </p:nvSpPr>
        <p:spPr bwMode="auto">
          <a:xfrm>
            <a:off x="8610600" y="34755138"/>
            <a:ext cx="798195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lgn="ctr">
              <a:defRPr sz="5500" smtClean="0"/>
            </a:lvl1pPr>
          </a:lstStyle>
          <a:p>
            <a:pPr>
              <a:defRPr/>
            </a:pPr>
            <a:endParaRPr lang="en-US"/>
          </a:p>
        </p:txBody>
      </p:sp>
      <p:sp>
        <p:nvSpPr>
          <p:cNvPr id="1030" name="Rectangle 6"/>
          <p:cNvSpPr>
            <a:spLocks noGrp="1" noChangeArrowheads="1"/>
          </p:cNvSpPr>
          <p:nvPr>
            <p:ph type="sldNum" sz="quarter" idx="4"/>
          </p:nvPr>
        </p:nvSpPr>
        <p:spPr bwMode="auto">
          <a:xfrm>
            <a:off x="18062575" y="34755138"/>
            <a:ext cx="588010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lgn="r">
              <a:defRPr sz="5500" smtClean="0"/>
            </a:lvl1pPr>
          </a:lstStyle>
          <a:p>
            <a:pPr>
              <a:defRPr/>
            </a:pPr>
            <a:fld id="{F7BD7824-0CB9-4B3B-B5E4-C56E920696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21088" rtl="0" eaLnBrk="0" fontAlgn="base" hangingPunct="0">
        <a:spcBef>
          <a:spcPct val="0"/>
        </a:spcBef>
        <a:spcAft>
          <a:spcPct val="0"/>
        </a:spcAft>
        <a:defRPr sz="17400">
          <a:solidFill>
            <a:schemeClr val="tx2"/>
          </a:solidFill>
          <a:latin typeface="+mj-lt"/>
          <a:ea typeface="+mj-ea"/>
          <a:cs typeface="+mj-cs"/>
        </a:defRPr>
      </a:lvl1pPr>
      <a:lvl2pPr algn="ctr" defTabSz="3621088" rtl="0" eaLnBrk="0" fontAlgn="base" hangingPunct="0">
        <a:spcBef>
          <a:spcPct val="0"/>
        </a:spcBef>
        <a:spcAft>
          <a:spcPct val="0"/>
        </a:spcAft>
        <a:defRPr sz="17400">
          <a:solidFill>
            <a:schemeClr val="tx2"/>
          </a:solidFill>
          <a:latin typeface="Arial" charset="0"/>
          <a:cs typeface="Arial" charset="0"/>
        </a:defRPr>
      </a:lvl2pPr>
      <a:lvl3pPr algn="ctr" defTabSz="3621088" rtl="0" eaLnBrk="0" fontAlgn="base" hangingPunct="0">
        <a:spcBef>
          <a:spcPct val="0"/>
        </a:spcBef>
        <a:spcAft>
          <a:spcPct val="0"/>
        </a:spcAft>
        <a:defRPr sz="17400">
          <a:solidFill>
            <a:schemeClr val="tx2"/>
          </a:solidFill>
          <a:latin typeface="Arial" charset="0"/>
          <a:cs typeface="Arial" charset="0"/>
        </a:defRPr>
      </a:lvl3pPr>
      <a:lvl4pPr algn="ctr" defTabSz="3621088" rtl="0" eaLnBrk="0" fontAlgn="base" hangingPunct="0">
        <a:spcBef>
          <a:spcPct val="0"/>
        </a:spcBef>
        <a:spcAft>
          <a:spcPct val="0"/>
        </a:spcAft>
        <a:defRPr sz="17400">
          <a:solidFill>
            <a:schemeClr val="tx2"/>
          </a:solidFill>
          <a:latin typeface="Arial" charset="0"/>
          <a:cs typeface="Arial" charset="0"/>
        </a:defRPr>
      </a:lvl4pPr>
      <a:lvl5pPr algn="ctr" defTabSz="3621088" rtl="0" eaLnBrk="0" fontAlgn="base" hangingPunct="0">
        <a:spcBef>
          <a:spcPct val="0"/>
        </a:spcBef>
        <a:spcAft>
          <a:spcPct val="0"/>
        </a:spcAft>
        <a:defRPr sz="17400">
          <a:solidFill>
            <a:schemeClr val="tx2"/>
          </a:solidFill>
          <a:latin typeface="Arial" charset="0"/>
          <a:cs typeface="Arial" charset="0"/>
        </a:defRPr>
      </a:lvl5pPr>
      <a:lvl6pPr marL="457200" algn="ctr" defTabSz="4778375" rtl="0" fontAlgn="base">
        <a:spcBef>
          <a:spcPct val="0"/>
        </a:spcBef>
        <a:spcAft>
          <a:spcPct val="0"/>
        </a:spcAft>
        <a:defRPr sz="23000">
          <a:solidFill>
            <a:schemeClr val="tx2"/>
          </a:solidFill>
          <a:latin typeface="Arial" charset="0"/>
          <a:cs typeface="Arial" charset="0"/>
        </a:defRPr>
      </a:lvl6pPr>
      <a:lvl7pPr marL="914400" algn="ctr" defTabSz="4778375" rtl="0" fontAlgn="base">
        <a:spcBef>
          <a:spcPct val="0"/>
        </a:spcBef>
        <a:spcAft>
          <a:spcPct val="0"/>
        </a:spcAft>
        <a:defRPr sz="23000">
          <a:solidFill>
            <a:schemeClr val="tx2"/>
          </a:solidFill>
          <a:latin typeface="Arial" charset="0"/>
          <a:cs typeface="Arial" charset="0"/>
        </a:defRPr>
      </a:lvl7pPr>
      <a:lvl8pPr marL="1371600" algn="ctr" defTabSz="4778375" rtl="0" fontAlgn="base">
        <a:spcBef>
          <a:spcPct val="0"/>
        </a:spcBef>
        <a:spcAft>
          <a:spcPct val="0"/>
        </a:spcAft>
        <a:defRPr sz="23000">
          <a:solidFill>
            <a:schemeClr val="tx2"/>
          </a:solidFill>
          <a:latin typeface="Arial" charset="0"/>
          <a:cs typeface="Arial" charset="0"/>
        </a:defRPr>
      </a:lvl8pPr>
      <a:lvl9pPr marL="1828800" algn="ctr" defTabSz="4778375" rtl="0" fontAlgn="base">
        <a:spcBef>
          <a:spcPct val="0"/>
        </a:spcBef>
        <a:spcAft>
          <a:spcPct val="0"/>
        </a:spcAft>
        <a:defRPr sz="23000">
          <a:solidFill>
            <a:schemeClr val="tx2"/>
          </a:solidFill>
          <a:latin typeface="Arial" charset="0"/>
          <a:cs typeface="Arial" charset="0"/>
        </a:defRPr>
      </a:lvl9pPr>
    </p:titleStyle>
    <p:bodyStyle>
      <a:lvl1pPr marL="1358900" indent="-1358900" algn="l" defTabSz="3621088" rtl="0" eaLnBrk="0" fontAlgn="base" hangingPunct="0">
        <a:spcBef>
          <a:spcPct val="20000"/>
        </a:spcBef>
        <a:spcAft>
          <a:spcPct val="0"/>
        </a:spcAft>
        <a:buChar char="•"/>
        <a:defRPr sz="12700">
          <a:solidFill>
            <a:schemeClr val="tx1"/>
          </a:solidFill>
          <a:latin typeface="+mn-lt"/>
          <a:ea typeface="+mn-ea"/>
          <a:cs typeface="+mn-cs"/>
        </a:defRPr>
      </a:lvl1pPr>
      <a:lvl2pPr marL="2941638" indent="-1131888" algn="l" defTabSz="3621088" rtl="0" eaLnBrk="0" fontAlgn="base" hangingPunct="0">
        <a:spcBef>
          <a:spcPct val="20000"/>
        </a:spcBef>
        <a:spcAft>
          <a:spcPct val="0"/>
        </a:spcAft>
        <a:buChar char="–"/>
        <a:defRPr sz="11100">
          <a:solidFill>
            <a:schemeClr val="tx1"/>
          </a:solidFill>
          <a:latin typeface="+mn-lt"/>
          <a:cs typeface="+mn-cs"/>
        </a:defRPr>
      </a:lvl2pPr>
      <a:lvl3pPr marL="4525963" indent="-904875" algn="l" defTabSz="3621088" rtl="0" eaLnBrk="0" fontAlgn="base" hangingPunct="0">
        <a:spcBef>
          <a:spcPct val="20000"/>
        </a:spcBef>
        <a:spcAft>
          <a:spcPct val="0"/>
        </a:spcAft>
        <a:buChar char="•"/>
        <a:defRPr sz="9500">
          <a:solidFill>
            <a:schemeClr val="tx1"/>
          </a:solidFill>
          <a:latin typeface="+mn-lt"/>
          <a:cs typeface="+mn-cs"/>
        </a:defRPr>
      </a:lvl3pPr>
      <a:lvl4pPr marL="6335713" indent="-904875" algn="l" defTabSz="3621088" rtl="0" eaLnBrk="0" fontAlgn="base" hangingPunct="0">
        <a:spcBef>
          <a:spcPct val="20000"/>
        </a:spcBef>
        <a:spcAft>
          <a:spcPct val="0"/>
        </a:spcAft>
        <a:buChar char="–"/>
        <a:defRPr sz="8000">
          <a:solidFill>
            <a:schemeClr val="tx1"/>
          </a:solidFill>
          <a:latin typeface="+mn-lt"/>
          <a:cs typeface="+mn-cs"/>
        </a:defRPr>
      </a:lvl4pPr>
      <a:lvl5pPr marL="8147050" indent="-906463" algn="l" defTabSz="3621088" rtl="0" eaLnBrk="0" fontAlgn="base" hangingPunct="0">
        <a:spcBef>
          <a:spcPct val="20000"/>
        </a:spcBef>
        <a:spcAft>
          <a:spcPct val="0"/>
        </a:spcAft>
        <a:buChar char="»"/>
        <a:defRPr sz="8000">
          <a:solidFill>
            <a:schemeClr val="tx1"/>
          </a:solidFill>
          <a:latin typeface="+mn-lt"/>
          <a:cs typeface="+mn-cs"/>
        </a:defRPr>
      </a:lvl5pPr>
      <a:lvl6pPr marL="11207750" indent="-1195388" algn="l" defTabSz="4778375" rtl="0" fontAlgn="base">
        <a:spcBef>
          <a:spcPct val="20000"/>
        </a:spcBef>
        <a:spcAft>
          <a:spcPct val="0"/>
        </a:spcAft>
        <a:buChar char="»"/>
        <a:defRPr sz="10500">
          <a:solidFill>
            <a:schemeClr val="tx1"/>
          </a:solidFill>
          <a:latin typeface="+mn-lt"/>
          <a:cs typeface="+mn-cs"/>
        </a:defRPr>
      </a:lvl6pPr>
      <a:lvl7pPr marL="11664950" indent="-1195388" algn="l" defTabSz="4778375" rtl="0" fontAlgn="base">
        <a:spcBef>
          <a:spcPct val="20000"/>
        </a:spcBef>
        <a:spcAft>
          <a:spcPct val="0"/>
        </a:spcAft>
        <a:buChar char="»"/>
        <a:defRPr sz="10500">
          <a:solidFill>
            <a:schemeClr val="tx1"/>
          </a:solidFill>
          <a:latin typeface="+mn-lt"/>
          <a:cs typeface="+mn-cs"/>
        </a:defRPr>
      </a:lvl7pPr>
      <a:lvl8pPr marL="12122150" indent="-1195388" algn="l" defTabSz="4778375" rtl="0" fontAlgn="base">
        <a:spcBef>
          <a:spcPct val="20000"/>
        </a:spcBef>
        <a:spcAft>
          <a:spcPct val="0"/>
        </a:spcAft>
        <a:buChar char="»"/>
        <a:defRPr sz="10500">
          <a:solidFill>
            <a:schemeClr val="tx1"/>
          </a:solidFill>
          <a:latin typeface="+mn-lt"/>
          <a:cs typeface="+mn-cs"/>
        </a:defRPr>
      </a:lvl8pPr>
      <a:lvl9pPr marL="12579350" indent="-1195388" algn="l" defTabSz="4778375" rtl="0" fontAlgn="base">
        <a:spcBef>
          <a:spcPct val="20000"/>
        </a:spcBef>
        <a:spcAft>
          <a:spcPct val="0"/>
        </a:spcAft>
        <a:buChar char="»"/>
        <a:defRPr sz="10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emf"/><Relationship Id="rId13" Type="http://schemas.openxmlformats.org/officeDocument/2006/relationships/image" Target="../media/image12.tiff"/><Relationship Id="rId14" Type="http://schemas.openxmlformats.org/officeDocument/2006/relationships/image" Target="../media/image13.emf"/><Relationship Id="rId15" Type="http://schemas.openxmlformats.org/officeDocument/2006/relationships/hyperlink" Target="https://www.google.fi/imgres?imgurl=https://assets-cdn.github.com/images/modules/open_graph/github-mark.png&amp;imgrefurl=https://github.com/&amp;docid=SZgkdCZ5k2vZ_M&amp;tbnid=5cWNHtEIveYFNM:&amp;vet=10ahUKEwj49t-vn_fWAhUBOJoKHWxnBlYQMwivASgAMAA..i&amp;w=1200&amp;h=630&amp;bih=966&amp;biw=838&amp;q=github&amp;ved=0ahUKEwj49t-vn_fWAhUBOJoKHWxnBlYQMwivASgAMAA&amp;iact=mrc&amp;uact=8" TargetMode="External"/><Relationship Id="rId16" Type="http://schemas.openxmlformats.org/officeDocument/2006/relationships/image" Target="../media/image14.tif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6.tiff"/><Relationship Id="rId8" Type="http://schemas.openxmlformats.org/officeDocument/2006/relationships/image" Target="../media/image7.tiff"/><Relationship Id="rId9" Type="http://schemas.openxmlformats.org/officeDocument/2006/relationships/image" Target="../media/image8.tiff"/><Relationship Id="rId10"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8"/>
          <p:cNvSpPr>
            <a:spLocks noChangeShapeType="1"/>
          </p:cNvSpPr>
          <p:nvPr/>
        </p:nvSpPr>
        <p:spPr bwMode="auto">
          <a:xfrm>
            <a:off x="0" y="942975"/>
            <a:ext cx="25203150" cy="0"/>
          </a:xfrm>
          <a:prstGeom prst="line">
            <a:avLst/>
          </a:prstGeom>
          <a:noFill/>
          <a:ln w="9525">
            <a:solidFill>
              <a:schemeClr val="bg2"/>
            </a:solidFill>
            <a:prstDash val="dash"/>
            <a:round/>
            <a:headEnd/>
            <a:tailEnd/>
          </a:ln>
        </p:spPr>
        <p:txBody>
          <a:bodyPr/>
          <a:lstStyle/>
          <a:p>
            <a:endParaRPr lang="en-US"/>
          </a:p>
        </p:txBody>
      </p:sp>
      <p:sp>
        <p:nvSpPr>
          <p:cNvPr id="2051" name="Text Box 24"/>
          <p:cNvSpPr txBox="1">
            <a:spLocks noChangeArrowheads="1"/>
          </p:cNvSpPr>
          <p:nvPr/>
        </p:nvSpPr>
        <p:spPr bwMode="auto">
          <a:xfrm>
            <a:off x="-4713" y="5018628"/>
            <a:ext cx="25203150" cy="1424188"/>
          </a:xfrm>
          <a:prstGeom prst="rect">
            <a:avLst/>
          </a:prstGeom>
          <a:noFill/>
          <a:ln w="9525">
            <a:noFill/>
            <a:miter lim="800000"/>
            <a:headEnd/>
            <a:tailEnd/>
          </a:ln>
        </p:spPr>
        <p:txBody>
          <a:bodyPr lIns="69293" tIns="34647" rIns="69293" bIns="34647">
            <a:spAutoFit/>
          </a:bodyPr>
          <a:lstStyle/>
          <a:p>
            <a:pPr algn="ctr" defTabSz="3621088"/>
            <a:r>
              <a:rPr lang="en-US" sz="8800" dirty="0" smtClean="0">
                <a:solidFill>
                  <a:schemeClr val="accent6"/>
                </a:solidFill>
                <a:latin typeface="Ericsson Capital" pitchFamily="50" charset="0"/>
              </a:rPr>
              <a:t>ELIOT: an Emulated </a:t>
            </a:r>
            <a:r>
              <a:rPr lang="en-US" sz="8800" dirty="0" err="1" smtClean="0">
                <a:solidFill>
                  <a:schemeClr val="accent6"/>
                </a:solidFill>
                <a:latin typeface="Ericsson Capital" pitchFamily="50" charset="0"/>
              </a:rPr>
              <a:t>Iot</a:t>
            </a:r>
            <a:r>
              <a:rPr lang="en-US" sz="8800" dirty="0" smtClean="0">
                <a:solidFill>
                  <a:schemeClr val="accent6"/>
                </a:solidFill>
                <a:latin typeface="Ericsson Capital" pitchFamily="50" charset="0"/>
              </a:rPr>
              <a:t> </a:t>
            </a:r>
            <a:r>
              <a:rPr lang="en-US" sz="8800" dirty="0" err="1" smtClean="0">
                <a:solidFill>
                  <a:schemeClr val="accent6"/>
                </a:solidFill>
                <a:latin typeface="Ericsson Capital" pitchFamily="50" charset="0"/>
              </a:rPr>
              <a:t>PLatform</a:t>
            </a:r>
            <a:endParaRPr lang="en-US" sz="8800" dirty="0" smtClean="0">
              <a:solidFill>
                <a:schemeClr val="accent6"/>
              </a:solidFill>
              <a:latin typeface="Ericsson Capital" pitchFamily="50" charset="0"/>
            </a:endParaRPr>
          </a:p>
        </p:txBody>
      </p:sp>
      <p:sp>
        <p:nvSpPr>
          <p:cNvPr id="2052" name="Text Box 27"/>
          <p:cNvSpPr txBox="1">
            <a:spLocks noChangeArrowheads="1"/>
          </p:cNvSpPr>
          <p:nvPr/>
        </p:nvSpPr>
        <p:spPr bwMode="auto">
          <a:xfrm>
            <a:off x="1368328" y="7889369"/>
            <a:ext cx="10072811"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smtClean="0">
                <a:solidFill>
                  <a:schemeClr val="accent6"/>
                </a:solidFill>
              </a:rPr>
              <a:t> Concept</a:t>
            </a:r>
            <a:endParaRPr lang="en-US" sz="4900" dirty="0">
              <a:solidFill>
                <a:schemeClr val="accent6"/>
              </a:solidFill>
            </a:endParaRPr>
          </a:p>
        </p:txBody>
      </p:sp>
      <p:sp>
        <p:nvSpPr>
          <p:cNvPr id="2053" name="Text Box 28"/>
          <p:cNvSpPr txBox="1">
            <a:spLocks noChangeArrowheads="1"/>
          </p:cNvSpPr>
          <p:nvPr/>
        </p:nvSpPr>
        <p:spPr bwMode="auto">
          <a:xfrm>
            <a:off x="1584351" y="8713392"/>
            <a:ext cx="9856787" cy="2439850"/>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altLang="zh-CN" sz="2800" dirty="0">
                <a:solidFill>
                  <a:schemeClr val="tx1">
                    <a:lumMod val="75000"/>
                    <a:lumOff val="25000"/>
                  </a:schemeClr>
                </a:solidFill>
                <a:ea typeface="宋体" charset="-122"/>
              </a:rPr>
              <a:t>Deploying a testbed of thousands of devices in a real environment just for prototyping purposes is time-consuming and </a:t>
            </a:r>
            <a:r>
              <a:rPr lang="en-US" altLang="zh-CN" sz="2800" dirty="0" smtClean="0">
                <a:solidFill>
                  <a:schemeClr val="tx1">
                    <a:lumMod val="75000"/>
                    <a:lumOff val="25000"/>
                  </a:schemeClr>
                </a:solidFill>
                <a:ea typeface="宋体" charset="-122"/>
              </a:rPr>
              <a:t>expensive </a:t>
            </a:r>
            <a:r>
              <a:rPr lang="en-US" altLang="zh-CN" sz="2800" dirty="0">
                <a:solidFill>
                  <a:schemeClr val="tx1">
                    <a:lumMod val="75000"/>
                    <a:lumOff val="25000"/>
                  </a:schemeClr>
                </a:solidFill>
                <a:ea typeface="宋体" charset="-122"/>
              </a:rPr>
              <a:t>when compared to emulation.</a:t>
            </a:r>
          </a:p>
          <a:p>
            <a:pPr algn="just" defTabSz="3621088">
              <a:spcBef>
                <a:spcPct val="50000"/>
              </a:spcBef>
            </a:pPr>
            <a:r>
              <a:rPr lang="en-US" altLang="zh-CN" sz="2800" b="1" dirty="0" err="1" smtClean="0">
                <a:solidFill>
                  <a:schemeClr val="tx1">
                    <a:lumMod val="75000"/>
                    <a:lumOff val="25000"/>
                  </a:schemeClr>
                </a:solidFill>
                <a:ea typeface="宋体" charset="-122"/>
              </a:rPr>
              <a:t>ELIoT</a:t>
            </a:r>
            <a:r>
              <a:rPr lang="en-US" altLang="zh-CN" sz="2800" b="1" dirty="0" smtClean="0">
                <a:solidFill>
                  <a:schemeClr val="tx1">
                    <a:lumMod val="75000"/>
                    <a:lumOff val="25000"/>
                  </a:schemeClr>
                </a:solidFill>
                <a:ea typeface="宋体" charset="-122"/>
              </a:rPr>
              <a:t> is an Emulated </a:t>
            </a:r>
            <a:r>
              <a:rPr lang="en-US" altLang="zh-CN" sz="2800" b="1" dirty="0" err="1" smtClean="0">
                <a:solidFill>
                  <a:schemeClr val="tx1">
                    <a:lumMod val="75000"/>
                    <a:lumOff val="25000"/>
                  </a:schemeClr>
                </a:solidFill>
                <a:ea typeface="宋体" charset="-122"/>
              </a:rPr>
              <a:t>IoT</a:t>
            </a:r>
            <a:r>
              <a:rPr lang="en-US" altLang="zh-CN" sz="2800" b="1" dirty="0" smtClean="0">
                <a:solidFill>
                  <a:schemeClr val="tx1">
                    <a:lumMod val="75000"/>
                    <a:lumOff val="25000"/>
                  </a:schemeClr>
                </a:solidFill>
                <a:ea typeface="宋体" charset="-122"/>
              </a:rPr>
              <a:t> Testbed </a:t>
            </a:r>
            <a:r>
              <a:rPr lang="en-US" altLang="zh-CN" sz="2800" dirty="0" smtClean="0">
                <a:solidFill>
                  <a:schemeClr val="tx1">
                    <a:lumMod val="75000"/>
                    <a:lumOff val="25000"/>
                  </a:schemeClr>
                </a:solidFill>
                <a:ea typeface="宋体" charset="-122"/>
              </a:rPr>
              <a:t>that decouples software from hardware development.</a:t>
            </a:r>
            <a:endParaRPr lang="en-US" sz="2800" dirty="0">
              <a:solidFill>
                <a:schemeClr val="tx1">
                  <a:lumMod val="75000"/>
                  <a:lumOff val="25000"/>
                </a:schemeClr>
              </a:solidFill>
            </a:endParaRPr>
          </a:p>
        </p:txBody>
      </p:sp>
      <p:sp>
        <p:nvSpPr>
          <p:cNvPr id="2056" name="Text Box 31"/>
          <p:cNvSpPr txBox="1">
            <a:spLocks noChangeArrowheads="1"/>
          </p:cNvSpPr>
          <p:nvPr/>
        </p:nvSpPr>
        <p:spPr bwMode="auto">
          <a:xfrm>
            <a:off x="1342936" y="15047331"/>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Background</a:t>
            </a:r>
            <a:endParaRPr lang="en-US" sz="4900" dirty="0">
              <a:solidFill>
                <a:schemeClr val="accent6"/>
              </a:solidFill>
            </a:endParaRPr>
          </a:p>
        </p:txBody>
      </p:sp>
      <p:sp>
        <p:nvSpPr>
          <p:cNvPr id="2060" name="Text Box 31"/>
          <p:cNvSpPr txBox="1">
            <a:spLocks noChangeArrowheads="1"/>
          </p:cNvSpPr>
          <p:nvPr/>
        </p:nvSpPr>
        <p:spPr bwMode="auto">
          <a:xfrm>
            <a:off x="13723938" y="32922783"/>
            <a:ext cx="10696575" cy="824023"/>
          </a:xfrm>
          <a:prstGeom prst="rect">
            <a:avLst/>
          </a:prstGeom>
          <a:noFill/>
          <a:ln w="9525">
            <a:noFill/>
            <a:miter lim="800000"/>
            <a:headEnd/>
            <a:tailEnd/>
          </a:ln>
        </p:spPr>
        <p:txBody>
          <a:bodyPr lIns="69293" tIns="34647" rIns="69293" bIns="34647">
            <a:spAutoFit/>
          </a:bodyPr>
          <a:lstStyle/>
          <a:p>
            <a:pPr defTabSz="3621088">
              <a:spcBef>
                <a:spcPct val="50000"/>
              </a:spcBef>
            </a:pPr>
            <a:r>
              <a:rPr lang="en-US" sz="4900" dirty="0">
                <a:solidFill>
                  <a:schemeClr val="accent6"/>
                </a:solidFill>
              </a:rPr>
              <a:t>References</a:t>
            </a:r>
          </a:p>
        </p:txBody>
      </p:sp>
      <p:sp>
        <p:nvSpPr>
          <p:cNvPr id="2063" name="Text Box 30"/>
          <p:cNvSpPr txBox="1">
            <a:spLocks noChangeArrowheads="1"/>
          </p:cNvSpPr>
          <p:nvPr/>
        </p:nvSpPr>
        <p:spPr bwMode="auto">
          <a:xfrm>
            <a:off x="1558959" y="15874712"/>
            <a:ext cx="9856787" cy="6748722"/>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a:t>
            </a:r>
            <a:r>
              <a:rPr lang="en-US" sz="2800" dirty="0">
                <a:solidFill>
                  <a:schemeClr val="tx1">
                    <a:lumMod val="75000"/>
                    <a:lumOff val="25000"/>
                  </a:schemeClr>
                </a:solidFill>
              </a:rPr>
              <a:t>provides support for well-known </a:t>
            </a:r>
            <a:r>
              <a:rPr lang="en-US" sz="2800" dirty="0" err="1">
                <a:solidFill>
                  <a:schemeClr val="tx1">
                    <a:lumMod val="75000"/>
                    <a:lumOff val="25000"/>
                  </a:schemeClr>
                </a:solidFill>
              </a:rPr>
              <a:t>IoT</a:t>
            </a:r>
            <a:r>
              <a:rPr lang="en-US" sz="2800" dirty="0">
                <a:solidFill>
                  <a:schemeClr val="tx1">
                    <a:lumMod val="75000"/>
                    <a:lumOff val="25000"/>
                  </a:schemeClr>
                </a:solidFill>
              </a:rPr>
              <a:t> </a:t>
            </a:r>
            <a:r>
              <a:rPr lang="en-US" sz="2800" dirty="0" smtClean="0">
                <a:solidFill>
                  <a:schemeClr val="tx1">
                    <a:lumMod val="75000"/>
                    <a:lumOff val="25000"/>
                  </a:schemeClr>
                </a:solidFill>
              </a:rPr>
              <a:t>protocols:</a:t>
            </a:r>
          </a:p>
          <a:p>
            <a:pPr algn="just" defTabSz="3621088">
              <a:spcBef>
                <a:spcPct val="50000"/>
              </a:spcBef>
            </a:pPr>
            <a:r>
              <a:rPr lang="en-US" sz="2800" dirty="0" smtClean="0">
                <a:solidFill>
                  <a:schemeClr val="tx1">
                    <a:lumMod val="75000"/>
                    <a:lumOff val="25000"/>
                  </a:schemeClr>
                </a:solidFill>
              </a:rPr>
              <a:t>The </a:t>
            </a:r>
            <a:r>
              <a:rPr lang="en-US" sz="2800" b="1" dirty="0" smtClean="0">
                <a:solidFill>
                  <a:schemeClr val="tx1">
                    <a:lumMod val="75000"/>
                    <a:lumOff val="25000"/>
                  </a:schemeClr>
                </a:solidFill>
              </a:rPr>
              <a:t>Constrained </a:t>
            </a:r>
            <a:r>
              <a:rPr lang="en-US" sz="2800" b="1" dirty="0">
                <a:solidFill>
                  <a:schemeClr val="tx1">
                    <a:lumMod val="75000"/>
                    <a:lumOff val="25000"/>
                  </a:schemeClr>
                </a:solidFill>
              </a:rPr>
              <a:t>Application Protocol (CoAP)</a:t>
            </a:r>
            <a:r>
              <a:rPr lang="en-US" sz="2800" dirty="0">
                <a:solidFill>
                  <a:schemeClr val="tx1">
                    <a:lumMod val="75000"/>
                    <a:lumOff val="25000"/>
                  </a:schemeClr>
                </a:solidFill>
              </a:rPr>
              <a:t> </a:t>
            </a:r>
            <a:r>
              <a:rPr lang="en-US" sz="2800" dirty="0" smtClean="0">
                <a:solidFill>
                  <a:schemeClr val="tx1">
                    <a:lumMod val="75000"/>
                    <a:lumOff val="25000"/>
                  </a:schemeClr>
                </a:solidFill>
              </a:rPr>
              <a:t>has been designed by the IETF as an universal </a:t>
            </a:r>
            <a:r>
              <a:rPr lang="en-US" sz="2800" dirty="0">
                <a:solidFill>
                  <a:schemeClr val="tx1">
                    <a:lumMod val="75000"/>
                    <a:lumOff val="25000"/>
                  </a:schemeClr>
                </a:solidFill>
              </a:rPr>
              <a:t>transfer </a:t>
            </a:r>
            <a:r>
              <a:rPr lang="en-US" sz="2800" dirty="0" smtClean="0">
                <a:solidFill>
                  <a:schemeClr val="tx1">
                    <a:lumMod val="75000"/>
                    <a:lumOff val="25000"/>
                  </a:schemeClr>
                </a:solidFill>
              </a:rPr>
              <a:t>protocol </a:t>
            </a:r>
            <a:r>
              <a:rPr lang="en-US" sz="2800" dirty="0">
                <a:solidFill>
                  <a:schemeClr val="tx1">
                    <a:lumMod val="75000"/>
                    <a:lumOff val="25000"/>
                  </a:schemeClr>
                </a:solidFill>
              </a:rPr>
              <a:t>with uniform identifiers for resources, methods for enabling resources interactions, resources </a:t>
            </a:r>
            <a:r>
              <a:rPr lang="en-US" sz="2800" dirty="0" smtClean="0">
                <a:solidFill>
                  <a:schemeClr val="tx1">
                    <a:lumMod val="75000"/>
                    <a:lumOff val="25000"/>
                  </a:schemeClr>
                </a:solidFill>
              </a:rPr>
              <a:t>discovery </a:t>
            </a:r>
            <a:r>
              <a:rPr lang="en-US" sz="2800" dirty="0">
                <a:solidFill>
                  <a:schemeClr val="tx1">
                    <a:lumMod val="75000"/>
                    <a:lumOff val="25000"/>
                  </a:schemeClr>
                </a:solidFill>
              </a:rPr>
              <a:t>mechanisms, and security extensions. </a:t>
            </a:r>
            <a:endParaRPr lang="en-US" sz="2800" dirty="0" smtClean="0">
              <a:solidFill>
                <a:schemeClr val="tx1">
                  <a:lumMod val="75000"/>
                  <a:lumOff val="25000"/>
                </a:schemeClr>
              </a:solidFill>
            </a:endParaRPr>
          </a:p>
          <a:p>
            <a:pPr algn="just" defTabSz="3621088">
              <a:spcBef>
                <a:spcPct val="50000"/>
              </a:spcBef>
            </a:pPr>
            <a:r>
              <a:rPr lang="en-US" sz="2800" dirty="0" smtClean="0">
                <a:solidFill>
                  <a:schemeClr val="tx1">
                    <a:lumMod val="75000"/>
                    <a:lumOff val="25000"/>
                  </a:schemeClr>
                </a:solidFill>
              </a:rPr>
              <a:t>On </a:t>
            </a:r>
            <a:r>
              <a:rPr lang="en-US" sz="2800" dirty="0">
                <a:solidFill>
                  <a:schemeClr val="tx1">
                    <a:lumMod val="75000"/>
                    <a:lumOff val="25000"/>
                  </a:schemeClr>
                </a:solidFill>
              </a:rPr>
              <a:t>top of CoAP, </a:t>
            </a:r>
            <a:r>
              <a:rPr lang="en-US" sz="2800" dirty="0" smtClean="0">
                <a:solidFill>
                  <a:schemeClr val="tx1">
                    <a:lumMod val="75000"/>
                    <a:lumOff val="25000"/>
                  </a:schemeClr>
                </a:solidFill>
              </a:rPr>
              <a:t>the </a:t>
            </a:r>
            <a:r>
              <a:rPr lang="en-US" sz="2800" b="1" dirty="0">
                <a:solidFill>
                  <a:schemeClr val="tx1">
                    <a:lumMod val="75000"/>
                    <a:lumOff val="25000"/>
                  </a:schemeClr>
                </a:solidFill>
              </a:rPr>
              <a:t>Lightweight Machine-to-machine (LWM2M) </a:t>
            </a:r>
            <a:r>
              <a:rPr lang="en-US" sz="2800" dirty="0">
                <a:solidFill>
                  <a:schemeClr val="tx1">
                    <a:lumMod val="75000"/>
                    <a:lumOff val="25000"/>
                  </a:schemeClr>
                </a:solidFill>
              </a:rPr>
              <a:t>protocol </a:t>
            </a:r>
            <a:r>
              <a:rPr lang="en-US" sz="2800" dirty="0" smtClean="0">
                <a:solidFill>
                  <a:schemeClr val="tx1">
                    <a:lumMod val="75000"/>
                    <a:lumOff val="25000"/>
                  </a:schemeClr>
                </a:solidFill>
              </a:rPr>
              <a:t>has extended </a:t>
            </a:r>
            <a:r>
              <a:rPr lang="en-US" sz="2800" dirty="0">
                <a:solidFill>
                  <a:schemeClr val="tx1">
                    <a:lumMod val="75000"/>
                    <a:lumOff val="25000"/>
                  </a:schemeClr>
                </a:solidFill>
              </a:rPr>
              <a:t>CoAP to a general purpose device management protocol. </a:t>
            </a:r>
          </a:p>
          <a:p>
            <a:pPr algn="just" defTabSz="3621088">
              <a:spcBef>
                <a:spcPct val="50000"/>
              </a:spcBef>
            </a:pPr>
            <a:r>
              <a:rPr lang="en-US" sz="2800" dirty="0" smtClean="0">
                <a:solidFill>
                  <a:schemeClr val="tx1">
                    <a:lumMod val="75000"/>
                    <a:lumOff val="25000"/>
                  </a:schemeClr>
                </a:solidFill>
              </a:rPr>
              <a:t>LWM2M also defines a resource representation format. </a:t>
            </a:r>
            <a:r>
              <a:rPr lang="en-US" sz="2800" b="1" dirty="0" smtClean="0">
                <a:solidFill>
                  <a:schemeClr val="tx1">
                    <a:lumMod val="75000"/>
                    <a:lumOff val="25000"/>
                  </a:schemeClr>
                </a:solidFill>
              </a:rPr>
              <a:t>LWM2M Objects </a:t>
            </a:r>
            <a:r>
              <a:rPr lang="en-US" sz="2800" dirty="0" smtClean="0">
                <a:solidFill>
                  <a:schemeClr val="tx1">
                    <a:lumMod val="75000"/>
                    <a:lumOff val="25000"/>
                  </a:schemeClr>
                </a:solidFill>
              </a:rPr>
              <a:t>are used for device management operations on devices. </a:t>
            </a:r>
            <a:r>
              <a:rPr lang="en-US" sz="2800" b="1" dirty="0" smtClean="0">
                <a:solidFill>
                  <a:schemeClr val="tx1">
                    <a:lumMod val="75000"/>
                    <a:lumOff val="25000"/>
                  </a:schemeClr>
                </a:solidFill>
              </a:rPr>
              <a:t>IPSO</a:t>
            </a:r>
            <a:r>
              <a:rPr lang="en-US" sz="2800" dirty="0" smtClean="0">
                <a:solidFill>
                  <a:schemeClr val="tx1">
                    <a:lumMod val="75000"/>
                    <a:lumOff val="25000"/>
                  </a:schemeClr>
                </a:solidFill>
              </a:rPr>
              <a:t> further defines a set of general-purpose objects, which represent common type of sensors and actuators. </a:t>
            </a:r>
            <a:endParaRPr lang="en-US" sz="2800" dirty="0">
              <a:solidFill>
                <a:schemeClr val="tx1">
                  <a:lumMod val="75000"/>
                  <a:lumOff val="25000"/>
                </a:schemeClr>
              </a:solidFill>
            </a:endParaRPr>
          </a:p>
        </p:txBody>
      </p:sp>
      <p:sp>
        <p:nvSpPr>
          <p:cNvPr id="2064" name="Text Box 29"/>
          <p:cNvSpPr txBox="1">
            <a:spLocks noChangeArrowheads="1"/>
          </p:cNvSpPr>
          <p:nvPr/>
        </p:nvSpPr>
        <p:spPr bwMode="auto">
          <a:xfrm>
            <a:off x="14956285" y="34248701"/>
            <a:ext cx="8949894" cy="685524"/>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000" b="1" dirty="0" smtClean="0">
                <a:solidFill>
                  <a:schemeClr val="tx1">
                    <a:lumMod val="75000"/>
                    <a:lumOff val="25000"/>
                  </a:schemeClr>
                </a:solidFill>
                <a:latin typeface="+mn-lt"/>
                <a:ea typeface="Ericsson Capital" charset="0"/>
                <a:cs typeface="Ericsson Capital" charset="0"/>
              </a:rPr>
              <a:t>  https://github.com/Alliasd/ELIoT </a:t>
            </a:r>
            <a:endParaRPr lang="en-US" sz="4000" b="1" dirty="0">
              <a:solidFill>
                <a:schemeClr val="tx1">
                  <a:lumMod val="75000"/>
                  <a:lumOff val="25000"/>
                </a:schemeClr>
              </a:solidFill>
              <a:latin typeface="+mn-lt"/>
              <a:ea typeface="Ericsson Capital" charset="0"/>
              <a:cs typeface="Ericsson Capital" charset="0"/>
            </a:endParaRPr>
          </a:p>
        </p:txBody>
      </p:sp>
      <p:sp>
        <p:nvSpPr>
          <p:cNvPr id="2066" name="Rectangle 25"/>
          <p:cNvSpPr>
            <a:spLocks noChangeArrowheads="1"/>
          </p:cNvSpPr>
          <p:nvPr/>
        </p:nvSpPr>
        <p:spPr bwMode="auto">
          <a:xfrm>
            <a:off x="0" y="0"/>
            <a:ext cx="25203150" cy="942975"/>
          </a:xfrm>
          <a:prstGeom prst="rect">
            <a:avLst/>
          </a:prstGeom>
          <a:solidFill>
            <a:srgbClr val="EAEAEA"/>
          </a:solidFill>
          <a:ln w="9525">
            <a:noFill/>
            <a:miter lim="800000"/>
            <a:headEnd/>
            <a:tailEnd/>
          </a:ln>
        </p:spPr>
        <p:txBody>
          <a:bodyPr wrap="none" anchor="ctr"/>
          <a:lstStyle/>
          <a:p>
            <a:endParaRPr lang="en-US"/>
          </a:p>
        </p:txBody>
      </p:sp>
      <p:sp>
        <p:nvSpPr>
          <p:cNvPr id="2068" name="Freeform 27" descr="Full Blend"/>
          <p:cNvSpPr>
            <a:spLocks noChangeAspect="1"/>
          </p:cNvSpPr>
          <p:nvPr/>
        </p:nvSpPr>
        <p:spPr bwMode="auto">
          <a:xfrm>
            <a:off x="1176338" y="6792913"/>
            <a:ext cx="22907625" cy="103187"/>
          </a:xfrm>
          <a:custGeom>
            <a:avLst/>
            <a:gdLst>
              <a:gd name="T0" fmla="*/ 53305 w 1719"/>
              <a:gd name="T1" fmla="*/ 103187 h 8"/>
              <a:gd name="T2" fmla="*/ 0 w 1719"/>
              <a:gd name="T3" fmla="*/ 51594 h 8"/>
              <a:gd name="T4" fmla="*/ 0 w 1719"/>
              <a:gd name="T5" fmla="*/ 51594 h 8"/>
              <a:gd name="T6" fmla="*/ 53305 w 1719"/>
              <a:gd name="T7" fmla="*/ 0 h 8"/>
              <a:gd name="T8" fmla="*/ 53305 w 1719"/>
              <a:gd name="T9" fmla="*/ 0 h 8"/>
              <a:gd name="T10" fmla="*/ 22854320 w 1719"/>
              <a:gd name="T11" fmla="*/ 0 h 8"/>
              <a:gd name="T12" fmla="*/ 22907625 w 1719"/>
              <a:gd name="T13" fmla="*/ 51594 h 8"/>
              <a:gd name="T14" fmla="*/ 22907625 w 1719"/>
              <a:gd name="T15" fmla="*/ 51594 h 8"/>
              <a:gd name="T16" fmla="*/ 22854320 w 1719"/>
              <a:gd name="T17" fmla="*/ 103187 h 8"/>
              <a:gd name="T18" fmla="*/ 22854320 w 1719"/>
              <a:gd name="T19" fmla="*/ 103187 h 8"/>
              <a:gd name="T20" fmla="*/ 53305 w 1719"/>
              <a:gd name="T21" fmla="*/ 103187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9"/>
              <a:gd name="T34" fmla="*/ 0 h 8"/>
              <a:gd name="T35" fmla="*/ 1719 w 1719"/>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9" h="8">
                <a:moveTo>
                  <a:pt x="4" y="8"/>
                </a:moveTo>
                <a:cubicBezTo>
                  <a:pt x="2" y="8"/>
                  <a:pt x="0" y="6"/>
                  <a:pt x="0" y="4"/>
                </a:cubicBezTo>
                <a:cubicBezTo>
                  <a:pt x="0" y="4"/>
                  <a:pt x="0" y="4"/>
                  <a:pt x="0" y="4"/>
                </a:cubicBezTo>
                <a:cubicBezTo>
                  <a:pt x="0" y="2"/>
                  <a:pt x="2" y="0"/>
                  <a:pt x="4" y="0"/>
                </a:cubicBezTo>
                <a:cubicBezTo>
                  <a:pt x="4" y="0"/>
                  <a:pt x="4" y="0"/>
                  <a:pt x="4" y="0"/>
                </a:cubicBezTo>
                <a:cubicBezTo>
                  <a:pt x="1715" y="0"/>
                  <a:pt x="1715" y="0"/>
                  <a:pt x="1715" y="0"/>
                </a:cubicBezTo>
                <a:cubicBezTo>
                  <a:pt x="1717" y="0"/>
                  <a:pt x="1719" y="2"/>
                  <a:pt x="1719" y="4"/>
                </a:cubicBezTo>
                <a:cubicBezTo>
                  <a:pt x="1719" y="4"/>
                  <a:pt x="1719" y="4"/>
                  <a:pt x="1719" y="4"/>
                </a:cubicBezTo>
                <a:cubicBezTo>
                  <a:pt x="1719" y="6"/>
                  <a:pt x="1717" y="8"/>
                  <a:pt x="1715" y="8"/>
                </a:cubicBezTo>
                <a:cubicBezTo>
                  <a:pt x="1715" y="8"/>
                  <a:pt x="1715" y="8"/>
                  <a:pt x="1715" y="8"/>
                </a:cubicBezTo>
                <a:cubicBezTo>
                  <a:pt x="4" y="8"/>
                  <a:pt x="4" y="8"/>
                  <a:pt x="4" y="8"/>
                </a:cubicBezTo>
                <a:close/>
              </a:path>
            </a:pathLst>
          </a:custGeom>
          <a:blipFill dpi="0" rotWithShape="0">
            <a:blip r:embed="rId2" cstate="print"/>
            <a:srcRect/>
            <a:stretch>
              <a:fillRect/>
            </a:stretch>
          </a:blipFill>
          <a:ln w="9525">
            <a:noFill/>
            <a:round/>
            <a:headEnd/>
            <a:tailEnd/>
          </a:ln>
        </p:spPr>
        <p:txBody>
          <a:bodyPr/>
          <a:lstStyle/>
          <a:p>
            <a:endParaRPr lang="en-US"/>
          </a:p>
        </p:txBody>
      </p:sp>
      <p:sp>
        <p:nvSpPr>
          <p:cNvPr id="2069" name="Freeform 28" descr="Full Blend"/>
          <p:cNvSpPr>
            <a:spLocks noChangeAspect="1"/>
          </p:cNvSpPr>
          <p:nvPr/>
        </p:nvSpPr>
        <p:spPr bwMode="auto">
          <a:xfrm flipV="1">
            <a:off x="6322251" y="35792516"/>
            <a:ext cx="13186554" cy="142126"/>
          </a:xfrm>
          <a:custGeom>
            <a:avLst/>
            <a:gdLst>
              <a:gd name="T0" fmla="*/ 61092 w 704"/>
              <a:gd name="T1" fmla="*/ 115888 h 8"/>
              <a:gd name="T2" fmla="*/ 0 w 704"/>
              <a:gd name="T3" fmla="*/ 57944 h 8"/>
              <a:gd name="T4" fmla="*/ 0 w 704"/>
              <a:gd name="T5" fmla="*/ 57944 h 8"/>
              <a:gd name="T6" fmla="*/ 61092 w 704"/>
              <a:gd name="T7" fmla="*/ 0 h 8"/>
              <a:gd name="T8" fmla="*/ 61092 w 704"/>
              <a:gd name="T9" fmla="*/ 0 h 8"/>
              <a:gd name="T10" fmla="*/ 10691046 w 704"/>
              <a:gd name="T11" fmla="*/ 0 h 8"/>
              <a:gd name="T12" fmla="*/ 10752138 w 704"/>
              <a:gd name="T13" fmla="*/ 57944 h 8"/>
              <a:gd name="T14" fmla="*/ 10752138 w 704"/>
              <a:gd name="T15" fmla="*/ 57944 h 8"/>
              <a:gd name="T16" fmla="*/ 10691046 w 704"/>
              <a:gd name="T17" fmla="*/ 115888 h 8"/>
              <a:gd name="T18" fmla="*/ 10691046 w 704"/>
              <a:gd name="T19" fmla="*/ 115888 h 8"/>
              <a:gd name="T20" fmla="*/ 61092 w 704"/>
              <a:gd name="T21" fmla="*/ 115888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4"/>
              <a:gd name="T34" fmla="*/ 0 h 8"/>
              <a:gd name="T35" fmla="*/ 704 w 704"/>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4" h="8">
                <a:moveTo>
                  <a:pt x="4" y="8"/>
                </a:moveTo>
                <a:cubicBezTo>
                  <a:pt x="2" y="8"/>
                  <a:pt x="0" y="7"/>
                  <a:pt x="0" y="4"/>
                </a:cubicBezTo>
                <a:cubicBezTo>
                  <a:pt x="0" y="4"/>
                  <a:pt x="0" y="4"/>
                  <a:pt x="0" y="4"/>
                </a:cubicBezTo>
                <a:cubicBezTo>
                  <a:pt x="0" y="2"/>
                  <a:pt x="2" y="0"/>
                  <a:pt x="4" y="0"/>
                </a:cubicBezTo>
                <a:cubicBezTo>
                  <a:pt x="4" y="0"/>
                  <a:pt x="4" y="0"/>
                  <a:pt x="4" y="0"/>
                </a:cubicBezTo>
                <a:cubicBezTo>
                  <a:pt x="700" y="0"/>
                  <a:pt x="700" y="0"/>
                  <a:pt x="700" y="0"/>
                </a:cubicBezTo>
                <a:cubicBezTo>
                  <a:pt x="703" y="0"/>
                  <a:pt x="704" y="2"/>
                  <a:pt x="704" y="4"/>
                </a:cubicBezTo>
                <a:cubicBezTo>
                  <a:pt x="704" y="4"/>
                  <a:pt x="704" y="4"/>
                  <a:pt x="704" y="4"/>
                </a:cubicBezTo>
                <a:cubicBezTo>
                  <a:pt x="704" y="7"/>
                  <a:pt x="703" y="8"/>
                  <a:pt x="700" y="8"/>
                </a:cubicBezTo>
                <a:cubicBezTo>
                  <a:pt x="700" y="8"/>
                  <a:pt x="700" y="8"/>
                  <a:pt x="700" y="8"/>
                </a:cubicBezTo>
                <a:cubicBezTo>
                  <a:pt x="4" y="8"/>
                  <a:pt x="4" y="8"/>
                  <a:pt x="4" y="8"/>
                </a:cubicBezTo>
                <a:close/>
              </a:path>
            </a:pathLst>
          </a:custGeom>
          <a:blipFill dpi="0" rotWithShape="0">
            <a:blip r:embed="rId2" cstate="print"/>
            <a:srcRect/>
            <a:stretch>
              <a:fillRect/>
            </a:stretch>
          </a:blipFill>
          <a:ln w="9525">
            <a:noFill/>
            <a:round/>
            <a:headEnd/>
            <a:tailEnd/>
          </a:ln>
        </p:spPr>
        <p:txBody>
          <a:bodyPr/>
          <a:lstStyle/>
          <a:p>
            <a:endParaRPr lang="en-US"/>
          </a:p>
        </p:txBody>
      </p:sp>
      <p:sp>
        <p:nvSpPr>
          <p:cNvPr id="2070" name="Text Box 30"/>
          <p:cNvSpPr txBox="1">
            <a:spLocks noChangeArrowheads="1"/>
          </p:cNvSpPr>
          <p:nvPr/>
        </p:nvSpPr>
        <p:spPr bwMode="auto">
          <a:xfrm>
            <a:off x="7071002" y="36163332"/>
            <a:ext cx="12360230" cy="562413"/>
          </a:xfrm>
          <a:prstGeom prst="rect">
            <a:avLst/>
          </a:prstGeom>
          <a:noFill/>
          <a:ln w="9525">
            <a:noFill/>
            <a:miter lim="800000"/>
            <a:headEnd/>
            <a:tailEnd/>
          </a:ln>
        </p:spPr>
        <p:txBody>
          <a:bodyPr wrap="square" lIns="69293" tIns="34647" rIns="69293" bIns="34647">
            <a:spAutoFit/>
          </a:bodyPr>
          <a:lstStyle/>
          <a:p>
            <a:r>
              <a:rPr lang="en-US" sz="3200" dirty="0" smtClean="0">
                <a:solidFill>
                  <a:schemeClr val="accent2"/>
                </a:solidFill>
              </a:rPr>
              <a:t>{ </a:t>
            </a:r>
            <a:r>
              <a:rPr lang="en-US" sz="3200" dirty="0" err="1" smtClean="0">
                <a:solidFill>
                  <a:schemeClr val="accent2"/>
                </a:solidFill>
              </a:rPr>
              <a:t>alli.a.makinen</a:t>
            </a:r>
            <a:r>
              <a:rPr lang="en-US" sz="3200" dirty="0">
                <a:solidFill>
                  <a:schemeClr val="accent2"/>
                </a:solidFill>
              </a:rPr>
              <a:t>, </a:t>
            </a:r>
            <a:r>
              <a:rPr lang="en-US" sz="3200" dirty="0" err="1">
                <a:solidFill>
                  <a:schemeClr val="accent2"/>
                </a:solidFill>
              </a:rPr>
              <a:t>jaime.jimenez</a:t>
            </a:r>
            <a:r>
              <a:rPr lang="en-US" sz="3200" dirty="0">
                <a:solidFill>
                  <a:schemeClr val="accent2"/>
                </a:solidFill>
              </a:rPr>
              <a:t>, </a:t>
            </a:r>
            <a:r>
              <a:rPr lang="en-US" sz="3200" dirty="0" err="1" smtClean="0">
                <a:solidFill>
                  <a:schemeClr val="accent2"/>
                </a:solidFill>
              </a:rPr>
              <a:t>roberto.morabito</a:t>
            </a:r>
            <a:r>
              <a:rPr lang="en-US" sz="3200" dirty="0" smtClean="0">
                <a:solidFill>
                  <a:schemeClr val="accent2"/>
                </a:solidFill>
              </a:rPr>
              <a:t> } @</a:t>
            </a:r>
            <a:r>
              <a:rPr lang="en-US" sz="3200" dirty="0" err="1">
                <a:solidFill>
                  <a:schemeClr val="accent2"/>
                </a:solidFill>
              </a:rPr>
              <a:t>ericsson.com</a:t>
            </a:r>
            <a:r>
              <a:rPr lang="en-US" sz="3200" dirty="0">
                <a:solidFill>
                  <a:schemeClr val="accent2"/>
                </a:solidFill>
              </a:rPr>
              <a:t> </a:t>
            </a:r>
            <a:r>
              <a:rPr lang="en-US" sz="3200" dirty="0" smtClean="0">
                <a:solidFill>
                  <a:schemeClr val="accent2"/>
                </a:solidFill>
              </a:rPr>
              <a:t> </a:t>
            </a:r>
            <a:endParaRPr lang="en-US" sz="3200" dirty="0">
              <a:solidFill>
                <a:schemeClr val="accent2"/>
              </a:solidFill>
            </a:endParaRPr>
          </a:p>
        </p:txBody>
      </p:sp>
      <p:pic>
        <p:nvPicPr>
          <p:cNvPr id="23" name="Picture 26" descr="ERI_UF_rgb"/>
          <p:cNvPicPr>
            <a:picLocks noChangeAspect="1" noChangeArrowheads="1"/>
          </p:cNvPicPr>
          <p:nvPr/>
        </p:nvPicPr>
        <p:blipFill>
          <a:blip r:embed="rId3" cstate="print"/>
          <a:srcRect/>
          <a:stretch>
            <a:fillRect/>
          </a:stretch>
        </p:blipFill>
        <p:spPr bwMode="auto">
          <a:xfrm>
            <a:off x="1152303" y="1800624"/>
            <a:ext cx="2352675" cy="1978025"/>
          </a:xfrm>
          <a:prstGeom prst="rect">
            <a:avLst/>
          </a:prstGeom>
          <a:noFill/>
          <a:ln w="9525">
            <a:noFill/>
            <a:miter lim="800000"/>
            <a:headEnd/>
            <a:tailEnd/>
          </a:ln>
        </p:spPr>
      </p:pic>
      <p:grpSp>
        <p:nvGrpSpPr>
          <p:cNvPr id="6" name="Group 5"/>
          <p:cNvGrpSpPr/>
          <p:nvPr/>
        </p:nvGrpSpPr>
        <p:grpSpPr>
          <a:xfrm>
            <a:off x="1368328" y="23255266"/>
            <a:ext cx="10828390" cy="6865240"/>
            <a:chOff x="1896270" y="25296816"/>
            <a:chExt cx="10828390" cy="686524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270" y="25296816"/>
              <a:ext cx="8944689" cy="6865240"/>
            </a:xfrm>
            <a:prstGeom prst="rect">
              <a:avLst/>
            </a:prstGeom>
          </p:spPr>
        </p:pic>
        <p:sp>
          <p:nvSpPr>
            <p:cNvPr id="3" name="Rectangle 2"/>
            <p:cNvSpPr/>
            <p:nvPr/>
          </p:nvSpPr>
          <p:spPr>
            <a:xfrm>
              <a:off x="10838438" y="26825606"/>
              <a:ext cx="1886222" cy="830997"/>
            </a:xfrm>
            <a:prstGeom prst="rect">
              <a:avLst/>
            </a:prstGeom>
            <a:solidFill>
              <a:schemeClr val="bg1"/>
            </a:solidFill>
          </p:spPr>
          <p:txBody>
            <a:bodyPr wrap="none">
              <a:spAutoFit/>
            </a:bodyPr>
            <a:lstStyle/>
            <a:p>
              <a:r>
                <a:rPr lang="en-US" sz="4800" dirty="0" err="1" smtClean="0">
                  <a:solidFill>
                    <a:schemeClr val="tx1">
                      <a:lumMod val="75000"/>
                      <a:lumOff val="25000"/>
                    </a:schemeClr>
                  </a:solidFill>
                  <a:latin typeface="Ericsson Capital" charset="0"/>
                  <a:ea typeface="Ericsson Capital" charset="0"/>
                  <a:cs typeface="Ericsson Capital" charset="0"/>
                </a:rPr>
                <a:t>ELIoT</a:t>
              </a:r>
              <a:endParaRPr lang="en-US" sz="4800" dirty="0">
                <a:latin typeface="Ericsson Capital" charset="0"/>
                <a:ea typeface="Ericsson Capital" charset="0"/>
                <a:cs typeface="Ericsson Capital" charset="0"/>
              </a:endParaRPr>
            </a:p>
          </p:txBody>
        </p:sp>
      </p:grpSp>
      <p:grpSp>
        <p:nvGrpSpPr>
          <p:cNvPr id="5" name="Group 4"/>
          <p:cNvGrpSpPr/>
          <p:nvPr/>
        </p:nvGrpSpPr>
        <p:grpSpPr>
          <a:xfrm>
            <a:off x="2952550" y="11520157"/>
            <a:ext cx="6853581" cy="3179983"/>
            <a:chOff x="2940048" y="11283773"/>
            <a:chExt cx="6853581" cy="3179983"/>
          </a:xfrm>
        </p:grpSpPr>
        <p:pic>
          <p:nvPicPr>
            <p:cNvPr id="101" name="Picture 100"/>
            <p:cNvPicPr>
              <a:picLocks noChangeAspect="1"/>
            </p:cNvPicPr>
            <p:nvPr/>
          </p:nvPicPr>
          <p:blipFill>
            <a:blip r:embed="rId5"/>
            <a:stretch>
              <a:fillRect/>
            </a:stretch>
          </p:blipFill>
          <p:spPr>
            <a:xfrm>
              <a:off x="5875195" y="11283773"/>
              <a:ext cx="2156620" cy="1435133"/>
            </a:xfrm>
            <a:prstGeom prst="rect">
              <a:avLst/>
            </a:prstGeom>
          </p:spPr>
        </p:pic>
        <p:pic>
          <p:nvPicPr>
            <p:cNvPr id="102" name="Picture 101"/>
            <p:cNvPicPr>
              <a:picLocks noChangeAspect="1"/>
            </p:cNvPicPr>
            <p:nvPr/>
          </p:nvPicPr>
          <p:blipFill>
            <a:blip r:embed="rId6"/>
            <a:stretch>
              <a:fillRect/>
            </a:stretch>
          </p:blipFill>
          <p:spPr>
            <a:xfrm>
              <a:off x="5040735" y="12596347"/>
              <a:ext cx="2416609" cy="1810124"/>
            </a:xfrm>
            <a:prstGeom prst="rect">
              <a:avLst/>
            </a:prstGeom>
          </p:spPr>
        </p:pic>
        <p:pic>
          <p:nvPicPr>
            <p:cNvPr id="103" name="Picture 102"/>
            <p:cNvPicPr>
              <a:picLocks noChangeAspect="1"/>
            </p:cNvPicPr>
            <p:nvPr/>
          </p:nvPicPr>
          <p:blipFill>
            <a:blip r:embed="rId7"/>
            <a:stretch>
              <a:fillRect/>
            </a:stretch>
          </p:blipFill>
          <p:spPr>
            <a:xfrm>
              <a:off x="2940048" y="12559915"/>
              <a:ext cx="1672426" cy="1672426"/>
            </a:xfrm>
            <a:prstGeom prst="rect">
              <a:avLst/>
            </a:prstGeom>
          </p:spPr>
        </p:pic>
        <p:pic>
          <p:nvPicPr>
            <p:cNvPr id="104" name="Picture 103"/>
            <p:cNvPicPr>
              <a:picLocks noChangeAspect="1"/>
            </p:cNvPicPr>
            <p:nvPr/>
          </p:nvPicPr>
          <p:blipFill>
            <a:blip r:embed="rId8"/>
            <a:stretch>
              <a:fillRect/>
            </a:stretch>
          </p:blipFill>
          <p:spPr>
            <a:xfrm>
              <a:off x="3921506" y="11332913"/>
              <a:ext cx="1561747" cy="1447800"/>
            </a:xfrm>
            <a:prstGeom prst="rect">
              <a:avLst/>
            </a:prstGeom>
          </p:spPr>
        </p:pic>
        <p:pic>
          <p:nvPicPr>
            <p:cNvPr id="105" name="Picture 104"/>
            <p:cNvPicPr>
              <a:picLocks noChangeAspect="1"/>
            </p:cNvPicPr>
            <p:nvPr/>
          </p:nvPicPr>
          <p:blipFill>
            <a:blip r:embed="rId9"/>
            <a:stretch>
              <a:fillRect/>
            </a:stretch>
          </p:blipFill>
          <p:spPr>
            <a:xfrm>
              <a:off x="8031815" y="12701942"/>
              <a:ext cx="1761814" cy="1761814"/>
            </a:xfrm>
            <a:prstGeom prst="rect">
              <a:avLst/>
            </a:prstGeom>
          </p:spPr>
        </p:pic>
        <p:pic>
          <p:nvPicPr>
            <p:cNvPr id="106" name="Picture 105"/>
            <p:cNvPicPr>
              <a:picLocks noChangeAspect="1"/>
            </p:cNvPicPr>
            <p:nvPr/>
          </p:nvPicPr>
          <p:blipFill>
            <a:blip r:embed="rId10"/>
            <a:stretch>
              <a:fillRect/>
            </a:stretch>
          </p:blipFill>
          <p:spPr>
            <a:xfrm>
              <a:off x="8423757" y="11463029"/>
              <a:ext cx="1123400" cy="1255877"/>
            </a:xfrm>
            <a:prstGeom prst="rect">
              <a:avLst/>
            </a:prstGeom>
          </p:spPr>
        </p:pic>
      </p:grpSp>
      <p:sp>
        <p:nvSpPr>
          <p:cNvPr id="107" name="Text Box 30"/>
          <p:cNvSpPr txBox="1">
            <a:spLocks noChangeArrowheads="1"/>
          </p:cNvSpPr>
          <p:nvPr/>
        </p:nvSpPr>
        <p:spPr bwMode="auto">
          <a:xfrm>
            <a:off x="1584350" y="30945028"/>
            <a:ext cx="9856787" cy="4809730"/>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has its own </a:t>
            </a:r>
            <a:r>
              <a:rPr lang="en-US" sz="2800" b="1" dirty="0" err="1">
                <a:solidFill>
                  <a:schemeClr val="tx1">
                    <a:lumMod val="75000"/>
                    <a:lumOff val="25000"/>
                  </a:schemeClr>
                </a:solidFill>
              </a:rPr>
              <a:t>d</a:t>
            </a:r>
            <a:r>
              <a:rPr lang="en-US" sz="2800" b="1" dirty="0" err="1" smtClean="0">
                <a:solidFill>
                  <a:schemeClr val="tx1">
                    <a:lumMod val="75000"/>
                    <a:lumOff val="25000"/>
                  </a:schemeClr>
                </a:solidFill>
              </a:rPr>
              <a:t>ocker</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image - </a:t>
            </a:r>
            <a:r>
              <a:rPr lang="en-US" sz="2800" b="1" i="1" dirty="0" err="1" smtClean="0">
                <a:solidFill>
                  <a:schemeClr val="tx1">
                    <a:lumMod val="75000"/>
                    <a:lumOff val="25000"/>
                  </a:schemeClr>
                </a:solidFill>
              </a:rPr>
              <a:t>alliasd</a:t>
            </a:r>
            <a:r>
              <a:rPr lang="en-US" sz="2800" b="1" i="1" dirty="0" smtClean="0">
                <a:solidFill>
                  <a:schemeClr val="tx1">
                    <a:lumMod val="75000"/>
                    <a:lumOff val="25000"/>
                  </a:schemeClr>
                </a:solidFill>
              </a:rPr>
              <a:t>/eliot</a:t>
            </a:r>
            <a:r>
              <a:rPr lang="en-US" sz="2800" b="1" dirty="0" smtClean="0">
                <a:solidFill>
                  <a:schemeClr val="tx1">
                    <a:lumMod val="75000"/>
                    <a:lumOff val="25000"/>
                  </a:schemeClr>
                </a:solidFill>
              </a:rPr>
              <a:t>4</a:t>
            </a:r>
            <a:r>
              <a:rPr lang="en-US" sz="2800" dirty="0" smtClean="0">
                <a:solidFill>
                  <a:schemeClr val="tx1">
                    <a:lumMod val="75000"/>
                    <a:lumOff val="25000"/>
                  </a:schemeClr>
                </a:solidFill>
              </a:rPr>
              <a:t> - </a:t>
            </a:r>
            <a:r>
              <a:rPr lang="en-US" sz="2800" dirty="0">
                <a:solidFill>
                  <a:schemeClr val="tx1">
                    <a:lumMod val="75000"/>
                    <a:lumOff val="25000"/>
                  </a:schemeClr>
                </a:solidFill>
              </a:rPr>
              <a:t>to store </a:t>
            </a:r>
            <a:r>
              <a:rPr lang="en-US" sz="2800" dirty="0" smtClean="0">
                <a:solidFill>
                  <a:schemeClr val="tx1">
                    <a:lumMod val="75000"/>
                    <a:lumOff val="25000"/>
                  </a:schemeClr>
                </a:solidFill>
              </a:rPr>
              <a:t>device </a:t>
            </a:r>
            <a:r>
              <a:rPr lang="en-US" sz="2800" dirty="0">
                <a:solidFill>
                  <a:schemeClr val="tx1">
                    <a:lumMod val="75000"/>
                    <a:lumOff val="25000"/>
                  </a:schemeClr>
                </a:solidFill>
              </a:rPr>
              <a:t>applications, </a:t>
            </a:r>
            <a:r>
              <a:rPr lang="en-US" sz="2800" dirty="0" smtClean="0">
                <a:solidFill>
                  <a:schemeClr val="tx1">
                    <a:lumMod val="75000"/>
                    <a:lumOff val="25000"/>
                  </a:schemeClr>
                </a:solidFill>
              </a:rPr>
              <a:t>and configuration </a:t>
            </a:r>
            <a:r>
              <a:rPr lang="en-US" sz="2800" dirty="0">
                <a:solidFill>
                  <a:schemeClr val="tx1">
                    <a:lumMod val="75000"/>
                    <a:lumOff val="25000"/>
                  </a:schemeClr>
                </a:solidFill>
              </a:rPr>
              <a:t>files needed to run the emulated </a:t>
            </a:r>
            <a:r>
              <a:rPr lang="en-US" sz="2800" dirty="0" smtClean="0">
                <a:solidFill>
                  <a:schemeClr val="tx1">
                    <a:lumMod val="75000"/>
                    <a:lumOff val="25000"/>
                  </a:schemeClr>
                </a:solidFill>
              </a:rPr>
              <a:t>devices.  </a:t>
            </a:r>
            <a:r>
              <a:rPr lang="en-US" sz="2800" dirty="0">
                <a:solidFill>
                  <a:schemeClr val="tx1">
                    <a:lumMod val="75000"/>
                    <a:lumOff val="25000"/>
                  </a:schemeClr>
                </a:solidFill>
              </a:rPr>
              <a:t>Each container represents an emulated </a:t>
            </a:r>
            <a:r>
              <a:rPr lang="en-US" sz="2800" dirty="0" smtClean="0">
                <a:solidFill>
                  <a:schemeClr val="tx1">
                    <a:lumMod val="75000"/>
                    <a:lumOff val="25000"/>
                  </a:schemeClr>
                </a:solidFill>
              </a:rPr>
              <a:t>device, that helps to </a:t>
            </a:r>
            <a:r>
              <a:rPr lang="en-US" sz="2800" dirty="0">
                <a:solidFill>
                  <a:schemeClr val="tx1">
                    <a:lumMod val="75000"/>
                    <a:lumOff val="25000"/>
                  </a:schemeClr>
                </a:solidFill>
              </a:rPr>
              <a:t>characterize system resources and performance metrics of each emulated </a:t>
            </a:r>
            <a:r>
              <a:rPr lang="en-US" sz="2800" dirty="0" smtClean="0">
                <a:solidFill>
                  <a:schemeClr val="tx1">
                    <a:lumMod val="75000"/>
                    <a:lumOff val="25000"/>
                  </a:schemeClr>
                </a:solidFill>
              </a:rPr>
              <a:t>sensor.</a:t>
            </a:r>
          </a:p>
          <a:p>
            <a:pPr algn="just" defTabSz="3621088">
              <a:spcBef>
                <a:spcPct val="50000"/>
              </a:spcBef>
            </a:pPr>
            <a:r>
              <a:rPr lang="en-US" sz="2800" dirty="0" err="1">
                <a:solidFill>
                  <a:schemeClr val="tx1">
                    <a:lumMod val="75000"/>
                    <a:lumOff val="25000"/>
                  </a:schemeClr>
                </a:solidFill>
              </a:rPr>
              <a:t>ELIoT</a:t>
            </a:r>
            <a:r>
              <a:rPr lang="en-US" sz="2800" dirty="0">
                <a:solidFill>
                  <a:schemeClr val="tx1">
                    <a:lumMod val="75000"/>
                    <a:lumOff val="25000"/>
                  </a:schemeClr>
                </a:solidFill>
              </a:rPr>
              <a:t> </a:t>
            </a:r>
            <a:r>
              <a:rPr lang="en-US" sz="2800" dirty="0" smtClean="0">
                <a:solidFill>
                  <a:schemeClr val="tx1">
                    <a:lumMod val="75000"/>
                    <a:lumOff val="25000"/>
                  </a:schemeClr>
                </a:solidFill>
              </a:rPr>
              <a:t>is </a:t>
            </a:r>
            <a:r>
              <a:rPr lang="en-US" sz="2800" dirty="0">
                <a:solidFill>
                  <a:schemeClr val="tx1">
                    <a:lumMod val="75000"/>
                    <a:lumOff val="25000"/>
                  </a:schemeClr>
                </a:solidFill>
              </a:rPr>
              <a:t>built on top of a </a:t>
            </a:r>
            <a:r>
              <a:rPr lang="en-US" sz="2800" dirty="0" smtClean="0">
                <a:solidFill>
                  <a:schemeClr val="tx1">
                    <a:lumMod val="75000"/>
                    <a:lumOff val="25000"/>
                  </a:schemeClr>
                </a:solidFill>
              </a:rPr>
              <a:t>java-based </a:t>
            </a:r>
            <a:r>
              <a:rPr lang="en-US" sz="2800" dirty="0">
                <a:solidFill>
                  <a:schemeClr val="tx1">
                    <a:lumMod val="75000"/>
                    <a:lumOff val="25000"/>
                  </a:schemeClr>
                </a:solidFill>
              </a:rPr>
              <a:t>LWM2M open source implementation called </a:t>
            </a:r>
            <a:r>
              <a:rPr lang="en-US" sz="2800" b="1" i="1" dirty="0" err="1" smtClean="0">
                <a:solidFill>
                  <a:schemeClr val="tx1">
                    <a:lumMod val="75000"/>
                    <a:lumOff val="25000"/>
                  </a:schemeClr>
                </a:solidFill>
              </a:rPr>
              <a:t>Leshan</a:t>
            </a:r>
            <a:r>
              <a:rPr lang="en-US" sz="2800" dirty="0" smtClean="0">
                <a:solidFill>
                  <a:schemeClr val="tx1">
                    <a:lumMod val="75000"/>
                    <a:lumOff val="25000"/>
                  </a:schemeClr>
                </a:solidFill>
              </a:rPr>
              <a:t> </a:t>
            </a:r>
            <a:r>
              <a:rPr lang="en-US" sz="2800" dirty="0">
                <a:solidFill>
                  <a:schemeClr val="tx1">
                    <a:lumMod val="75000"/>
                    <a:lumOff val="25000"/>
                  </a:schemeClr>
                </a:solidFill>
              </a:rPr>
              <a:t>for the server side, and </a:t>
            </a:r>
            <a:r>
              <a:rPr lang="en-US" sz="2800" b="1" i="1" dirty="0" err="1" smtClean="0">
                <a:solidFill>
                  <a:schemeClr val="tx1">
                    <a:lumMod val="75000"/>
                    <a:lumOff val="25000"/>
                  </a:schemeClr>
                </a:solidFill>
              </a:rPr>
              <a:t>coap</a:t>
            </a:r>
            <a:r>
              <a:rPr lang="en-US" sz="2800" b="1" i="1" dirty="0" smtClean="0">
                <a:solidFill>
                  <a:schemeClr val="tx1">
                    <a:lumMod val="75000"/>
                    <a:lumOff val="25000"/>
                  </a:schemeClr>
                </a:solidFill>
              </a:rPr>
              <a:t>-node</a:t>
            </a:r>
            <a:r>
              <a:rPr lang="en-US" sz="2800" dirty="0" smtClean="0">
                <a:solidFill>
                  <a:schemeClr val="tx1">
                    <a:lumMod val="75000"/>
                    <a:lumOff val="25000"/>
                  </a:schemeClr>
                </a:solidFill>
              </a:rPr>
              <a:t>, </a:t>
            </a:r>
            <a:r>
              <a:rPr lang="en-US" sz="2800" dirty="0">
                <a:solidFill>
                  <a:schemeClr val="tx1">
                    <a:lumMod val="75000"/>
                    <a:lumOff val="25000"/>
                  </a:schemeClr>
                </a:solidFill>
              </a:rPr>
              <a:t>which is a </a:t>
            </a:r>
            <a:r>
              <a:rPr lang="en-US" sz="2800" dirty="0" err="1">
                <a:solidFill>
                  <a:schemeClr val="tx1">
                    <a:lumMod val="75000"/>
                    <a:lumOff val="25000"/>
                  </a:schemeClr>
                </a:solidFill>
              </a:rPr>
              <a:t>nodejs</a:t>
            </a:r>
            <a:r>
              <a:rPr lang="en-US" sz="2800" dirty="0">
                <a:solidFill>
                  <a:schemeClr val="tx1">
                    <a:lumMod val="75000"/>
                    <a:lumOff val="25000"/>
                  </a:schemeClr>
                </a:solidFill>
              </a:rPr>
              <a:t> implementation of LWM2M for the client side. </a:t>
            </a:r>
          </a:p>
          <a:p>
            <a:pPr algn="just" defTabSz="3621088">
              <a:spcBef>
                <a:spcPct val="50000"/>
              </a:spcBef>
            </a:pPr>
            <a:endParaRPr lang="en-US" sz="2800" dirty="0">
              <a:solidFill>
                <a:schemeClr val="tx1">
                  <a:lumMod val="75000"/>
                  <a:lumOff val="25000"/>
                </a:schemeClr>
              </a:solidFill>
            </a:endParaRPr>
          </a:p>
        </p:txBody>
      </p:sp>
      <p:sp>
        <p:nvSpPr>
          <p:cNvPr id="108" name="Text Box 31"/>
          <p:cNvSpPr txBox="1">
            <a:spLocks noChangeArrowheads="1"/>
          </p:cNvSpPr>
          <p:nvPr/>
        </p:nvSpPr>
        <p:spPr bwMode="auto">
          <a:xfrm>
            <a:off x="13537680" y="29512360"/>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Conclusion</a:t>
            </a:r>
            <a:endParaRPr lang="en-US" sz="4900" dirty="0">
              <a:solidFill>
                <a:schemeClr val="accent6"/>
              </a:solidFill>
            </a:endParaRPr>
          </a:p>
        </p:txBody>
      </p:sp>
      <p:sp>
        <p:nvSpPr>
          <p:cNvPr id="109" name="Text Box 30"/>
          <p:cNvSpPr txBox="1">
            <a:spLocks noChangeArrowheads="1"/>
          </p:cNvSpPr>
          <p:nvPr/>
        </p:nvSpPr>
        <p:spPr bwMode="auto">
          <a:xfrm>
            <a:off x="13717629" y="8713392"/>
            <a:ext cx="9856787" cy="3086181"/>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smtClean="0">
                <a:solidFill>
                  <a:schemeClr val="tx1">
                    <a:lumMod val="75000"/>
                    <a:lumOff val="25000"/>
                  </a:schemeClr>
                </a:solidFill>
              </a:rPr>
              <a:t>The European </a:t>
            </a:r>
            <a:r>
              <a:rPr lang="en-US" sz="2800" dirty="0">
                <a:solidFill>
                  <a:schemeClr val="tx1">
                    <a:lumMod val="75000"/>
                    <a:lumOff val="25000"/>
                  </a:schemeClr>
                </a:solidFill>
              </a:rPr>
              <a:t>Telecommunications Standards </a:t>
            </a:r>
            <a:r>
              <a:rPr lang="en-US" sz="2800" dirty="0" smtClean="0">
                <a:solidFill>
                  <a:schemeClr val="tx1">
                    <a:lumMod val="75000"/>
                    <a:lumOff val="25000"/>
                  </a:schemeClr>
                </a:solidFill>
              </a:rPr>
              <a:t>Institute (ETSI) has defined </a:t>
            </a:r>
            <a:r>
              <a:rPr lang="en-US" sz="2800" dirty="0">
                <a:solidFill>
                  <a:schemeClr val="tx1">
                    <a:lumMod val="75000"/>
                    <a:lumOff val="25000"/>
                  </a:schemeClr>
                </a:solidFill>
              </a:rPr>
              <a:t>a set of requirements for the public lighting </a:t>
            </a:r>
            <a:r>
              <a:rPr lang="en-US" sz="2800" dirty="0" smtClean="0">
                <a:solidFill>
                  <a:schemeClr val="tx1">
                    <a:lumMod val="75000"/>
                    <a:lumOff val="25000"/>
                  </a:schemeClr>
                </a:solidFill>
              </a:rPr>
              <a:t>scenario. Based on it </a:t>
            </a: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reproduces an </a:t>
            </a:r>
            <a:r>
              <a:rPr lang="en-US" sz="2800" dirty="0" err="1">
                <a:solidFill>
                  <a:schemeClr val="tx1">
                    <a:lumMod val="75000"/>
                    <a:lumOff val="25000"/>
                  </a:schemeClr>
                </a:solidFill>
              </a:rPr>
              <a:t>IoT</a:t>
            </a:r>
            <a:r>
              <a:rPr lang="en-US" sz="2800" dirty="0">
                <a:solidFill>
                  <a:schemeClr val="tx1">
                    <a:lumMod val="75000"/>
                    <a:lumOff val="25000"/>
                  </a:schemeClr>
                </a:solidFill>
              </a:rPr>
              <a:t> use case referred as </a:t>
            </a:r>
            <a:r>
              <a:rPr lang="en-US" sz="2800" i="1" dirty="0">
                <a:solidFill>
                  <a:schemeClr val="tx1">
                    <a:lumMod val="75000"/>
                    <a:lumOff val="25000"/>
                  </a:schemeClr>
                </a:solidFill>
              </a:rPr>
              <a:t>public lighting </a:t>
            </a:r>
            <a:r>
              <a:rPr lang="en-US" sz="2800" i="1" dirty="0" smtClean="0">
                <a:solidFill>
                  <a:schemeClr val="tx1">
                    <a:lumMod val="75000"/>
                    <a:lumOff val="25000"/>
                  </a:schemeClr>
                </a:solidFill>
              </a:rPr>
              <a:t>scenario</a:t>
            </a:r>
            <a:r>
              <a:rPr lang="en-US" sz="2800" dirty="0" smtClean="0">
                <a:solidFill>
                  <a:schemeClr val="tx1">
                    <a:lumMod val="75000"/>
                    <a:lumOff val="25000"/>
                  </a:schemeClr>
                </a:solidFill>
              </a:rPr>
              <a:t>. The </a:t>
            </a:r>
            <a:r>
              <a:rPr lang="en-US" sz="2800" dirty="0">
                <a:solidFill>
                  <a:schemeClr val="tx1">
                    <a:lumMod val="75000"/>
                    <a:lumOff val="25000"/>
                  </a:schemeClr>
                </a:solidFill>
              </a:rPr>
              <a:t>system emulates lighting points and a control cabinet. </a:t>
            </a:r>
            <a:r>
              <a:rPr lang="en-US" sz="2800" dirty="0" smtClean="0">
                <a:solidFill>
                  <a:schemeClr val="tx1">
                    <a:lumMod val="75000"/>
                    <a:lumOff val="25000"/>
                  </a:schemeClr>
                </a:solidFill>
              </a:rPr>
              <a:t>We also evaluate LWM2M’s functionality in accordance to the COAP and LWM2M specifications.</a:t>
            </a:r>
            <a:endParaRPr lang="en-US" sz="2800" dirty="0">
              <a:solidFill>
                <a:schemeClr val="tx1">
                  <a:lumMod val="75000"/>
                  <a:lumOff val="25000"/>
                </a:schemeClr>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474921" y="12208145"/>
            <a:ext cx="6033375" cy="3683359"/>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862051" y="16161489"/>
            <a:ext cx="6302672" cy="3706449"/>
          </a:xfrm>
          <a:prstGeom prst="rect">
            <a:avLst/>
          </a:prstGeom>
        </p:spPr>
      </p:pic>
      <p:sp>
        <p:nvSpPr>
          <p:cNvPr id="110" name="Text Box 30"/>
          <p:cNvSpPr txBox="1">
            <a:spLocks noChangeArrowheads="1"/>
          </p:cNvSpPr>
          <p:nvPr/>
        </p:nvSpPr>
        <p:spPr bwMode="auto">
          <a:xfrm>
            <a:off x="19722625" y="12871706"/>
            <a:ext cx="4183554" cy="2224407"/>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1-minute </a:t>
            </a:r>
            <a:r>
              <a:rPr lang="en-US" sz="2800" dirty="0">
                <a:solidFill>
                  <a:schemeClr val="tx1">
                    <a:lumMod val="75000"/>
                    <a:lumOff val="25000"/>
                  </a:schemeClr>
                </a:solidFill>
              </a:rPr>
              <a:t>load average of the host machine over 1000s. 1023 containers </a:t>
            </a:r>
            <a:r>
              <a:rPr lang="en-US" sz="2800" dirty="0" smtClean="0">
                <a:solidFill>
                  <a:schemeClr val="tx1">
                    <a:lumMod val="75000"/>
                    <a:lumOff val="25000"/>
                  </a:schemeClr>
                </a:solidFill>
              </a:rPr>
              <a:t>with various scheduling mechanisms.</a:t>
            </a:r>
            <a:endParaRPr lang="en-US" sz="2800" dirty="0">
              <a:solidFill>
                <a:schemeClr val="tx1">
                  <a:lumMod val="75000"/>
                  <a:lumOff val="25000"/>
                </a:schemeClr>
              </a:solidFill>
            </a:endParaRPr>
          </a:p>
        </p:txBody>
      </p:sp>
      <p:sp>
        <p:nvSpPr>
          <p:cNvPr id="111" name="Text Box 30"/>
          <p:cNvSpPr txBox="1">
            <a:spLocks noChangeArrowheads="1"/>
          </p:cNvSpPr>
          <p:nvPr/>
        </p:nvSpPr>
        <p:spPr bwMode="auto">
          <a:xfrm>
            <a:off x="13831611" y="16993957"/>
            <a:ext cx="4183554" cy="1793519"/>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Containers’ activation time, </a:t>
            </a:r>
            <a:r>
              <a:rPr lang="en-US" sz="2800" dirty="0">
                <a:solidFill>
                  <a:schemeClr val="tx1">
                    <a:lumMod val="75000"/>
                    <a:lumOff val="25000"/>
                  </a:schemeClr>
                </a:solidFill>
              </a:rPr>
              <a:t>increasing the device allocation by 100 until </a:t>
            </a:r>
            <a:r>
              <a:rPr lang="en-US" sz="2800" dirty="0" smtClean="0">
                <a:solidFill>
                  <a:schemeClr val="tx1">
                    <a:lumMod val="75000"/>
                    <a:lumOff val="25000"/>
                  </a:schemeClr>
                </a:solidFill>
              </a:rPr>
              <a:t>1000 devices.</a:t>
            </a:r>
            <a:endParaRPr lang="en-US" sz="2800" dirty="0">
              <a:solidFill>
                <a:schemeClr val="tx1">
                  <a:lumMod val="75000"/>
                  <a:lumOff val="25000"/>
                </a:schemeClr>
              </a:solidFill>
            </a:endParaRPr>
          </a:p>
        </p:txBody>
      </p:sp>
      <p:pic>
        <p:nvPicPr>
          <p:cNvPr id="11" name="Picture 10"/>
          <p:cNvPicPr>
            <a:picLocks noChangeAspect="1"/>
          </p:cNvPicPr>
          <p:nvPr/>
        </p:nvPicPr>
        <p:blipFill>
          <a:blip r:embed="rId13"/>
          <a:stretch>
            <a:fillRect/>
          </a:stretch>
        </p:blipFill>
        <p:spPr>
          <a:xfrm>
            <a:off x="18254679" y="1942602"/>
            <a:ext cx="5651500" cy="1435100"/>
          </a:xfrm>
          <a:prstGeom prst="rect">
            <a:avLst/>
          </a:prstGeom>
        </p:spPr>
      </p:pic>
      <p:pic>
        <p:nvPicPr>
          <p:cNvPr id="12" name="Picture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730356" y="19770097"/>
            <a:ext cx="5777940" cy="3454030"/>
          </a:xfrm>
          <a:prstGeom prst="rect">
            <a:avLst/>
          </a:prstGeom>
        </p:spPr>
      </p:pic>
      <p:sp>
        <p:nvSpPr>
          <p:cNvPr id="112" name="Text Box 30"/>
          <p:cNvSpPr txBox="1">
            <a:spLocks noChangeArrowheads="1"/>
          </p:cNvSpPr>
          <p:nvPr/>
        </p:nvSpPr>
        <p:spPr bwMode="auto">
          <a:xfrm>
            <a:off x="19722625" y="20431510"/>
            <a:ext cx="4183554" cy="2224407"/>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Latency </a:t>
            </a:r>
            <a:r>
              <a:rPr lang="en-US" sz="2800" dirty="0">
                <a:solidFill>
                  <a:schemeClr val="tx1">
                    <a:lumMod val="75000"/>
                    <a:lumOff val="25000"/>
                  </a:schemeClr>
                </a:solidFill>
              </a:rPr>
              <a:t>increases linearly, while the throughput decreases fast from 50 to 150 clients and then slowly. </a:t>
            </a:r>
          </a:p>
        </p:txBody>
      </p:sp>
      <p:sp>
        <p:nvSpPr>
          <p:cNvPr id="113" name="Text Box 30"/>
          <p:cNvSpPr txBox="1">
            <a:spLocks noChangeArrowheads="1"/>
          </p:cNvSpPr>
          <p:nvPr/>
        </p:nvSpPr>
        <p:spPr bwMode="auto">
          <a:xfrm>
            <a:off x="13753703" y="24430440"/>
            <a:ext cx="9856787" cy="4378843"/>
          </a:xfrm>
          <a:prstGeom prst="rect">
            <a:avLst/>
          </a:prstGeom>
          <a:noFill/>
          <a:ln w="9525">
            <a:noFill/>
            <a:miter lim="800000"/>
            <a:headEnd/>
            <a:tailEnd/>
          </a:ln>
        </p:spPr>
        <p:txBody>
          <a:bodyPr lIns="69293" tIns="34647" rIns="69293" bIns="34647">
            <a:spAutoFit/>
          </a:bodyPr>
          <a:lstStyle/>
          <a:p>
            <a:pPr algn="just"/>
            <a:r>
              <a:rPr lang="en-US" sz="2800" dirty="0">
                <a:solidFill>
                  <a:schemeClr val="tx1">
                    <a:lumMod val="75000"/>
                    <a:lumOff val="25000"/>
                  </a:schemeClr>
                </a:solidFill>
              </a:rPr>
              <a:t>Completely stable performance requires around 14 MB of memory per </a:t>
            </a:r>
            <a:r>
              <a:rPr lang="en-US" sz="2800" dirty="0" smtClean="0">
                <a:solidFill>
                  <a:schemeClr val="tx1">
                    <a:lumMod val="75000"/>
                    <a:lumOff val="25000"/>
                  </a:schemeClr>
                </a:solidFill>
              </a:rPr>
              <a:t>container. To </a:t>
            </a:r>
            <a:r>
              <a:rPr lang="en-US" sz="2800" dirty="0">
                <a:solidFill>
                  <a:schemeClr val="tx1">
                    <a:lumMod val="75000"/>
                    <a:lumOff val="25000"/>
                  </a:schemeClr>
                </a:solidFill>
              </a:rPr>
              <a:t>exceed the 1023 containers, we </a:t>
            </a:r>
            <a:r>
              <a:rPr lang="en-US" sz="2800" dirty="0" smtClean="0">
                <a:solidFill>
                  <a:schemeClr val="tx1">
                    <a:lumMod val="75000"/>
                    <a:lumOff val="25000"/>
                  </a:schemeClr>
                </a:solidFill>
              </a:rPr>
              <a:t>needed </a:t>
            </a:r>
            <a:r>
              <a:rPr lang="en-US" sz="2800" dirty="0">
                <a:solidFill>
                  <a:schemeClr val="tx1">
                    <a:lumMod val="75000"/>
                    <a:lumOff val="25000"/>
                  </a:schemeClr>
                </a:solidFill>
              </a:rPr>
              <a:t>more memory and processing power. For that reason, we repeated the scalability test on </a:t>
            </a:r>
            <a:r>
              <a:rPr lang="en-US" sz="2800" dirty="0" smtClean="0">
                <a:solidFill>
                  <a:schemeClr val="tx1">
                    <a:lumMod val="75000"/>
                    <a:lumOff val="25000"/>
                  </a:schemeClr>
                </a:solidFill>
              </a:rPr>
              <a:t>an </a:t>
            </a:r>
            <a:r>
              <a:rPr lang="en-US" sz="2800" b="1" dirty="0" smtClean="0">
                <a:solidFill>
                  <a:schemeClr val="tx1">
                    <a:lumMod val="75000"/>
                    <a:lumOff val="25000"/>
                  </a:schemeClr>
                </a:solidFill>
              </a:rPr>
              <a:t>Azure </a:t>
            </a:r>
            <a:r>
              <a:rPr lang="en-US" sz="2800" dirty="0">
                <a:solidFill>
                  <a:schemeClr val="tx1">
                    <a:lumMod val="75000"/>
                    <a:lumOff val="25000"/>
                  </a:schemeClr>
                </a:solidFill>
              </a:rPr>
              <a:t>cloud environment with 50 </a:t>
            </a:r>
            <a:r>
              <a:rPr lang="en-US" sz="2800" dirty="0" smtClean="0">
                <a:solidFill>
                  <a:schemeClr val="tx1">
                    <a:lumMod val="75000"/>
                    <a:lumOff val="25000"/>
                  </a:schemeClr>
                </a:solidFill>
              </a:rPr>
              <a:t>VMs and </a:t>
            </a:r>
            <a:r>
              <a:rPr lang="en-US" sz="2800" dirty="0" err="1" smtClean="0">
                <a:solidFill>
                  <a:schemeClr val="tx1">
                    <a:lumMod val="75000"/>
                    <a:lumOff val="25000"/>
                  </a:schemeClr>
                </a:solidFill>
              </a:rPr>
              <a:t>docker</a:t>
            </a:r>
            <a:r>
              <a:rPr lang="en-US" sz="2800" dirty="0" smtClean="0">
                <a:solidFill>
                  <a:schemeClr val="tx1">
                    <a:lumMod val="75000"/>
                    <a:lumOff val="25000"/>
                  </a:schemeClr>
                </a:solidFill>
              </a:rPr>
              <a:t> in host mode. </a:t>
            </a:r>
            <a:endParaRPr lang="en-US" sz="2800" dirty="0">
              <a:solidFill>
                <a:schemeClr val="tx1">
                  <a:lumMod val="75000"/>
                  <a:lumOff val="25000"/>
                </a:schemeClr>
              </a:solidFill>
            </a:endParaRPr>
          </a:p>
          <a:p>
            <a:pPr algn="just"/>
            <a:endParaRPr lang="en-US" sz="2800" dirty="0" smtClean="0">
              <a:solidFill>
                <a:schemeClr val="tx1">
                  <a:lumMod val="75000"/>
                  <a:lumOff val="25000"/>
                </a:schemeClr>
              </a:solidFill>
            </a:endParaRPr>
          </a:p>
          <a:p>
            <a:pPr algn="just"/>
            <a:r>
              <a:rPr lang="en-US" sz="2800" dirty="0" smtClean="0">
                <a:solidFill>
                  <a:schemeClr val="tx1">
                    <a:lumMod val="75000"/>
                    <a:lumOff val="25000"/>
                  </a:schemeClr>
                </a:solidFill>
              </a:rPr>
              <a:t>We used a </a:t>
            </a:r>
            <a:r>
              <a:rPr lang="en-US" sz="2800" dirty="0" err="1" smtClean="0">
                <a:solidFill>
                  <a:schemeClr val="tx1">
                    <a:lumMod val="75000"/>
                    <a:lumOff val="25000"/>
                  </a:schemeClr>
                </a:solidFill>
              </a:rPr>
              <a:t>docker</a:t>
            </a:r>
            <a:r>
              <a:rPr lang="en-US" sz="2800" dirty="0" smtClean="0">
                <a:solidFill>
                  <a:schemeClr val="tx1">
                    <a:lumMod val="75000"/>
                    <a:lumOff val="25000"/>
                  </a:schemeClr>
                </a:solidFill>
              </a:rPr>
              <a:t> </a:t>
            </a:r>
            <a:r>
              <a:rPr lang="en-US" sz="2800" dirty="0">
                <a:solidFill>
                  <a:schemeClr val="tx1">
                    <a:lumMod val="75000"/>
                    <a:lumOff val="25000"/>
                  </a:schemeClr>
                </a:solidFill>
              </a:rPr>
              <a:t>bridge network with </a:t>
            </a:r>
            <a:r>
              <a:rPr lang="en-US" sz="2800" dirty="0" smtClean="0">
                <a:solidFill>
                  <a:schemeClr val="tx1">
                    <a:lumMod val="75000"/>
                    <a:lumOff val="25000"/>
                  </a:schemeClr>
                </a:solidFill>
              </a:rPr>
              <a:t>one  dedicated VM for the </a:t>
            </a:r>
            <a:r>
              <a:rPr lang="en-US" sz="2800" dirty="0" err="1" smtClean="0">
                <a:solidFill>
                  <a:schemeClr val="tx1">
                    <a:lumMod val="75000"/>
                    <a:lumOff val="25000"/>
                  </a:schemeClr>
                </a:solidFill>
              </a:rPr>
              <a:t>leshan</a:t>
            </a:r>
            <a:r>
              <a:rPr lang="en-US" sz="2800" dirty="0" smtClean="0">
                <a:solidFill>
                  <a:schemeClr val="tx1">
                    <a:lumMod val="75000"/>
                    <a:lumOff val="25000"/>
                  </a:schemeClr>
                </a:solidFill>
              </a:rPr>
              <a:t> server and about 150 containers per VM. </a:t>
            </a:r>
          </a:p>
          <a:p>
            <a:pPr algn="just"/>
            <a:r>
              <a:rPr lang="en-US" sz="2800" dirty="0" smtClean="0">
                <a:solidFill>
                  <a:schemeClr val="tx1">
                    <a:lumMod val="75000"/>
                    <a:lumOff val="25000"/>
                  </a:schemeClr>
                </a:solidFill>
              </a:rPr>
              <a:t>In total we run </a:t>
            </a:r>
            <a:r>
              <a:rPr lang="en-US" sz="2800" b="1" dirty="0" smtClean="0">
                <a:solidFill>
                  <a:schemeClr val="tx1">
                    <a:lumMod val="75000"/>
                    <a:lumOff val="25000"/>
                  </a:schemeClr>
                </a:solidFill>
              </a:rPr>
              <a:t>7123 devices </a:t>
            </a:r>
            <a:r>
              <a:rPr lang="en-US" sz="2800" dirty="0" smtClean="0">
                <a:solidFill>
                  <a:schemeClr val="tx1">
                    <a:lumMod val="75000"/>
                    <a:lumOff val="25000"/>
                  </a:schemeClr>
                </a:solidFill>
              </a:rPr>
              <a:t>in the network, activation time was less than 2 minutes.</a:t>
            </a:r>
            <a:endParaRPr lang="en-US" sz="2800" dirty="0">
              <a:solidFill>
                <a:schemeClr val="tx1">
                  <a:lumMod val="75000"/>
                  <a:lumOff val="25000"/>
                </a:schemeClr>
              </a:solidFill>
            </a:endParaRPr>
          </a:p>
        </p:txBody>
      </p:sp>
      <p:sp>
        <p:nvSpPr>
          <p:cNvPr id="14" name="AutoShape 2" descr="mage result for github">
            <a:hlinkClick r:id="rId15"/>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3"/>
          <p:cNvSpPr>
            <a:spLocks noChangeArrowheads="1"/>
          </p:cNvSpPr>
          <p:nvPr/>
        </p:nvSpPr>
        <p:spPr bwMode="auto">
          <a:xfrm>
            <a:off x="152400" y="-32266"/>
            <a:ext cx="25203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hlinkClick r:id="rId15"/>
              </a:rPr>
              <a:t>  </a:t>
            </a:r>
            <a:endParaRPr kumimoji="0" lang="x-none" altLang="x-none" sz="1900" b="0" i="0" u="none" strike="noStrike" cap="none" normalizeH="0" baseline="0" dirty="0">
              <a:ln>
                <a:noFill/>
              </a:ln>
              <a:solidFill>
                <a:schemeClr val="tx1"/>
              </a:solidFill>
              <a:effectLst/>
              <a:latin typeface="Arial" charset="0"/>
            </a:endParaRPr>
          </a:p>
        </p:txBody>
      </p:sp>
      <p:sp>
        <p:nvSpPr>
          <p:cNvPr id="16" name="AutoShape 4" descr="mage result for github">
            <a:hlinkClick r:id="rId15"/>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16"/>
          <a:stretch>
            <a:fillRect/>
          </a:stretch>
        </p:blipFill>
        <p:spPr>
          <a:xfrm>
            <a:off x="13717629" y="33908694"/>
            <a:ext cx="1226906" cy="1226906"/>
          </a:xfrm>
          <a:prstGeom prst="rect">
            <a:avLst/>
          </a:prstGeom>
        </p:spPr>
      </p:pic>
      <p:sp>
        <p:nvSpPr>
          <p:cNvPr id="114" name="Text Box 31"/>
          <p:cNvSpPr txBox="1">
            <a:spLocks noChangeArrowheads="1"/>
          </p:cNvSpPr>
          <p:nvPr/>
        </p:nvSpPr>
        <p:spPr bwMode="auto">
          <a:xfrm>
            <a:off x="13506120" y="7889369"/>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Evaluation</a:t>
            </a:r>
            <a:endParaRPr lang="en-US" sz="4900" dirty="0">
              <a:solidFill>
                <a:schemeClr val="accent6"/>
              </a:solidFill>
            </a:endParaRPr>
          </a:p>
        </p:txBody>
      </p:sp>
      <p:sp>
        <p:nvSpPr>
          <p:cNvPr id="115" name="Text Box 30"/>
          <p:cNvSpPr txBox="1">
            <a:spLocks noChangeArrowheads="1"/>
          </p:cNvSpPr>
          <p:nvPr/>
        </p:nvSpPr>
        <p:spPr bwMode="auto">
          <a:xfrm>
            <a:off x="13753703" y="30064374"/>
            <a:ext cx="9856787" cy="2224407"/>
          </a:xfrm>
          <a:prstGeom prst="rect">
            <a:avLst/>
          </a:prstGeom>
          <a:noFill/>
          <a:ln w="9525">
            <a:noFill/>
            <a:miter lim="800000"/>
            <a:headEnd/>
            <a:tailEnd/>
          </a:ln>
        </p:spPr>
        <p:txBody>
          <a:bodyPr lIns="69293" tIns="34647" rIns="69293" bIns="34647">
            <a:spAutoFit/>
          </a:bodyPr>
          <a:lstStyle/>
          <a:p>
            <a:pPr algn="just"/>
            <a:endParaRPr lang="en-US" sz="2800" dirty="0" smtClean="0">
              <a:solidFill>
                <a:schemeClr val="tx1">
                  <a:lumMod val="75000"/>
                  <a:lumOff val="25000"/>
                </a:schemeClr>
              </a:solidFill>
            </a:endParaRPr>
          </a:p>
          <a:p>
            <a:pPr algn="just"/>
            <a:r>
              <a:rPr lang="en-US" sz="2800" dirty="0" smtClean="0">
                <a:solidFill>
                  <a:schemeClr val="tx1">
                    <a:lumMod val="75000"/>
                    <a:lumOff val="25000"/>
                  </a:schemeClr>
                </a:solidFill>
              </a:rPr>
              <a:t>This work has already proven valuable to identify design issues with the LWM2M protocol itself, namely on the registration and discovery interfaces as well as the limitations of the object model it uses.</a:t>
            </a:r>
            <a:endParaRPr lang="en-US" sz="2800"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78375"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78375"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820</TotalTime>
  <Words>484</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Ericsson Capital</vt:lpstr>
      <vt:lpstr>宋体</vt:lpstr>
      <vt:lpstr>Arial</vt:lpstr>
      <vt:lpstr>Default Design</vt:lpstr>
      <vt:lpstr>PowerPoint Presentation</vt:lpstr>
    </vt:vector>
  </TitlesOfParts>
  <Company>Ericsson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eellkai</dc:creator>
  <cp:lastModifiedBy>Jaime Jiménez</cp:lastModifiedBy>
  <cp:revision>97</cp:revision>
  <dcterms:created xsi:type="dcterms:W3CDTF">2010-11-01T11:56:26Z</dcterms:created>
  <dcterms:modified xsi:type="dcterms:W3CDTF">2017-10-17T09:35:12Z</dcterms:modified>
</cp:coreProperties>
</file>