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  <p:sldId id="268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71AD-C466-8A93-83A4-D561484A4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Mental Health in </a:t>
            </a:r>
            <a:r>
              <a:rPr lang="en-US" dirty="0" err="1"/>
              <a:t>AUStralia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34185-203C-D6BA-0A8C-48CA3FC05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ANALYSIS of DATA from the 2021 ABS CENSUS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74F5-CC23-12B0-0B9A-A6C4FE33EF4C}"/>
              </a:ext>
            </a:extLst>
          </p:cNvPr>
          <p:cNvSpPr txBox="1"/>
          <p:nvPr/>
        </p:nvSpPr>
        <p:spPr>
          <a:xfrm>
            <a:off x="7154562" y="4289370"/>
            <a:ext cx="4265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Dale Munroe</a:t>
            </a:r>
          </a:p>
          <a:p>
            <a:pPr algn="r"/>
            <a:r>
              <a:rPr lang="en-AU" dirty="0" err="1">
                <a:solidFill>
                  <a:schemeClr val="bg1"/>
                </a:solidFill>
              </a:rPr>
              <a:t>Periyanayagi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Parkavi</a:t>
            </a:r>
            <a:r>
              <a:rPr lang="en-AU" dirty="0">
                <a:solidFill>
                  <a:schemeClr val="bg1"/>
                </a:solidFill>
              </a:rPr>
              <a:t> Jayachandran </a:t>
            </a:r>
            <a:r>
              <a:rPr lang="en-AU" dirty="0" err="1">
                <a:solidFill>
                  <a:schemeClr val="bg1"/>
                </a:solidFill>
              </a:rPr>
              <a:t>Vasantha</a:t>
            </a:r>
            <a:endParaRPr lang="en-AU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Maria </a:t>
            </a:r>
            <a:r>
              <a:rPr lang="en-AU" dirty="0">
                <a:solidFill>
                  <a:schemeClr val="bg1"/>
                </a:solidFill>
              </a:rPr>
              <a:t>Buenaventura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Matthew Ford 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i="1" dirty="0">
                <a:solidFill>
                  <a:schemeClr val="bg1"/>
                </a:solidFill>
              </a:rPr>
              <a:t>August 2022</a:t>
            </a:r>
          </a:p>
        </p:txBody>
      </p:sp>
    </p:spTree>
    <p:extLst>
      <p:ext uri="{BB962C8B-B14F-4D97-AF65-F5344CB8AC3E}">
        <p14:creationId xmlns:p14="http://schemas.microsoft.com/office/powerpoint/2010/main" val="165890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2183F4-82F2-4A93-D99C-B6AA6BD6C2B3}"/>
              </a:ext>
            </a:extLst>
          </p:cNvPr>
          <p:cNvSpPr/>
          <p:nvPr/>
        </p:nvSpPr>
        <p:spPr>
          <a:xfrm>
            <a:off x="461319" y="617838"/>
            <a:ext cx="11277600" cy="567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Repository can be accessed at			</a:t>
            </a:r>
          </a:p>
          <a:p>
            <a:pPr algn="r"/>
            <a:r>
              <a:rPr lang="en-US" dirty="0"/>
              <a:t>https://github.com/ricamaria/Project-1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5155C-EAA7-26DC-858B-2A99DCA28839}"/>
              </a:ext>
            </a:extLst>
          </p:cNvPr>
          <p:cNvSpPr txBox="1"/>
          <p:nvPr/>
        </p:nvSpPr>
        <p:spPr>
          <a:xfrm>
            <a:off x="1075038" y="1346886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88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2D74-DCF8-E36C-EABD-9FD4C3D5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122B-1792-FB4F-9CF9-E7D6276F2CA6}"/>
              </a:ext>
            </a:extLst>
          </p:cNvPr>
          <p:cNvSpPr txBox="1"/>
          <p:nvPr/>
        </p:nvSpPr>
        <p:spPr>
          <a:xfrm>
            <a:off x="5403596" y="2421120"/>
            <a:ext cx="62072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2021 ABS Census with &gt; 96% response rate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Questions asked in the Census included: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Permanent mental health conditions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Dwelling types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Number of bedrooms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Household composition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released by postcode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60835-DCC1-8CE2-1296-F0B535CB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09" y="1952367"/>
            <a:ext cx="4432167" cy="404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4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7EF74-ADFB-7BA1-84F8-4F45147C8407}"/>
              </a:ext>
            </a:extLst>
          </p:cNvPr>
          <p:cNvSpPr txBox="1"/>
          <p:nvPr/>
        </p:nvSpPr>
        <p:spPr>
          <a:xfrm>
            <a:off x="448962" y="2162432"/>
            <a:ext cx="11294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What can the 2021 ABS Census tell us about factors that may correlate with a high prevalence of mental health conditions?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183F4-82F2-4A93-D99C-B6AA6BD6C2B3}"/>
              </a:ext>
            </a:extLst>
          </p:cNvPr>
          <p:cNvSpPr/>
          <p:nvPr/>
        </p:nvSpPr>
        <p:spPr>
          <a:xfrm>
            <a:off x="448962" y="5165124"/>
            <a:ext cx="11294076" cy="112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1988-70C4-1AF7-22DB-9B59420E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 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1A14AA-75D5-A704-5422-49A340D4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319" y="1948304"/>
            <a:ext cx="5815490" cy="43381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84F28-4865-F212-E068-1B91526165D5}"/>
              </a:ext>
            </a:extLst>
          </p:cNvPr>
          <p:cNvSpPr txBox="1"/>
          <p:nvPr/>
        </p:nvSpPr>
        <p:spPr>
          <a:xfrm>
            <a:off x="432909" y="2095057"/>
            <a:ext cx="51399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err="1"/>
              <a:t>analysed</a:t>
            </a:r>
            <a:r>
              <a:rPr lang="en-US" sz="2400" dirty="0"/>
              <a:t> by postcode, not by household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Postcodes with &lt; 10,000 people removed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Normal distribution of dataset confirmed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Latitude / Longitude data taken from </a:t>
            </a:r>
            <a:r>
              <a:rPr lang="en-US" sz="2400" dirty="0" err="1"/>
              <a:t>AusPost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91E5-E357-145C-9F69-EC6DF4A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</a:t>
            </a:r>
            <a:r>
              <a:rPr lang="en-US" sz="2000" dirty="0"/>
              <a:t>vs</a:t>
            </a:r>
            <a:r>
              <a:rPr lang="en-US" dirty="0"/>
              <a:t> Dwelling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41F63-F52A-6BF3-494B-704767A62E84}"/>
              </a:ext>
            </a:extLst>
          </p:cNvPr>
          <p:cNvSpPr txBox="1"/>
          <p:nvPr/>
        </p:nvSpPr>
        <p:spPr>
          <a:xfrm>
            <a:off x="432909" y="2095057"/>
            <a:ext cx="93289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or weak correlation found between mental health and dwelling type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B486C-791C-B238-5F16-1FB9FA7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9" y="3014194"/>
            <a:ext cx="3623375" cy="2729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5CB31-D859-ACE2-C286-D0E1BBF6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6" y="3011023"/>
            <a:ext cx="3627584" cy="2732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A984DC-25B5-B56F-3820-C58E5FB9B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882" y="3011024"/>
            <a:ext cx="3627584" cy="273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7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91E5-E357-145C-9F69-EC6DF4A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</a:t>
            </a:r>
            <a:r>
              <a:rPr lang="en-US" sz="2000" dirty="0"/>
              <a:t>vs</a:t>
            </a:r>
            <a:r>
              <a:rPr lang="en-US" dirty="0"/>
              <a:t> Number of Bedrooms in A </a:t>
            </a:r>
            <a:r>
              <a:rPr lang="en-US" dirty="0" err="1"/>
              <a:t>DWelLing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41F63-F52A-6BF3-494B-704767A62E84}"/>
              </a:ext>
            </a:extLst>
          </p:cNvPr>
          <p:cNvSpPr txBox="1"/>
          <p:nvPr/>
        </p:nvSpPr>
        <p:spPr>
          <a:xfrm>
            <a:off x="432910" y="2095056"/>
            <a:ext cx="3731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Low correlation found between mental health and small dwellings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Strong correlation found between mental health and medium sized dwellings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Moderate correlation found between mental health and large dwellings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18EE3-1492-AC5B-711A-4D8A71808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96" y="2008558"/>
            <a:ext cx="3347578" cy="2283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8C646-981A-3CD5-FCC3-9748DFFC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96" y="4467694"/>
            <a:ext cx="3329186" cy="2238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D16F4-8C90-09CB-DD97-D6CF4F85C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693" y="4468115"/>
            <a:ext cx="3244207" cy="2213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256361-3D64-A075-391B-484BAB057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325" y="2008558"/>
            <a:ext cx="3434074" cy="23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91E5-E357-145C-9F69-EC6DF4A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</a:t>
            </a:r>
            <a:r>
              <a:rPr lang="en-US" sz="2000" dirty="0"/>
              <a:t>vs</a:t>
            </a:r>
            <a:r>
              <a:rPr lang="en-US" dirty="0"/>
              <a:t> household composition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41F63-F52A-6BF3-494B-704767A62E84}"/>
              </a:ext>
            </a:extLst>
          </p:cNvPr>
          <p:cNvSpPr txBox="1"/>
          <p:nvPr/>
        </p:nvSpPr>
        <p:spPr>
          <a:xfrm>
            <a:off x="432909" y="2095057"/>
            <a:ext cx="93289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Strong correlation found between mental health and single parent household.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Moderate correlation found between mental health and family household or sole person household.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B02E3-9578-77CF-54B9-CED69020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5" y="4015944"/>
            <a:ext cx="3784006" cy="2543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A8F6F-681F-2FD2-E1C1-12FDDC75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036" y="4015945"/>
            <a:ext cx="3784006" cy="2543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8AA96-5161-63E1-724D-A375ADE03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30" y="4015945"/>
            <a:ext cx="3784006" cy="25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E413-1E19-F7B1-8278-8244A25E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by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4334-2256-9669-A1EE-804C25C0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7" t="3074" r="26306" b="13358"/>
          <a:stretch/>
        </p:blipFill>
        <p:spPr>
          <a:xfrm>
            <a:off x="444843" y="1967053"/>
            <a:ext cx="6166022" cy="4890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1BB37-8801-1D50-D0F9-DFECB8C89C4F}"/>
              </a:ext>
            </a:extLst>
          </p:cNvPr>
          <p:cNvSpPr txBox="1"/>
          <p:nvPr/>
        </p:nvSpPr>
        <p:spPr>
          <a:xfrm>
            <a:off x="6903307" y="2086321"/>
            <a:ext cx="47075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Postcodes with most mental health conditions are predominantly in urban </a:t>
            </a:r>
            <a:r>
              <a:rPr lang="en-US" sz="2400" dirty="0" err="1"/>
              <a:t>centres</a:t>
            </a:r>
            <a:endParaRPr lang="en-US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Northern Territory has lowest % of mental health conditions by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E49A2-F40D-4072-6A9D-4A9D444EB3C3}"/>
              </a:ext>
            </a:extLst>
          </p:cNvPr>
          <p:cNvSpPr txBox="1"/>
          <p:nvPr/>
        </p:nvSpPr>
        <p:spPr>
          <a:xfrm>
            <a:off x="6714464" y="6235357"/>
            <a:ext cx="299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Heatmap of postcodes by % of population with mental health conditions</a:t>
            </a:r>
          </a:p>
        </p:txBody>
      </p:sp>
    </p:spTree>
    <p:extLst>
      <p:ext uri="{BB962C8B-B14F-4D97-AF65-F5344CB8AC3E}">
        <p14:creationId xmlns:p14="http://schemas.microsoft.com/office/powerpoint/2010/main" val="76695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3340-5FA6-323B-F578-A38EEFD2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by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4CB01-B2AC-AC71-9B19-A284A3C13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9" r="23540" b="15567"/>
          <a:stretch/>
        </p:blipFill>
        <p:spPr>
          <a:xfrm>
            <a:off x="5416827" y="1907593"/>
            <a:ext cx="6193982" cy="4633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93BBD-5E15-27AD-3C34-EC28203851C5}"/>
              </a:ext>
            </a:extLst>
          </p:cNvPr>
          <p:cNvSpPr txBox="1"/>
          <p:nvPr/>
        </p:nvSpPr>
        <p:spPr>
          <a:xfrm>
            <a:off x="432909" y="2095056"/>
            <a:ext cx="4707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Of those postcodes with &gt;20% prevalence of mental health, only one is within urban </a:t>
            </a:r>
            <a:r>
              <a:rPr lang="en-US" sz="2400" dirty="0" err="1"/>
              <a:t>centre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D1EE3-5997-E3A9-77BA-30E35718EBB8}"/>
              </a:ext>
            </a:extLst>
          </p:cNvPr>
          <p:cNvSpPr txBox="1"/>
          <p:nvPr/>
        </p:nvSpPr>
        <p:spPr>
          <a:xfrm>
            <a:off x="240832" y="5987585"/>
            <a:ext cx="505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Heatmap of postcodes by % of population with mental health conditions</a:t>
            </a:r>
          </a:p>
          <a:p>
            <a:pPr algn="r"/>
            <a:r>
              <a:rPr lang="en-US" sz="1400" i="1" dirty="0"/>
              <a:t>Black dots represent mental health conditions  &gt;20%</a:t>
            </a:r>
          </a:p>
        </p:txBody>
      </p:sp>
    </p:spTree>
    <p:extLst>
      <p:ext uri="{BB962C8B-B14F-4D97-AF65-F5344CB8AC3E}">
        <p14:creationId xmlns:p14="http://schemas.microsoft.com/office/powerpoint/2010/main" val="23700451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99</TotalTime>
  <Words>292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Mental Health in AUStralia</vt:lpstr>
      <vt:lpstr>Introduction</vt:lpstr>
      <vt:lpstr>PowerPoint Presentation</vt:lpstr>
      <vt:lpstr>Preparing the Data Set</vt:lpstr>
      <vt:lpstr>Mental Health vs Dwelling type</vt:lpstr>
      <vt:lpstr>Mental Health vs Number of Bedrooms in A DWelLing</vt:lpstr>
      <vt:lpstr>Mental Health vs household composition</vt:lpstr>
      <vt:lpstr>Mental Health by region</vt:lpstr>
      <vt:lpstr>Mental Health by region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AUStralia</dc:title>
  <dc:creator>Matthew Ford</dc:creator>
  <cp:lastModifiedBy>Matthew Ford</cp:lastModifiedBy>
  <cp:revision>6</cp:revision>
  <dcterms:created xsi:type="dcterms:W3CDTF">2022-08-18T08:50:09Z</dcterms:created>
  <dcterms:modified xsi:type="dcterms:W3CDTF">2022-08-18T10:29:53Z</dcterms:modified>
</cp:coreProperties>
</file>