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68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BC10A0-87F6-FE56-EB2E-85D58441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16" y="1250302"/>
            <a:ext cx="5684403" cy="4889241"/>
          </a:xfrm>
        </p:spPr>
        <p:txBody>
          <a:bodyPr anchor="b">
            <a:normAutofit/>
          </a:bodyPr>
          <a:lstStyle/>
          <a:p>
            <a:r>
              <a:rPr lang="pt-BR" dirty="0"/>
              <a:t>Algoritmo  Genético </a:t>
            </a:r>
            <a:br>
              <a:rPr lang="pt-BR" dirty="0"/>
            </a:br>
            <a:r>
              <a:rPr lang="pt-BR" dirty="0"/>
              <a:t>(problema 2)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C91B28E9-C785-A713-7927-61E8A1E0B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4" r="24386" b="1"/>
          <a:stretch/>
        </p:blipFill>
        <p:spPr>
          <a:xfrm>
            <a:off x="7534654" y="10"/>
            <a:ext cx="4657346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38F879-E77E-B999-02D5-4D44AA06A872}"/>
              </a:ext>
            </a:extLst>
          </p:cNvPr>
          <p:cNvSpPr txBox="1"/>
          <p:nvPr/>
        </p:nvSpPr>
        <p:spPr>
          <a:xfrm>
            <a:off x="1000315" y="5203186"/>
            <a:ext cx="429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Pedro Ferreira Pereira </a:t>
            </a:r>
          </a:p>
          <a:p>
            <a:r>
              <a:rPr lang="pt-BR" dirty="0"/>
              <a:t>Ricardo dos Santos Brandão</a:t>
            </a:r>
          </a:p>
        </p:txBody>
      </p:sp>
    </p:spTree>
    <p:extLst>
      <p:ext uri="{BB962C8B-B14F-4D97-AF65-F5344CB8AC3E}">
        <p14:creationId xmlns:p14="http://schemas.microsoft.com/office/powerpoint/2010/main" val="158639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3B73802-524E-9CDD-D766-B70B3CF5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450" y="297656"/>
            <a:ext cx="11687175" cy="1309687"/>
          </a:xfrm>
        </p:spPr>
        <p:txBody>
          <a:bodyPr/>
          <a:lstStyle/>
          <a:p>
            <a:r>
              <a:rPr lang="pt-BR" dirty="0"/>
              <a:t>		Resultados: ALGORITMO </a:t>
            </a:r>
            <a:r>
              <a:rPr lang="pt-BR" dirty="0" err="1"/>
              <a:t>gENÉTICO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C3EF8C-C17B-0FAB-CF45-0FB5170D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24" y="1607343"/>
            <a:ext cx="7070752" cy="45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01FD-05BD-3BEA-77E1-F7B2D69D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407F8-2371-EF18-36A4-AC379254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meta heurística encontra dificuldade para convergir para a solução </a:t>
            </a:r>
          </a:p>
          <a:p>
            <a:r>
              <a:rPr lang="pt-BR" dirty="0"/>
              <a:t>Supomos que a principal causa para esse problema seja a dificuldade em avaliar a qualidade das soluções em um intervalo contínuo. </a:t>
            </a:r>
          </a:p>
          <a:p>
            <a:r>
              <a:rPr lang="pt-BR" dirty="0"/>
              <a:t>Consequentemente, o algoritmo pode ter dificuldades em distinguir entre soluções cujas tarefas aproveitam melhor o recurso das máquinas, tornando difícil a convergência.</a:t>
            </a:r>
          </a:p>
        </p:txBody>
      </p:sp>
    </p:spTree>
    <p:extLst>
      <p:ext uri="{BB962C8B-B14F-4D97-AF65-F5344CB8AC3E}">
        <p14:creationId xmlns:p14="http://schemas.microsoft.com/office/powerpoint/2010/main" val="53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C05FE-A1A4-F398-493C-D337DD9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F92F0-46CB-1F3A-638C-DCC4C586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Alocação de tarefas às máquinas </a:t>
            </a:r>
          </a:p>
          <a:p>
            <a:r>
              <a:rPr lang="pt-BR" dirty="0"/>
              <a:t>Cada tarefa possui um tempo de início, de fim, e número de cores</a:t>
            </a:r>
          </a:p>
          <a:p>
            <a:r>
              <a:rPr lang="pt-BR" dirty="0"/>
              <a:t>Cada máquina possui uma quantidade de cores</a:t>
            </a:r>
          </a:p>
          <a:p>
            <a:r>
              <a:rPr lang="pt-BR" dirty="0"/>
              <a:t>Objetivo: Agrupar as tarefas a máquinas de forma a minimizar a sua quantidade</a:t>
            </a:r>
          </a:p>
        </p:txBody>
      </p:sp>
    </p:spTree>
    <p:extLst>
      <p:ext uri="{BB962C8B-B14F-4D97-AF65-F5344CB8AC3E}">
        <p14:creationId xmlns:p14="http://schemas.microsoft.com/office/powerpoint/2010/main" val="36215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E98C-82B3-5E6F-5673-81AA33F8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57" y="1295400"/>
            <a:ext cx="6446044" cy="1591492"/>
          </a:xfrm>
        </p:spPr>
        <p:txBody>
          <a:bodyPr>
            <a:normAutofit/>
          </a:bodyPr>
          <a:lstStyle/>
          <a:p>
            <a:r>
              <a:rPr lang="pt-BR" dirty="0"/>
              <a:t>META HEURÍSTICA GENÉTICA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1E8E8907-2FF8-0968-457C-ABC371977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6552" b="2"/>
          <a:stretch/>
        </p:blipFill>
        <p:spPr>
          <a:xfrm>
            <a:off x="952501" y="1700691"/>
            <a:ext cx="2958820" cy="3465636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C3E54-0452-7132-653E-A2B00B23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4" y="2886892"/>
            <a:ext cx="5525757" cy="3018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</a:rPr>
              <a:t>A meta-heurística genética é inspirada no processo de evolução biológica.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</a:rPr>
              <a:t>É uma técnica de otimização que busca soluções através da geração, reprodução e seleção de indivíduos.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</a:rPr>
              <a:t>É especialmente útil quando o espaço de busca é muito grande ou não pode ser explorado completamente.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</a:rPr>
              <a:t>A meta-heurística genética é flexível e pode ser adaptada para diferentes tipos de problemas.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</a:rPr>
              <a:t>É um algoritmo estocástico, o que significa que os resultados podem variar de acordo com a aleatoriedade introduzida no processo.</a:t>
            </a: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950E74-5EEA-49D7-88FD-38C6E2006DCB}" type="datetime1">
              <a:rPr lang="en-US" smtClean="0"/>
              <a:pPr>
                <a:spcAft>
                  <a:spcPts val="600"/>
                </a:spcAft>
              </a:pPr>
              <a:t>4/2/2023</a:t>
            </a:fld>
            <a:endParaRPr lang="en-US"/>
          </a:p>
        </p:txBody>
      </p:sp>
      <p:sp>
        <p:nvSpPr>
          <p:cNvPr id="21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599C-EAEF-1673-47B0-11C664F5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65110"/>
            <a:ext cx="5533080" cy="1771535"/>
          </a:xfrm>
        </p:spPr>
        <p:txBody>
          <a:bodyPr>
            <a:normAutofit/>
          </a:bodyPr>
          <a:lstStyle/>
          <a:p>
            <a:r>
              <a:rPr lang="pt-BR" dirty="0"/>
              <a:t>Cromossomo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F8DDA-35E9-1E30-EA35-E3454A3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2890881"/>
            <a:ext cx="5309020" cy="3009381"/>
          </a:xfrm>
        </p:spPr>
        <p:txBody>
          <a:bodyPr>
            <a:normAutofit/>
          </a:bodyPr>
          <a:lstStyle/>
          <a:p>
            <a:r>
              <a:rPr lang="pt-BR" dirty="0"/>
              <a:t>No problema, um Cromossomo é representado como uma lista de índices de cada tarefa. </a:t>
            </a:r>
          </a:p>
          <a:p>
            <a:r>
              <a:rPr lang="pt-BR" dirty="0"/>
              <a:t>A Ordem dos índices representa a ordem com que as tarefas são associadas a máquinas </a:t>
            </a:r>
          </a:p>
          <a:p>
            <a:endParaRPr lang="pt-BR" dirty="0"/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B4D453F-6800-AC85-0F5E-20960E6F5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r="999" b="1"/>
          <a:stretch/>
        </p:blipFill>
        <p:spPr>
          <a:xfrm>
            <a:off x="7369700" y="1695512"/>
            <a:ext cx="3104849" cy="3459556"/>
          </a:xfrm>
          <a:prstGeom prst="rect">
            <a:avLst/>
          </a:prstGeom>
          <a:noFill/>
        </p:spPr>
      </p:pic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701225-30CA-416E-A6F8-D6014ABB4476}" type="datetime1">
              <a:rPr lang="en-US" smtClean="0"/>
              <a:pPr>
                <a:spcAft>
                  <a:spcPts val="600"/>
                </a:spcAft>
              </a:pPr>
              <a:t>4/2/2023</a:t>
            </a:fld>
            <a:endParaRPr lang="en-US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248D-ECD5-7785-C59F-27122893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pt-BR" dirty="0"/>
              <a:t>Cromossomo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69807-25E4-6663-0E0A-B68F4A9D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009381"/>
          </a:xfrm>
        </p:spPr>
        <p:txBody>
          <a:bodyPr>
            <a:normAutofit/>
          </a:bodyPr>
          <a:lstStyle/>
          <a:p>
            <a:r>
              <a:rPr lang="pt-BR" dirty="0"/>
              <a:t>Analisamos sequencialmente a ordem das tarefas e vamos formando grupos. </a:t>
            </a:r>
          </a:p>
          <a:p>
            <a:r>
              <a:rPr lang="pt-BR" dirty="0"/>
              <a:t>Os grupos só são fechados quando as cores somadas das tarefas ultrapassam a quantidade de cores da máquina</a:t>
            </a:r>
          </a:p>
        </p:txBody>
      </p:sp>
      <p:pic>
        <p:nvPicPr>
          <p:cNvPr id="4" name="Imagem 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DD1365E-D8BA-6ACD-0B81-0A57BD2B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r="999" b="1"/>
          <a:stretch/>
        </p:blipFill>
        <p:spPr>
          <a:xfrm>
            <a:off x="7354823" y="1699144"/>
            <a:ext cx="3105006" cy="3459714"/>
          </a:xfrm>
          <a:prstGeom prst="rect">
            <a:avLst/>
          </a:prstGeom>
          <a:noFill/>
        </p:spPr>
      </p:pic>
      <p:sp>
        <p:nvSpPr>
          <p:cNvPr id="9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1037E52-4969-4342-96C8-37ABBE71CC28}" type="datetime1">
              <a:rPr lang="en-US" smtClean="0"/>
              <a:pPr>
                <a:spcAft>
                  <a:spcPts val="600"/>
                </a:spcAft>
              </a:pPr>
              <a:t>4/2/2023</a:t>
            </a:fld>
            <a:endParaRPr 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AEDC-AAB5-1D3B-C505-AA51D337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pt-BR" dirty="0"/>
              <a:t>Cromossomo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FB6A2-F9A5-F2E1-5911-D2139654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5000625" cy="3009381"/>
          </a:xfrm>
        </p:spPr>
        <p:txBody>
          <a:bodyPr>
            <a:normAutofit/>
          </a:bodyPr>
          <a:lstStyle/>
          <a:p>
            <a:r>
              <a:rPr lang="pt-BR" dirty="0"/>
              <a:t>Exemplo de Cromossomo: [1, 2, 3, 4, 5]</a:t>
            </a:r>
          </a:p>
          <a:p>
            <a:r>
              <a:rPr lang="pt-BR" dirty="0"/>
              <a:t>Representa a associação de tarefas a máquinas, poderia ser: 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  <p:pic>
        <p:nvPicPr>
          <p:cNvPr id="4" name="Imagem 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BF62CA7-9ABE-81E4-BE52-31E513091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r="999" b="1"/>
          <a:stretch/>
        </p:blipFill>
        <p:spPr>
          <a:xfrm>
            <a:off x="7354823" y="1699144"/>
            <a:ext cx="3105006" cy="3459714"/>
          </a:xfrm>
          <a:prstGeom prst="rect">
            <a:avLst/>
          </a:prstGeom>
          <a:noFill/>
        </p:spPr>
      </p:pic>
      <p:sp>
        <p:nvSpPr>
          <p:cNvPr id="9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1037E52-4969-4342-96C8-37ABBE71CC28}" type="datetime1">
              <a:rPr lang="en-US" smtClean="0"/>
              <a:pPr>
                <a:spcAft>
                  <a:spcPts val="600"/>
                </a:spcAft>
              </a:pPr>
              <a:t>4/2/2023</a:t>
            </a:fld>
            <a:endParaRPr 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184724-1D78-2839-C5C3-7CDFA57CF0C9}"/>
              </a:ext>
            </a:extLst>
          </p:cNvPr>
          <p:cNvSpPr txBox="1"/>
          <p:nvPr/>
        </p:nvSpPr>
        <p:spPr>
          <a:xfrm>
            <a:off x="1632857" y="4395572"/>
            <a:ext cx="446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[1, 2, 3]                          Máquina 1</a:t>
            </a:r>
          </a:p>
          <a:p>
            <a:pPr marL="0" indent="0">
              <a:buNone/>
            </a:pPr>
            <a:r>
              <a:rPr lang="pt-BR" dirty="0"/>
              <a:t>[4, 5]                              Máquina 2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7E278B-CB10-4BE0-E9C6-ADDE8F735F20}"/>
              </a:ext>
            </a:extLst>
          </p:cNvPr>
          <p:cNvCxnSpPr/>
          <p:nvPr/>
        </p:nvCxnSpPr>
        <p:spPr>
          <a:xfrm>
            <a:off x="2891131" y="4572000"/>
            <a:ext cx="97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86F8BB5-FD56-1E66-9A0A-0F93CF85E0DE}"/>
              </a:ext>
            </a:extLst>
          </p:cNvPr>
          <p:cNvCxnSpPr/>
          <p:nvPr/>
        </p:nvCxnSpPr>
        <p:spPr>
          <a:xfrm>
            <a:off x="2891131" y="4851918"/>
            <a:ext cx="97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0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A6368-1FB3-9048-6D9D-1153B553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518" y="297656"/>
            <a:ext cx="9601200" cy="1309687"/>
          </a:xfrm>
        </p:spPr>
        <p:txBody>
          <a:bodyPr/>
          <a:lstStyle/>
          <a:p>
            <a:r>
              <a:rPr lang="pt-BR" dirty="0"/>
              <a:t>PSEUDOCÓDIGO GENÉTICO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504B1-BC76-6F36-E227-3BAACF3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677" y="1607343"/>
            <a:ext cx="10896601" cy="578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População = Gera População( )</a:t>
            </a:r>
          </a:p>
          <a:p>
            <a:pPr marL="0" indent="0">
              <a:buNone/>
            </a:pPr>
            <a:r>
              <a:rPr lang="pt-BR" sz="2400" dirty="0" err="1">
                <a:latin typeface="+mj-lt"/>
                <a:ea typeface="Cambria Math" panose="02040503050406030204" pitchFamily="18" charset="0"/>
              </a:rPr>
              <a:t>While</a:t>
            </a:r>
            <a:r>
              <a:rPr lang="pt-BR" sz="2400" dirty="0">
                <a:latin typeface="+mj-lt"/>
                <a:ea typeface="Cambria Math" panose="02040503050406030204" pitchFamily="18" charset="0"/>
              </a:rPr>
              <a:t> (!Condição de Parada)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pais = Seleção(População)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filhos = Crossover(pais)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para cada filho: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	filho = Mutação(filho)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	população += filho</a:t>
            </a:r>
          </a:p>
          <a:p>
            <a:pPr marL="0" indent="0">
              <a:buNone/>
            </a:pPr>
            <a:r>
              <a:rPr lang="pt-BR" sz="2400" dirty="0">
                <a:latin typeface="+mj-lt"/>
                <a:ea typeface="Cambria Math" panose="02040503050406030204" pitchFamily="18" charset="0"/>
              </a:rPr>
              <a:t>	população = Substituição(população)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07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BCAD-FEC9-B505-8B6D-81336EAD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genético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72C84-7F7B-474F-EC78-7478841D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População Inicial gerada de maneira aleatória </a:t>
            </a:r>
          </a:p>
          <a:p>
            <a:r>
              <a:rPr lang="pt-BR" dirty="0"/>
              <a:t>Utilizamos número de iterações como condição de parada </a:t>
            </a:r>
          </a:p>
          <a:p>
            <a:r>
              <a:rPr lang="pt-BR" dirty="0"/>
              <a:t>Seleção de indivíduo mais apto</a:t>
            </a:r>
          </a:p>
          <a:p>
            <a:r>
              <a:rPr lang="pt-BR" dirty="0"/>
              <a:t>Crossover como recombinação em um ponto com ajuste para factibilidade</a:t>
            </a:r>
          </a:p>
          <a:p>
            <a:r>
              <a:rPr lang="pt-BR" dirty="0"/>
              <a:t>Mutação como swap de uma porcentagem de genes com uma dada probabilidade</a:t>
            </a:r>
          </a:p>
          <a:p>
            <a:r>
              <a:rPr lang="pt-BR" dirty="0"/>
              <a:t>Substituição através de indivíduos mais aptos</a:t>
            </a:r>
          </a:p>
          <a:p>
            <a:r>
              <a:rPr lang="pt-BR" dirty="0"/>
              <a:t>Para a avaliação de Fitness de uma solução levamos em conta quantas máquinas são utilizadas.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3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0A21E-EECB-01B4-2EA3-B05575B9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1475"/>
            <a:ext cx="9601200" cy="1309687"/>
          </a:xfrm>
        </p:spPr>
        <p:txBody>
          <a:bodyPr/>
          <a:lstStyle/>
          <a:p>
            <a:r>
              <a:rPr lang="pt-BR" dirty="0"/>
              <a:t>		Resultados: SOLVER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81E9DCE-5100-7835-7E89-30AC345D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12" y="1896181"/>
            <a:ext cx="7684010" cy="39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Goudy Old Style</vt:lpstr>
      <vt:lpstr>Univers Light</vt:lpstr>
      <vt:lpstr>PoiseVTI</vt:lpstr>
      <vt:lpstr>Algoritmo  Genético  (problema 2)     </vt:lpstr>
      <vt:lpstr>O problema</vt:lpstr>
      <vt:lpstr>META HEURÍSTICA GENÉTICA</vt:lpstr>
      <vt:lpstr>Cromossomo</vt:lpstr>
      <vt:lpstr>Cromossomo</vt:lpstr>
      <vt:lpstr>Cromossomo</vt:lpstr>
      <vt:lpstr>PSEUDOCÓDIGO GENÉTICO</vt:lpstr>
      <vt:lpstr>Pseudocódigo genético</vt:lpstr>
      <vt:lpstr>  Resultados: SOLVER</vt:lpstr>
      <vt:lpstr>  Resultados: ALGORITMO gENÉTICO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 Genético  (problema 2)     </dc:title>
  <dc:creator>Joao Pedro Ferreira Pereira</dc:creator>
  <cp:lastModifiedBy>Joao Pedro Ferreira Pereira</cp:lastModifiedBy>
  <cp:revision>3</cp:revision>
  <dcterms:created xsi:type="dcterms:W3CDTF">2023-04-02T21:27:27Z</dcterms:created>
  <dcterms:modified xsi:type="dcterms:W3CDTF">2023-04-03T00:56:35Z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e43f295-41a1-47ab-bcb3-2d9d9fa061cc_Enabled">
    <vt:lpwstr>true</vt:lpwstr>
  </property>
  <property fmtid="{D5CDD505-2E9C-101B-9397-08002B2CF9AE}" pid="3" name="MSIP_Label_ee43f295-41a1-47ab-bcb3-2d9d9fa061cc_SetDate">
    <vt:lpwstr>2023-04-02T22:23:01Z</vt:lpwstr>
  </property>
  <property fmtid="{D5CDD505-2E9C-101B-9397-08002B2CF9AE}" pid="4" name="MSIP_Label_ee43f295-41a1-47ab-bcb3-2d9d9fa061cc_Method">
    <vt:lpwstr>Privileged</vt:lpwstr>
  </property>
  <property fmtid="{D5CDD505-2E9C-101B-9397-08002B2CF9AE}" pid="5" name="MSIP_Label_ee43f295-41a1-47ab-bcb3-2d9d9fa061cc_Name">
    <vt:lpwstr>Public</vt:lpwstr>
  </property>
  <property fmtid="{D5CDD505-2E9C-101B-9397-08002B2CF9AE}" pid="6" name="MSIP_Label_ee43f295-41a1-47ab-bcb3-2d9d9fa061cc_SiteId">
    <vt:lpwstr>0c16f178-47af-4b73-92f5-785b558a2f10</vt:lpwstr>
  </property>
  <property fmtid="{D5CDD505-2E9C-101B-9397-08002B2CF9AE}" pid="7" name="MSIP_Label_ee43f295-41a1-47ab-bcb3-2d9d9fa061cc_ActionId">
    <vt:lpwstr>6f1c5ee5-6a38-44b8-bf18-7d154435ec09</vt:lpwstr>
  </property>
  <property fmtid="{D5CDD505-2E9C-101B-9397-08002B2CF9AE}" pid="8" name="MSIP_Label_ee43f295-41a1-47ab-bcb3-2d9d9fa061cc_ContentBits">
    <vt:lpwstr>0</vt:lpwstr>
  </property>
</Properties>
</file>