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54;p13"/>
          <p:cNvGrpSpPr/>
          <p:nvPr/>
        </p:nvGrpSpPr>
        <p:grpSpPr>
          <a:xfrm>
            <a:off x="1336462" y="2111327"/>
            <a:ext cx="1308002" cy="597796"/>
            <a:chOff x="0" y="0"/>
            <a:chExt cx="1308000" cy="597795"/>
          </a:xfrm>
        </p:grpSpPr>
        <p:sp>
          <p:nvSpPr>
            <p:cNvPr id="109" name="Rectangle"/>
            <p:cNvSpPr/>
            <p:nvPr/>
          </p:nvSpPr>
          <p:spPr>
            <a:xfrm>
              <a:off x="0" y="97"/>
              <a:ext cx="1308001" cy="597601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10" name="Build application container or OS image"/>
            <p:cNvSpPr txBox="1"/>
            <p:nvPr/>
          </p:nvSpPr>
          <p:spPr>
            <a:xfrm>
              <a:off x="0" y="-1"/>
              <a:ext cx="1308001" cy="5977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>
              <a:lvl1pPr algn="ctr">
                <a:defRPr sz="1000"/>
              </a:lvl1pPr>
            </a:lstStyle>
            <a:p>
              <a:pPr/>
              <a:r>
                <a:t>Build application container or OS image</a:t>
              </a:r>
            </a:p>
          </p:txBody>
        </p:sp>
      </p:grpSp>
      <p:grpSp>
        <p:nvGrpSpPr>
          <p:cNvPr id="114" name="Google Shape;55;p13"/>
          <p:cNvGrpSpPr/>
          <p:nvPr/>
        </p:nvGrpSpPr>
        <p:grpSpPr>
          <a:xfrm>
            <a:off x="7122663" y="2111327"/>
            <a:ext cx="1666501" cy="597796"/>
            <a:chOff x="0" y="0"/>
            <a:chExt cx="1666500" cy="597795"/>
          </a:xfrm>
        </p:grpSpPr>
        <p:sp>
          <p:nvSpPr>
            <p:cNvPr id="112" name="Rectangle"/>
            <p:cNvSpPr/>
            <p:nvPr/>
          </p:nvSpPr>
          <p:spPr>
            <a:xfrm>
              <a:off x="0" y="97"/>
              <a:ext cx="1666501" cy="597601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13" name="Deploy cloud configuration or application to environment"/>
            <p:cNvSpPr txBox="1"/>
            <p:nvPr/>
          </p:nvSpPr>
          <p:spPr>
            <a:xfrm>
              <a:off x="0" y="-1"/>
              <a:ext cx="1666501" cy="5977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Deploy cloud configuration or application to environment</a:t>
              </a:r>
            </a:p>
          </p:txBody>
        </p:sp>
      </p:grpSp>
      <p:grpSp>
        <p:nvGrpSpPr>
          <p:cNvPr id="117" name="Google Shape;56;p13"/>
          <p:cNvGrpSpPr/>
          <p:nvPr/>
        </p:nvGrpSpPr>
        <p:grpSpPr>
          <a:xfrm>
            <a:off x="4191463" y="2111327"/>
            <a:ext cx="1308001" cy="597796"/>
            <a:chOff x="0" y="0"/>
            <a:chExt cx="1308000" cy="597795"/>
          </a:xfrm>
        </p:grpSpPr>
        <p:sp>
          <p:nvSpPr>
            <p:cNvPr id="115" name="Rectangle"/>
            <p:cNvSpPr/>
            <p:nvPr/>
          </p:nvSpPr>
          <p:spPr>
            <a:xfrm>
              <a:off x="0" y="97"/>
              <a:ext cx="1308001" cy="597601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16" name="Update cloud and infrastructure configuration"/>
            <p:cNvSpPr txBox="1"/>
            <p:nvPr/>
          </p:nvSpPr>
          <p:spPr>
            <a:xfrm>
              <a:off x="0" y="-1"/>
              <a:ext cx="1308001" cy="5977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Update cloud and infrastructure configuration</a:t>
              </a:r>
            </a:p>
          </p:txBody>
        </p:sp>
      </p:grpSp>
      <p:grpSp>
        <p:nvGrpSpPr>
          <p:cNvPr id="120" name="Google Shape;57;p13"/>
          <p:cNvGrpSpPr/>
          <p:nvPr/>
        </p:nvGrpSpPr>
        <p:grpSpPr>
          <a:xfrm>
            <a:off x="117860" y="124058"/>
            <a:ext cx="1308001" cy="597601"/>
            <a:chOff x="0" y="0"/>
            <a:chExt cx="1308000" cy="597600"/>
          </a:xfrm>
        </p:grpSpPr>
        <p:sp>
          <p:nvSpPr>
            <p:cNvPr id="118" name="Rectangle"/>
            <p:cNvSpPr/>
            <p:nvPr/>
          </p:nvSpPr>
          <p:spPr>
            <a:xfrm>
              <a:off x="-1" y="-1"/>
              <a:ext cx="1308002" cy="597602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19" name="Application code or OS change"/>
            <p:cNvSpPr txBox="1"/>
            <p:nvPr/>
          </p:nvSpPr>
          <p:spPr>
            <a:xfrm>
              <a:off x="-1" y="69752"/>
              <a:ext cx="1308002" cy="4580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Application code or OS change</a:t>
              </a:r>
            </a:p>
          </p:txBody>
        </p:sp>
      </p:grpSp>
      <p:grpSp>
        <p:nvGrpSpPr>
          <p:cNvPr id="123" name="Google Shape;58;p13"/>
          <p:cNvGrpSpPr/>
          <p:nvPr/>
        </p:nvGrpSpPr>
        <p:grpSpPr>
          <a:xfrm>
            <a:off x="298375" y="3002500"/>
            <a:ext cx="1308001" cy="597601"/>
            <a:chOff x="0" y="0"/>
            <a:chExt cx="1308000" cy="597600"/>
          </a:xfrm>
        </p:grpSpPr>
        <p:sp>
          <p:nvSpPr>
            <p:cNvPr id="121" name="Rectangle"/>
            <p:cNvSpPr/>
            <p:nvPr/>
          </p:nvSpPr>
          <p:spPr>
            <a:xfrm>
              <a:off x="-1" y="-1"/>
              <a:ext cx="1308002" cy="597602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22" name="Infrastructure code change"/>
            <p:cNvSpPr txBox="1"/>
            <p:nvPr/>
          </p:nvSpPr>
          <p:spPr>
            <a:xfrm>
              <a:off x="-1" y="69752"/>
              <a:ext cx="1308002" cy="4580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Infrastructure code change</a:t>
              </a:r>
            </a:p>
          </p:txBody>
        </p:sp>
      </p:grpSp>
      <p:sp>
        <p:nvSpPr>
          <p:cNvPr id="134" name="Google Shape;59;p13"/>
          <p:cNvSpPr/>
          <p:nvPr/>
        </p:nvSpPr>
        <p:spPr>
          <a:xfrm>
            <a:off x="770890" y="721360"/>
            <a:ext cx="1219201" cy="1389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7493"/>
                </a:lnTo>
                <a:lnTo>
                  <a:pt x="21600" y="17493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5" name="Google Shape;60;p13"/>
          <p:cNvSpPr/>
          <p:nvPr/>
        </p:nvSpPr>
        <p:spPr>
          <a:xfrm>
            <a:off x="1605280" y="2708910"/>
            <a:ext cx="3239770" cy="591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6" name="Google Shape;61;p13"/>
          <p:cNvSpPr/>
          <p:nvPr/>
        </p:nvSpPr>
        <p:spPr>
          <a:xfrm>
            <a:off x="2644140" y="2409190"/>
            <a:ext cx="154686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</a:path>
            </a:pathLst>
          </a:cu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7" name="Google Shape;62;p13"/>
          <p:cNvSpPr/>
          <p:nvPr/>
        </p:nvSpPr>
        <p:spPr>
          <a:xfrm>
            <a:off x="5499100" y="2409190"/>
            <a:ext cx="1623061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</a:path>
            </a:pathLst>
          </a:cu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8" name="Application Code Scan"/>
          <p:cNvSpPr/>
          <p:nvPr/>
        </p:nvSpPr>
        <p:spPr>
          <a:xfrm>
            <a:off x="130560" y="1072358"/>
            <a:ext cx="1282601" cy="506147"/>
          </a:xfrm>
          <a:prstGeom prst="roundRect">
            <a:avLst>
              <a:gd name="adj" fmla="val 3763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ctr">
              <a:defRPr sz="1000"/>
            </a:pPr>
          </a:p>
          <a:p>
            <a:pPr algn="ctr">
              <a:defRPr sz="1000"/>
            </a:pPr>
            <a:r>
              <a:t>Application Code Scan</a:t>
            </a:r>
          </a:p>
        </p:txBody>
      </p:sp>
      <p:sp>
        <p:nvSpPr>
          <p:cNvPr id="129" name="Infrastructure Code Scan"/>
          <p:cNvSpPr/>
          <p:nvPr/>
        </p:nvSpPr>
        <p:spPr>
          <a:xfrm>
            <a:off x="2385329" y="3048226"/>
            <a:ext cx="1282601" cy="506148"/>
          </a:xfrm>
          <a:prstGeom prst="roundRect">
            <a:avLst>
              <a:gd name="adj" fmla="val 3763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ctr">
              <a:defRPr sz="1000"/>
            </a:pPr>
          </a:p>
          <a:p>
            <a:pPr algn="ctr">
              <a:defRPr sz="1000"/>
            </a:pPr>
            <a:r>
              <a:t>Infrastructure Code Scan</a:t>
            </a:r>
          </a:p>
        </p:txBody>
      </p:sp>
      <p:sp>
        <p:nvSpPr>
          <p:cNvPr id="130" name="Post-deployment compliance scanning."/>
          <p:cNvSpPr/>
          <p:nvPr/>
        </p:nvSpPr>
        <p:spPr>
          <a:xfrm>
            <a:off x="7304899" y="3204828"/>
            <a:ext cx="1521461" cy="626336"/>
          </a:xfrm>
          <a:prstGeom prst="roundRect">
            <a:avLst>
              <a:gd name="adj" fmla="val 3041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 defTabSz="457200">
              <a:lnSpc>
                <a:spcPts val="3200"/>
              </a:lnSpc>
              <a:defRPr sz="1000">
                <a:solidFill>
                  <a:srgbClr val="4F4F4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Post-deployment compliance scanning.</a:t>
            </a:r>
          </a:p>
        </p:txBody>
      </p:sp>
      <p:sp>
        <p:nvSpPr>
          <p:cNvPr id="131" name="Infrastructure as code compliance scanning."/>
          <p:cNvSpPr/>
          <p:nvPr/>
        </p:nvSpPr>
        <p:spPr>
          <a:xfrm>
            <a:off x="5657693" y="1943732"/>
            <a:ext cx="1141653" cy="932985"/>
          </a:xfrm>
          <a:prstGeom prst="roundRect">
            <a:avLst>
              <a:gd name="adj" fmla="val 20418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ctr">
              <a:defRPr sz="1000"/>
            </a:pPr>
          </a:p>
          <a:p>
            <a:pPr algn="ctr" defTabSz="457200">
              <a:lnSpc>
                <a:spcPts val="3200"/>
              </a:lnSpc>
              <a:defRPr sz="1000">
                <a:solidFill>
                  <a:srgbClr val="4F4F4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Infrastructure as code compliance scanning.</a:t>
            </a:r>
          </a:p>
        </p:txBody>
      </p:sp>
      <p:sp>
        <p:nvSpPr>
          <p:cNvPr id="132" name="AMI or container image scanning."/>
          <p:cNvSpPr/>
          <p:nvPr/>
        </p:nvSpPr>
        <p:spPr>
          <a:xfrm>
            <a:off x="2789775" y="2024938"/>
            <a:ext cx="1028601" cy="770574"/>
          </a:xfrm>
          <a:prstGeom prst="roundRect">
            <a:avLst>
              <a:gd name="adj" fmla="val 24722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 defTabSz="457200">
              <a:lnSpc>
                <a:spcPts val="3200"/>
              </a:lnSpc>
              <a:defRPr sz="1000">
                <a:solidFill>
                  <a:srgbClr val="4F4F4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AMI or container image scanning.</a:t>
            </a:r>
          </a:p>
        </p:txBody>
      </p:sp>
      <p:sp>
        <p:nvSpPr>
          <p:cNvPr id="133" name="Line"/>
          <p:cNvSpPr/>
          <p:nvPr/>
        </p:nvSpPr>
        <p:spPr>
          <a:xfrm>
            <a:off x="8061369" y="2675203"/>
            <a:ext cx="1" cy="531548"/>
          </a:xfrm>
          <a:prstGeom prst="line">
            <a:avLst/>
          </a:prstGeom>
          <a:ln w="12700">
            <a:solidFill>
              <a:schemeClr val="accent2">
                <a:lumOff val="-2588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