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36"/>
  </p:notesMasterIdLst>
  <p:sldIdLst>
    <p:sldId id="256" r:id="rId2"/>
    <p:sldId id="259" r:id="rId3"/>
    <p:sldId id="268" r:id="rId4"/>
    <p:sldId id="258" r:id="rId5"/>
    <p:sldId id="262" r:id="rId6"/>
    <p:sldId id="260" r:id="rId7"/>
    <p:sldId id="261" r:id="rId8"/>
    <p:sldId id="306" r:id="rId9"/>
    <p:sldId id="264" r:id="rId10"/>
    <p:sldId id="265" r:id="rId11"/>
    <p:sldId id="266" r:id="rId12"/>
    <p:sldId id="269" r:id="rId13"/>
    <p:sldId id="307" r:id="rId14"/>
    <p:sldId id="267" r:id="rId15"/>
    <p:sldId id="321" r:id="rId16"/>
    <p:sldId id="313" r:id="rId17"/>
    <p:sldId id="270" r:id="rId18"/>
    <p:sldId id="311" r:id="rId19"/>
    <p:sldId id="320" r:id="rId20"/>
    <p:sldId id="272" r:id="rId21"/>
    <p:sldId id="275" r:id="rId22"/>
    <p:sldId id="314" r:id="rId23"/>
    <p:sldId id="322" r:id="rId24"/>
    <p:sldId id="315" r:id="rId25"/>
    <p:sldId id="279" r:id="rId26"/>
    <p:sldId id="281" r:id="rId27"/>
    <p:sldId id="323" r:id="rId28"/>
    <p:sldId id="316" r:id="rId29"/>
    <p:sldId id="271" r:id="rId30"/>
    <p:sldId id="310" r:id="rId31"/>
    <p:sldId id="324" r:id="rId32"/>
    <p:sldId id="318" r:id="rId33"/>
    <p:sldId id="273" r:id="rId34"/>
    <p:sldId id="319" r:id="rId35"/>
  </p:sldIdLst>
  <p:sldSz cx="9144000" cy="5143500" type="screen16x9"/>
  <p:notesSz cx="6858000" cy="9144000"/>
  <p:embeddedFontLst>
    <p:embeddedFont>
      <p:font typeface="Architects Daughter" panose="020B0604020202020204" charset="0"/>
      <p:regular r:id="rId37"/>
    </p:embeddedFont>
    <p:embeddedFont>
      <p:font typeface="Catamaran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991328-02E8-42CE-9643-92B74E83079B}">
  <a:tblStyle styleId="{9D991328-02E8-42CE-9643-92B74E8307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78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8505e5f957_2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8505e5f957_2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03c1a925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03c1a925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03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03c1a925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03c1a925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9010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141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505e5f957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505e5f957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505e5f95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505e5f95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088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086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505e5f957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505e5f957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03c1a925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03c1a925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8505e5f957_2_21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8505e5f957_2_21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828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6067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3586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803c1a925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803c1a925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397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505e5f957_2_2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505e5f957_2_2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3267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8505e5f957_2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8505e5f957_2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8505e5f957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8505e5f957_2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194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505e5f957_2_21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505e5f957_2_21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481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8505e5f957_2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8505e5f957_2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1239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8505e5f957_2_2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8505e5f957_2_2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2943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71237d4e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71237d4e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771237d4e5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771237d4e5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8505e5f957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8505e5f957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71237d4e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71237d4e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8505e5f957_2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8505e5f957_2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922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8505e5f957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8505e5f957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03113" y="216500"/>
            <a:ext cx="4937775" cy="452764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998355" y="1010125"/>
            <a:ext cx="3147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ctrTitle"/>
          </p:nvPr>
        </p:nvSpPr>
        <p:spPr>
          <a:xfrm>
            <a:off x="1394950" y="3598868"/>
            <a:ext cx="31875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tamaran"/>
              <a:buNone/>
              <a:defRPr sz="18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1"/>
          </p:nvPr>
        </p:nvSpPr>
        <p:spPr>
          <a:xfrm>
            <a:off x="1394950" y="662775"/>
            <a:ext cx="3638100" cy="25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chitects Daughter"/>
              <a:buNone/>
              <a:defRPr sz="2700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tects Daughter"/>
              <a:buNone/>
              <a:defRPr sz="2800"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50175" y="300150"/>
            <a:ext cx="92415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title" idx="2"/>
          </p:nvPr>
        </p:nvSpPr>
        <p:spPr>
          <a:xfrm>
            <a:off x="1461319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461325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 idx="3"/>
          </p:nvPr>
        </p:nvSpPr>
        <p:spPr>
          <a:xfrm>
            <a:off x="5238281" y="1852500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ubTitle" idx="4"/>
          </p:nvPr>
        </p:nvSpPr>
        <p:spPr>
          <a:xfrm>
            <a:off x="5238280" y="2262700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 idx="5"/>
          </p:nvPr>
        </p:nvSpPr>
        <p:spPr>
          <a:xfrm>
            <a:off x="1461319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6"/>
          </p:nvPr>
        </p:nvSpPr>
        <p:spPr>
          <a:xfrm>
            <a:off x="1461325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7"/>
          </p:nvPr>
        </p:nvSpPr>
        <p:spPr>
          <a:xfrm>
            <a:off x="5238281" y="31746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8"/>
          </p:nvPr>
        </p:nvSpPr>
        <p:spPr>
          <a:xfrm>
            <a:off x="5238280" y="3584825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_ONLY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title" idx="2"/>
          </p:nvPr>
        </p:nvSpPr>
        <p:spPr>
          <a:xfrm>
            <a:off x="1842319" y="27627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1842319" y="3249125"/>
            <a:ext cx="24444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 idx="3"/>
          </p:nvPr>
        </p:nvSpPr>
        <p:spPr>
          <a:xfrm>
            <a:off x="4857281" y="2762725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4"/>
          </p:nvPr>
        </p:nvSpPr>
        <p:spPr>
          <a:xfrm>
            <a:off x="4857281" y="3249125"/>
            <a:ext cx="24444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652982">
            <a:off x="-2228827" y="2581135"/>
            <a:ext cx="3104622" cy="2846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ONE_COLUMN_TEXT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 rot="-433836">
            <a:off x="4256249" y="1741598"/>
            <a:ext cx="2907925" cy="1575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 rot="-432969">
            <a:off x="4732618" y="3306567"/>
            <a:ext cx="2292760" cy="110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TITLE_ONLY_2_2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8150" y="304640"/>
            <a:ext cx="5840423" cy="466932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">
  <p:cSld name="SECTION_HEADER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title"/>
          </p:nvPr>
        </p:nvSpPr>
        <p:spPr>
          <a:xfrm rot="-751593">
            <a:off x="1985584" y="3475404"/>
            <a:ext cx="2471738" cy="51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 rot="-739912">
            <a:off x="1652287" y="3899950"/>
            <a:ext cx="3341703" cy="7925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TITLE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1"/>
          <p:cNvGrpSpPr/>
          <p:nvPr/>
        </p:nvGrpSpPr>
        <p:grpSpPr>
          <a:xfrm>
            <a:off x="905796" y="-1057811"/>
            <a:ext cx="7332402" cy="7259105"/>
            <a:chOff x="981117" y="-452758"/>
            <a:chExt cx="7373695" cy="6214455"/>
          </a:xfrm>
        </p:grpSpPr>
        <p:sp>
          <p:nvSpPr>
            <p:cNvPr id="93" name="Google Shape;93;p21"/>
            <p:cNvSpPr/>
            <p:nvPr/>
          </p:nvSpPr>
          <p:spPr>
            <a:xfrm rot="-927981">
              <a:off x="1524243" y="324433"/>
              <a:ext cx="6321122" cy="4679152"/>
            </a:xfrm>
            <a:custGeom>
              <a:avLst/>
              <a:gdLst/>
              <a:ahLst/>
              <a:cxnLst/>
              <a:rect l="l" t="t" r="r" b="b"/>
              <a:pathLst>
                <a:path w="90530" h="67014" extrusionOk="0">
                  <a:moveTo>
                    <a:pt x="12061" y="1"/>
                  </a:moveTo>
                  <a:lnTo>
                    <a:pt x="0" y="46789"/>
                  </a:lnTo>
                  <a:lnTo>
                    <a:pt x="78469" y="67013"/>
                  </a:lnTo>
                  <a:lnTo>
                    <a:pt x="90530" y="20219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59595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1"/>
            <p:cNvSpPr/>
            <p:nvPr/>
          </p:nvSpPr>
          <p:spPr>
            <a:xfrm rot="-927981">
              <a:off x="1490611" y="305347"/>
              <a:ext cx="6321122" cy="4679501"/>
            </a:xfrm>
            <a:custGeom>
              <a:avLst/>
              <a:gdLst/>
              <a:ahLst/>
              <a:cxnLst/>
              <a:rect l="l" t="t" r="r" b="b"/>
              <a:pathLst>
                <a:path w="90530" h="67019" extrusionOk="0">
                  <a:moveTo>
                    <a:pt x="12061" y="1"/>
                  </a:moveTo>
                  <a:lnTo>
                    <a:pt x="1" y="46795"/>
                  </a:lnTo>
                  <a:lnTo>
                    <a:pt x="78469" y="67019"/>
                  </a:lnTo>
                  <a:lnTo>
                    <a:pt x="90530" y="20225"/>
                  </a:lnTo>
                  <a:lnTo>
                    <a:pt x="12061" y="1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21"/>
          <p:cNvSpPr/>
          <p:nvPr/>
        </p:nvSpPr>
        <p:spPr>
          <a:xfrm rot="4983645">
            <a:off x="6291354" y="3086931"/>
            <a:ext cx="1727973" cy="2564421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1"/>
          <p:cNvSpPr/>
          <p:nvPr/>
        </p:nvSpPr>
        <p:spPr>
          <a:xfrm rot="-2214114">
            <a:off x="397113" y="678722"/>
            <a:ext cx="2529408" cy="805252"/>
          </a:xfrm>
          <a:custGeom>
            <a:avLst/>
            <a:gdLst/>
            <a:ahLst/>
            <a:cxnLst/>
            <a:rect l="l" t="t" r="r" b="b"/>
            <a:pathLst>
              <a:path w="36226" h="14902" extrusionOk="0">
                <a:moveTo>
                  <a:pt x="991" y="1"/>
                </a:moveTo>
                <a:cubicBezTo>
                  <a:pt x="992" y="1"/>
                  <a:pt x="2172" y="1007"/>
                  <a:pt x="2091" y="1954"/>
                </a:cubicBezTo>
                <a:cubicBezTo>
                  <a:pt x="2015" y="2901"/>
                  <a:pt x="915" y="3473"/>
                  <a:pt x="915" y="3473"/>
                </a:cubicBezTo>
                <a:cubicBezTo>
                  <a:pt x="915" y="3473"/>
                  <a:pt x="2064" y="4469"/>
                  <a:pt x="1977" y="5476"/>
                </a:cubicBezTo>
                <a:cubicBezTo>
                  <a:pt x="1884" y="6477"/>
                  <a:pt x="333" y="7576"/>
                  <a:pt x="333" y="7576"/>
                </a:cubicBezTo>
                <a:cubicBezTo>
                  <a:pt x="333" y="7576"/>
                  <a:pt x="1460" y="8801"/>
                  <a:pt x="1400" y="9465"/>
                </a:cubicBezTo>
                <a:cubicBezTo>
                  <a:pt x="1345" y="10134"/>
                  <a:pt x="1" y="11364"/>
                  <a:pt x="1" y="11364"/>
                </a:cubicBezTo>
                <a:lnTo>
                  <a:pt x="34903" y="14902"/>
                </a:lnTo>
                <a:cubicBezTo>
                  <a:pt x="33053" y="12943"/>
                  <a:pt x="35230" y="11114"/>
                  <a:pt x="35230" y="11114"/>
                </a:cubicBezTo>
                <a:cubicBezTo>
                  <a:pt x="35230" y="11114"/>
                  <a:pt x="34588" y="9993"/>
                  <a:pt x="34495" y="9138"/>
                </a:cubicBezTo>
                <a:cubicBezTo>
                  <a:pt x="34397" y="8289"/>
                  <a:pt x="35905" y="7244"/>
                  <a:pt x="35905" y="7244"/>
                </a:cubicBezTo>
                <a:cubicBezTo>
                  <a:pt x="35905" y="7244"/>
                  <a:pt x="34658" y="6123"/>
                  <a:pt x="34729" y="5291"/>
                </a:cubicBezTo>
                <a:cubicBezTo>
                  <a:pt x="34800" y="4452"/>
                  <a:pt x="36226" y="3565"/>
                  <a:pt x="36226" y="3565"/>
                </a:cubicBezTo>
                <a:lnTo>
                  <a:pt x="991" y="1"/>
                </a:lnTo>
                <a:close/>
              </a:path>
            </a:pathLst>
          </a:custGeom>
          <a:solidFill>
            <a:srgbClr val="FFFFFF">
              <a:alpha val="508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1"/>
          <p:cNvSpPr txBox="1">
            <a:spLocks noGrp="1"/>
          </p:cNvSpPr>
          <p:nvPr>
            <p:ph type="ctrTitle"/>
          </p:nvPr>
        </p:nvSpPr>
        <p:spPr>
          <a:xfrm>
            <a:off x="1371900" y="1162825"/>
            <a:ext cx="6400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ubTitle" idx="1"/>
          </p:nvPr>
        </p:nvSpPr>
        <p:spPr>
          <a:xfrm>
            <a:off x="2183100" y="3259450"/>
            <a:ext cx="4777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tamaran"/>
              <a:buNone/>
              <a:defRPr sz="2000">
                <a:latin typeface="Catamaran"/>
                <a:ea typeface="Catamaran"/>
                <a:cs typeface="Catamaran"/>
                <a:sym typeface="Catamar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2">
  <p:cSld name="CAPTION_ONLY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91875" y="0"/>
            <a:ext cx="3761450" cy="469435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5819650" y="1592350"/>
            <a:ext cx="2505900" cy="102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subTitle" idx="1"/>
          </p:nvPr>
        </p:nvSpPr>
        <p:spPr>
          <a:xfrm>
            <a:off x="5819650" y="2696150"/>
            <a:ext cx="2505900" cy="1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 rot="452811">
            <a:off x="3437575" y="3328334"/>
            <a:ext cx="2471509" cy="514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 rot="464367">
            <a:off x="2904682" y="3753522"/>
            <a:ext cx="3341539" cy="7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706600" y="1450925"/>
            <a:ext cx="7702200" cy="31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-50175" y="300150"/>
            <a:ext cx="47226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1343199" y="-722175"/>
            <a:ext cx="4001225" cy="764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369188" y="746250"/>
            <a:ext cx="4238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1369188" y="1580250"/>
            <a:ext cx="42381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1978800" y="634425"/>
            <a:ext cx="5186400" cy="11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1063200" y="1807053"/>
            <a:ext cx="36468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chitects Daughter"/>
              <a:buNone/>
              <a:defRPr sz="2000" b="1"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1063200" y="2473322"/>
            <a:ext cx="4531200" cy="23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10"/>
          <p:cNvSpPr/>
          <p:nvPr/>
        </p:nvSpPr>
        <p:spPr>
          <a:xfrm>
            <a:off x="-50175" y="300150"/>
            <a:ext cx="7048800" cy="7191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726600" y="0"/>
            <a:ext cx="4921200" cy="13884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63200" y="367900"/>
            <a:ext cx="4497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2758488" y="-463550"/>
            <a:ext cx="3627026" cy="641782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2271775" y="1542250"/>
            <a:ext cx="4600500" cy="14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2984250" y="2915600"/>
            <a:ext cx="31755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Char char="●"/>
              <a:defRPr sz="18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76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9.png"/><Relationship Id="rId7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10" Type="http://schemas.openxmlformats.org/officeDocument/2006/relationships/image" Target="../media/image27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6.png"/><Relationship Id="rId7" Type="http://schemas.openxmlformats.org/officeDocument/2006/relationships/slide" Target="slide2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3.xml"/><Relationship Id="rId5" Type="http://schemas.openxmlformats.org/officeDocument/2006/relationships/slide" Target="slide6.xml"/><Relationship Id="rId4" Type="http://schemas.openxmlformats.org/officeDocument/2006/relationships/image" Target="../media/image11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6.xm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32.xml"/><Relationship Id="rId11" Type="http://schemas.openxmlformats.org/officeDocument/2006/relationships/image" Target="../media/image13.png"/><Relationship Id="rId5" Type="http://schemas.openxmlformats.org/officeDocument/2006/relationships/slide" Target="slide24.xml"/><Relationship Id="rId10" Type="http://schemas.openxmlformats.org/officeDocument/2006/relationships/slide" Target="slide2.xml"/><Relationship Id="rId4" Type="http://schemas.openxmlformats.org/officeDocument/2006/relationships/slide" Target="slide3.xml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7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34.png"/><Relationship Id="rId4" Type="http://schemas.openxmlformats.org/officeDocument/2006/relationships/slide" Target="slide2.xml"/><Relationship Id="rId9" Type="http://schemas.openxmlformats.org/officeDocument/2006/relationships/image" Target="../media/image2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37.jpeg"/><Relationship Id="rId7" Type="http://schemas.openxmlformats.org/officeDocument/2006/relationships/slide" Target="slide6.xml"/><Relationship Id="rId12" Type="http://schemas.openxmlformats.org/officeDocument/2006/relationships/slide" Target="slide3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11" Type="http://schemas.openxmlformats.org/officeDocument/2006/relationships/slide" Target="slide24.xml"/><Relationship Id="rId5" Type="http://schemas.openxmlformats.org/officeDocument/2006/relationships/image" Target="../media/image8.png"/><Relationship Id="rId10" Type="http://schemas.openxmlformats.org/officeDocument/2006/relationships/slide" Target="slide3.xml"/><Relationship Id="rId4" Type="http://schemas.openxmlformats.org/officeDocument/2006/relationships/image" Target="../media/image38.png"/><Relationship Id="rId9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40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2.png"/><Relationship Id="rId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slide" Target="slide2.xml"/><Relationship Id="rId9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8.png"/><Relationship Id="rId9" Type="http://schemas.openxmlformats.org/officeDocument/2006/relationships/slide" Target="slide2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12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9.png"/><Relationship Id="rId10" Type="http://schemas.openxmlformats.org/officeDocument/2006/relationships/slide" Target="slide24.xml"/><Relationship Id="rId4" Type="http://schemas.openxmlformats.org/officeDocument/2006/relationships/image" Target="../media/image12.jpg"/><Relationship Id="rId9" Type="http://schemas.openxmlformats.org/officeDocument/2006/relationships/slide" Target="slide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8.png"/><Relationship Id="rId7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slide" Target="slide2.xml"/><Relationship Id="rId10" Type="http://schemas.openxmlformats.org/officeDocument/2006/relationships/image" Target="../media/image41.png"/><Relationship Id="rId4" Type="http://schemas.openxmlformats.org/officeDocument/2006/relationships/slide" Target="slide6.xml"/><Relationship Id="rId9" Type="http://schemas.openxmlformats.org/officeDocument/2006/relationships/slide" Target="slide3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8.png"/><Relationship Id="rId3" Type="http://schemas.openxmlformats.org/officeDocument/2006/relationships/slide" Target="slide6.xml"/><Relationship Id="rId7" Type="http://schemas.openxmlformats.org/officeDocument/2006/relationships/slide" Target="slide24.xm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3.xml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42.png"/><Relationship Id="rId4" Type="http://schemas.openxmlformats.org/officeDocument/2006/relationships/slide" Target="slide2.xml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6.xml"/><Relationship Id="rId7" Type="http://schemas.openxmlformats.org/officeDocument/2006/relationships/slide" Target="slide2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slide" Target="slide3.xml"/><Relationship Id="rId5" Type="http://schemas.openxmlformats.org/officeDocument/2006/relationships/image" Target="../media/image13.png"/><Relationship Id="rId4" Type="http://schemas.openxmlformats.org/officeDocument/2006/relationships/slide" Target="slide2.xml"/><Relationship Id="rId9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6" Type="http://schemas.openxmlformats.org/officeDocument/2006/relationships/slide" Target="slide2.xml"/><Relationship Id="rId5" Type="http://schemas.openxmlformats.org/officeDocument/2006/relationships/slide" Target="slide6.xml"/><Relationship Id="rId10" Type="http://schemas.openxmlformats.org/officeDocument/2006/relationships/slide" Target="slide32.xml"/><Relationship Id="rId4" Type="http://schemas.openxmlformats.org/officeDocument/2006/relationships/image" Target="../media/image7.png"/><Relationship Id="rId9" Type="http://schemas.openxmlformats.org/officeDocument/2006/relationships/slide" Target="slide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17.png"/><Relationship Id="rId7" Type="http://schemas.openxmlformats.org/officeDocument/2006/relationships/slide" Target="slide6.xml"/><Relationship Id="rId12" Type="http://schemas.openxmlformats.org/officeDocument/2006/relationships/slide" Target="slide3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slide" Target="slide24.xml"/><Relationship Id="rId5" Type="http://schemas.openxmlformats.org/officeDocument/2006/relationships/image" Target="../media/image19.png"/><Relationship Id="rId10" Type="http://schemas.openxmlformats.org/officeDocument/2006/relationships/slide" Target="slide3.xml"/><Relationship Id="rId4" Type="http://schemas.openxmlformats.org/officeDocument/2006/relationships/image" Target="../media/image1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slide" Target="slide32.xml"/><Relationship Id="rId3" Type="http://schemas.openxmlformats.org/officeDocument/2006/relationships/image" Target="../media/image20.jpg"/><Relationship Id="rId7" Type="http://schemas.openxmlformats.org/officeDocument/2006/relationships/slide" Target="slide2.xml"/><Relationship Id="rId12" Type="http://schemas.openxmlformats.org/officeDocument/2006/relationships/slide" Target="slide2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slide" Target="slide3.xml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../media/image21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image" Target="../media/image13.png"/><Relationship Id="rId7" Type="http://schemas.openxmlformats.org/officeDocument/2006/relationships/slide" Target="slide2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12" Type="http://schemas.openxmlformats.org/officeDocument/2006/relationships/slide" Target="slide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9.png"/><Relationship Id="rId10" Type="http://schemas.openxmlformats.org/officeDocument/2006/relationships/slide" Target="slide24.xml"/><Relationship Id="rId4" Type="http://schemas.openxmlformats.org/officeDocument/2006/relationships/image" Target="../media/image12.jpg"/><Relationship Id="rId9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4.jpg"/><Relationship Id="rId7" Type="http://schemas.openxmlformats.org/officeDocument/2006/relationships/slide" Target="slide2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6.xml"/><Relationship Id="rId11" Type="http://schemas.openxmlformats.org/officeDocument/2006/relationships/slide" Target="slide32.xml"/><Relationship Id="rId5" Type="http://schemas.openxmlformats.org/officeDocument/2006/relationships/image" Target="../media/image7.png"/><Relationship Id="rId10" Type="http://schemas.openxmlformats.org/officeDocument/2006/relationships/slide" Target="slide24.xml"/><Relationship Id="rId4" Type="http://schemas.openxmlformats.org/officeDocument/2006/relationships/image" Target="../media/image11.png"/><Relationship Id="rId9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3078775" y="2683275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ctrTitle"/>
          </p:nvPr>
        </p:nvSpPr>
        <p:spPr>
          <a:xfrm>
            <a:off x="2915700" y="1010125"/>
            <a:ext cx="331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 smtClean="0"/>
              <a:t>noSQL</a:t>
            </a:r>
            <a:endParaRPr dirty="0"/>
          </a:p>
        </p:txBody>
      </p:sp>
      <p:sp>
        <p:nvSpPr>
          <p:cNvPr id="176" name="Google Shape;176;p35"/>
          <p:cNvSpPr txBox="1">
            <a:spLocks noGrp="1"/>
          </p:cNvSpPr>
          <p:nvPr>
            <p:ph type="subTitle" idx="1"/>
          </p:nvPr>
        </p:nvSpPr>
        <p:spPr>
          <a:xfrm>
            <a:off x="311700" y="31389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Ricardo Cuesta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</a:t>
            </a:r>
            <a:r>
              <a:rPr lang="en-US" dirty="0" smtClean="0"/>
              <a:t>a</a:t>
            </a:r>
            <a:r>
              <a:rPr lang="en" dirty="0" smtClean="0"/>
              <a:t>nuel Naranjo</a:t>
            </a:r>
            <a:endParaRPr dirty="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44612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250" y="3057527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214" y="-1737375"/>
            <a:ext cx="3475024" cy="38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83628" y="4236325"/>
            <a:ext cx="2428700" cy="18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>
            <a:hlinkClick r:id="rId7" action="ppaction://hlinksldjump"/>
          </p:cNvPr>
          <p:cNvSpPr/>
          <p:nvPr/>
        </p:nvSpPr>
        <p:spPr>
          <a:xfrm>
            <a:off x="3706800" y="3851325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240818" y="3917025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183" name="Google Shape;183;p35">
            <a:hlinkClick r:id="rId7" action="ppaction://hlinksldjump"/>
          </p:cNvPr>
          <p:cNvSpPr/>
          <p:nvPr/>
        </p:nvSpPr>
        <p:spPr>
          <a:xfrm rot="-5400000">
            <a:off x="4125666" y="39860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3" y="268698"/>
            <a:ext cx="8501411" cy="4623952"/>
          </a:xfrm>
          <a:prstGeom prst="rect">
            <a:avLst/>
          </a:prstGeom>
        </p:spPr>
      </p:pic>
      <p:sp>
        <p:nvSpPr>
          <p:cNvPr id="425" name="Google Shape;425;p44"/>
          <p:cNvSpPr txBox="1">
            <a:spLocks noGrp="1"/>
          </p:cNvSpPr>
          <p:nvPr>
            <p:ph type="title"/>
          </p:nvPr>
        </p:nvSpPr>
        <p:spPr>
          <a:xfrm>
            <a:off x="275573" y="559268"/>
            <a:ext cx="3107491" cy="4233285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sz="3600" dirty="0"/>
              <a:t>Existen cinco tipos principales de bases de datos </a:t>
            </a:r>
            <a:r>
              <a:rPr lang="es-CO" sz="3600" dirty="0" err="1"/>
              <a:t>NoSQL</a:t>
            </a:r>
            <a:r>
              <a:rPr lang="es-CO" dirty="0"/>
              <a:t>: </a:t>
            </a:r>
            <a:endParaRPr dirty="0"/>
          </a:p>
        </p:txBody>
      </p:sp>
      <p:sp>
        <p:nvSpPr>
          <p:cNvPr id="426" name="Google Shape;426;p44"/>
          <p:cNvSpPr/>
          <p:nvPr/>
        </p:nvSpPr>
        <p:spPr>
          <a:xfrm>
            <a:off x="4771826" y="1138325"/>
            <a:ext cx="1453376" cy="564236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27" name="Google Shape;42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19" y="6529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3844" y="6529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44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4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4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>
            <a:spLocks noGrp="1"/>
          </p:cNvSpPr>
          <p:nvPr>
            <p:ph type="title"/>
          </p:nvPr>
        </p:nvSpPr>
        <p:spPr>
          <a:xfrm>
            <a:off x="1215600" y="4877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Bases de datos noSQL</a:t>
            </a:r>
            <a:endParaRPr dirty="0"/>
          </a:p>
        </p:txBody>
      </p:sp>
      <p:sp>
        <p:nvSpPr>
          <p:cNvPr id="437" name="Google Shape;437;p45"/>
          <p:cNvSpPr txBox="1">
            <a:spLocks noGrp="1"/>
          </p:cNvSpPr>
          <p:nvPr>
            <p:ph type="title"/>
          </p:nvPr>
        </p:nvSpPr>
        <p:spPr>
          <a:xfrm>
            <a:off x="1837557" y="1423450"/>
            <a:ext cx="48515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b="0" dirty="0" smtClean="0"/>
              <a:t>de documentos</a:t>
            </a:r>
            <a:endParaRPr lang="pt-BR" b="0" dirty="0"/>
          </a:p>
        </p:txBody>
      </p:sp>
      <p:sp>
        <p:nvSpPr>
          <p:cNvPr id="438" name="Google Shape;438;p45"/>
          <p:cNvSpPr txBox="1">
            <a:spLocks noGrp="1"/>
          </p:cNvSpPr>
          <p:nvPr>
            <p:ph type="title"/>
          </p:nvPr>
        </p:nvSpPr>
        <p:spPr>
          <a:xfrm>
            <a:off x="1837558" y="19961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de pares clave-valor</a:t>
            </a:r>
          </a:p>
        </p:txBody>
      </p:sp>
      <p:sp>
        <p:nvSpPr>
          <p:cNvPr id="439" name="Google Shape;439;p45"/>
          <p:cNvSpPr txBox="1">
            <a:spLocks noGrp="1"/>
          </p:cNvSpPr>
          <p:nvPr>
            <p:ph type="title"/>
          </p:nvPr>
        </p:nvSpPr>
        <p:spPr>
          <a:xfrm>
            <a:off x="1837558" y="2568850"/>
            <a:ext cx="382420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b="0" dirty="0" err="1"/>
              <a:t>orientadas</a:t>
            </a:r>
            <a:r>
              <a:rPr lang="en-US" b="0" dirty="0"/>
              <a:t> a </a:t>
            </a:r>
            <a:r>
              <a:rPr lang="en-US" b="0" dirty="0" err="1"/>
              <a:t>columnas</a:t>
            </a:r>
            <a:endParaRPr b="0" dirty="0"/>
          </a:p>
        </p:txBody>
      </p:sp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1837558" y="31415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/>
              <a:t>de </a:t>
            </a:r>
            <a:r>
              <a:rPr lang="en-US" b="0" dirty="0" err="1"/>
              <a:t>grafos</a:t>
            </a:r>
            <a:endParaRPr lang="en-US" b="0" dirty="0"/>
          </a:p>
        </p:txBody>
      </p:sp>
      <p:sp>
        <p:nvSpPr>
          <p:cNvPr id="441" name="Google Shape;441;p45"/>
          <p:cNvSpPr txBox="1">
            <a:spLocks noGrp="1"/>
          </p:cNvSpPr>
          <p:nvPr>
            <p:ph type="title"/>
          </p:nvPr>
        </p:nvSpPr>
        <p:spPr>
          <a:xfrm>
            <a:off x="1837558" y="3714250"/>
            <a:ext cx="363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0" dirty="0" err="1"/>
              <a:t>en</a:t>
            </a:r>
            <a:r>
              <a:rPr lang="en-US" b="0" dirty="0"/>
              <a:t> </a:t>
            </a:r>
            <a:r>
              <a:rPr lang="en-US" b="0" dirty="0" err="1"/>
              <a:t>memoria</a:t>
            </a:r>
            <a:endParaRPr lang="en-US" b="0" dirty="0"/>
          </a:p>
        </p:txBody>
      </p:sp>
      <p:sp>
        <p:nvSpPr>
          <p:cNvPr id="442" name="Google Shape;442;p45"/>
          <p:cNvSpPr/>
          <p:nvPr/>
        </p:nvSpPr>
        <p:spPr>
          <a:xfrm>
            <a:off x="1107458" y="14746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5"/>
          <p:cNvSpPr/>
          <p:nvPr/>
        </p:nvSpPr>
        <p:spPr>
          <a:xfrm>
            <a:off x="1107458" y="20473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5"/>
          <p:cNvSpPr/>
          <p:nvPr/>
        </p:nvSpPr>
        <p:spPr>
          <a:xfrm>
            <a:off x="1107458" y="26200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5"/>
          <p:cNvSpPr/>
          <p:nvPr/>
        </p:nvSpPr>
        <p:spPr>
          <a:xfrm>
            <a:off x="1107458" y="31927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5"/>
          <p:cNvSpPr/>
          <p:nvPr/>
        </p:nvSpPr>
        <p:spPr>
          <a:xfrm>
            <a:off x="1107458" y="3765400"/>
            <a:ext cx="470400" cy="470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5"/>
          <p:cNvSpPr/>
          <p:nvPr/>
        </p:nvSpPr>
        <p:spPr>
          <a:xfrm>
            <a:off x="1216358" y="16205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Google Shape;448;p45"/>
          <p:cNvSpPr/>
          <p:nvPr/>
        </p:nvSpPr>
        <p:spPr>
          <a:xfrm>
            <a:off x="1216358" y="27659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" name="Google Shape;449;p45"/>
          <p:cNvSpPr/>
          <p:nvPr/>
        </p:nvSpPr>
        <p:spPr>
          <a:xfrm>
            <a:off x="1216358" y="33386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50" name="Google Shape;45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12891" flipH="1">
            <a:off x="4854287" y="3834200"/>
            <a:ext cx="3475025" cy="381307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5">
            <a:hlinkClick r:id="rId4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45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53" name="Google Shape;453;p45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5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455" name="Google Shape;455;p45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" name="Google Shape;456;p45">
            <a:hlinkClick r:id="rId7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5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458" name="Google Shape;458;p45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45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460" name="Google Shape;460;p45">
            <a:hlinkClick r:id="rId4" action="ppaction://hlinksldjump"/>
          </p:cNvPr>
          <p:cNvSpPr/>
          <p:nvPr/>
        </p:nvSpPr>
        <p:spPr>
          <a:xfrm rot="-5400000">
            <a:off x="7161358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45">
            <a:hlinkClick r:id="rId7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5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5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5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465" name="Google Shape;465;p45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5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5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468" name="Google Shape;468;p45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9" name="Google Shape;469;p45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45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5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449;p45"/>
          <p:cNvSpPr/>
          <p:nvPr/>
        </p:nvSpPr>
        <p:spPr>
          <a:xfrm>
            <a:off x="1187517" y="3907552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" name="Google Shape;449;p45"/>
          <p:cNvSpPr/>
          <p:nvPr/>
        </p:nvSpPr>
        <p:spPr>
          <a:xfrm>
            <a:off x="1218736" y="21932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dirty="0" smtClean="0"/>
              <a:t>D</a:t>
            </a:r>
            <a:r>
              <a:rPr lang="en" dirty="0" smtClean="0"/>
              <a:t>e documentos</a:t>
            </a:r>
            <a:endParaRPr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ángulo 2"/>
          <p:cNvSpPr/>
          <p:nvPr/>
        </p:nvSpPr>
        <p:spPr>
          <a:xfrm>
            <a:off x="1759907" y="942696"/>
            <a:ext cx="560771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200" dirty="0">
                <a:solidFill>
                  <a:srgbClr val="333333"/>
                </a:solidFill>
                <a:latin typeface="AmazonEmber"/>
              </a:rPr>
              <a:t>Las bases de datos de documentos almacenan los datos como pares clave-valor en formato JSON. Puede leer y escribir documentos JSON en las bases de datos programáticamente.</a:t>
            </a:r>
            <a:endParaRPr lang="es-CO" sz="3200" dirty="0"/>
          </a:p>
        </p:txBody>
      </p:sp>
    </p:spTree>
    <p:extLst>
      <p:ext uri="{BB962C8B-B14F-4D97-AF65-F5344CB8AC3E}">
        <p14:creationId xmlns:p14="http://schemas.microsoft.com/office/powerpoint/2010/main" val="36311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90" y="751807"/>
            <a:ext cx="8417727" cy="4425885"/>
          </a:xfrm>
          <a:prstGeom prst="rect">
            <a:avLst/>
          </a:prstGeom>
        </p:spPr>
      </p:pic>
      <p:sp>
        <p:nvSpPr>
          <p:cNvPr id="479" name="Google Shape;479;p46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</a:t>
            </a:r>
            <a:r>
              <a:rPr lang="en" dirty="0" smtClean="0"/>
              <a:t>e documentos</a:t>
            </a:r>
            <a:endParaRPr dirty="0"/>
          </a:p>
        </p:txBody>
      </p:sp>
      <p:pic>
        <p:nvPicPr>
          <p:cNvPr id="480" name="Google Shape;48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6">
            <a:hlinkClick r:id="rId5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6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83" name="Google Shape;483;p46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511375" y="-484699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46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518260" y="269673"/>
            <a:ext cx="1334039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JSon</a:t>
            </a:r>
            <a:endParaRPr sz="1200" dirty="0"/>
          </a:p>
        </p:txBody>
      </p:sp>
      <p:sp>
        <p:nvSpPr>
          <p:cNvPr id="485" name="Google Shape;485;p46">
            <a:hlinkClick r:id="rId6" action="ppaction://hlinksldjump"/>
          </p:cNvPr>
          <p:cNvSpPr/>
          <p:nvPr/>
        </p:nvSpPr>
        <p:spPr>
          <a:xfrm>
            <a:off x="7454528" y="237417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0" name="Google Shape;490;p46">
            <a:hlinkClick r:id="rId5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9" name="Google Shape;499;p46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6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113326" y="67512"/>
            <a:ext cx="4609578" cy="50111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-2162376" y="3016662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72921" y="2015600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978239" y="16019"/>
            <a:ext cx="778926" cy="7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texto 1"/>
          <p:cNvSpPr>
            <a:spLocks noGrp="1"/>
          </p:cNvSpPr>
          <p:nvPr>
            <p:ph type="body" idx="1"/>
          </p:nvPr>
        </p:nvSpPr>
        <p:spPr>
          <a:xfrm>
            <a:off x="2633521" y="252639"/>
            <a:ext cx="3175500" cy="708000"/>
          </a:xfrm>
        </p:spPr>
        <p:txBody>
          <a:bodyPr/>
          <a:lstStyle/>
          <a:p>
            <a:r>
              <a:rPr lang="en-US" sz="1400" dirty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‘_id’ : 1,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artistName</a:t>
            </a:r>
            <a:r>
              <a:rPr lang="en-US" sz="1400" dirty="0"/>
              <a:t>’ : { ‘Nirvana’ }, (</a:t>
            </a:r>
            <a:r>
              <a:rPr lang="en-US" sz="1400" i="1" dirty="0" err="1"/>
              <a:t>nombre</a:t>
            </a:r>
            <a:r>
              <a:rPr lang="en-US" sz="1400" i="1" dirty="0"/>
              <a:t> del </a:t>
            </a:r>
            <a:r>
              <a:rPr lang="en-US" sz="1400" i="1" dirty="0" err="1"/>
              <a:t>artista</a:t>
            </a:r>
            <a:r>
              <a:rPr lang="en-US" sz="1400" dirty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‘albums’ : [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‘Bleach’, (</a:t>
            </a:r>
            <a:r>
              <a:rPr lang="en-US" sz="1400" i="1" dirty="0" err="1"/>
              <a:t>nombre</a:t>
            </a:r>
            <a:r>
              <a:rPr lang="en-US" sz="1400" i="1" dirty="0"/>
              <a:t> del </a:t>
            </a:r>
            <a:r>
              <a:rPr lang="en-US" sz="1400" i="1" dirty="0" err="1"/>
              <a:t>álbum</a:t>
            </a:r>
            <a:r>
              <a:rPr lang="en-US" sz="1400" dirty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1989, (</a:t>
            </a:r>
            <a:r>
              <a:rPr lang="en-US" sz="1400" i="1" dirty="0" err="1"/>
              <a:t>fecha</a:t>
            </a:r>
            <a:r>
              <a:rPr lang="en-US" sz="1400" i="1" dirty="0"/>
              <a:t> de </a:t>
            </a:r>
            <a:r>
              <a:rPr lang="en-US" sz="1400" i="1" dirty="0" err="1"/>
              <a:t>salida</a:t>
            </a:r>
            <a:r>
              <a:rPr lang="en-US" sz="1400" i="1" dirty="0"/>
              <a:t> al </a:t>
            </a:r>
            <a:r>
              <a:rPr lang="en-US" sz="1400" i="1" dirty="0" err="1"/>
              <a:t>mercad</a:t>
            </a:r>
            <a:r>
              <a:rPr lang="en-US" sz="1400" dirty="0" err="1"/>
              <a:t>o</a:t>
            </a:r>
            <a:r>
              <a:rPr lang="en-US" sz="1400" dirty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‘genre’ : ‘Grunge’ (</a:t>
            </a:r>
            <a:r>
              <a:rPr lang="en-US" sz="1400" i="1" dirty="0" err="1"/>
              <a:t>género</a:t>
            </a:r>
            <a:r>
              <a:rPr lang="en-US" sz="1400" i="1" dirty="0"/>
              <a:t> musical</a:t>
            </a:r>
            <a:r>
              <a:rPr lang="en-US" sz="1400" dirty="0"/>
              <a:t>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},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</a:t>
            </a:r>
            <a:r>
              <a:rPr lang="en-US" sz="1400" dirty="0" err="1"/>
              <a:t>Nevermind</a:t>
            </a:r>
            <a:r>
              <a:rPr lang="en-US" sz="1400" dirty="0"/>
              <a:t>’,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1991,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‘genre’ : ‘Grunge’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},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albumname</a:t>
            </a:r>
            <a:r>
              <a:rPr lang="en-US" sz="1400" dirty="0"/>
              <a:t>’ : ‘In Utero’,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</a:t>
            </a:r>
            <a:r>
              <a:rPr lang="en-US" sz="1400" dirty="0" err="1"/>
              <a:t>datereleased</a:t>
            </a:r>
            <a:r>
              <a:rPr lang="en-US" sz="1400" dirty="0"/>
              <a:t>’ : 1993,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‘genre’ : Grunge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}, {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}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>]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74542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5940" y="1584143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algn="ctr"/>
            <a:r>
              <a:rPr lang="en-US" sz="4000" dirty="0" err="1" smtClean="0"/>
              <a:t>noSQL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smtClean="0"/>
              <a:t>pares </a:t>
            </a:r>
            <a:r>
              <a:rPr lang="en-US" sz="4000" dirty="0"/>
              <a:t>clave-valor</a:t>
            </a:r>
          </a:p>
        </p:txBody>
      </p:sp>
    </p:spTree>
    <p:extLst>
      <p:ext uri="{BB962C8B-B14F-4D97-AF65-F5344CB8AC3E}">
        <p14:creationId xmlns:p14="http://schemas.microsoft.com/office/powerpoint/2010/main" val="37002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Clave - valor</a:t>
            </a:r>
            <a:endParaRPr dirty="0"/>
          </a:p>
        </p:txBody>
      </p:sp>
      <p:pic>
        <p:nvPicPr>
          <p:cNvPr id="571" name="Google Shape;5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9"/>
          <p:cNvSpPr/>
          <p:nvPr/>
        </p:nvSpPr>
        <p:spPr>
          <a:xfrm>
            <a:off x="2584265" y="1614100"/>
            <a:ext cx="1461642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394077" y="1435149"/>
            <a:ext cx="4380376" cy="33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CO" sz="2400" dirty="0">
                <a:latin typeface="Architects Daughter" panose="020B0604020202020204" charset="0"/>
              </a:rPr>
              <a:t> Los datos se almacenan en una estructura de “par clave-valor”, en la que una clave única se empareja con un valor como una cadena, un número, un booleano </a:t>
            </a:r>
            <a:r>
              <a:rPr lang="es-CO" sz="2400" dirty="0" smtClean="0">
                <a:latin typeface="Architects Daughter" panose="020B0604020202020204" charset="0"/>
              </a:rPr>
              <a:t>un objeto complejo.</a:t>
            </a:r>
            <a:endParaRPr sz="2800" dirty="0">
              <a:latin typeface="Architects Daughter" panose="020B0604020202020204" charset="0"/>
              <a:ea typeface="Catamaran"/>
              <a:cs typeface="Catamaran"/>
              <a:sym typeface="Catamaran"/>
            </a:endParaRPr>
          </a:p>
        </p:txBody>
      </p:sp>
      <p:sp>
        <p:nvSpPr>
          <p:cNvPr id="575" name="Google Shape;575;p49"/>
          <p:cNvSpPr txBox="1">
            <a:spLocks noGrp="1"/>
          </p:cNvSpPr>
          <p:nvPr>
            <p:ph type="ctrTitle" idx="4294967295"/>
          </p:nvPr>
        </p:nvSpPr>
        <p:spPr>
          <a:xfrm>
            <a:off x="5102900" y="1812288"/>
            <a:ext cx="2019000" cy="6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Number of Students</a:t>
            </a:r>
            <a:endParaRPr sz="1800" dirty="0"/>
          </a:p>
        </p:txBody>
      </p:sp>
      <p:sp>
        <p:nvSpPr>
          <p:cNvPr id="576" name="Google Shape;576;p49">
            <a:hlinkClick r:id="rId4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78" name="Google Shape;578;p4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9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80" name="Google Shape;580;p49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1" name="Google Shape;581;p49">
            <a:hlinkClick r:id="rId7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83" name="Google Shape;583;p49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9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85" name="Google Shape;585;p49">
            <a:hlinkClick r:id="rId4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9">
            <a:hlinkClick r:id="rId7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9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9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90" name="Google Shape;590;p49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9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93" name="Google Shape;593;p49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9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0"/>
          <p:cNvSpPr/>
          <p:nvPr/>
        </p:nvSpPr>
        <p:spPr>
          <a:xfrm rot="-3599879">
            <a:off x="441673" y="-494113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0"/>
          <p:cNvSpPr/>
          <p:nvPr/>
        </p:nvSpPr>
        <p:spPr>
          <a:xfrm rot="-3599879">
            <a:off x="4957423" y="732112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0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0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06" name="Google Shape;606;p5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08" name="Google Shape;608;p50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9" name="Google Shape;609;p50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11" name="Google Shape;611;p5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13" name="Google Shape;613;p50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pic>
        <p:nvPicPr>
          <p:cNvPr id="618" name="Google Shape;618;p50"/>
          <p:cNvPicPr preferRelativeResize="0"/>
          <p:nvPr/>
        </p:nvPicPr>
        <p:blipFill rotWithShape="1">
          <a:blip r:embed="rId9">
            <a:alphaModFix/>
          </a:blip>
          <a:srcRect t="6758" r="7774" b="38251"/>
          <a:stretch/>
        </p:blipFill>
        <p:spPr>
          <a:xfrm>
            <a:off x="-865290" y="1022596"/>
            <a:ext cx="8434515" cy="423427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22" name="Google Shape;622;p5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50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0"/>
          <p:cNvSpPr/>
          <p:nvPr/>
        </p:nvSpPr>
        <p:spPr>
          <a:xfrm rot="-1690818">
            <a:off x="3270836" y="1941857"/>
            <a:ext cx="520684" cy="67738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 txBox="1">
            <a:spLocks noGrp="1"/>
          </p:cNvSpPr>
          <p:nvPr>
            <p:ph type="subTitle" idx="4294967295"/>
          </p:nvPr>
        </p:nvSpPr>
        <p:spPr>
          <a:xfrm>
            <a:off x="3979850" y="1670798"/>
            <a:ext cx="3387775" cy="34148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funcionan organizando todos los datos como un conjunto de pares de clave-valor. Puede pensar en la clave como una pregunta y, en el valor, como la respuesta a la pregunta.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4713663" y="3505710"/>
            <a:ext cx="45625" cy="1140700"/>
          </a:xfrm>
          <a:custGeom>
            <a:avLst/>
            <a:gdLst/>
            <a:ahLst/>
            <a:cxnLst/>
            <a:rect l="l" t="t" r="r" b="b"/>
            <a:pathLst>
              <a:path w="1825" h="45628" extrusionOk="0">
                <a:moveTo>
                  <a:pt x="0" y="0"/>
                </a:moveTo>
                <a:cubicBezTo>
                  <a:pt x="0" y="15221"/>
                  <a:pt x="1825" y="30407"/>
                  <a:pt x="1825" y="4562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3" name="Google Shape;633;p50"/>
          <p:cNvSpPr/>
          <p:nvPr/>
        </p:nvSpPr>
        <p:spPr>
          <a:xfrm>
            <a:off x="4343850" y="4699750"/>
            <a:ext cx="1889025" cy="9125"/>
          </a:xfrm>
          <a:custGeom>
            <a:avLst/>
            <a:gdLst/>
            <a:ahLst/>
            <a:cxnLst/>
            <a:rect l="l" t="t" r="r" b="b"/>
            <a:pathLst>
              <a:path w="75561" h="365" extrusionOk="0">
                <a:moveTo>
                  <a:pt x="0" y="365"/>
                </a:moveTo>
                <a:cubicBezTo>
                  <a:pt x="25187" y="365"/>
                  <a:pt x="50374" y="0"/>
                  <a:pt x="7556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4" name="Google Shape;634;p50"/>
          <p:cNvSpPr/>
          <p:nvPr/>
        </p:nvSpPr>
        <p:spPr>
          <a:xfrm>
            <a:off x="4722788" y="3450935"/>
            <a:ext cx="1934675" cy="27400"/>
          </a:xfrm>
          <a:custGeom>
            <a:avLst/>
            <a:gdLst/>
            <a:ahLst/>
            <a:cxnLst/>
            <a:rect l="l" t="t" r="r" b="b"/>
            <a:pathLst>
              <a:path w="77387" h="1096" extrusionOk="0">
                <a:moveTo>
                  <a:pt x="0" y="0"/>
                </a:moveTo>
                <a:cubicBezTo>
                  <a:pt x="25798" y="0"/>
                  <a:pt x="51589" y="1096"/>
                  <a:pt x="77387" y="1096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" name="Google Shape;635;p50"/>
          <p:cNvSpPr/>
          <p:nvPr/>
        </p:nvSpPr>
        <p:spPr>
          <a:xfrm>
            <a:off x="6388025" y="3513425"/>
            <a:ext cx="9125" cy="1222850"/>
          </a:xfrm>
          <a:custGeom>
            <a:avLst/>
            <a:gdLst/>
            <a:ahLst/>
            <a:cxnLst/>
            <a:rect l="l" t="t" r="r" b="b"/>
            <a:pathLst>
              <a:path w="365" h="48914" extrusionOk="0">
                <a:moveTo>
                  <a:pt x="365" y="0"/>
                </a:moveTo>
                <a:cubicBezTo>
                  <a:pt x="365" y="16305"/>
                  <a:pt x="0" y="32609"/>
                  <a:pt x="0" y="4891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" name="Google Shape;636;p50"/>
          <p:cNvSpPr/>
          <p:nvPr/>
        </p:nvSpPr>
        <p:spPr>
          <a:xfrm>
            <a:off x="3413025" y="3686800"/>
            <a:ext cx="1195475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7" name="Google Shape;637;p50"/>
          <p:cNvSpPr/>
          <p:nvPr/>
        </p:nvSpPr>
        <p:spPr>
          <a:xfrm>
            <a:off x="2952175" y="3030450"/>
            <a:ext cx="1656331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8" name="Google Shape;638;p50"/>
          <p:cNvSpPr/>
          <p:nvPr/>
        </p:nvSpPr>
        <p:spPr>
          <a:xfrm>
            <a:off x="2217572" y="2438550"/>
            <a:ext cx="2496152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" name="Imagen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5417" y="2258279"/>
            <a:ext cx="2922192" cy="2534273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Clave valor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7944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4623916" y="62504"/>
            <a:ext cx="3104619" cy="284678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 descr="RocksDB | A persistent key-value store | RocksD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07473">
            <a:off x="2663063" y="1364150"/>
            <a:ext cx="3571875" cy="10477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0732724">
            <a:off x="2795024" y="2761200"/>
            <a:ext cx="2114550" cy="1257300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59441" y="1135712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066193" y="2411900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54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8"/>
          <p:cNvPicPr preferRelativeResize="0"/>
          <p:nvPr/>
        </p:nvPicPr>
        <p:blipFill rotWithShape="1">
          <a:blip r:embed="rId3">
            <a:alphaModFix/>
          </a:blip>
          <a:srcRect t="10992"/>
          <a:stretch/>
        </p:blipFill>
        <p:spPr>
          <a:xfrm>
            <a:off x="4689438" y="1014272"/>
            <a:ext cx="3591225" cy="40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/>
          <p:nvPr/>
        </p:nvSpPr>
        <p:spPr>
          <a:xfrm>
            <a:off x="5895388" y="3173203"/>
            <a:ext cx="1052700" cy="182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6080038" y="1833078"/>
            <a:ext cx="1052700" cy="182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 rotWithShape="1">
          <a:blip r:embed="rId4">
            <a:alphaModFix/>
          </a:blip>
          <a:srcRect t="5800" b="2858"/>
          <a:stretch/>
        </p:blipFill>
        <p:spPr>
          <a:xfrm>
            <a:off x="255225" y="1051850"/>
            <a:ext cx="4856800" cy="40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/>
          <p:nvPr/>
        </p:nvSpPr>
        <p:spPr>
          <a:xfrm>
            <a:off x="2214963" y="2060398"/>
            <a:ext cx="1052700" cy="1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8"/>
          <p:cNvSpPr/>
          <p:nvPr/>
        </p:nvSpPr>
        <p:spPr>
          <a:xfrm>
            <a:off x="2214963" y="3423723"/>
            <a:ext cx="1052700" cy="1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36" name="Google Shape;236;p38">
            <a:hlinkClick r:id="rId5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461319" y="190859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1</a:t>
            </a:r>
            <a:endParaRPr dirty="0"/>
          </a:p>
        </p:txBody>
      </p:sp>
      <p:sp>
        <p:nvSpPr>
          <p:cNvPr id="237" name="Google Shape;237;p38">
            <a:hlinkClick r:id="rId5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461325" y="231879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SQL</a:t>
            </a:r>
            <a:endParaRPr dirty="0"/>
          </a:p>
        </p:txBody>
      </p:sp>
      <p:sp>
        <p:nvSpPr>
          <p:cNvPr id="238" name="Google Shape;238;p38">
            <a:hlinkClick r:id="rId6" action="ppaction://hlinksldjump"/>
          </p:cNvPr>
          <p:cNvSpPr txBox="1">
            <a:spLocks noGrp="1"/>
          </p:cNvSpPr>
          <p:nvPr>
            <p:ph type="title" idx="3"/>
          </p:nvPr>
        </p:nvSpPr>
        <p:spPr>
          <a:xfrm>
            <a:off x="5238281" y="1658078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</a:t>
            </a:r>
            <a:endParaRPr dirty="0"/>
          </a:p>
        </p:txBody>
      </p:sp>
      <p:sp>
        <p:nvSpPr>
          <p:cNvPr id="239" name="Google Shape;239;p38">
            <a:hlinkClick r:id="rId6" action="ppaction://hlinksldjump"/>
          </p:cNvPr>
          <p:cNvSpPr txBox="1">
            <a:spLocks noGrp="1"/>
          </p:cNvSpPr>
          <p:nvPr>
            <p:ph type="subTitle" idx="4"/>
          </p:nvPr>
        </p:nvSpPr>
        <p:spPr>
          <a:xfrm>
            <a:off x="5238280" y="2068278"/>
            <a:ext cx="2444400" cy="6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" dirty="0" smtClean="0"/>
              <a:t>noSQL</a:t>
            </a:r>
            <a:endParaRPr dirty="0"/>
          </a:p>
        </p:txBody>
      </p:sp>
      <p:sp>
        <p:nvSpPr>
          <p:cNvPr id="241" name="Google Shape;241;p38">
            <a:hlinkClick r:id="rId7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461325" y="3011798"/>
            <a:ext cx="2444400" cy="1322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sz="2000" dirty="0">
                <a:latin typeface="Architects Daughter" panose="020B0604020202020204" charset="0"/>
              </a:rPr>
              <a:t>Structured Query </a:t>
            </a:r>
            <a:r>
              <a:rPr lang="en-US" sz="2000" dirty="0" smtClean="0">
                <a:latin typeface="Architects Daughter" panose="020B0604020202020204" charset="0"/>
              </a:rPr>
              <a:t>Language</a:t>
            </a:r>
          </a:p>
          <a:p>
            <a:pPr marL="0" lvl="0" indent="0">
              <a:buSzPts val="1100"/>
            </a:pPr>
            <a:r>
              <a:rPr lang="es-CO" sz="2000" dirty="0" smtClean="0">
                <a:latin typeface="Architects Daughter" panose="020B0604020202020204" charset="0"/>
              </a:rPr>
              <a:t>Declaraciones</a:t>
            </a:r>
          </a:p>
          <a:p>
            <a:pPr marL="0" lvl="0" indent="0">
              <a:buSzPts val="1100"/>
            </a:pPr>
            <a:r>
              <a:rPr lang="es-CO" sz="2000" dirty="0" err="1" smtClean="0">
                <a:latin typeface="Architects Daughter" panose="020B0604020202020204" charset="0"/>
              </a:rPr>
              <a:t>Primary</a:t>
            </a:r>
            <a:r>
              <a:rPr lang="es-CO" sz="2000" dirty="0" smtClean="0">
                <a:latin typeface="Architects Daughter" panose="020B0604020202020204" charset="0"/>
              </a:rPr>
              <a:t> </a:t>
            </a:r>
            <a:r>
              <a:rPr lang="es-CO" sz="2000" dirty="0" err="1" smtClean="0">
                <a:latin typeface="Architects Daughter" panose="020B0604020202020204" charset="0"/>
              </a:rPr>
              <a:t>key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243" name="Google Shape;243;p38">
            <a:hlinkClick r:id="rId8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5292909" y="2370410"/>
            <a:ext cx="2444400" cy="15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 smtClean="0">
                <a:latin typeface="Architects Daughter" panose="020B0604020202020204" charset="0"/>
              </a:rPr>
              <a:t>1-de documentos</a:t>
            </a:r>
          </a:p>
          <a:p>
            <a:r>
              <a:rPr lang="pt-BR" sz="2000" dirty="0" smtClean="0">
                <a:latin typeface="Architects Daughter" panose="020B0604020202020204" charset="0"/>
              </a:rPr>
              <a:t>2-</a:t>
            </a:r>
            <a:r>
              <a:rPr lang="en-US" sz="2000" dirty="0">
                <a:latin typeface="Architects Daughter" panose="020B0604020202020204" charset="0"/>
              </a:rPr>
              <a:t>pares clave-valor</a:t>
            </a:r>
          </a:p>
          <a:p>
            <a:r>
              <a:rPr lang="pt-BR" sz="2000" dirty="0" smtClean="0">
                <a:latin typeface="Architects Daughter" panose="020B0604020202020204" charset="0"/>
              </a:rPr>
              <a:t>3-</a:t>
            </a:r>
            <a:r>
              <a:rPr lang="en-US" sz="2000" dirty="0" err="1">
                <a:latin typeface="Architects Daughter" panose="020B0604020202020204" charset="0"/>
              </a:rPr>
              <a:t>orientadas</a:t>
            </a:r>
            <a:r>
              <a:rPr lang="en-US" sz="2000" dirty="0">
                <a:latin typeface="Architects Daughter" panose="020B0604020202020204" charset="0"/>
              </a:rPr>
              <a:t> a </a:t>
            </a:r>
            <a:r>
              <a:rPr lang="en-US" sz="2000" dirty="0" err="1">
                <a:latin typeface="Architects Daughter" panose="020B0604020202020204" charset="0"/>
              </a:rPr>
              <a:t>columnas</a:t>
            </a:r>
            <a:endParaRPr lang="en-US" sz="2000" dirty="0">
              <a:latin typeface="Architects Daughter" panose="020B0604020202020204" charset="0"/>
            </a:endParaRPr>
          </a:p>
          <a:p>
            <a:r>
              <a:rPr lang="pt-BR" sz="2000" dirty="0" smtClean="0">
                <a:latin typeface="Architects Daughter" panose="020B0604020202020204" charset="0"/>
              </a:rPr>
              <a:t>4-</a:t>
            </a:r>
            <a:r>
              <a:rPr lang="en-US" sz="2000" dirty="0">
                <a:latin typeface="Architects Daughter" panose="020B0604020202020204" charset="0"/>
              </a:rPr>
              <a:t>de </a:t>
            </a:r>
            <a:r>
              <a:rPr lang="en-US" sz="2000" dirty="0" err="1">
                <a:latin typeface="Architects Daughter" panose="020B0604020202020204" charset="0"/>
              </a:rPr>
              <a:t>grafos</a:t>
            </a:r>
            <a:endParaRPr lang="en-US" sz="2000" dirty="0">
              <a:latin typeface="Architects Daughter" panose="020B0604020202020204" charset="0"/>
            </a:endParaRPr>
          </a:p>
          <a:p>
            <a:r>
              <a:rPr lang="pt-BR" sz="2000" dirty="0" smtClean="0">
                <a:latin typeface="Architects Daughter" panose="020B0604020202020204" charset="0"/>
              </a:rPr>
              <a:t>5-</a:t>
            </a:r>
            <a:r>
              <a:rPr lang="en-US" sz="2000" dirty="0" err="1">
                <a:latin typeface="Architects Daughter" panose="020B0604020202020204" charset="0"/>
              </a:rPr>
              <a:t>en</a:t>
            </a:r>
            <a:r>
              <a:rPr lang="en-US" sz="2000" dirty="0">
                <a:latin typeface="Architects Daughter" panose="020B0604020202020204" charset="0"/>
              </a:rPr>
              <a:t> </a:t>
            </a:r>
            <a:r>
              <a:rPr lang="en-US" sz="2000" dirty="0" err="1">
                <a:latin typeface="Architects Daughter" panose="020B0604020202020204" charset="0"/>
              </a:rPr>
              <a:t>memoria</a:t>
            </a:r>
            <a:endParaRPr lang="en-US" sz="2000" dirty="0">
              <a:latin typeface="Architects Daughter" panose="020B0604020202020204" charset="0"/>
            </a:endParaRPr>
          </a:p>
          <a:p>
            <a:endParaRPr lang="pt-BR" dirty="0"/>
          </a:p>
        </p:txBody>
      </p:sp>
      <p:pic>
        <p:nvPicPr>
          <p:cNvPr id="244" name="Google Shape;244;p38">
            <a:hlinkClick r:id="" action="ppaction://noaction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02882" y="3707409"/>
            <a:ext cx="1741118" cy="1511529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8">
            <a:hlinkClick r:id="" action="ppaction://noaction"/>
          </p:cNvPr>
          <p:cNvSpPr/>
          <p:nvPr/>
        </p:nvSpPr>
        <p:spPr>
          <a:xfrm rot="-5895391">
            <a:off x="8049477" y="4160924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7675389" y="4395287"/>
            <a:ext cx="1092830" cy="24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ejemplo</a:t>
            </a:r>
            <a:endParaRPr sz="2000" dirty="0"/>
          </a:p>
        </p:txBody>
      </p:sp>
      <p:sp>
        <p:nvSpPr>
          <p:cNvPr id="247" name="Google Shape;247;p38">
            <a:hlinkClick r:id="" action="ppaction://noaction"/>
          </p:cNvPr>
          <p:cNvSpPr/>
          <p:nvPr/>
        </p:nvSpPr>
        <p:spPr>
          <a:xfrm>
            <a:off x="7905851" y="4107474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5940" y="1584143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lvl="0" algn="ctr"/>
            <a:r>
              <a:rPr lang="en-US" sz="4000" b="0" dirty="0" err="1" smtClean="0"/>
              <a:t>noSQL</a:t>
            </a:r>
            <a:r>
              <a:rPr lang="en-US" sz="4000" b="0" dirty="0" smtClean="0"/>
              <a:t> </a:t>
            </a:r>
          </a:p>
          <a:p>
            <a:pPr lvl="0" algn="ctr"/>
            <a:r>
              <a:rPr lang="en-US" sz="4000" b="0" dirty="0" err="1" smtClean="0"/>
              <a:t>orientadas</a:t>
            </a:r>
            <a:r>
              <a:rPr lang="en-US" sz="4000" b="0" dirty="0" smtClean="0"/>
              <a:t> </a:t>
            </a:r>
            <a:r>
              <a:rPr lang="en-US" sz="4000" b="0" dirty="0"/>
              <a:t>a </a:t>
            </a:r>
            <a:r>
              <a:rPr lang="en-US" sz="4000" b="0" dirty="0" err="1"/>
              <a:t>columnas</a:t>
            </a:r>
            <a:endParaRPr lang="en-US" sz="40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sp>
        <p:nvSpPr>
          <p:cNvPr id="803" name="Google Shape;803;p54">
            <a:hlinkClick r:id="rId4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4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805" name="Google Shape;805;p54">
            <a:hlinkClick r:id="rId5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4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807" name="Google Shape;807;p54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54">
            <a:hlinkClick r:id="rId4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>
            <a:hlinkClick r:id="rId5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>
            <a:hlinkClick r:id="rId6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812" name="Google Shape;812;p54">
            <a:hlinkClick r:id="rId6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54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4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815" name="Google Shape;815;p54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8" name="Google Shape;778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421598" y="563403"/>
            <a:ext cx="2692649" cy="2045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-212942" y="527467"/>
            <a:ext cx="8785007" cy="4684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4"/>
          <p:cNvSpPr/>
          <p:nvPr/>
        </p:nvSpPr>
        <p:spPr>
          <a:xfrm>
            <a:off x="6624765" y="1642063"/>
            <a:ext cx="252588" cy="178474"/>
          </a:xfrm>
          <a:custGeom>
            <a:avLst/>
            <a:gdLst/>
            <a:ahLst/>
            <a:cxnLst/>
            <a:rect l="l" t="t" r="r" b="b"/>
            <a:pathLst>
              <a:path w="29422" h="20789" extrusionOk="0">
                <a:moveTo>
                  <a:pt x="0" y="11899"/>
                </a:moveTo>
                <a:cubicBezTo>
                  <a:pt x="3325" y="15224"/>
                  <a:pt x="7753" y="23007"/>
                  <a:pt x="11466" y="20120"/>
                </a:cubicBezTo>
                <a:cubicBezTo>
                  <a:pt x="18562" y="14602"/>
                  <a:pt x="21944" y="4989"/>
                  <a:pt x="29422" y="0"/>
                </a:cubicBezTo>
              </a:path>
            </a:pathLst>
          </a:custGeom>
          <a:noFill/>
          <a:ln w="38100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93" name="Google Shape;793;p54"/>
          <p:cNvSpPr/>
          <p:nvPr/>
        </p:nvSpPr>
        <p:spPr>
          <a:xfrm>
            <a:off x="5549031" y="2300482"/>
            <a:ext cx="1638184" cy="308043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0" name="Google Shape;800;p54">
            <a:hlinkClick r:id="rId10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54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802" name="Google Shape;802;p54">
            <a:hlinkClick r:id="rId10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816" name="Google Shape;816;p54"/>
          <p:cNvPicPr preferRelativeResize="0"/>
          <p:nvPr/>
        </p:nvPicPr>
        <p:blipFill rotWithShape="1">
          <a:blip r:embed="rId11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54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54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339355" y="1796999"/>
            <a:ext cx="793506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800" dirty="0">
                <a:solidFill>
                  <a:srgbClr val="5F6368"/>
                </a:solidFill>
                <a:latin typeface="Architects Daughter" panose="020B0604020202020204" charset="0"/>
              </a:rPr>
              <a:t> almacenan y leen datos en filas y se organizan como un conjunto de columnas. Si bien es similar al formato tabular de bases de datos relacionales, los nombres de las columnas y el formato en los almacenes de columnas anchas pueden variar entre filas de una misma tabla</a:t>
            </a:r>
            <a:endParaRPr lang="es-CO" sz="2800" dirty="0">
              <a:latin typeface="Architects Daughter" panose="020B0604020202020204" charset="0"/>
            </a:endParaRPr>
          </a:p>
        </p:txBody>
      </p:sp>
      <p:sp>
        <p:nvSpPr>
          <p:cNvPr id="783" name="Google Shape;783;p54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0" dirty="0" smtClean="0"/>
              <a:t>N</a:t>
            </a:r>
            <a:r>
              <a:rPr lang="en" sz="2800" b="0" dirty="0" smtClean="0"/>
              <a:t>oSQL </a:t>
            </a:r>
            <a:r>
              <a:rPr lang="en-US" sz="2800" b="0" dirty="0" err="1"/>
              <a:t>orientadas</a:t>
            </a:r>
            <a:r>
              <a:rPr lang="en-US" sz="2800" b="0" dirty="0"/>
              <a:t> a </a:t>
            </a:r>
            <a:r>
              <a:rPr lang="en-US" sz="2800" b="0" dirty="0" err="1" smtClean="0"/>
              <a:t>columnas</a:t>
            </a:r>
            <a:endParaRPr sz="2800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8" name="Google Shape;1168;p65"/>
          <p:cNvPicPr preferRelativeResize="0"/>
          <p:nvPr/>
        </p:nvPicPr>
        <p:blipFill rotWithShape="1">
          <a:blip r:embed="rId3">
            <a:alphaModFix/>
          </a:blip>
          <a:srcRect t="17898" r="9115" b="-3617"/>
          <a:stretch/>
        </p:blipFill>
        <p:spPr>
          <a:xfrm>
            <a:off x="219588" y="240028"/>
            <a:ext cx="4732897" cy="5750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65"/>
          <p:cNvPicPr preferRelativeResize="0"/>
          <p:nvPr/>
        </p:nvPicPr>
        <p:blipFill rotWithShape="1">
          <a:blip r:embed="rId4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7" name="Google Shape;1177;p65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65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9658" y="0"/>
            <a:ext cx="3971925" cy="219205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82" y="2192055"/>
            <a:ext cx="8080854" cy="260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5222763" y="629657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609225">
            <a:off x="2251669" y="1823035"/>
            <a:ext cx="2917605" cy="850423"/>
          </a:xfrm>
          <a:prstGeom prst="rect">
            <a:avLst/>
          </a:prstGeom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85884" y="1871214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81536">
            <a:off x="4851357" y="3369983"/>
            <a:ext cx="1947130" cy="1307562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919232" y="3055600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4473" y="1719300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b="0" dirty="0"/>
              <a:t>de </a:t>
            </a:r>
            <a:r>
              <a:rPr lang="en-US" b="0" dirty="0" err="1"/>
              <a:t>grafos</a:t>
            </a:r>
            <a:endParaRPr lang="en-US" b="0"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26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58"/>
          <p:cNvSpPr txBox="1">
            <a:spLocks noGrp="1"/>
          </p:cNvSpPr>
          <p:nvPr>
            <p:ph type="body" idx="1"/>
          </p:nvPr>
        </p:nvSpPr>
        <p:spPr>
          <a:xfrm>
            <a:off x="2245214" y="1174797"/>
            <a:ext cx="4293371" cy="2958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datos de gráficos organizan los datos como nodos en un gráfico, con un enfoque en las relaciones entre los elementos de </a:t>
            </a:r>
            <a:r>
              <a:rPr lang="es-CO" dirty="0" smtClean="0">
                <a:latin typeface="Architects Daughter" panose="020B0604020202020204" charset="0"/>
              </a:rPr>
              <a:t>datos.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utiliza la teoría matemática de grafos para mostrar las conexiones entre los datos. </a:t>
            </a:r>
            <a:endParaRPr lang="es-CO" dirty="0" smtClean="0">
              <a:latin typeface="Architects Daughter" panose="020B0604020202020204" charset="0"/>
            </a:endParaRPr>
          </a:p>
          <a:p>
            <a:pPr marL="0" lvl="0" indent="0">
              <a:spcAft>
                <a:spcPts val="1600"/>
              </a:spcAft>
              <a:buNone/>
            </a:pPr>
            <a:r>
              <a:rPr lang="es-CO" dirty="0">
                <a:latin typeface="Architects Daughter" panose="020B0604020202020204" charset="0"/>
              </a:rPr>
              <a:t>las bases de datos de grafos almacenan los datos como una red de entidades y relaciones</a:t>
            </a:r>
            <a:endParaRPr dirty="0">
              <a:latin typeface="Architects Daughter" panose="020B0604020202020204" charset="0"/>
            </a:endParaRPr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-2162376" y="3016662"/>
            <a:ext cx="3104619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8769" y="74964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70650" y="1089002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esquema de base de datos orientada a graf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995" y="2218450"/>
            <a:ext cx="4447174" cy="2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56809" y="956673"/>
            <a:ext cx="3413703" cy="3140607"/>
          </a:xfrm>
          <a:prstGeom prst="rect">
            <a:avLst/>
          </a:prstGeom>
        </p:spPr>
      </p:pic>
      <p:sp>
        <p:nvSpPr>
          <p:cNvPr id="995" name="Google Shape;995;p60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Photo Board</a:t>
            </a:r>
            <a:endParaRPr/>
          </a:p>
        </p:txBody>
      </p:sp>
      <p:pic>
        <p:nvPicPr>
          <p:cNvPr id="996" name="Google Shape;996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273" y="1214399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8273" y="3010024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24205" y="2048588"/>
            <a:ext cx="533630" cy="5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4" name="Google Shape;1004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67475" y="3346464"/>
            <a:ext cx="533630" cy="5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5" name="Google Shape;1005;p60">
            <a:hlinkClick r:id="rId7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6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1007" name="Google Shape;1007;p60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6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1009" name="Google Shape;1009;p60">
            <a:hlinkClick r:id="rId8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0" name="Google Shape;1010;p60">
            <a:hlinkClick r:id="rId10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60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1012" name="Google Shape;1012;p60">
            <a:hlinkClick r:id="rId11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60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1014" name="Google Shape;1014;p60">
            <a:hlinkClick r:id="rId7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60">
            <a:hlinkClick r:id="rId10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60">
            <a:hlinkClick r:id="rId11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60">
            <a:hlinkClick r:id="rId12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60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1019" name="Google Shape;1019;p60">
            <a:hlinkClick r:id="rId12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6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6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1022" name="Google Shape;1022;p6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3" name="Google Shape;1023;p60"/>
          <p:cNvPicPr preferRelativeResize="0"/>
          <p:nvPr/>
        </p:nvPicPr>
        <p:blipFill rotWithShape="1">
          <a:blip r:embed="rId9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1024" name="Google Shape;1024;p6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6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2" name="Google Shape;952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8769" y="749647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70650" y="1089002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120673">
            <a:off x="3707326" y="679311"/>
            <a:ext cx="4123220" cy="2752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909761">
            <a:off x="4055907" y="1631687"/>
            <a:ext cx="3495675" cy="1304925"/>
          </a:xfrm>
          <a:prstGeom prst="rect">
            <a:avLst/>
          </a:prstGeom>
        </p:spPr>
      </p:pic>
      <p:pic>
        <p:nvPicPr>
          <p:cNvPr id="28" name="Google Shape;951;p58"/>
          <p:cNvPicPr preferRelativeResize="0"/>
          <p:nvPr/>
        </p:nvPicPr>
        <p:blipFill rotWithShape="1">
          <a:blip r:embed="rId11">
            <a:alphaModFix/>
          </a:blip>
          <a:srcRect l="-42038" t="48192" r="115440" b="21797"/>
          <a:stretch/>
        </p:blipFill>
        <p:spPr>
          <a:xfrm rot="1120673">
            <a:off x="2091392" y="1442208"/>
            <a:ext cx="1096697" cy="8259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utoShape 2" descr="AWS Neptune - Build Interactive Graph Applications | AllCo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73988" y="2637512"/>
            <a:ext cx="28098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51"/>
          <p:cNvGrpSpPr/>
          <p:nvPr/>
        </p:nvGrpSpPr>
        <p:grpSpPr>
          <a:xfrm rot="5400000">
            <a:off x="1320090" y="667224"/>
            <a:ext cx="4904217" cy="6488449"/>
            <a:chOff x="557052" y="-1733075"/>
            <a:chExt cx="4918974" cy="6507973"/>
          </a:xfrm>
        </p:grpSpPr>
        <p:pic>
          <p:nvPicPr>
            <p:cNvPr id="644" name="Google Shape;64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  <a:effectLst>
              <a:outerShdw blurRad="100013" dist="57150" dir="3780000" algn="bl" rotWithShape="0">
                <a:srgbClr val="000000">
                  <a:alpha val="58000"/>
                </a:srgbClr>
              </a:outerShdw>
            </a:effectLst>
          </p:spPr>
        </p:pic>
        <p:grpSp>
          <p:nvGrpSpPr>
            <p:cNvPr id="645" name="Google Shape;645;p51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657" name="Google Shape;657;p51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51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51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51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51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51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51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51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51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51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51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51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51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51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51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662" name="Google Shape;6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51"/>
          <p:cNvSpPr/>
          <p:nvPr/>
        </p:nvSpPr>
        <p:spPr>
          <a:xfrm rot="10800000">
            <a:off x="1285175" y="4012775"/>
            <a:ext cx="5155595" cy="6202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8" name="Google Shape;668;p51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51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70" name="Google Shape;670;p51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1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72" name="Google Shape;672;p51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3" name="Google Shape;673;p51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75" name="Google Shape;675;p51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51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77" name="Google Shape;677;p51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51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51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1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5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682" name="Google Shape;682;p51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5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5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85" name="Google Shape;685;p5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6" name="Google Shape;686;p51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5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542;p48"/>
          <p:cNvSpPr txBox="1">
            <a:spLocks/>
          </p:cNvSpPr>
          <p:nvPr/>
        </p:nvSpPr>
        <p:spPr>
          <a:xfrm>
            <a:off x="1111794" y="2397774"/>
            <a:ext cx="5378854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chitects Daughter"/>
              <a:buNone/>
              <a:defRPr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pPr algn="ctr"/>
            <a:r>
              <a:rPr lang="en-US" sz="4000" dirty="0" err="1" smtClean="0"/>
              <a:t>noSQL</a:t>
            </a:r>
            <a:r>
              <a:rPr lang="en-US" sz="4000" dirty="0" smtClean="0"/>
              <a:t> </a:t>
            </a:r>
          </a:p>
          <a:p>
            <a:pPr algn="ctr"/>
            <a:r>
              <a:rPr lang="en-US" sz="4000" dirty="0" err="1" smtClean="0"/>
              <a:t>En</a:t>
            </a:r>
            <a:r>
              <a:rPr lang="en-US" sz="4000" dirty="0" smtClean="0"/>
              <a:t> </a:t>
            </a:r>
            <a:r>
              <a:rPr lang="en-US" sz="4000" dirty="0" err="1" smtClean="0"/>
              <a:t>memoria</a:t>
            </a:r>
            <a:endParaRPr lang="en-US" sz="4000" dirty="0" smtClean="0"/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71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0"/>
          <p:cNvSpPr txBox="1">
            <a:spLocks noGrp="1"/>
          </p:cNvSpPr>
          <p:nvPr>
            <p:ph type="title"/>
          </p:nvPr>
        </p:nvSpPr>
        <p:spPr>
          <a:xfrm>
            <a:off x="1138296" y="280475"/>
            <a:ext cx="4497900" cy="10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.</a:t>
            </a:r>
            <a:r>
              <a:rPr lang="es-CO" dirty="0"/>
              <a:t> </a:t>
            </a:r>
            <a:r>
              <a:rPr lang="es-CO" dirty="0" err="1"/>
              <a:t>NoSQL</a:t>
            </a:r>
            <a:r>
              <a:rPr lang="es-CO" dirty="0"/>
              <a:t> </a:t>
            </a:r>
            <a:r>
              <a:rPr lang="es-CO" dirty="0" smtClean="0"/>
              <a:t/>
            </a:r>
            <a:br>
              <a:rPr lang="es-CO" dirty="0" smtClean="0"/>
            </a:br>
            <a:r>
              <a:rPr lang="es-CO" dirty="0" smtClean="0"/>
              <a:t>Bases </a:t>
            </a:r>
            <a:r>
              <a:rPr lang="es-CO" dirty="0"/>
              <a:t>de datos en memoria</a:t>
            </a:r>
            <a:endParaRPr dirty="0"/>
          </a:p>
        </p:txBody>
      </p:sp>
      <p:sp>
        <p:nvSpPr>
          <p:cNvPr id="602" name="Google Shape;602;p50"/>
          <p:cNvSpPr/>
          <p:nvPr/>
        </p:nvSpPr>
        <p:spPr>
          <a:xfrm rot="-3599879">
            <a:off x="441673" y="-494113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50"/>
          <p:cNvSpPr/>
          <p:nvPr/>
        </p:nvSpPr>
        <p:spPr>
          <a:xfrm rot="-3599879">
            <a:off x="4957423" y="732112"/>
            <a:ext cx="1018230" cy="132466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0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0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606" name="Google Shape;606;p50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5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608" name="Google Shape;608;p50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9" name="Google Shape;609;p50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5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611" name="Google Shape;611;p5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5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613" name="Google Shape;613;p50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0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5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5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pic>
        <p:nvPicPr>
          <p:cNvPr id="618" name="Google Shape;618;p50"/>
          <p:cNvPicPr preferRelativeResize="0"/>
          <p:nvPr/>
        </p:nvPicPr>
        <p:blipFill rotWithShape="1">
          <a:blip r:embed="rId9">
            <a:alphaModFix/>
          </a:blip>
          <a:srcRect t="6758" r="7774" b="38251"/>
          <a:stretch/>
        </p:blipFill>
        <p:spPr>
          <a:xfrm>
            <a:off x="-688932" y="1002938"/>
            <a:ext cx="8426982" cy="40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5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50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5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622" name="Google Shape;622;p50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3" name="Google Shape;623;p50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5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50"/>
          <p:cNvSpPr/>
          <p:nvPr/>
        </p:nvSpPr>
        <p:spPr>
          <a:xfrm rot="-1690818">
            <a:off x="3270836" y="1941857"/>
            <a:ext cx="520684" cy="67738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 txBox="1">
            <a:spLocks noGrp="1"/>
          </p:cNvSpPr>
          <p:nvPr>
            <p:ph type="subTitle" idx="4294967295"/>
          </p:nvPr>
        </p:nvSpPr>
        <p:spPr>
          <a:xfrm>
            <a:off x="864297" y="1746646"/>
            <a:ext cx="6801504" cy="3197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almacenan datos en memoria a fin de proporcionar latencia </a:t>
            </a:r>
            <a:r>
              <a:rPr lang="es-CO" sz="2400" dirty="0" err="1">
                <a:latin typeface="Architects Daughter" panose="020B0604020202020204" charset="0"/>
              </a:rPr>
              <a:t>ultrabaja</a:t>
            </a:r>
            <a:r>
              <a:rPr lang="es-CO" sz="2400" dirty="0">
                <a:latin typeface="Architects Daughter" panose="020B0604020202020204" charset="0"/>
              </a:rPr>
              <a:t> para las aplicaciones en tiempo real</a:t>
            </a:r>
            <a:r>
              <a:rPr lang="es-CO" sz="2400" dirty="0" smtClean="0">
                <a:latin typeface="Architects Daughter" panose="020B0604020202020204" charset="0"/>
              </a:rPr>
              <a:t>.</a:t>
            </a:r>
          </a:p>
          <a:p>
            <a:pPr marL="0" lvl="0" indent="0">
              <a:spcAft>
                <a:spcPts val="1600"/>
              </a:spcAft>
              <a:buNone/>
            </a:pPr>
            <a:r>
              <a:rPr lang="es-CO" sz="2400" dirty="0">
                <a:latin typeface="Architects Daughter" panose="020B0604020202020204" charset="0"/>
              </a:rPr>
              <a:t>utiliza una memoria de acceso aleatorio (RAM) para almacenar los datos. Esta tecnología almacena las tablas de datos directamente en la RAM en vez de hacerlo en unidades externas</a:t>
            </a:r>
            <a:r>
              <a:rPr lang="es-CO" sz="2400" dirty="0" smtClean="0">
                <a:latin typeface="Architects Daughter" panose="020B0604020202020204" charset="0"/>
              </a:rPr>
              <a:t>. Reduciendo tiempo de respuesta.</a:t>
            </a:r>
            <a:endParaRPr sz="2000" dirty="0">
              <a:latin typeface="Architects Daughter" panose="020B0604020202020204" charset="0"/>
            </a:endParaRPr>
          </a:p>
        </p:txBody>
      </p:sp>
      <p:sp>
        <p:nvSpPr>
          <p:cNvPr id="632" name="Google Shape;632;p50"/>
          <p:cNvSpPr/>
          <p:nvPr/>
        </p:nvSpPr>
        <p:spPr>
          <a:xfrm>
            <a:off x="4713663" y="3505710"/>
            <a:ext cx="45625" cy="1140700"/>
          </a:xfrm>
          <a:custGeom>
            <a:avLst/>
            <a:gdLst/>
            <a:ahLst/>
            <a:cxnLst/>
            <a:rect l="l" t="t" r="r" b="b"/>
            <a:pathLst>
              <a:path w="1825" h="45628" extrusionOk="0">
                <a:moveTo>
                  <a:pt x="0" y="0"/>
                </a:moveTo>
                <a:cubicBezTo>
                  <a:pt x="0" y="15221"/>
                  <a:pt x="1825" y="30407"/>
                  <a:pt x="1825" y="45628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3" name="Google Shape;633;p50"/>
          <p:cNvSpPr/>
          <p:nvPr/>
        </p:nvSpPr>
        <p:spPr>
          <a:xfrm>
            <a:off x="4343850" y="4699750"/>
            <a:ext cx="1889025" cy="9125"/>
          </a:xfrm>
          <a:custGeom>
            <a:avLst/>
            <a:gdLst/>
            <a:ahLst/>
            <a:cxnLst/>
            <a:rect l="l" t="t" r="r" b="b"/>
            <a:pathLst>
              <a:path w="75561" h="365" extrusionOk="0">
                <a:moveTo>
                  <a:pt x="0" y="365"/>
                </a:moveTo>
                <a:cubicBezTo>
                  <a:pt x="25187" y="365"/>
                  <a:pt x="50374" y="0"/>
                  <a:pt x="75561" y="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5" name="Google Shape;635;p50"/>
          <p:cNvSpPr/>
          <p:nvPr/>
        </p:nvSpPr>
        <p:spPr>
          <a:xfrm>
            <a:off x="6696625" y="3486493"/>
            <a:ext cx="9125" cy="1222850"/>
          </a:xfrm>
          <a:custGeom>
            <a:avLst/>
            <a:gdLst/>
            <a:ahLst/>
            <a:cxnLst/>
            <a:rect l="l" t="t" r="r" b="b"/>
            <a:pathLst>
              <a:path w="365" h="48914" extrusionOk="0">
                <a:moveTo>
                  <a:pt x="365" y="0"/>
                </a:moveTo>
                <a:cubicBezTo>
                  <a:pt x="365" y="16305"/>
                  <a:pt x="0" y="32609"/>
                  <a:pt x="0" y="4891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36" name="Google Shape;636;p50"/>
          <p:cNvSpPr/>
          <p:nvPr/>
        </p:nvSpPr>
        <p:spPr>
          <a:xfrm>
            <a:off x="3413025" y="3686800"/>
            <a:ext cx="1195475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7" name="Google Shape;637;p50"/>
          <p:cNvSpPr/>
          <p:nvPr/>
        </p:nvSpPr>
        <p:spPr>
          <a:xfrm>
            <a:off x="2952175" y="3030450"/>
            <a:ext cx="1656331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38" name="Google Shape;638;p50"/>
          <p:cNvSpPr/>
          <p:nvPr/>
        </p:nvSpPr>
        <p:spPr>
          <a:xfrm>
            <a:off x="2217572" y="2438550"/>
            <a:ext cx="2496152" cy="27375"/>
          </a:xfrm>
          <a:custGeom>
            <a:avLst/>
            <a:gdLst/>
            <a:ahLst/>
            <a:cxnLst/>
            <a:rect l="l" t="t" r="r" b="b"/>
            <a:pathLst>
              <a:path w="47819" h="1095" extrusionOk="0">
                <a:moveTo>
                  <a:pt x="47819" y="1095"/>
                </a:moveTo>
                <a:cubicBezTo>
                  <a:pt x="31875" y="1095"/>
                  <a:pt x="15944" y="0"/>
                  <a:pt x="0" y="0"/>
                </a:cubicBez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172" y="4176750"/>
            <a:ext cx="2428700" cy="1817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7"/>
          <p:cNvGrpSpPr/>
          <p:nvPr/>
        </p:nvGrpSpPr>
        <p:grpSpPr>
          <a:xfrm rot="371300">
            <a:off x="241265" y="221084"/>
            <a:ext cx="4877644" cy="4816031"/>
            <a:chOff x="869064" y="240879"/>
            <a:chExt cx="4284300" cy="4815900"/>
          </a:xfrm>
        </p:grpSpPr>
        <p:sp>
          <p:nvSpPr>
            <p:cNvPr id="507" name="Google Shape;507;p47"/>
            <p:cNvSpPr/>
            <p:nvPr/>
          </p:nvSpPr>
          <p:spPr>
            <a:xfrm rot="-1107946">
              <a:off x="1423782" y="640181"/>
              <a:ext cx="3174864" cy="4017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8" name="Google Shape;508;p47"/>
            <p:cNvPicPr preferRelativeResize="0"/>
            <p:nvPr/>
          </p:nvPicPr>
          <p:blipFill rotWithShape="1">
            <a:blip r:embed="rId4">
              <a:alphaModFix/>
            </a:blip>
            <a:srcRect l="40835" b="3437"/>
            <a:stretch/>
          </p:blipFill>
          <p:spPr>
            <a:xfrm rot="-1081778">
              <a:off x="1473053" y="849049"/>
              <a:ext cx="2748117" cy="2523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47"/>
          <p:cNvSpPr/>
          <p:nvPr/>
        </p:nvSpPr>
        <p:spPr>
          <a:xfrm rot="-5811806">
            <a:off x="893745" y="427401"/>
            <a:ext cx="1018178" cy="1324594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"/>
          <p:cNvSpPr/>
          <p:nvPr/>
        </p:nvSpPr>
        <p:spPr>
          <a:xfrm rot="-2097940">
            <a:off x="3522495" y="-219820"/>
            <a:ext cx="1018233" cy="1324666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 rot="-751593">
            <a:off x="2147627" y="3967762"/>
            <a:ext cx="2471738" cy="514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</a:t>
            </a:r>
            <a:r>
              <a:rPr lang="en" dirty="0" smtClean="0"/>
              <a:t>1</a:t>
            </a:r>
            <a:br>
              <a:rPr lang="en" dirty="0" smtClean="0"/>
            </a:br>
            <a:r>
              <a:rPr lang="en" dirty="0" smtClean="0"/>
              <a:t>SQL</a:t>
            </a:r>
            <a:endParaRPr dirty="0"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982">
            <a:off x="4517676" y="950600"/>
            <a:ext cx="2204844" cy="24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 rot="531948">
            <a:off x="4980016" y="1784179"/>
            <a:ext cx="1295891" cy="9270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 rot="18112">
            <a:off x="5031282" y="1860318"/>
            <a:ext cx="1138816" cy="69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endParaRPr sz="5200"/>
          </a:p>
        </p:txBody>
      </p:sp>
      <p:sp>
        <p:nvSpPr>
          <p:cNvPr id="516" name="Google Shape;516;p47">
            <a:hlinkClick r:id="rId6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7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18" name="Google Shape;51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20" name="Google Shape;520;p47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Google Shape;521;p47">
            <a:hlinkClick r:id="rId9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23" name="Google Shape;523;p47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7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25" name="Google Shape;525;p47">
            <a:hlinkClick r:id="rId6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7">
            <a:hlinkClick r:id="rId9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7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30" name="Google Shape;530;p47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33" name="Google Shape;533;p47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7">
            <a:hlinkClick r:id="rId12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558" y="30229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>
            <a:hlinkClick r:id="rId12" action="ppaction://hlinksldjump"/>
          </p:cNvPr>
          <p:cNvSpPr/>
          <p:nvPr/>
        </p:nvSpPr>
        <p:spPr>
          <a:xfrm rot="-5895391">
            <a:off x="5488433" y="34845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7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162203" y="37325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537" name="Google Shape;537;p47">
            <a:hlinkClick r:id="rId12" action="ppaction://hlinksldjump"/>
          </p:cNvPr>
          <p:cNvSpPr/>
          <p:nvPr/>
        </p:nvSpPr>
        <p:spPr>
          <a:xfrm>
            <a:off x="5344807" y="34311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835079">
            <a:off x="994451" y="782844"/>
            <a:ext cx="3227062" cy="26507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err="1" smtClean="0"/>
              <a:t>noSQL</a:t>
            </a:r>
            <a:r>
              <a:rPr lang="en-US" dirty="0" smtClean="0"/>
              <a:t>  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/>
              <a:t>memoria</a:t>
            </a:r>
            <a:endParaRPr lang="en-US" dirty="0"/>
          </a:p>
        </p:txBody>
      </p:sp>
      <p:pic>
        <p:nvPicPr>
          <p:cNvPr id="571" name="Google Shape;5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49"/>
          <p:cNvSpPr/>
          <p:nvPr/>
        </p:nvSpPr>
        <p:spPr>
          <a:xfrm>
            <a:off x="5139004" y="658857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9"/>
          <p:cNvSpPr txBox="1"/>
          <p:nvPr/>
        </p:nvSpPr>
        <p:spPr>
          <a:xfrm>
            <a:off x="4345108" y="1467951"/>
            <a:ext cx="2502720" cy="301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/>
            <a:r>
              <a:rPr lang="es-CO" sz="1800" dirty="0">
                <a:latin typeface="Architects Daughter" panose="020B0604020202020204" charset="0"/>
              </a:rPr>
              <a:t>La arquitectura </a:t>
            </a:r>
            <a:r>
              <a:rPr lang="es-CO" sz="1800" dirty="0" smtClean="0">
                <a:latin typeface="Architects Daughter" panose="020B0604020202020204" charset="0"/>
              </a:rPr>
              <a:t>es </a:t>
            </a:r>
            <a:r>
              <a:rPr lang="es-CO" sz="1800" dirty="0">
                <a:latin typeface="Architects Daughter" panose="020B0604020202020204" charset="0"/>
              </a:rPr>
              <a:t>de tipo cliente-servidor. El cliente y el servidor pueden encontrarse en el mismo nodo o bien estar distribuidos. El servidor se encarga de almacenar datos en memoria.</a:t>
            </a:r>
            <a:endParaRPr sz="2000" dirty="0">
              <a:latin typeface="Architects Daughter" panose="020B0604020202020204" charset="0"/>
              <a:ea typeface="Catamaran"/>
              <a:cs typeface="Catamaran"/>
              <a:sym typeface="Catamaran"/>
            </a:endParaRPr>
          </a:p>
        </p:txBody>
      </p:sp>
      <p:sp>
        <p:nvSpPr>
          <p:cNvPr id="576" name="Google Shape;576;p49">
            <a:hlinkClick r:id="rId4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49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78" name="Google Shape;578;p49">
            <a:hlinkClick r:id="rId5" action="ppaction://hlinksldjump"/>
          </p:cNvPr>
          <p:cNvPicPr preferRelativeResize="0"/>
          <p:nvPr/>
        </p:nvPicPr>
        <p:blipFill rotWithShape="1">
          <a:blip r:embed="rId6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79" name="Google Shape;579;p49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80" name="Google Shape;580;p49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1" name="Google Shape;581;p49">
            <a:hlinkClick r:id="rId7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83" name="Google Shape;583;p49">
            <a:hlinkClick r:id="rId8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49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85" name="Google Shape;585;p49">
            <a:hlinkClick r:id="rId4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49">
            <a:hlinkClick r:id="rId7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9">
            <a:hlinkClick r:id="rId8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9">
            <a:hlinkClick r:id="rId9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90" name="Google Shape;590;p49">
            <a:hlinkClick r:id="rId9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49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4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93" name="Google Shape;593;p49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4" name="Google Shape;594;p49"/>
          <p:cNvPicPr preferRelativeResize="0"/>
          <p:nvPr/>
        </p:nvPicPr>
        <p:blipFill rotWithShape="1">
          <a:blip r:embed="rId6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49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49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3688" y="1723527"/>
            <a:ext cx="3777347" cy="2430587"/>
          </a:xfrm>
          <a:prstGeom prst="rect">
            <a:avLst/>
          </a:prstGeom>
        </p:spPr>
      </p:pic>
      <p:grpSp>
        <p:nvGrpSpPr>
          <p:cNvPr id="30" name="Google Shape;8215;p76"/>
          <p:cNvGrpSpPr/>
          <p:nvPr/>
        </p:nvGrpSpPr>
        <p:grpSpPr>
          <a:xfrm>
            <a:off x="1045071" y="4371337"/>
            <a:ext cx="3060238" cy="315323"/>
            <a:chOff x="998425" y="1182125"/>
            <a:chExt cx="1065400" cy="199500"/>
          </a:xfrm>
        </p:grpSpPr>
        <p:sp>
          <p:nvSpPr>
            <p:cNvPr id="31" name="Google Shape;8216;p76"/>
            <p:cNvSpPr/>
            <p:nvPr/>
          </p:nvSpPr>
          <p:spPr>
            <a:xfrm>
              <a:off x="998425" y="1182125"/>
              <a:ext cx="1065400" cy="199500"/>
            </a:xfrm>
            <a:custGeom>
              <a:avLst/>
              <a:gdLst/>
              <a:ahLst/>
              <a:cxnLst/>
              <a:rect l="l" t="t" r="r" b="b"/>
              <a:pathLst>
                <a:path w="42616" h="7980" extrusionOk="0">
                  <a:moveTo>
                    <a:pt x="4324" y="1"/>
                  </a:moveTo>
                  <a:cubicBezTo>
                    <a:pt x="3159" y="1"/>
                    <a:pt x="1997" y="512"/>
                    <a:pt x="1246" y="1424"/>
                  </a:cubicBezTo>
                  <a:cubicBezTo>
                    <a:pt x="180" y="2720"/>
                    <a:pt x="1" y="4577"/>
                    <a:pt x="867" y="6031"/>
                  </a:cubicBezTo>
                  <a:cubicBezTo>
                    <a:pt x="1600" y="7262"/>
                    <a:pt x="2935" y="7980"/>
                    <a:pt x="4331" y="7980"/>
                  </a:cubicBezTo>
                  <a:cubicBezTo>
                    <a:pt x="4576" y="7980"/>
                    <a:pt x="4822" y="7958"/>
                    <a:pt x="5067" y="7913"/>
                  </a:cubicBezTo>
                  <a:cubicBezTo>
                    <a:pt x="6219" y="7700"/>
                    <a:pt x="7170" y="6971"/>
                    <a:pt x="7733" y="6006"/>
                  </a:cubicBezTo>
                  <a:cubicBezTo>
                    <a:pt x="8105" y="5370"/>
                    <a:pt x="8773" y="4970"/>
                    <a:pt x="9508" y="4970"/>
                  </a:cubicBezTo>
                  <a:lnTo>
                    <a:pt x="10488" y="4970"/>
                  </a:lnTo>
                  <a:cubicBezTo>
                    <a:pt x="11237" y="4970"/>
                    <a:pt x="11919" y="5376"/>
                    <a:pt x="12300" y="6020"/>
                  </a:cubicBezTo>
                  <a:lnTo>
                    <a:pt x="12307" y="6031"/>
                  </a:lnTo>
                  <a:cubicBezTo>
                    <a:pt x="13039" y="7262"/>
                    <a:pt x="14375" y="7980"/>
                    <a:pt x="15771" y="7980"/>
                  </a:cubicBezTo>
                  <a:cubicBezTo>
                    <a:pt x="16016" y="7980"/>
                    <a:pt x="16262" y="7958"/>
                    <a:pt x="16507" y="7913"/>
                  </a:cubicBezTo>
                  <a:cubicBezTo>
                    <a:pt x="17658" y="7700"/>
                    <a:pt x="18610" y="6971"/>
                    <a:pt x="19173" y="6006"/>
                  </a:cubicBezTo>
                  <a:cubicBezTo>
                    <a:pt x="19545" y="5370"/>
                    <a:pt x="20213" y="4970"/>
                    <a:pt x="20946" y="4970"/>
                  </a:cubicBezTo>
                  <a:lnTo>
                    <a:pt x="21928" y="4970"/>
                  </a:lnTo>
                  <a:cubicBezTo>
                    <a:pt x="22677" y="4970"/>
                    <a:pt x="23359" y="5376"/>
                    <a:pt x="23740" y="6020"/>
                  </a:cubicBezTo>
                  <a:lnTo>
                    <a:pt x="23747" y="6031"/>
                  </a:lnTo>
                  <a:cubicBezTo>
                    <a:pt x="24479" y="7262"/>
                    <a:pt x="25815" y="7980"/>
                    <a:pt x="27210" y="7980"/>
                  </a:cubicBezTo>
                  <a:cubicBezTo>
                    <a:pt x="27454" y="7980"/>
                    <a:pt x="27700" y="7958"/>
                    <a:pt x="27945" y="7913"/>
                  </a:cubicBezTo>
                  <a:cubicBezTo>
                    <a:pt x="29098" y="7700"/>
                    <a:pt x="30048" y="6971"/>
                    <a:pt x="30613" y="6006"/>
                  </a:cubicBezTo>
                  <a:cubicBezTo>
                    <a:pt x="30985" y="5370"/>
                    <a:pt x="31652" y="4970"/>
                    <a:pt x="32388" y="4970"/>
                  </a:cubicBezTo>
                  <a:lnTo>
                    <a:pt x="33368" y="4970"/>
                  </a:lnTo>
                  <a:cubicBezTo>
                    <a:pt x="34117" y="4970"/>
                    <a:pt x="34799" y="5376"/>
                    <a:pt x="35180" y="6020"/>
                  </a:cubicBezTo>
                  <a:lnTo>
                    <a:pt x="35187" y="6031"/>
                  </a:lnTo>
                  <a:cubicBezTo>
                    <a:pt x="35920" y="7262"/>
                    <a:pt x="37255" y="7980"/>
                    <a:pt x="38651" y="7980"/>
                  </a:cubicBezTo>
                  <a:cubicBezTo>
                    <a:pt x="38896" y="7980"/>
                    <a:pt x="39142" y="7958"/>
                    <a:pt x="39387" y="7913"/>
                  </a:cubicBezTo>
                  <a:cubicBezTo>
                    <a:pt x="41256" y="7567"/>
                    <a:pt x="42594" y="5866"/>
                    <a:pt x="42615" y="3993"/>
                  </a:cubicBezTo>
                  <a:cubicBezTo>
                    <a:pt x="42599" y="2323"/>
                    <a:pt x="41557" y="833"/>
                    <a:pt x="39994" y="246"/>
                  </a:cubicBezTo>
                  <a:cubicBezTo>
                    <a:pt x="39559" y="81"/>
                    <a:pt x="39100" y="2"/>
                    <a:pt x="38642" y="2"/>
                  </a:cubicBezTo>
                  <a:cubicBezTo>
                    <a:pt x="37477" y="2"/>
                    <a:pt x="36315" y="513"/>
                    <a:pt x="35565" y="1426"/>
                  </a:cubicBezTo>
                  <a:cubicBezTo>
                    <a:pt x="35428" y="1592"/>
                    <a:pt x="35304" y="1770"/>
                    <a:pt x="35195" y="1957"/>
                  </a:cubicBezTo>
                  <a:cubicBezTo>
                    <a:pt x="34817" y="2606"/>
                    <a:pt x="34133" y="3018"/>
                    <a:pt x="33382" y="3018"/>
                  </a:cubicBezTo>
                  <a:lnTo>
                    <a:pt x="32420" y="3018"/>
                  </a:lnTo>
                  <a:cubicBezTo>
                    <a:pt x="31683" y="3018"/>
                    <a:pt x="30996" y="2632"/>
                    <a:pt x="30624" y="1994"/>
                  </a:cubicBezTo>
                  <a:cubicBezTo>
                    <a:pt x="30157" y="1190"/>
                    <a:pt x="29425" y="572"/>
                    <a:pt x="28556" y="244"/>
                  </a:cubicBezTo>
                  <a:cubicBezTo>
                    <a:pt x="28121" y="80"/>
                    <a:pt x="27663" y="1"/>
                    <a:pt x="27205" y="1"/>
                  </a:cubicBezTo>
                  <a:cubicBezTo>
                    <a:pt x="26039" y="1"/>
                    <a:pt x="24877" y="513"/>
                    <a:pt x="24125" y="1426"/>
                  </a:cubicBezTo>
                  <a:cubicBezTo>
                    <a:pt x="23989" y="1592"/>
                    <a:pt x="23865" y="1770"/>
                    <a:pt x="23755" y="1957"/>
                  </a:cubicBezTo>
                  <a:cubicBezTo>
                    <a:pt x="23377" y="2606"/>
                    <a:pt x="22695" y="3018"/>
                    <a:pt x="21944" y="3018"/>
                  </a:cubicBezTo>
                  <a:lnTo>
                    <a:pt x="20981" y="3018"/>
                  </a:lnTo>
                  <a:cubicBezTo>
                    <a:pt x="20243" y="3018"/>
                    <a:pt x="19556" y="2632"/>
                    <a:pt x="19185" y="1994"/>
                  </a:cubicBezTo>
                  <a:cubicBezTo>
                    <a:pt x="18717" y="1190"/>
                    <a:pt x="17987" y="572"/>
                    <a:pt x="17116" y="244"/>
                  </a:cubicBezTo>
                  <a:cubicBezTo>
                    <a:pt x="16681" y="80"/>
                    <a:pt x="16223" y="1"/>
                    <a:pt x="15766" y="1"/>
                  </a:cubicBezTo>
                  <a:cubicBezTo>
                    <a:pt x="14600" y="1"/>
                    <a:pt x="13437" y="513"/>
                    <a:pt x="12686" y="1426"/>
                  </a:cubicBezTo>
                  <a:cubicBezTo>
                    <a:pt x="12549" y="1592"/>
                    <a:pt x="12425" y="1770"/>
                    <a:pt x="12316" y="1957"/>
                  </a:cubicBezTo>
                  <a:cubicBezTo>
                    <a:pt x="11937" y="2606"/>
                    <a:pt x="11255" y="3016"/>
                    <a:pt x="10504" y="3016"/>
                  </a:cubicBezTo>
                  <a:lnTo>
                    <a:pt x="9541" y="3016"/>
                  </a:lnTo>
                  <a:cubicBezTo>
                    <a:pt x="8805" y="3016"/>
                    <a:pt x="8116" y="2632"/>
                    <a:pt x="7745" y="1994"/>
                  </a:cubicBezTo>
                  <a:cubicBezTo>
                    <a:pt x="7277" y="1190"/>
                    <a:pt x="6547" y="572"/>
                    <a:pt x="5676" y="244"/>
                  </a:cubicBezTo>
                  <a:cubicBezTo>
                    <a:pt x="5241" y="80"/>
                    <a:pt x="4782" y="1"/>
                    <a:pt x="432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17;p76"/>
            <p:cNvSpPr/>
            <p:nvPr/>
          </p:nvSpPr>
          <p:spPr>
            <a:xfrm>
              <a:off x="1017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18;p76"/>
            <p:cNvSpPr/>
            <p:nvPr/>
          </p:nvSpPr>
          <p:spPr>
            <a:xfrm>
              <a:off x="1303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50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50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5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19;p76"/>
            <p:cNvSpPr/>
            <p:nvPr/>
          </p:nvSpPr>
          <p:spPr>
            <a:xfrm>
              <a:off x="1589250" y="1193175"/>
              <a:ext cx="177475" cy="177500"/>
            </a:xfrm>
            <a:custGeom>
              <a:avLst/>
              <a:gdLst/>
              <a:ahLst/>
              <a:cxnLst/>
              <a:rect l="l" t="t" r="r" b="b"/>
              <a:pathLst>
                <a:path w="7099" h="7100" extrusionOk="0">
                  <a:moveTo>
                    <a:pt x="3549" y="1"/>
                  </a:moveTo>
                  <a:cubicBezTo>
                    <a:pt x="1589" y="1"/>
                    <a:pt x="0" y="1589"/>
                    <a:pt x="0" y="3551"/>
                  </a:cubicBezTo>
                  <a:cubicBezTo>
                    <a:pt x="0" y="5511"/>
                    <a:pt x="1589" y="7099"/>
                    <a:pt x="3549" y="7099"/>
                  </a:cubicBezTo>
                  <a:cubicBezTo>
                    <a:pt x="5510" y="7099"/>
                    <a:pt x="7099" y="5511"/>
                    <a:pt x="7099" y="3551"/>
                  </a:cubicBezTo>
                  <a:cubicBezTo>
                    <a:pt x="7099" y="1589"/>
                    <a:pt x="5510" y="1"/>
                    <a:pt x="3549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20;p76"/>
            <p:cNvSpPr/>
            <p:nvPr/>
          </p:nvSpPr>
          <p:spPr>
            <a:xfrm>
              <a:off x="1875200" y="1193175"/>
              <a:ext cx="177525" cy="177500"/>
            </a:xfrm>
            <a:custGeom>
              <a:avLst/>
              <a:gdLst/>
              <a:ahLst/>
              <a:cxnLst/>
              <a:rect l="l" t="t" r="r" b="b"/>
              <a:pathLst>
                <a:path w="7101" h="7100" extrusionOk="0">
                  <a:moveTo>
                    <a:pt x="3551" y="1"/>
                  </a:moveTo>
                  <a:cubicBezTo>
                    <a:pt x="1590" y="1"/>
                    <a:pt x="0" y="1589"/>
                    <a:pt x="0" y="3551"/>
                  </a:cubicBezTo>
                  <a:cubicBezTo>
                    <a:pt x="0" y="5511"/>
                    <a:pt x="1590" y="7099"/>
                    <a:pt x="3551" y="7099"/>
                  </a:cubicBezTo>
                  <a:cubicBezTo>
                    <a:pt x="5511" y="7099"/>
                    <a:pt x="7101" y="5511"/>
                    <a:pt x="7101" y="3551"/>
                  </a:cubicBezTo>
                  <a:cubicBezTo>
                    <a:pt x="7101" y="1589"/>
                    <a:pt x="5511" y="1"/>
                    <a:pt x="3551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807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8"/>
          <p:cNvSpPr/>
          <p:nvPr/>
        </p:nvSpPr>
        <p:spPr>
          <a:xfrm>
            <a:off x="7818200" y="4188762"/>
            <a:ext cx="915900" cy="1920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5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58">
            <a:hlinkClick r:id="rId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932" name="Google Shape;932;p5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58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934" name="Google Shape;934;p5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5" name="Google Shape;935;p58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58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937" name="Google Shape;937;p58">
            <a:hlinkClick r:id="rId7" action="ppaction://hlinksldjump"/>
          </p:cNvPr>
          <p:cNvSpPr/>
          <p:nvPr/>
        </p:nvSpPr>
        <p:spPr>
          <a:xfrm>
            <a:off x="74726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58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939" name="Google Shape;939;p5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8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58">
            <a:hlinkClick r:id="rId7" action="ppaction://hlinksldjump"/>
          </p:cNvPr>
          <p:cNvSpPr/>
          <p:nvPr/>
        </p:nvSpPr>
        <p:spPr>
          <a:xfrm rot="-5400000">
            <a:off x="76874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5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58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944" name="Google Shape;944;p5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8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947" name="Google Shape;947;p5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8" name="Google Shape;948;p5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5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5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1" name="Google Shape;951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422730">
            <a:off x="5011725" y="778309"/>
            <a:ext cx="3859342" cy="2846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433124">
            <a:off x="1284605" y="1400373"/>
            <a:ext cx="3675062" cy="1438275"/>
          </a:xfrm>
          <a:prstGeom prst="rect">
            <a:avLst/>
          </a:prstGeom>
        </p:spPr>
      </p:pic>
      <p:pic>
        <p:nvPicPr>
          <p:cNvPr id="952" name="Google Shape;952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46386" y="56801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34196">
            <a:off x="5722213" y="1413725"/>
            <a:ext cx="2628900" cy="1733550"/>
          </a:xfrm>
          <a:prstGeom prst="rect">
            <a:avLst/>
          </a:prstGeom>
        </p:spPr>
      </p:pic>
      <p:pic>
        <p:nvPicPr>
          <p:cNvPr id="953" name="Google Shape;953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48960" y="1549240"/>
            <a:ext cx="778926" cy="7937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82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8"/>
          <p:cNvSpPr txBox="1">
            <a:spLocks noGrp="1"/>
          </p:cNvSpPr>
          <p:nvPr>
            <p:ph type="ctrTitle"/>
          </p:nvPr>
        </p:nvSpPr>
        <p:spPr>
          <a:xfrm>
            <a:off x="1895446" y="1751761"/>
            <a:ext cx="5378854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 smtClean="0"/>
              <a:t>No SQL </a:t>
            </a:r>
            <a:br>
              <a:rPr lang="en-US" dirty="0" smtClean="0"/>
            </a:br>
            <a:r>
              <a:rPr lang="en-US" b="0" dirty="0" err="1" smtClean="0"/>
              <a:t>ejemplo</a:t>
            </a:r>
            <a:endParaRPr lang="en-US" b="0" dirty="0"/>
          </a:p>
        </p:txBody>
      </p:sp>
      <p:sp>
        <p:nvSpPr>
          <p:cNvPr id="544" name="Google Shape;544;p48">
            <a:hlinkClick r:id="rId3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48">
            <a:hlinkClick r:id="rId3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46" name="Google Shape;546;p48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8">
            <a:hlinkClick r:id="rId4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48" name="Google Shape;548;p48">
            <a:hlinkClick r:id="rId4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9" name="Google Shape;549;p48">
            <a:hlinkClick r:id="rId6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48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51" name="Google Shape;551;p48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8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53" name="Google Shape;553;p48">
            <a:hlinkClick r:id="rId3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8">
            <a:hlinkClick r:id="rId6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48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48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8">
            <a:hlinkClick r:id="rId8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58" name="Google Shape;558;p48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8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48">
            <a:hlinkClick r:id="" action="ppaction://noaction"/>
          </p:cNvPr>
          <p:cNvSpPr txBox="1">
            <a:spLocks noGrp="1"/>
          </p:cNvSpPr>
          <p:nvPr>
            <p:ph type="ctrTitle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61" name="Google Shape;561;p48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2" name="Google Shape;562;p48"/>
          <p:cNvPicPr preferRelativeResize="0"/>
          <p:nvPr/>
        </p:nvPicPr>
        <p:blipFill rotWithShape="1">
          <a:blip r:embed="rId5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8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8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5" name="Google Shape;565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1543961" y="3569625"/>
            <a:ext cx="3475024" cy="38130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408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52"/>
          <p:cNvSpPr txBox="1">
            <a:spLocks noGrp="1"/>
          </p:cNvSpPr>
          <p:nvPr>
            <p:ph type="title"/>
          </p:nvPr>
        </p:nvSpPr>
        <p:spPr>
          <a:xfrm>
            <a:off x="1063200" y="335373"/>
            <a:ext cx="7017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Conexión </a:t>
            </a:r>
            <a:r>
              <a:rPr lang="es-CO" dirty="0" err="1" smtClean="0"/>
              <a:t>noSQL</a:t>
            </a:r>
            <a:endParaRPr dirty="0"/>
          </a:p>
        </p:txBody>
      </p:sp>
      <p:pic>
        <p:nvPicPr>
          <p:cNvPr id="694" name="Google Shape;6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5" name="Google Shape;695;p52"/>
          <p:cNvGrpSpPr/>
          <p:nvPr/>
        </p:nvGrpSpPr>
        <p:grpSpPr>
          <a:xfrm>
            <a:off x="1163164" y="1383151"/>
            <a:ext cx="5399925" cy="3550847"/>
            <a:chOff x="235800" y="830650"/>
            <a:chExt cx="6978450" cy="4588844"/>
          </a:xfrm>
        </p:grpSpPr>
        <p:sp>
          <p:nvSpPr>
            <p:cNvPr id="696" name="Google Shape;696;p52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2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2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2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2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2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02" name="Google Shape;70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0626" y="1986800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0201" y="2482325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4701" y="3769500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176" y="2595375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1801" y="3091250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6451" y="4040825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5401" y="2411900"/>
            <a:ext cx="353198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0501" y="1601700"/>
            <a:ext cx="353198" cy="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52"/>
          <p:cNvSpPr/>
          <p:nvPr/>
        </p:nvSpPr>
        <p:spPr>
          <a:xfrm>
            <a:off x="2390200" y="825360"/>
            <a:ext cx="617200" cy="2927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1" name="Google Shape;711;p52">
            <a:hlinkClick r:id="rId5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52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713" name="Google Shape;713;p52">
            <a:hlinkClick r:id="rId6" action="ppaction://hlinksldjump"/>
          </p:cNvPr>
          <p:cNvPicPr preferRelativeResize="0"/>
          <p:nvPr/>
        </p:nvPicPr>
        <p:blipFill rotWithShape="1">
          <a:blip r:embed="rId7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52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715" name="Google Shape;715;p52">
            <a:hlinkClick r:id="rId6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6" name="Google Shape;716;p52">
            <a:hlinkClick r:id="rId8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52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718" name="Google Shape;718;p52">
            <a:hlinkClick r:id="rId9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52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720" name="Google Shape;720;p52">
            <a:hlinkClick r:id="rId5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2">
            <a:hlinkClick r:id="rId8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2">
            <a:hlinkClick r:id="rId9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2">
            <a:hlinkClick r:id="rId10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2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725" name="Google Shape;725;p52">
            <a:hlinkClick r:id="rId10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2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52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728" name="Google Shape;728;p52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9" name="Google Shape;729;p52"/>
          <p:cNvPicPr preferRelativeResize="0"/>
          <p:nvPr/>
        </p:nvPicPr>
        <p:blipFill rotWithShape="1">
          <a:blip r:embed="rId7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730" name="Google Shape;730;p52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52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/>
          <p:nvPr/>
        </p:nvSpPr>
        <p:spPr>
          <a:xfrm>
            <a:off x="4187693" y="2283443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ctrTitle"/>
          </p:nvPr>
        </p:nvSpPr>
        <p:spPr>
          <a:xfrm>
            <a:off x="2915700" y="707933"/>
            <a:ext cx="3312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smtClean="0"/>
              <a:t>gracias</a:t>
            </a:r>
            <a:endParaRPr dirty="0"/>
          </a:p>
        </p:txBody>
      </p:sp>
      <p:pic>
        <p:nvPicPr>
          <p:cNvPr id="177" name="Google Shape;17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446123"/>
            <a:ext cx="778932" cy="7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5250" y="3057527"/>
            <a:ext cx="778926" cy="793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35214" y="-1737375"/>
            <a:ext cx="3475024" cy="3813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883628" y="4236325"/>
            <a:ext cx="2428700" cy="181749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5">
            <a:hlinkClick r:id="rId7" action="ppaction://hlinksldjump"/>
          </p:cNvPr>
          <p:cNvSpPr/>
          <p:nvPr/>
        </p:nvSpPr>
        <p:spPr>
          <a:xfrm>
            <a:off x="3706800" y="3851325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5">
            <a:hlinkClick r:id="rId7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4240818" y="3917025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smtClean="0"/>
              <a:t>end!</a:t>
            </a:r>
            <a:endParaRPr sz="1200" dirty="0"/>
          </a:p>
        </p:txBody>
      </p:sp>
      <p:sp>
        <p:nvSpPr>
          <p:cNvPr id="183" name="Google Shape;183;p35">
            <a:hlinkClick r:id="rId7" action="ppaction://hlinksldjump"/>
          </p:cNvPr>
          <p:cNvSpPr/>
          <p:nvPr/>
        </p:nvSpPr>
        <p:spPr>
          <a:xfrm rot="-5400000">
            <a:off x="4125666" y="39860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72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06702">
            <a:off x="6055048" y="759645"/>
            <a:ext cx="2643387" cy="3021833"/>
          </a:xfrm>
          <a:prstGeom prst="rect">
            <a:avLst/>
          </a:prstGeom>
        </p:spPr>
      </p:pic>
      <p:grpSp>
        <p:nvGrpSpPr>
          <p:cNvPr id="199" name="Google Shape;199;p37"/>
          <p:cNvGrpSpPr/>
          <p:nvPr/>
        </p:nvGrpSpPr>
        <p:grpSpPr>
          <a:xfrm>
            <a:off x="335666" y="-1733075"/>
            <a:ext cx="5140360" cy="6507973"/>
            <a:chOff x="557052" y="-1733075"/>
            <a:chExt cx="4918974" cy="6507973"/>
          </a:xfrm>
        </p:grpSpPr>
        <p:pic>
          <p:nvPicPr>
            <p:cNvPr id="200" name="Google Shape;200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7052" y="-1733075"/>
              <a:ext cx="4918974" cy="650797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1" name="Google Shape;201;p37"/>
            <p:cNvGrpSpPr/>
            <p:nvPr/>
          </p:nvGrpSpPr>
          <p:grpSpPr>
            <a:xfrm>
              <a:off x="1490463" y="-1358760"/>
              <a:ext cx="3642225" cy="5714463"/>
              <a:chOff x="1490463" y="-1358760"/>
              <a:chExt cx="3642225" cy="5714463"/>
            </a:xfrm>
          </p:grpSpPr>
          <p:cxnSp>
            <p:nvCxnSpPr>
              <p:cNvPr id="202" name="Google Shape;202;p37"/>
              <p:cNvCxnSpPr/>
              <p:nvPr/>
            </p:nvCxnSpPr>
            <p:spPr>
              <a:xfrm>
                <a:off x="1490463" y="111102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37"/>
              <p:cNvCxnSpPr/>
              <p:nvPr/>
            </p:nvCxnSpPr>
            <p:spPr>
              <a:xfrm>
                <a:off x="1490463" y="152266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37"/>
              <p:cNvCxnSpPr/>
              <p:nvPr/>
            </p:nvCxnSpPr>
            <p:spPr>
              <a:xfrm>
                <a:off x="1490463" y="1934299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37"/>
              <p:cNvCxnSpPr/>
              <p:nvPr/>
            </p:nvCxnSpPr>
            <p:spPr>
              <a:xfrm>
                <a:off x="1490463" y="2345937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37"/>
              <p:cNvCxnSpPr/>
              <p:nvPr/>
            </p:nvCxnSpPr>
            <p:spPr>
              <a:xfrm>
                <a:off x="1490463" y="2757574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37"/>
              <p:cNvCxnSpPr/>
              <p:nvPr/>
            </p:nvCxnSpPr>
            <p:spPr>
              <a:xfrm>
                <a:off x="1490463" y="316921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7"/>
              <p:cNvCxnSpPr/>
              <p:nvPr/>
            </p:nvCxnSpPr>
            <p:spPr>
              <a:xfrm>
                <a:off x="1490463" y="3532428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7"/>
              <p:cNvCxnSpPr/>
              <p:nvPr/>
            </p:nvCxnSpPr>
            <p:spPr>
              <a:xfrm>
                <a:off x="1490463" y="39440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37"/>
              <p:cNvCxnSpPr/>
              <p:nvPr/>
            </p:nvCxnSpPr>
            <p:spPr>
              <a:xfrm>
                <a:off x="1490463" y="43557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37"/>
              <p:cNvCxnSpPr/>
              <p:nvPr/>
            </p:nvCxnSpPr>
            <p:spPr>
              <a:xfrm>
                <a:off x="1524288" y="-12387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37"/>
              <p:cNvCxnSpPr/>
              <p:nvPr/>
            </p:nvCxnSpPr>
            <p:spPr>
              <a:xfrm>
                <a:off x="1524288" y="287765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37"/>
              <p:cNvCxnSpPr/>
              <p:nvPr/>
            </p:nvCxnSpPr>
            <p:spPr>
              <a:xfrm>
                <a:off x="1524288" y="699403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37"/>
              <p:cNvCxnSpPr/>
              <p:nvPr/>
            </p:nvCxnSpPr>
            <p:spPr>
              <a:xfrm>
                <a:off x="1490463" y="-535501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37"/>
              <p:cNvCxnSpPr/>
              <p:nvPr/>
            </p:nvCxnSpPr>
            <p:spPr>
              <a:xfrm>
                <a:off x="1524288" y="-1358760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6" name="Google Shape;216;p37"/>
              <p:cNvCxnSpPr/>
              <p:nvPr/>
            </p:nvCxnSpPr>
            <p:spPr>
              <a:xfrm>
                <a:off x="1524288" y="-947122"/>
                <a:ext cx="36084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D0E0E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7" name="Google Shape;217;p37"/>
          <p:cNvSpPr/>
          <p:nvPr/>
        </p:nvSpPr>
        <p:spPr>
          <a:xfrm>
            <a:off x="1524300" y="2066050"/>
            <a:ext cx="1402200" cy="2742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ctrTitle"/>
          </p:nvPr>
        </p:nvSpPr>
        <p:spPr>
          <a:xfrm>
            <a:off x="1394950" y="3598868"/>
            <a:ext cx="3187500" cy="7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 smtClean="0"/>
              <a:t>SQL </a:t>
            </a:r>
            <a:br>
              <a:rPr lang="en" dirty="0" smtClean="0"/>
            </a:br>
            <a:r>
              <a:rPr lang="en-US" b="0" dirty="0"/>
              <a:t> </a:t>
            </a:r>
            <a:r>
              <a:rPr lang="en-US" dirty="0"/>
              <a:t>Structured Query Language</a:t>
            </a:r>
            <a:endParaRPr dirty="0"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1"/>
          </p:nvPr>
        </p:nvSpPr>
        <p:spPr>
          <a:xfrm>
            <a:off x="1394950" y="662775"/>
            <a:ext cx="3638100" cy="25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s-CO" sz="1800" dirty="0"/>
              <a:t> SQL Server consta de una colección de tablas en las que se almacena un conjunto específico de datos estructurados. Una tabla contiene una colección de filas, también denominadas </a:t>
            </a:r>
            <a:r>
              <a:rPr lang="es-CO" sz="1800" dirty="0" err="1"/>
              <a:t>tuplas</a:t>
            </a:r>
            <a:r>
              <a:rPr lang="es-CO" sz="1800" dirty="0"/>
              <a:t> o registros, y columnas, también denominadas atributos.</a:t>
            </a:r>
            <a:endParaRPr dirty="0"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5029" y="1272255"/>
            <a:ext cx="778926" cy="79379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7">
            <a:hlinkClick r:id="rId6" action="ppaction://hlinksldjump"/>
          </p:cNvPr>
          <p:cNvSpPr/>
          <p:nvPr/>
        </p:nvSpPr>
        <p:spPr>
          <a:xfrm>
            <a:off x="6460175" y="39361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7">
            <a:hlinkClick r:id="rId6" action="ppaction://hlinksldjump"/>
          </p:cNvPr>
          <p:cNvSpPr txBox="1">
            <a:spLocks noGrp="1"/>
          </p:cNvSpPr>
          <p:nvPr>
            <p:ph type="ctrTitle"/>
          </p:nvPr>
        </p:nvSpPr>
        <p:spPr>
          <a:xfrm>
            <a:off x="7136579" y="40018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NEXT!</a:t>
            </a:r>
            <a:endParaRPr sz="12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224" name="Google Shape;224;p37">
            <a:hlinkClick r:id="rId6" action="ppaction://hlinksldjump"/>
          </p:cNvPr>
          <p:cNvSpPr/>
          <p:nvPr/>
        </p:nvSpPr>
        <p:spPr>
          <a:xfrm rot="-5400000">
            <a:off x="6872521" y="40626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9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9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5" y="1126276"/>
            <a:ext cx="4400193" cy="3676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8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407" y="1342851"/>
            <a:ext cx="4400193" cy="36769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1276" y="1991589"/>
            <a:ext cx="4274575" cy="2905375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t="13708"/>
          <a:stretch/>
        </p:blipFill>
        <p:spPr>
          <a:xfrm>
            <a:off x="110959" y="1938860"/>
            <a:ext cx="4341202" cy="2334657"/>
          </a:xfrm>
          <a:prstGeom prst="rect">
            <a:avLst/>
          </a:prstGeom>
        </p:spPr>
      </p:pic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193005" y="200967"/>
            <a:ext cx="5926815" cy="9087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SQL comienza con cláusulas </a:t>
            </a:r>
            <a:br>
              <a:rPr lang="en" sz="2000" dirty="0" smtClean="0"/>
            </a:br>
            <a:r>
              <a:rPr lang="en" sz="2000" dirty="0" smtClean="0"/>
              <a:t>y solo puede hacer dos tipos de operaciones</a:t>
            </a:r>
            <a:endParaRPr sz="2000" dirty="0"/>
          </a:p>
        </p:txBody>
      </p:sp>
      <p:sp>
        <p:nvSpPr>
          <p:cNvPr id="323" name="Google Shape;323;p41"/>
          <p:cNvSpPr txBox="1">
            <a:spLocks noGrp="1"/>
          </p:cNvSpPr>
          <p:nvPr>
            <p:ph type="title" idx="2"/>
          </p:nvPr>
        </p:nvSpPr>
        <p:spPr>
          <a:xfrm>
            <a:off x="7495137" y="784032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Mercury</a:t>
            </a:r>
            <a:endParaRPr dirty="0"/>
          </a:p>
        </p:txBody>
      </p:sp>
      <p:sp>
        <p:nvSpPr>
          <p:cNvPr id="325" name="Google Shape;325;p41"/>
          <p:cNvSpPr txBox="1">
            <a:spLocks noGrp="1"/>
          </p:cNvSpPr>
          <p:nvPr>
            <p:ph type="title" idx="3"/>
          </p:nvPr>
        </p:nvSpPr>
        <p:spPr>
          <a:xfrm>
            <a:off x="6095880" y="331866"/>
            <a:ext cx="2444400" cy="48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Venus</a:t>
            </a:r>
            <a:endParaRPr dirty="0"/>
          </a:p>
        </p:txBody>
      </p:sp>
      <p:pic>
        <p:nvPicPr>
          <p:cNvPr id="327" name="Google Shape;32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5475" y="421775"/>
            <a:ext cx="477207" cy="486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1"/>
          <p:cNvSpPr/>
          <p:nvPr/>
        </p:nvSpPr>
        <p:spPr>
          <a:xfrm>
            <a:off x="2165250" y="3568560"/>
            <a:ext cx="617200" cy="29275"/>
          </a:xfrm>
          <a:custGeom>
            <a:avLst/>
            <a:gdLst/>
            <a:ahLst/>
            <a:cxnLst/>
            <a:rect l="l" t="t" r="r" b="b"/>
            <a:pathLst>
              <a:path w="24688" h="1171" extrusionOk="0">
                <a:moveTo>
                  <a:pt x="0" y="1171"/>
                </a:moveTo>
                <a:cubicBezTo>
                  <a:pt x="7986" y="-827"/>
                  <a:pt x="16459" y="344"/>
                  <a:pt x="24688" y="561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" name="Google Shape;329;p41"/>
          <p:cNvSpPr/>
          <p:nvPr/>
        </p:nvSpPr>
        <p:spPr>
          <a:xfrm>
            <a:off x="1875012" y="2152400"/>
            <a:ext cx="580475" cy="387600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0" name="Google Shape;330;p41"/>
          <p:cNvSpPr/>
          <p:nvPr/>
        </p:nvSpPr>
        <p:spPr>
          <a:xfrm>
            <a:off x="5603988" y="2760134"/>
            <a:ext cx="416084" cy="277832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1" name="Google Shape;331;p41">
            <a:hlinkClick r:id="rId7" action="ppaction://hlinksldjump"/>
          </p:cNvPr>
          <p:cNvSpPr/>
          <p:nvPr/>
        </p:nvSpPr>
        <p:spPr>
          <a:xfrm>
            <a:off x="327805" y="120624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41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18589" y="1283483"/>
            <a:ext cx="1671372" cy="285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1. consulta</a:t>
            </a:r>
            <a:endParaRPr sz="2400" dirty="0"/>
          </a:p>
        </p:txBody>
      </p:sp>
      <p:pic>
        <p:nvPicPr>
          <p:cNvPr id="333" name="Google Shape;333;p41">
            <a:hlinkClick r:id="rId8" action="ppaction://hlinksldjump"/>
          </p:cNvPr>
          <p:cNvPicPr preferRelativeResize="0"/>
          <p:nvPr/>
        </p:nvPicPr>
        <p:blipFill rotWithShape="1">
          <a:blip r:embed="rId9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1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852708" y="473472"/>
            <a:ext cx="2338429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/>
              <a:t>T</a:t>
            </a:r>
            <a:r>
              <a:rPr lang="en" sz="1200" dirty="0" smtClean="0"/>
              <a:t>ipos </a:t>
            </a:r>
            <a:endParaRPr sz="1200" dirty="0"/>
          </a:p>
        </p:txBody>
      </p:sp>
      <p:sp>
        <p:nvSpPr>
          <p:cNvPr id="335" name="Google Shape;335;p41">
            <a:hlinkClick r:id="rId8" action="ppaction://hlinksldjump"/>
          </p:cNvPr>
          <p:cNvSpPr/>
          <p:nvPr/>
        </p:nvSpPr>
        <p:spPr>
          <a:xfrm>
            <a:off x="7625050" y="346995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6" name="Google Shape;336;p41">
            <a:hlinkClick r:id="rId10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41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338" name="Google Shape;338;p41">
            <a:hlinkClick r:id="rId11" action="ppaction://hlinksldjump"/>
          </p:cNvPr>
          <p:cNvSpPr/>
          <p:nvPr/>
        </p:nvSpPr>
        <p:spPr>
          <a:xfrm>
            <a:off x="4894109" y="1394453"/>
            <a:ext cx="2434066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1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973081" y="1472321"/>
            <a:ext cx="2355094" cy="2345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2.declaraciones</a:t>
            </a:r>
            <a:endParaRPr sz="2000" dirty="0"/>
          </a:p>
        </p:txBody>
      </p:sp>
      <p:sp>
        <p:nvSpPr>
          <p:cNvPr id="340" name="Google Shape;340;p41">
            <a:hlinkClick r:id="rId7" action="ppaction://hlinksldjump"/>
          </p:cNvPr>
          <p:cNvSpPr/>
          <p:nvPr/>
        </p:nvSpPr>
        <p:spPr>
          <a:xfrm rot="-5400000">
            <a:off x="381211" y="1224316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1">
            <a:hlinkClick r:id="rId10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41">
            <a:hlinkClick r:id="rId11" action="ppaction://hlinksldjump"/>
          </p:cNvPr>
          <p:cNvSpPr/>
          <p:nvPr/>
        </p:nvSpPr>
        <p:spPr>
          <a:xfrm rot="-5400000">
            <a:off x="6432622" y="1332815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1">
            <a:hlinkClick r:id="rId12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41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345" name="Google Shape;345;p41">
            <a:hlinkClick r:id="rId12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41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41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348" name="Google Shape;348;p41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9" name="Google Shape;349;p41"/>
          <p:cNvPicPr preferRelativeResize="0"/>
          <p:nvPr/>
        </p:nvPicPr>
        <p:blipFill rotWithShape="1">
          <a:blip r:embed="rId9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41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1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3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3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314" y="2932275"/>
            <a:ext cx="2570669" cy="1715729"/>
          </a:xfrm>
          <a:prstGeom prst="rect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2720">
            <a:off x="1347404" y="549058"/>
            <a:ext cx="5275870" cy="4232270"/>
          </a:xfrm>
          <a:prstGeom prst="rect">
            <a:avLst/>
          </a:prstGeom>
        </p:spPr>
      </p:pic>
      <p:pic>
        <p:nvPicPr>
          <p:cNvPr id="256" name="Google Shape;256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24407" y="-31711"/>
            <a:ext cx="2204845" cy="241934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/>
          <p:nvPr/>
        </p:nvSpPr>
        <p:spPr>
          <a:xfrm>
            <a:off x="1174637" y="2193403"/>
            <a:ext cx="1295930" cy="927121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 rot="452811">
            <a:off x="3150990" y="3328334"/>
            <a:ext cx="2471509" cy="5147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subTitle" idx="1"/>
          </p:nvPr>
        </p:nvSpPr>
        <p:spPr>
          <a:xfrm rot="464367">
            <a:off x="2618097" y="3753522"/>
            <a:ext cx="3341539" cy="792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could enter a subtitle here in case you need it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title"/>
          </p:nvPr>
        </p:nvSpPr>
        <p:spPr>
          <a:xfrm rot="-513547">
            <a:off x="1219759" y="2274285"/>
            <a:ext cx="1138884" cy="6899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01.</a:t>
            </a:r>
            <a:endParaRPr sz="5200"/>
          </a:p>
        </p:txBody>
      </p:sp>
      <p:sp>
        <p:nvSpPr>
          <p:cNvPr id="261" name="Google Shape;261;p39">
            <a:hlinkClick r:id="rId6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9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777913" y="12710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Section 1</a:t>
            </a:r>
            <a:endParaRPr sz="1200" dirty="0"/>
          </a:p>
        </p:txBody>
      </p:sp>
      <p:pic>
        <p:nvPicPr>
          <p:cNvPr id="263" name="Google Shape;263;p39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9">
            <a:hlinkClick r:id="rId9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75" y="3843570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266" name="Google Shape;266;p39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67" name="Google Shape;267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347115" y="2571751"/>
            <a:ext cx="481602" cy="49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/>
          <p:nvPr/>
        </p:nvSpPr>
        <p:spPr>
          <a:xfrm rot="-4609553">
            <a:off x="1372012" y="-344796"/>
            <a:ext cx="1018199" cy="1324622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9"/>
          <p:cNvSpPr/>
          <p:nvPr/>
        </p:nvSpPr>
        <p:spPr>
          <a:xfrm rot="-895808">
            <a:off x="6195740" y="280247"/>
            <a:ext cx="1018225" cy="1324655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39">
            <a:hlinkClick r:id="rId11" action="ppaction://hlinksldjump"/>
          </p:cNvPr>
          <p:cNvSpPr/>
          <p:nvPr/>
        </p:nvSpPr>
        <p:spPr>
          <a:xfrm>
            <a:off x="8466563" y="1758226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9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182392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272" name="Google Shape;272;p39">
            <a:hlinkClick r:id="rId12" action="ppaction://hlinksldjump"/>
          </p:cNvPr>
          <p:cNvSpPr/>
          <p:nvPr/>
        </p:nvSpPr>
        <p:spPr>
          <a:xfrm>
            <a:off x="8466563" y="2311076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9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23767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274" name="Google Shape;274;p39">
            <a:hlinkClick r:id="rId6" action="ppaction://hlinksldjump"/>
          </p:cNvPr>
          <p:cNvSpPr/>
          <p:nvPr/>
        </p:nvSpPr>
        <p:spPr>
          <a:xfrm rot="-5400000">
            <a:off x="8528963" y="1362976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9">
            <a:hlinkClick r:id="rId11" action="ppaction://hlinksldjump"/>
          </p:cNvPr>
          <p:cNvSpPr/>
          <p:nvPr/>
        </p:nvSpPr>
        <p:spPr>
          <a:xfrm rot="-5400000">
            <a:off x="8681363" y="1889364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9">
            <a:hlinkClick r:id="rId12" action="ppaction://hlinksldjump"/>
          </p:cNvPr>
          <p:cNvSpPr/>
          <p:nvPr/>
        </p:nvSpPr>
        <p:spPr>
          <a:xfrm rot="-5400000">
            <a:off x="8681363" y="243763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>
            <a:hlinkClick r:id="rId13" action="ppaction://hlinksldjump"/>
          </p:cNvPr>
          <p:cNvSpPr/>
          <p:nvPr/>
        </p:nvSpPr>
        <p:spPr>
          <a:xfrm>
            <a:off x="8466563" y="2863926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>
            <a:hlinkClick r:id="rId13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292962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279" name="Google Shape;279;p39">
            <a:hlinkClick r:id="rId13" action="ppaction://hlinksldjump"/>
          </p:cNvPr>
          <p:cNvSpPr/>
          <p:nvPr/>
        </p:nvSpPr>
        <p:spPr>
          <a:xfrm rot="-5400000">
            <a:off x="8681363" y="299048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>
            <a:hlinkClick r:id="" action="ppaction://noaction"/>
          </p:cNvPr>
          <p:cNvSpPr/>
          <p:nvPr/>
        </p:nvSpPr>
        <p:spPr>
          <a:xfrm>
            <a:off x="8466563" y="3416776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930313" y="3482476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282" name="Google Shape;282;p39">
            <a:hlinkClick r:id="" action="ppaction://noaction"/>
          </p:cNvPr>
          <p:cNvSpPr/>
          <p:nvPr/>
        </p:nvSpPr>
        <p:spPr>
          <a:xfrm rot="-5400000">
            <a:off x="8681363" y="3543339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9">
            <a:hlinkClick r:id="rId9" action="ppaction://hlinksldjump"/>
          </p:cNvPr>
          <p:cNvSpPr/>
          <p:nvPr/>
        </p:nvSpPr>
        <p:spPr>
          <a:xfrm rot="-5895391">
            <a:off x="2204869" y="3973805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9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1902203" y="4185067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285" name="Google Shape;285;p39">
            <a:hlinkClick r:id="rId9" action="ppaction://hlinksldjump"/>
          </p:cNvPr>
          <p:cNvSpPr/>
          <p:nvPr/>
        </p:nvSpPr>
        <p:spPr>
          <a:xfrm>
            <a:off x="2084807" y="3883652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4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>
            <a:off x="2644150" y="3634725"/>
            <a:ext cx="838200" cy="1827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3771900" y="1737350"/>
            <a:ext cx="441900" cy="182700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 txBox="1">
            <a:spLocks noGrp="1"/>
          </p:cNvSpPr>
          <p:nvPr>
            <p:ph type="title"/>
          </p:nvPr>
        </p:nvSpPr>
        <p:spPr>
          <a:xfrm>
            <a:off x="1369200" y="746250"/>
            <a:ext cx="4443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Slide Title Goes Here!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 rotWithShape="1">
          <a:blip r:embed="rId3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0">
            <a:hlinkClick r:id="rId4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0">
            <a:hlinkClick r:id="rId4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300" name="Google Shape;300;p40">
            <a:hlinkClick r:id="rId5" action="ppaction://hlinksldjump"/>
          </p:cNvPr>
          <p:cNvPicPr preferRelativeResize="0"/>
          <p:nvPr/>
        </p:nvPicPr>
        <p:blipFill rotWithShape="1">
          <a:blip r:embed="rId3">
            <a:alphaModFix/>
          </a:blip>
          <a:srcRect l="32005" t="19826" r="39798" b="9790"/>
          <a:stretch/>
        </p:blipFill>
        <p:spPr>
          <a:xfrm rot="-5400000">
            <a:off x="1104652" y="-3107495"/>
            <a:ext cx="4994782" cy="1080531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40">
            <a:hlinkClick r:id="rId5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302" name="Google Shape;302;p40">
            <a:hlinkClick r:id="rId5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3" name="Google Shape;303;p40">
            <a:hlinkClick r:id="rId6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0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305" name="Google Shape;305;p40">
            <a:hlinkClick r:id="rId7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307" name="Google Shape;307;p40">
            <a:hlinkClick r:id="rId4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0">
            <a:hlinkClick r:id="rId6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0">
            <a:hlinkClick r:id="rId7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0">
            <a:hlinkClick r:id="rId8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0">
            <a:hlinkClick r:id="rId8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312" name="Google Shape;312;p40">
            <a:hlinkClick r:id="rId8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https://miro.medium.com/v2/resize:fit:875/1*wr_PNTP9fQHxXeMydaSfnQ.jpe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63" y="1263332"/>
            <a:ext cx="7802887" cy="2755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3" name="Google Shape;313;p40">
            <a:hlinkClick r:id="" action="ppaction://noaction"/>
          </p:cNvPr>
          <p:cNvSpPr/>
          <p:nvPr/>
        </p:nvSpPr>
        <p:spPr>
          <a:xfrm rot="20986631">
            <a:off x="1144284" y="423945"/>
            <a:ext cx="32273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0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 rot="20986631">
            <a:off x="1472411" y="552413"/>
            <a:ext cx="2258769" cy="397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P</a:t>
            </a:r>
            <a:r>
              <a:rPr lang="en" sz="2000" dirty="0" smtClean="0"/>
              <a:t>rimary key</a:t>
            </a:r>
            <a:endParaRPr sz="2000" dirty="0"/>
          </a:p>
        </p:txBody>
      </p:sp>
      <p:sp>
        <p:nvSpPr>
          <p:cNvPr id="315" name="Google Shape;315;p40">
            <a:hlinkClick r:id="" action="ppaction://noaction"/>
          </p:cNvPr>
          <p:cNvSpPr/>
          <p:nvPr/>
        </p:nvSpPr>
        <p:spPr>
          <a:xfrm rot="15586631">
            <a:off x="1359084" y="55050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13;p40">
            <a:hlinkClick r:id="" action="ppaction://noaction"/>
          </p:cNvPr>
          <p:cNvSpPr/>
          <p:nvPr/>
        </p:nvSpPr>
        <p:spPr>
          <a:xfrm rot="20986631">
            <a:off x="4655721" y="423944"/>
            <a:ext cx="32273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4;p40">
            <a:hlinkClick r:id="" action="ppaction://noaction"/>
          </p:cNvPr>
          <p:cNvSpPr txBox="1">
            <a:spLocks/>
          </p:cNvSpPr>
          <p:nvPr/>
        </p:nvSpPr>
        <p:spPr>
          <a:xfrm rot="20986631">
            <a:off x="4983848" y="552412"/>
            <a:ext cx="2258769" cy="39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tects Daughter"/>
              <a:buNone/>
              <a:defRPr sz="2800" b="0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defRPr>
            </a:lvl9pPr>
          </a:lstStyle>
          <a:p>
            <a:r>
              <a:rPr lang="en-US" sz="2000" dirty="0" smtClean="0"/>
              <a:t>foreign key</a:t>
            </a:r>
            <a:endParaRPr lang="en-US" sz="2000" dirty="0"/>
          </a:p>
        </p:txBody>
      </p:sp>
      <p:sp>
        <p:nvSpPr>
          <p:cNvPr id="32" name="Google Shape;315;p40">
            <a:hlinkClick r:id="" action="ppaction://noaction"/>
          </p:cNvPr>
          <p:cNvSpPr/>
          <p:nvPr/>
        </p:nvSpPr>
        <p:spPr>
          <a:xfrm rot="15586631">
            <a:off x="4870521" y="550507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5" name="Google Shape;5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172" y="4176750"/>
            <a:ext cx="2428700" cy="18174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6" name="Google Shape;506;p47"/>
          <p:cNvGrpSpPr/>
          <p:nvPr/>
        </p:nvGrpSpPr>
        <p:grpSpPr>
          <a:xfrm rot="371300">
            <a:off x="832763" y="253058"/>
            <a:ext cx="4284417" cy="4816031"/>
            <a:chOff x="869064" y="240879"/>
            <a:chExt cx="4284300" cy="4815900"/>
          </a:xfrm>
        </p:grpSpPr>
        <p:sp>
          <p:nvSpPr>
            <p:cNvPr id="507" name="Google Shape;507;p47"/>
            <p:cNvSpPr/>
            <p:nvPr/>
          </p:nvSpPr>
          <p:spPr>
            <a:xfrm rot="-1107946">
              <a:off x="1423782" y="640181"/>
              <a:ext cx="3174864" cy="401729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08" name="Google Shape;508;p47"/>
            <p:cNvPicPr preferRelativeResize="0"/>
            <p:nvPr/>
          </p:nvPicPr>
          <p:blipFill rotWithShape="1">
            <a:blip r:embed="rId4">
              <a:alphaModFix/>
            </a:blip>
            <a:srcRect l="40835" b="3437"/>
            <a:stretch/>
          </p:blipFill>
          <p:spPr>
            <a:xfrm rot="-1081778">
              <a:off x="1473053" y="849049"/>
              <a:ext cx="2748117" cy="25235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09" name="Google Shape;509;p47"/>
          <p:cNvSpPr/>
          <p:nvPr/>
        </p:nvSpPr>
        <p:spPr>
          <a:xfrm rot="-5811806">
            <a:off x="893745" y="427401"/>
            <a:ext cx="1018178" cy="1324594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7"/>
          <p:cNvSpPr/>
          <p:nvPr/>
        </p:nvSpPr>
        <p:spPr>
          <a:xfrm rot="-2097940">
            <a:off x="3522495" y="-219820"/>
            <a:ext cx="1018233" cy="1324666"/>
          </a:xfrm>
          <a:custGeom>
            <a:avLst/>
            <a:gdLst/>
            <a:ahLst/>
            <a:cxnLst/>
            <a:rect l="l" t="t" r="r" b="b"/>
            <a:pathLst>
              <a:path w="28231" h="36727" extrusionOk="0">
                <a:moveTo>
                  <a:pt x="9835" y="1"/>
                </a:moveTo>
                <a:cubicBezTo>
                  <a:pt x="9835" y="1"/>
                  <a:pt x="9694" y="1552"/>
                  <a:pt x="8877" y="2031"/>
                </a:cubicBezTo>
                <a:cubicBezTo>
                  <a:pt x="8631" y="2175"/>
                  <a:pt x="8359" y="2226"/>
                  <a:pt x="8099" y="2226"/>
                </a:cubicBezTo>
                <a:cubicBezTo>
                  <a:pt x="7495" y="2226"/>
                  <a:pt x="6956" y="1955"/>
                  <a:pt x="6956" y="1955"/>
                </a:cubicBezTo>
                <a:cubicBezTo>
                  <a:pt x="6956" y="1955"/>
                  <a:pt x="6815" y="3468"/>
                  <a:pt x="5944" y="3979"/>
                </a:cubicBezTo>
                <a:cubicBezTo>
                  <a:pt x="5694" y="4127"/>
                  <a:pt x="5367" y="4179"/>
                  <a:pt x="5027" y="4179"/>
                </a:cubicBezTo>
                <a:cubicBezTo>
                  <a:pt x="4189" y="4179"/>
                  <a:pt x="3277" y="3860"/>
                  <a:pt x="3277" y="3860"/>
                </a:cubicBezTo>
                <a:cubicBezTo>
                  <a:pt x="3277" y="3860"/>
                  <a:pt x="2940" y="5492"/>
                  <a:pt x="2363" y="5830"/>
                </a:cubicBezTo>
                <a:cubicBezTo>
                  <a:pt x="2184" y="5936"/>
                  <a:pt x="1888" y="5973"/>
                  <a:pt x="1566" y="5973"/>
                </a:cubicBezTo>
                <a:cubicBezTo>
                  <a:pt x="850" y="5973"/>
                  <a:pt x="1" y="5792"/>
                  <a:pt x="1" y="5792"/>
                </a:cubicBezTo>
                <a:lnTo>
                  <a:pt x="1" y="5792"/>
                </a:lnTo>
                <a:lnTo>
                  <a:pt x="18233" y="36726"/>
                </a:lnTo>
                <a:cubicBezTo>
                  <a:pt x="18569" y="35013"/>
                  <a:pt x="19849" y="34712"/>
                  <a:pt x="20707" y="34712"/>
                </a:cubicBezTo>
                <a:cubicBezTo>
                  <a:pt x="21170" y="34712"/>
                  <a:pt x="21509" y="34800"/>
                  <a:pt x="21509" y="34800"/>
                </a:cubicBezTo>
                <a:cubicBezTo>
                  <a:pt x="21509" y="34800"/>
                  <a:pt x="22048" y="33624"/>
                  <a:pt x="22685" y="33053"/>
                </a:cubicBezTo>
                <a:cubicBezTo>
                  <a:pt x="22886" y="32873"/>
                  <a:pt x="23195" y="32811"/>
                  <a:pt x="23525" y="32811"/>
                </a:cubicBezTo>
                <a:cubicBezTo>
                  <a:pt x="24241" y="32811"/>
                  <a:pt x="25052" y="33102"/>
                  <a:pt x="25052" y="33102"/>
                </a:cubicBezTo>
                <a:cubicBezTo>
                  <a:pt x="25052" y="33102"/>
                  <a:pt x="25237" y="31431"/>
                  <a:pt x="25961" y="31006"/>
                </a:cubicBezTo>
                <a:cubicBezTo>
                  <a:pt x="26140" y="30901"/>
                  <a:pt x="26369" y="30861"/>
                  <a:pt x="26614" y="30861"/>
                </a:cubicBezTo>
                <a:cubicBezTo>
                  <a:pt x="27354" y="30861"/>
                  <a:pt x="28231" y="31224"/>
                  <a:pt x="28231" y="31224"/>
                </a:cubicBezTo>
                <a:lnTo>
                  <a:pt x="9835" y="1"/>
                </a:lnTo>
                <a:close/>
              </a:path>
            </a:pathLst>
          </a:custGeom>
          <a:solidFill>
            <a:srgbClr val="EA9999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7"/>
          <p:cNvSpPr txBox="1">
            <a:spLocks noGrp="1"/>
          </p:cNvSpPr>
          <p:nvPr>
            <p:ph type="title"/>
          </p:nvPr>
        </p:nvSpPr>
        <p:spPr>
          <a:xfrm rot="-751593">
            <a:off x="2034092" y="3470080"/>
            <a:ext cx="2471738" cy="9620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</a:t>
            </a:r>
            <a:r>
              <a:rPr lang="en" dirty="0" smtClean="0"/>
              <a:t>2</a:t>
            </a:r>
            <a:br>
              <a:rPr lang="en" dirty="0" smtClean="0"/>
            </a:br>
            <a:r>
              <a:rPr lang="en" dirty="0" smtClean="0"/>
              <a:t>noSQL</a:t>
            </a:r>
            <a:endParaRPr dirty="0"/>
          </a:p>
        </p:txBody>
      </p:sp>
      <p:pic>
        <p:nvPicPr>
          <p:cNvPr id="513" name="Google Shape;51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31982">
            <a:off x="4517676" y="950600"/>
            <a:ext cx="2204844" cy="2419347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47"/>
          <p:cNvSpPr/>
          <p:nvPr/>
        </p:nvSpPr>
        <p:spPr>
          <a:xfrm rot="531948">
            <a:off x="4980016" y="1784179"/>
            <a:ext cx="1295891" cy="927094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5" name="Google Shape;515;p47"/>
          <p:cNvSpPr txBox="1">
            <a:spLocks noGrp="1"/>
          </p:cNvSpPr>
          <p:nvPr>
            <p:ph type="title"/>
          </p:nvPr>
        </p:nvSpPr>
        <p:spPr>
          <a:xfrm rot="18112">
            <a:off x="5031282" y="1860318"/>
            <a:ext cx="1138816" cy="69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02.</a:t>
            </a:r>
            <a:endParaRPr sz="5200"/>
          </a:p>
        </p:txBody>
      </p:sp>
      <p:sp>
        <p:nvSpPr>
          <p:cNvPr id="516" name="Google Shape;516;p47">
            <a:hlinkClick r:id="rId6" action="ppaction://hlinksldjump"/>
          </p:cNvPr>
          <p:cNvSpPr/>
          <p:nvPr/>
        </p:nvSpPr>
        <p:spPr>
          <a:xfrm>
            <a:off x="76250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7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518" name="Google Shape;518;p47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7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520" name="Google Shape;520;p47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1" name="Google Shape;521;p47">
            <a:hlinkClick r:id="rId9" action="ppaction://hlinksldjump"/>
          </p:cNvPr>
          <p:cNvSpPr/>
          <p:nvPr/>
        </p:nvSpPr>
        <p:spPr>
          <a:xfrm>
            <a:off x="74726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47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523" name="Google Shape;523;p47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47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525" name="Google Shape;525;p47">
            <a:hlinkClick r:id="rId6" action="ppaction://hlinksldjump"/>
          </p:cNvPr>
          <p:cNvSpPr/>
          <p:nvPr/>
        </p:nvSpPr>
        <p:spPr>
          <a:xfrm rot="-5400000">
            <a:off x="78398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7">
            <a:hlinkClick r:id="rId9" action="ppaction://hlinksldjump"/>
          </p:cNvPr>
          <p:cNvSpPr/>
          <p:nvPr/>
        </p:nvSpPr>
        <p:spPr>
          <a:xfrm rot="-5400000">
            <a:off x="76874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47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7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7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530" name="Google Shape;530;p47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47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7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533" name="Google Shape;533;p47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4" name="Google Shape;534;p47">
            <a:hlinkClick r:id="rId12" action="ppaction://hlinksldjump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558" y="3022962"/>
            <a:ext cx="1229098" cy="1348689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47">
            <a:hlinkClick r:id="rId12" action="ppaction://hlinksldjump"/>
          </p:cNvPr>
          <p:cNvSpPr/>
          <p:nvPr/>
        </p:nvSpPr>
        <p:spPr>
          <a:xfrm rot="-5895391">
            <a:off x="5488433" y="3484589"/>
            <a:ext cx="194343" cy="237642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7">
            <a:hlinkClick r:id="rId12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 rot="-496088">
            <a:off x="5162203" y="3732554"/>
            <a:ext cx="915819" cy="359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START!</a:t>
            </a:r>
            <a:endParaRPr sz="1200"/>
          </a:p>
        </p:txBody>
      </p:sp>
      <p:sp>
        <p:nvSpPr>
          <p:cNvPr id="537" name="Google Shape;537;p47">
            <a:hlinkClick r:id="rId12" action="ppaction://hlinksldjump"/>
          </p:cNvPr>
          <p:cNvSpPr/>
          <p:nvPr/>
        </p:nvSpPr>
        <p:spPr>
          <a:xfrm>
            <a:off x="5344807" y="3431139"/>
            <a:ext cx="481600" cy="344542"/>
          </a:xfrm>
          <a:custGeom>
            <a:avLst/>
            <a:gdLst/>
            <a:ahLst/>
            <a:cxnLst/>
            <a:rect l="l" t="t" r="r" b="b"/>
            <a:pathLst>
              <a:path w="34302" h="24540" extrusionOk="0">
                <a:moveTo>
                  <a:pt x="12881" y="90"/>
                </a:moveTo>
                <a:cubicBezTo>
                  <a:pt x="9513" y="652"/>
                  <a:pt x="5848" y="1637"/>
                  <a:pt x="3433" y="4052"/>
                </a:cubicBezTo>
                <a:cubicBezTo>
                  <a:pt x="-94" y="7579"/>
                  <a:pt x="-598" y="15093"/>
                  <a:pt x="2518" y="18988"/>
                </a:cubicBezTo>
                <a:cubicBezTo>
                  <a:pt x="8690" y="26704"/>
                  <a:pt x="30460" y="26601"/>
                  <a:pt x="32084" y="16854"/>
                </a:cubicBezTo>
                <a:cubicBezTo>
                  <a:pt x="33303" y="9538"/>
                  <a:pt x="24831" y="853"/>
                  <a:pt x="17453" y="90"/>
                </a:cubicBezTo>
                <a:cubicBezTo>
                  <a:pt x="10473" y="-632"/>
                  <a:pt x="885" y="5006"/>
                  <a:pt x="80" y="11977"/>
                </a:cubicBezTo>
                <a:cubicBezTo>
                  <a:pt x="-563" y="17544"/>
                  <a:pt x="6439" y="22945"/>
                  <a:pt x="11967" y="23864"/>
                </a:cubicBezTo>
                <a:cubicBezTo>
                  <a:pt x="19478" y="25113"/>
                  <a:pt x="29929" y="23216"/>
                  <a:pt x="33608" y="16549"/>
                </a:cubicBezTo>
                <a:cubicBezTo>
                  <a:pt x="36045" y="12131"/>
                  <a:pt x="31371" y="5682"/>
                  <a:pt x="27207" y="2833"/>
                </a:cubicBezTo>
                <a:cubicBezTo>
                  <a:pt x="22485" y="-399"/>
                  <a:pt x="15860" y="1004"/>
                  <a:pt x="10138" y="10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Imagen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0838351">
            <a:off x="1476228" y="744313"/>
            <a:ext cx="2822295" cy="27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8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00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43"/>
          <p:cNvPicPr preferRelativeResize="0"/>
          <p:nvPr/>
        </p:nvPicPr>
        <p:blipFill rotWithShape="1">
          <a:blip r:embed="rId3">
            <a:alphaModFix/>
          </a:blip>
          <a:srcRect l="14309" r="7327"/>
          <a:stretch/>
        </p:blipFill>
        <p:spPr>
          <a:xfrm>
            <a:off x="526450" y="660413"/>
            <a:ext cx="4045546" cy="3822686"/>
          </a:xfrm>
          <a:prstGeom prst="rect">
            <a:avLst/>
          </a:prstGeom>
          <a:noFill/>
          <a:ln w="152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4" name="Google Shape;394;p43"/>
          <p:cNvPicPr preferRelativeResize="0"/>
          <p:nvPr/>
        </p:nvPicPr>
        <p:blipFill rotWithShape="1">
          <a:blip r:embed="rId4">
            <a:alphaModFix/>
          </a:blip>
          <a:srcRect t="10938" r="3540" b="2861"/>
          <a:stretch/>
        </p:blipFill>
        <p:spPr>
          <a:xfrm rot="-390103">
            <a:off x="3420103" y="1719223"/>
            <a:ext cx="4562596" cy="362877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3"/>
          <p:cNvSpPr/>
          <p:nvPr/>
        </p:nvSpPr>
        <p:spPr>
          <a:xfrm rot="-387850">
            <a:off x="4579202" y="2615168"/>
            <a:ext cx="1745396" cy="224652"/>
          </a:xfrm>
          <a:prstGeom prst="rect">
            <a:avLst/>
          </a:prstGeom>
          <a:solidFill>
            <a:srgbClr val="FFEE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/>
          </p:nvPr>
        </p:nvSpPr>
        <p:spPr>
          <a:xfrm rot="-433836">
            <a:off x="4256249" y="1741598"/>
            <a:ext cx="2907925" cy="15751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Ahora veamos la noSQL</a:t>
            </a:r>
            <a:endParaRPr dirty="0"/>
          </a:p>
        </p:txBody>
      </p:sp>
      <p:pic>
        <p:nvPicPr>
          <p:cNvPr id="397" name="Google Shape;3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569" y="298423"/>
            <a:ext cx="778932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3">
            <a:hlinkClick r:id="rId6" action="ppaction://hlinksldjump"/>
          </p:cNvPr>
          <p:cNvSpPr/>
          <p:nvPr/>
        </p:nvSpPr>
        <p:spPr>
          <a:xfrm>
            <a:off x="7472650" y="1240500"/>
            <a:ext cx="1730400" cy="490800"/>
          </a:xfrm>
          <a:prstGeom prst="rect">
            <a:avLst/>
          </a:prstGeom>
          <a:solidFill>
            <a:srgbClr val="93C47D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3">
            <a:hlinkClick r:id="rId6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7936400" y="13062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1</a:t>
            </a:r>
            <a:endParaRPr sz="1200"/>
          </a:p>
        </p:txBody>
      </p:sp>
      <p:pic>
        <p:nvPicPr>
          <p:cNvPr id="401" name="Google Shape;401;p43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 l="32005" t="19826" r="39798" b="9790"/>
          <a:stretch/>
        </p:blipFill>
        <p:spPr>
          <a:xfrm rot="-5400000">
            <a:off x="7824901" y="-395073"/>
            <a:ext cx="1138848" cy="2132299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3">
            <a:hlinkClick r:id="rId7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99575"/>
            <a:ext cx="915900" cy="5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Table of Contents</a:t>
            </a:r>
            <a:endParaRPr sz="1200"/>
          </a:p>
        </p:txBody>
      </p:sp>
      <p:sp>
        <p:nvSpPr>
          <p:cNvPr id="403" name="Google Shape;403;p43">
            <a:hlinkClick r:id="rId7" action="ppaction://hlinksldjump"/>
          </p:cNvPr>
          <p:cNvSpPr/>
          <p:nvPr/>
        </p:nvSpPr>
        <p:spPr>
          <a:xfrm>
            <a:off x="7971175" y="286773"/>
            <a:ext cx="1151140" cy="768611"/>
          </a:xfrm>
          <a:custGeom>
            <a:avLst/>
            <a:gdLst/>
            <a:ahLst/>
            <a:cxnLst/>
            <a:rect l="l" t="t" r="r" b="b"/>
            <a:pathLst>
              <a:path w="23219" h="15504" extrusionOk="0">
                <a:moveTo>
                  <a:pt x="0" y="3617"/>
                </a:moveTo>
                <a:cubicBezTo>
                  <a:pt x="0" y="7713"/>
                  <a:pt x="2042" y="13706"/>
                  <a:pt x="6096" y="14285"/>
                </a:cubicBezTo>
                <a:cubicBezTo>
                  <a:pt x="12446" y="15193"/>
                  <a:pt x="25244" y="10791"/>
                  <a:pt x="22860" y="4836"/>
                </a:cubicBezTo>
                <a:cubicBezTo>
                  <a:pt x="20361" y="-1407"/>
                  <a:pt x="7730" y="-1200"/>
                  <a:pt x="2743" y="3312"/>
                </a:cubicBezTo>
                <a:cubicBezTo>
                  <a:pt x="397" y="5435"/>
                  <a:pt x="-877" y="11119"/>
                  <a:pt x="1828" y="12761"/>
                </a:cubicBezTo>
                <a:cubicBezTo>
                  <a:pt x="5289" y="14862"/>
                  <a:pt x="5638" y="14133"/>
                  <a:pt x="9448" y="15504"/>
                </a:cubicBezTo>
              </a:path>
            </a:pathLst>
          </a:custGeom>
          <a:noFill/>
          <a:ln w="28575" cap="flat" cmpd="sng">
            <a:solidFill>
              <a:srgbClr val="E066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4" name="Google Shape;404;p43">
            <a:hlinkClick r:id="rId9" action="ppaction://hlinksldjump"/>
          </p:cNvPr>
          <p:cNvSpPr/>
          <p:nvPr/>
        </p:nvSpPr>
        <p:spPr>
          <a:xfrm>
            <a:off x="7625050" y="1793350"/>
            <a:ext cx="1730400" cy="490800"/>
          </a:xfrm>
          <a:prstGeom prst="rect">
            <a:avLst/>
          </a:prstGeom>
          <a:solidFill>
            <a:srgbClr val="FFD966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>
            <a:hlinkClick r:id="rId9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18590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2</a:t>
            </a:r>
            <a:endParaRPr sz="1200"/>
          </a:p>
        </p:txBody>
      </p:sp>
      <p:sp>
        <p:nvSpPr>
          <p:cNvPr id="406" name="Google Shape;406;p43">
            <a:hlinkClick r:id="rId10" action="ppaction://hlinksldjump"/>
          </p:cNvPr>
          <p:cNvSpPr/>
          <p:nvPr/>
        </p:nvSpPr>
        <p:spPr>
          <a:xfrm>
            <a:off x="7625050" y="2346200"/>
            <a:ext cx="1730400" cy="490800"/>
          </a:xfrm>
          <a:prstGeom prst="rect">
            <a:avLst/>
          </a:prstGeom>
          <a:solidFill>
            <a:srgbClr val="EA9999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>
            <a:hlinkClick r:id="rId10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4119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3</a:t>
            </a:r>
            <a:endParaRPr sz="1200"/>
          </a:p>
        </p:txBody>
      </p:sp>
      <p:sp>
        <p:nvSpPr>
          <p:cNvPr id="408" name="Google Shape;408;p43">
            <a:hlinkClick r:id="rId6" action="ppaction://hlinksldjump"/>
          </p:cNvPr>
          <p:cNvSpPr/>
          <p:nvPr/>
        </p:nvSpPr>
        <p:spPr>
          <a:xfrm rot="-5400000">
            <a:off x="7687450" y="1398100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3">
            <a:hlinkClick r:id="rId9" action="ppaction://hlinksldjump"/>
          </p:cNvPr>
          <p:cNvSpPr/>
          <p:nvPr/>
        </p:nvSpPr>
        <p:spPr>
          <a:xfrm rot="-5400000">
            <a:off x="7839850" y="1924488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3">
            <a:hlinkClick r:id="rId10" action="ppaction://hlinksldjump"/>
          </p:cNvPr>
          <p:cNvSpPr/>
          <p:nvPr/>
        </p:nvSpPr>
        <p:spPr>
          <a:xfrm rot="-5400000">
            <a:off x="7839850" y="24727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3">
            <a:hlinkClick r:id="rId11" action="ppaction://hlinksldjump"/>
          </p:cNvPr>
          <p:cNvSpPr/>
          <p:nvPr/>
        </p:nvSpPr>
        <p:spPr>
          <a:xfrm>
            <a:off x="7625050" y="2899050"/>
            <a:ext cx="1730400" cy="490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3">
            <a:hlinkClick r:id="rId11" action="ppaction://hlinksldjump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296475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Section 4</a:t>
            </a:r>
            <a:endParaRPr sz="1200"/>
          </a:p>
        </p:txBody>
      </p:sp>
      <p:sp>
        <p:nvSpPr>
          <p:cNvPr id="413" name="Google Shape;413;p43">
            <a:hlinkClick r:id="rId11" action="ppaction://hlinksldjump"/>
          </p:cNvPr>
          <p:cNvSpPr/>
          <p:nvPr/>
        </p:nvSpPr>
        <p:spPr>
          <a:xfrm rot="-5400000">
            <a:off x="7839850" y="302561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3">
            <a:hlinkClick r:id="" action="ppaction://noaction"/>
          </p:cNvPr>
          <p:cNvSpPr/>
          <p:nvPr/>
        </p:nvSpPr>
        <p:spPr>
          <a:xfrm>
            <a:off x="7625050" y="3451900"/>
            <a:ext cx="1730400" cy="49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7150" dist="19050" dir="81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3">
            <a:hlinkClick r:id="" action="ppaction://noaction"/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8088800" y="3517600"/>
            <a:ext cx="915900" cy="3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Credits</a:t>
            </a:r>
            <a:endParaRPr sz="1200"/>
          </a:p>
        </p:txBody>
      </p:sp>
      <p:sp>
        <p:nvSpPr>
          <p:cNvPr id="416" name="Google Shape;416;p43">
            <a:hlinkClick r:id="" action="ppaction://noaction"/>
          </p:cNvPr>
          <p:cNvSpPr/>
          <p:nvPr/>
        </p:nvSpPr>
        <p:spPr>
          <a:xfrm rot="-5400000">
            <a:off x="7839850" y="3578463"/>
            <a:ext cx="194350" cy="237650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7" name="Google Shape;417;p43"/>
          <p:cNvPicPr preferRelativeResize="0"/>
          <p:nvPr/>
        </p:nvPicPr>
        <p:blipFill rotWithShape="1">
          <a:blip r:embed="rId8">
            <a:alphaModFix/>
          </a:blip>
          <a:srcRect l="32006" t="19826" r="52023" b="9790"/>
          <a:stretch/>
        </p:blipFill>
        <p:spPr>
          <a:xfrm rot="5400000">
            <a:off x="8304487" y="3732486"/>
            <a:ext cx="690925" cy="228395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3">
            <a:hlinkClick r:id="" action="ppaction://hlinkshowjump?jump=nextslide"/>
          </p:cNvPr>
          <p:cNvSpPr/>
          <p:nvPr/>
        </p:nvSpPr>
        <p:spPr>
          <a:xfrm rot="-5400000">
            <a:off x="8596410" y="4768211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3">
            <a:hlinkClick r:id="" action="ppaction://hlinkshowjump?jump=previousslide"/>
          </p:cNvPr>
          <p:cNvSpPr/>
          <p:nvPr/>
        </p:nvSpPr>
        <p:spPr>
          <a:xfrm rot="5400000">
            <a:off x="7973685" y="4768208"/>
            <a:ext cx="218547" cy="267237"/>
          </a:xfrm>
          <a:custGeom>
            <a:avLst/>
            <a:gdLst/>
            <a:ahLst/>
            <a:cxnLst/>
            <a:rect l="l" t="t" r="r" b="b"/>
            <a:pathLst>
              <a:path w="7774" h="9506" extrusionOk="0">
                <a:moveTo>
                  <a:pt x="5454" y="532"/>
                </a:moveTo>
                <a:lnTo>
                  <a:pt x="5454" y="532"/>
                </a:lnTo>
                <a:cubicBezTo>
                  <a:pt x="5246" y="1297"/>
                  <a:pt x="4948" y="2164"/>
                  <a:pt x="5014" y="2913"/>
                </a:cubicBezTo>
                <a:cubicBezTo>
                  <a:pt x="5023" y="3019"/>
                  <a:pt x="5078" y="3094"/>
                  <a:pt x="5180" y="3130"/>
                </a:cubicBezTo>
                <a:cubicBezTo>
                  <a:pt x="5767" y="3339"/>
                  <a:pt x="6476" y="3339"/>
                  <a:pt x="7122" y="3371"/>
                </a:cubicBezTo>
                <a:lnTo>
                  <a:pt x="4078" y="8859"/>
                </a:lnTo>
                <a:cubicBezTo>
                  <a:pt x="2828" y="7103"/>
                  <a:pt x="1684" y="5274"/>
                  <a:pt x="654" y="3383"/>
                </a:cubicBezTo>
                <a:cubicBezTo>
                  <a:pt x="1348" y="3358"/>
                  <a:pt x="2036" y="3313"/>
                  <a:pt x="2727" y="3233"/>
                </a:cubicBezTo>
                <a:cubicBezTo>
                  <a:pt x="2871" y="3216"/>
                  <a:pt x="2984" y="3102"/>
                  <a:pt x="2944" y="2948"/>
                </a:cubicBezTo>
                <a:cubicBezTo>
                  <a:pt x="2746" y="2182"/>
                  <a:pt x="2618" y="1400"/>
                  <a:pt x="2558" y="611"/>
                </a:cubicBezTo>
                <a:lnTo>
                  <a:pt x="2558" y="611"/>
                </a:lnTo>
                <a:cubicBezTo>
                  <a:pt x="2982" y="681"/>
                  <a:pt x="3400" y="716"/>
                  <a:pt x="3815" y="716"/>
                </a:cubicBezTo>
                <a:cubicBezTo>
                  <a:pt x="4361" y="716"/>
                  <a:pt x="4904" y="655"/>
                  <a:pt x="5454" y="532"/>
                </a:cubicBezTo>
                <a:close/>
                <a:moveTo>
                  <a:pt x="5766" y="1"/>
                </a:moveTo>
                <a:cubicBezTo>
                  <a:pt x="5746" y="1"/>
                  <a:pt x="5726" y="3"/>
                  <a:pt x="5705" y="9"/>
                </a:cubicBezTo>
                <a:cubicBezTo>
                  <a:pt x="5054" y="186"/>
                  <a:pt x="4443" y="274"/>
                  <a:pt x="3825" y="274"/>
                </a:cubicBezTo>
                <a:cubicBezTo>
                  <a:pt x="3395" y="274"/>
                  <a:pt x="2962" y="231"/>
                  <a:pt x="2509" y="147"/>
                </a:cubicBezTo>
                <a:cubicBezTo>
                  <a:pt x="2469" y="59"/>
                  <a:pt x="2379" y="15"/>
                  <a:pt x="2291" y="15"/>
                </a:cubicBezTo>
                <a:cubicBezTo>
                  <a:pt x="2180" y="15"/>
                  <a:pt x="2072" y="87"/>
                  <a:pt x="2080" y="232"/>
                </a:cubicBezTo>
                <a:cubicBezTo>
                  <a:pt x="2081" y="251"/>
                  <a:pt x="2083" y="276"/>
                  <a:pt x="2085" y="301"/>
                </a:cubicBezTo>
                <a:cubicBezTo>
                  <a:pt x="2071" y="358"/>
                  <a:pt x="2078" y="419"/>
                  <a:pt x="2109" y="468"/>
                </a:cubicBezTo>
                <a:cubicBezTo>
                  <a:pt x="2203" y="1050"/>
                  <a:pt x="2478" y="2250"/>
                  <a:pt x="2369" y="2522"/>
                </a:cubicBezTo>
                <a:cubicBezTo>
                  <a:pt x="2217" y="2901"/>
                  <a:pt x="1701" y="2971"/>
                  <a:pt x="1182" y="2971"/>
                </a:cubicBezTo>
                <a:cubicBezTo>
                  <a:pt x="877" y="2971"/>
                  <a:pt x="572" y="2947"/>
                  <a:pt x="338" y="2947"/>
                </a:cubicBezTo>
                <a:cubicBezTo>
                  <a:pt x="318" y="2947"/>
                  <a:pt x="299" y="2947"/>
                  <a:pt x="280" y="2948"/>
                </a:cubicBezTo>
                <a:cubicBezTo>
                  <a:pt x="108" y="2951"/>
                  <a:pt x="1" y="3137"/>
                  <a:pt x="85" y="3287"/>
                </a:cubicBezTo>
                <a:cubicBezTo>
                  <a:pt x="1220" y="5407"/>
                  <a:pt x="2497" y="7449"/>
                  <a:pt x="3907" y="9397"/>
                </a:cubicBezTo>
                <a:cubicBezTo>
                  <a:pt x="3957" y="9465"/>
                  <a:pt x="4037" y="9506"/>
                  <a:pt x="4115" y="9506"/>
                </a:cubicBezTo>
                <a:cubicBezTo>
                  <a:pt x="4186" y="9506"/>
                  <a:pt x="4254" y="9473"/>
                  <a:pt x="4297" y="9397"/>
                </a:cubicBezTo>
                <a:lnTo>
                  <a:pt x="7686" y="3285"/>
                </a:lnTo>
                <a:cubicBezTo>
                  <a:pt x="7774" y="3126"/>
                  <a:pt x="7660" y="2960"/>
                  <a:pt x="7491" y="2946"/>
                </a:cubicBezTo>
                <a:cubicBezTo>
                  <a:pt x="6813" y="2886"/>
                  <a:pt x="5754" y="3089"/>
                  <a:pt x="5541" y="2205"/>
                </a:cubicBezTo>
                <a:cubicBezTo>
                  <a:pt x="5434" y="1760"/>
                  <a:pt x="5879" y="741"/>
                  <a:pt x="5984" y="286"/>
                </a:cubicBezTo>
                <a:cubicBezTo>
                  <a:pt x="6016" y="140"/>
                  <a:pt x="5909" y="1"/>
                  <a:pt x="5766" y="1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12"/>
          <a:srcRect l="31978"/>
          <a:stretch/>
        </p:blipFill>
        <p:spPr>
          <a:xfrm>
            <a:off x="538619" y="706409"/>
            <a:ext cx="4017010" cy="3752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active Bulletin Board by Slidesgo">
  <a:themeElements>
    <a:clrScheme name="Simple Light">
      <a:dk1>
        <a:srgbClr val="000000"/>
      </a:dk1>
      <a:lt1>
        <a:srgbClr val="F3F3F3"/>
      </a:lt1>
      <a:dk2>
        <a:srgbClr val="EA9999"/>
      </a:dk2>
      <a:lt2>
        <a:srgbClr val="F3F3F3"/>
      </a:lt2>
      <a:accent1>
        <a:srgbClr val="93C47D"/>
      </a:accent1>
      <a:accent2>
        <a:srgbClr val="FFD966"/>
      </a:accent2>
      <a:accent3>
        <a:srgbClr val="EA9999"/>
      </a:accent3>
      <a:accent4>
        <a:srgbClr val="000000"/>
      </a:accent4>
      <a:accent5>
        <a:srgbClr val="F3F3F3"/>
      </a:accent5>
      <a:accent6>
        <a:srgbClr val="FFEE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736</Words>
  <Application>Microsoft Office PowerPoint</Application>
  <PresentationFormat>Presentación en pantalla (16:9)</PresentationFormat>
  <Paragraphs>239</Paragraphs>
  <Slides>34</Slides>
  <Notes>34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Architects Daughter</vt:lpstr>
      <vt:lpstr>AmazonEmber</vt:lpstr>
      <vt:lpstr>Catamaran</vt:lpstr>
      <vt:lpstr>Interactive Bulletin Board by Slidesgo</vt:lpstr>
      <vt:lpstr>noSQL</vt:lpstr>
      <vt:lpstr>Table of Contents</vt:lpstr>
      <vt:lpstr>Section 1 SQL</vt:lpstr>
      <vt:lpstr>SQL   Structured Query Language</vt:lpstr>
      <vt:lpstr>SQL comienza con cláusulas  y solo puede hacer dos tipos de operaciones</vt:lpstr>
      <vt:lpstr>Section 1</vt:lpstr>
      <vt:lpstr>The Slide Title Goes Here!</vt:lpstr>
      <vt:lpstr>Section 2 noSQL</vt:lpstr>
      <vt:lpstr>Ahora veamos la noSQL</vt:lpstr>
      <vt:lpstr>Existen cinco tipos principales de bases de datos NoSQL: </vt:lpstr>
      <vt:lpstr>Bases de datos noSQL</vt:lpstr>
      <vt:lpstr>No SQL  De documentos</vt:lpstr>
      <vt:lpstr>Section 1</vt:lpstr>
      <vt:lpstr>De documentos</vt:lpstr>
      <vt:lpstr>Section 1</vt:lpstr>
      <vt:lpstr>Section 1</vt:lpstr>
      <vt:lpstr>Clave - valor</vt:lpstr>
      <vt:lpstr>Section 1</vt:lpstr>
      <vt:lpstr>Section 1</vt:lpstr>
      <vt:lpstr>Section 1</vt:lpstr>
      <vt:lpstr>Section 1</vt:lpstr>
      <vt:lpstr>Presentación de PowerPoint</vt:lpstr>
      <vt:lpstr>Section 1</vt:lpstr>
      <vt:lpstr>No SQL  de grafos</vt:lpstr>
      <vt:lpstr>Section 1</vt:lpstr>
      <vt:lpstr>Photo Board</vt:lpstr>
      <vt:lpstr>Section 1</vt:lpstr>
      <vt:lpstr>Section 1</vt:lpstr>
      <vt:lpstr>. NoSQL  Bases de datos en memoria</vt:lpstr>
      <vt:lpstr>noSQL   En memoria</vt:lpstr>
      <vt:lpstr>Section 1</vt:lpstr>
      <vt:lpstr>No SQL  ejemplo</vt:lpstr>
      <vt:lpstr>Conexión noSQL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Bulletin Board</dc:title>
  <cp:lastModifiedBy>Administrator</cp:lastModifiedBy>
  <cp:revision>25</cp:revision>
  <dcterms:modified xsi:type="dcterms:W3CDTF">2024-10-27T23:28:59Z</dcterms:modified>
</cp:coreProperties>
</file>