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</p:sldMasterIdLst>
  <p:sldIdLst>
    <p:sldId id="259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</p:sldIdLst>
  <p:sldSz cx="13004800" cy="9753600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0" y="-28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21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22862" cy="975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66045" y="1702364"/>
            <a:ext cx="11672711" cy="153980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68302" y="3445369"/>
            <a:ext cx="11679485" cy="24925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85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3415"/>
            </a:lvl1pPr>
            <a:lvl2pPr marL="650240" indent="0">
              <a:buNone/>
              <a:defRPr sz="2845"/>
            </a:lvl2pPr>
            <a:lvl3pPr marL="1300480" indent="0">
              <a:buNone/>
              <a:defRPr sz="2560"/>
            </a:lvl3pPr>
            <a:lvl4pPr marL="1950720" indent="0">
              <a:buNone/>
              <a:defRPr sz="2275"/>
            </a:lvl4pPr>
            <a:lvl5pPr marL="2600960" indent="0">
              <a:buNone/>
              <a:defRPr sz="2275"/>
            </a:lvl5pPr>
            <a:lvl6pPr marL="3251200" indent="0">
              <a:buNone/>
              <a:defRPr sz="2275"/>
            </a:lvl6pPr>
            <a:lvl7pPr marL="3901440" indent="0">
              <a:buNone/>
              <a:defRPr sz="2275"/>
            </a:lvl7pPr>
            <a:lvl8pPr marL="4551680" indent="0">
              <a:buNone/>
              <a:defRPr sz="2275"/>
            </a:lvl8pPr>
            <a:lvl9pPr marL="5201920" indent="0">
              <a:buNone/>
              <a:defRPr sz="22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670756"/>
            <a:ext cx="5743787" cy="7044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670756"/>
            <a:ext cx="5743787" cy="7044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519289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338" y="2390987"/>
            <a:ext cx="5502204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338" y="3562773"/>
            <a:ext cx="550220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9298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9298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98" y="1404338"/>
            <a:ext cx="6583680" cy="6931378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98" y="1404338"/>
            <a:ext cx="6583680" cy="693137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270933"/>
            <a:ext cx="2926080" cy="8444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70933"/>
            <a:ext cx="8561493" cy="8444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800"/>
              </a:spcBef>
              <a:spcAft>
                <a:spcPct val="0"/>
              </a:spcAft>
              <a:buClrTx/>
              <a:buSzPct val="171000"/>
              <a:buFont typeface="Gill Sans" pitchFamily="-10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3" Type="http://schemas.openxmlformats.org/officeDocument/2006/relationships/theme" Target="../theme/theme14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1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8482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48483" name="Rectangle 2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331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5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4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9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31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3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5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0770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60771" name="Rectangle 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433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5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4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9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31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3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5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3058" name="Rectangle 1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536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346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85347" name="Rectangle 2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638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ct val="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lnSpc>
          <a:spcPct val="110000"/>
        </a:lnSpc>
        <a:spcBef>
          <a:spcPts val="3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3022862" cy="975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50240" y="270933"/>
            <a:ext cx="11704320" cy="8286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50240" y="1670756"/>
            <a:ext cx="11704320" cy="704426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99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99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990"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487680" indent="-487680" algn="l" rtl="0" fontAlgn="base">
        <a:spcBef>
          <a:spcPts val="140"/>
        </a:spcBef>
        <a:spcAft>
          <a:spcPct val="0"/>
        </a:spcAft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rtl="0" fontAlgn="base">
        <a:spcBef>
          <a:spcPts val="140"/>
        </a:spcBef>
        <a:spcAft>
          <a:spcPct val="0"/>
        </a:spcAft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rtl="0" fontAlgn="base">
        <a:spcBef>
          <a:spcPts val="140"/>
        </a:spcBef>
        <a:spcAft>
          <a:spcPct val="0"/>
        </a:spcAft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rtl="0" fontAlgn="base">
        <a:spcBef>
          <a:spcPts val="140"/>
        </a:spcBef>
        <a:spcAft>
          <a:spcPct val="0"/>
        </a:spcAft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rtl="0" fontAlgn="base">
        <a:spcBef>
          <a:spcPts val="140"/>
        </a:spcBef>
        <a:spcAft>
          <a:spcPct val="0"/>
        </a:spcAft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8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512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6146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Rectangle 1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74755" name="Rectangle 2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717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Rectangle 1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87043" name="Rectangle 2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819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330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9218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6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23907" name="Rectangle 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126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5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4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9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31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3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5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6194" name="Rectangle 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36195" name="Rectangle 2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229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Gill Sans" pitchFamily="-108" charset="0"/>
                <a:cs typeface="Gill Sans" pitchFamily="-108" charset="0"/>
              </a:rPr>
            </a:fld>
            <a:endParaRPr lang="en-US" dirty="0">
              <a:latin typeface="Gill Sans" pitchFamily="-108" charset="0"/>
              <a:cs typeface="Gill Sans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5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42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730" indent="-494030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9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31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3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530" indent="-494030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197635" name="Rectangle 1"/>
          <p:cNvSpPr/>
          <p:nvPr>
            <p:ph type="title"/>
          </p:nvPr>
        </p:nvSpPr>
        <p:spPr>
          <a:xfrm>
            <a:off x="579755" y="4330700"/>
            <a:ext cx="12611100" cy="1435100"/>
          </a:xfrm>
          <a:ln/>
        </p:spPr>
        <p:txBody>
          <a:bodyPr vert="horz" wrap="square" lIns="50800" tIns="50800" rIns="50800" bIns="50800" anchor="b" anchorCtr="0"/>
          <a:p>
            <a:pPr eaLnBrk="1" hangingPunct="1"/>
            <a:r>
              <a:rPr dirty="0">
                <a:solidFill>
                  <a:srgbClr val="4D4D4D"/>
                </a:solidFill>
              </a:rPr>
              <a:t>Python Básico</a:t>
            </a:r>
            <a:endParaRPr dirty="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654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6547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Listas, Strings e Tuplas</a:t>
            </a:r>
            <a:endParaRPr sz="7000" dirty="0"/>
          </a:p>
        </p:txBody>
      </p:sp>
      <p:pic>
        <p:nvPicPr>
          <p:cNvPr id="23654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6550" name="Rectangle 4"/>
          <p:cNvSpPr/>
          <p:nvPr/>
        </p:nvSpPr>
        <p:spPr>
          <a:xfrm>
            <a:off x="977900" y="2387600"/>
            <a:ext cx="11049000" cy="7035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Todos os três são Sequências!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Podem ser indexados por algum valor ordinal posicional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Todas as operações apresentadas aqui nesta seção podem ser aplicadas em todos os tipos de sequência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Listas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li  = [1,2,3,  ‘abc’]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Tuplas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li  = (23, ‘abc’, 4.56, (2,3), ‘def’)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Strings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st = “Hello World”   st = ‘Hello World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’</a:t>
            </a:r>
            <a:endParaRPr sz="2400" dirty="0">
              <a:solidFill>
                <a:srgbClr val="002D99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7571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Listas, Strings e Tuplas</a:t>
            </a:r>
            <a:endParaRPr sz="7000" dirty="0"/>
          </a:p>
        </p:txBody>
      </p:sp>
      <p:pic>
        <p:nvPicPr>
          <p:cNvPr id="2375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7574" name="Rectangle 4"/>
          <p:cNvSpPr/>
          <p:nvPr/>
        </p:nvSpPr>
        <p:spPr>
          <a:xfrm>
            <a:off x="977900" y="2524125"/>
            <a:ext cx="11049000" cy="7035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Manipulando sequências!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Pelo índice  a partir de 0     Ex: ti [0]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Índices podem ser positivos ou negativos!  Ex: ti[1]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3800"/>
              </a:spcBef>
              <a:buSzPct val="171000"/>
              <a:buFont typeface="Gill Sans" pitchFamily="-108" charset="0"/>
            </a:pP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Operador </a:t>
            </a:r>
            <a:r>
              <a:rPr sz="3200" i="1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in</a:t>
            </a:r>
            <a:endParaRPr sz="3200" i="1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retorna um booleano. Checa se um valor está em uma sequência!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700530" lvl="2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4 in li</a:t>
            </a:r>
            <a:endParaRPr sz="2400" dirty="0">
              <a:solidFill>
                <a:srgbClr val="343434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8595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Listas, Strings e Tuplas</a:t>
            </a:r>
            <a:endParaRPr sz="7000" dirty="0"/>
          </a:p>
        </p:txBody>
      </p:sp>
      <p:pic>
        <p:nvPicPr>
          <p:cNvPr id="23859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3860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3044190"/>
            <a:ext cx="8928100" cy="526605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9619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Operacões em Listas</a:t>
            </a:r>
            <a:endParaRPr sz="7000" dirty="0"/>
          </a:p>
        </p:txBody>
      </p:sp>
      <p:pic>
        <p:nvPicPr>
          <p:cNvPr id="23962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9622" name="Rectangle 4"/>
          <p:cNvSpPr/>
          <p:nvPr/>
        </p:nvSpPr>
        <p:spPr>
          <a:xfrm>
            <a:off x="977900" y="2298700"/>
            <a:ext cx="11049000" cy="7035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Operador + ,  *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a = “Hello” + “ World”  (concatenação)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762000" lvl="1" algn="l" eaLnBrk="1" hangingPunct="1">
              <a:spcBef>
                <a:spcPts val="1000"/>
              </a:spcBef>
              <a:buSzPct val="171000"/>
              <a:buFont typeface="Gill Sans" pitchFamily="-108" charset="0"/>
            </a:pP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Operador len() e append()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len() - retorna um inteiro com o tamanho da sequência!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pop() - retira o último elemento da lista (conceito de pilhas!)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append() -   adiciona um elemento ao final da lista!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Atribuição</a:t>
            </a:r>
            <a:endParaRPr sz="3200" i="1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i="1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list[0] =  ‘3’</a:t>
            </a:r>
            <a:endParaRPr sz="3600" dirty="0">
              <a:solidFill>
                <a:srgbClr val="343434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2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40643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Operacões em Listas</a:t>
            </a:r>
            <a:endParaRPr sz="7000" dirty="0"/>
          </a:p>
        </p:txBody>
      </p:sp>
      <p:pic>
        <p:nvPicPr>
          <p:cNvPr id="24064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40646" name="Rectangle 4"/>
          <p:cNvSpPr/>
          <p:nvPr/>
        </p:nvSpPr>
        <p:spPr>
          <a:xfrm>
            <a:off x="977900" y="3267075"/>
            <a:ext cx="11049000" cy="927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Qual será o valor de  b ?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1000"/>
              </a:spcBef>
            </a:pPr>
            <a:endParaRPr sz="3600" dirty="0">
              <a:solidFill>
                <a:srgbClr val="343434"/>
              </a:solidFill>
              <a:latin typeface="Gill Sans" pitchFamily="-108" charset="0"/>
              <a:ea typeface="Gill Sans" pitchFamily="-108" charset="0"/>
            </a:endParaRPr>
          </a:p>
        </p:txBody>
      </p:sp>
      <p:sp>
        <p:nvSpPr>
          <p:cNvPr id="240647" name="Rectangle 5"/>
          <p:cNvSpPr/>
          <p:nvPr/>
        </p:nvSpPr>
        <p:spPr>
          <a:xfrm>
            <a:off x="977900" y="4339590"/>
            <a:ext cx="3263900" cy="19050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a = [1,2,3]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b = a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a.append(4)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</a:t>
            </a:r>
            <a:r>
              <a:rPr sz="2400" dirty="0">
                <a:solidFill>
                  <a:srgbClr val="FD9A00"/>
                </a:solidFill>
                <a:latin typeface="Gill Sans" pitchFamily="-108" charset="0"/>
                <a:cs typeface="Gill Sans" pitchFamily="-108" charset="0"/>
              </a:rPr>
              <a:t>print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b</a:t>
            </a:r>
            <a:endParaRPr sz="2400" dirty="0">
              <a:solidFill>
                <a:srgbClr val="002D99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41667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Operacões em Listas</a:t>
            </a:r>
            <a:endParaRPr sz="7000" dirty="0"/>
          </a:p>
        </p:txBody>
      </p:sp>
      <p:pic>
        <p:nvPicPr>
          <p:cNvPr id="24166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41670" name="Rectangle 4"/>
          <p:cNvSpPr/>
          <p:nvPr/>
        </p:nvSpPr>
        <p:spPr>
          <a:xfrm>
            <a:off x="977900" y="3434715"/>
            <a:ext cx="11049000" cy="6553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Qual será o valor de  b ?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Surpresa</a:t>
            </a:r>
            <a:r>
              <a:rPr sz="32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!</a:t>
            </a: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4D4D4D"/>
                </a:solidFill>
                <a:latin typeface="Gill Sans" pitchFamily="-108" charset="0"/>
                <a:cs typeface="Gill Sans" pitchFamily="-108" charset="0"/>
              </a:rPr>
              <a:t>Dados do tipo listas, dicionarios e pré-definidos  pelo usuário são </a:t>
            </a:r>
            <a:r>
              <a:rPr sz="3200" b="1" dirty="0">
                <a:solidFill>
                  <a:srgbClr val="4D4D4D"/>
                </a:solidFill>
                <a:latin typeface="Gill Sans" pitchFamily="-108" charset="0"/>
                <a:cs typeface="Gill Sans" pitchFamily="-108" charset="0"/>
              </a:rPr>
              <a:t>mutáveis</a:t>
            </a:r>
            <a:r>
              <a:rPr sz="3200" dirty="0">
                <a:solidFill>
                  <a:srgbClr val="4D4D4D"/>
                </a:solidFill>
                <a:latin typeface="Gill Sans" pitchFamily="-108" charset="0"/>
                <a:cs typeface="Gill Sans" pitchFamily="-108" charset="0"/>
              </a:rPr>
              <a:t>!</a:t>
            </a:r>
            <a:endParaRPr sz="3200" dirty="0">
              <a:solidFill>
                <a:srgbClr val="4D4D4D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1000"/>
              </a:spcBef>
            </a:pPr>
            <a:endParaRPr sz="3600" dirty="0">
              <a:solidFill>
                <a:srgbClr val="002D99"/>
              </a:solidFill>
              <a:latin typeface="Gill Sans" pitchFamily="-108" charset="0"/>
              <a:ea typeface="Gill Sans" pitchFamily="-108" charset="0"/>
            </a:endParaRPr>
          </a:p>
        </p:txBody>
      </p:sp>
      <p:sp>
        <p:nvSpPr>
          <p:cNvPr id="241671" name="Rectangle 5"/>
          <p:cNvSpPr/>
          <p:nvPr/>
        </p:nvSpPr>
        <p:spPr>
          <a:xfrm>
            <a:off x="990600" y="3187700"/>
            <a:ext cx="3263900" cy="19050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a = [1,2,3]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b = a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a.append(4)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</a:t>
            </a:r>
            <a:r>
              <a:rPr sz="2400" dirty="0">
                <a:solidFill>
                  <a:srgbClr val="FD9A00"/>
                </a:solidFill>
                <a:latin typeface="Gill Sans" pitchFamily="-108" charset="0"/>
                <a:cs typeface="Gill Sans" pitchFamily="-108" charset="0"/>
              </a:rPr>
              <a:t>print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b</a:t>
            </a:r>
            <a:endParaRPr sz="2400" dirty="0">
              <a:solidFill>
                <a:srgbClr val="002D99"/>
              </a:solidFill>
              <a:latin typeface="Gill Sans" pitchFamily="-108" charset="0"/>
              <a:ea typeface="Gill Sans" pitchFamily="-108" charset="0"/>
            </a:endParaRPr>
          </a:p>
        </p:txBody>
      </p:sp>
      <p:sp>
        <p:nvSpPr>
          <p:cNvPr id="241672" name="Rectangle 6"/>
          <p:cNvSpPr/>
          <p:nvPr/>
        </p:nvSpPr>
        <p:spPr>
          <a:xfrm>
            <a:off x="1270000" y="6121400"/>
            <a:ext cx="8940800" cy="457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b = </a:t>
            </a:r>
            <a:r>
              <a:rPr sz="2400" dirty="0">
                <a:solidFill>
                  <a:srgbClr val="3F691E"/>
                </a:solidFill>
                <a:latin typeface="Gill Sans" pitchFamily="-108" charset="0"/>
                <a:cs typeface="Gill Sans" pitchFamily="-108" charset="0"/>
              </a:rPr>
              <a:t>[1,2,3,4]</a:t>
            </a:r>
            <a:endParaRPr sz="2400" dirty="0">
              <a:solidFill>
                <a:srgbClr val="3F691E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57027" name="Rectangle 1"/>
          <p:cNvSpPr/>
          <p:nvPr>
            <p:ph type="title"/>
          </p:nvPr>
        </p:nvSpPr>
        <p:spPr/>
        <p:txBody>
          <a:bodyPr vert="horz" wrap="square" lIns="50800" tIns="50800" rIns="50800" bIns="50800" anchor="ctr" anchorCtr="0"/>
          <a:p>
            <a:pPr algn="l" eaLnBrk="1" hangingPunct="1"/>
            <a:r>
              <a:rPr dirty="0"/>
              <a:t>Booleanos</a:t>
            </a:r>
            <a:endParaRPr dirty="0"/>
          </a:p>
        </p:txBody>
      </p:sp>
      <p:pic>
        <p:nvPicPr>
          <p:cNvPr id="25702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7030" name="Rectangle 4"/>
          <p:cNvSpPr/>
          <p:nvPr/>
        </p:nvSpPr>
        <p:spPr>
          <a:xfrm>
            <a:off x="1155700" y="2971800"/>
            <a:ext cx="10820400" cy="800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r>
              <a:rPr sz="48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Expressões lógicas </a:t>
            </a:r>
            <a:endParaRPr sz="4800" dirty="0">
              <a:solidFill>
                <a:srgbClr val="343434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58051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Expressões lógicas</a:t>
            </a:r>
            <a:endParaRPr sz="7000" dirty="0"/>
          </a:p>
        </p:txBody>
      </p:sp>
      <p:pic>
        <p:nvPicPr>
          <p:cNvPr id="25805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8054" name="Rectangle 4"/>
          <p:cNvSpPr/>
          <p:nvPr/>
        </p:nvSpPr>
        <p:spPr>
          <a:xfrm>
            <a:off x="977900" y="1714500"/>
            <a:ext cx="11049000" cy="7035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i="1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True</a:t>
            </a: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 e </a:t>
            </a:r>
            <a:r>
              <a:rPr sz="3200" i="1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False </a:t>
            </a: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são constantes em Python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False :  0,  None, [] , {} , 0.0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True:   Valores Numéricos exceto 0, objeto não vazios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Um dicionário pode armazenar diferentes tipos de valores e é </a:t>
            </a:r>
            <a:r>
              <a:rPr sz="2400" b="1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mutável</a:t>
            </a: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Operadores de comparação: ==, != , &lt; , &lt;=, etc.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X == Y  ( efetua teste de equivalência de valor)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X is Y  (Testa a identidade do objeto)</a:t>
            </a:r>
            <a:endParaRPr sz="2400" dirty="0">
              <a:solidFill>
                <a:srgbClr val="343434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64195" name="Rectangle 1"/>
          <p:cNvSpPr/>
          <p:nvPr>
            <p:ph type="title"/>
          </p:nvPr>
        </p:nvSpPr>
        <p:spPr>
          <a:xfrm>
            <a:off x="1270000" y="5461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Instruções if</a:t>
            </a:r>
            <a:endParaRPr sz="7000" dirty="0"/>
          </a:p>
        </p:txBody>
      </p:sp>
      <p:pic>
        <p:nvPicPr>
          <p:cNvPr id="26419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64198" name="Rectangle 4"/>
          <p:cNvSpPr/>
          <p:nvPr/>
        </p:nvSpPr>
        <p:spPr>
          <a:xfrm>
            <a:off x="881380" y="2120900"/>
            <a:ext cx="9080500" cy="35179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4D4D4D"/>
                </a:solidFill>
                <a:latin typeface="Gill Sans" pitchFamily="-108" charset="0"/>
                <a:cs typeface="Gill Sans" pitchFamily="-108" charset="0"/>
              </a:rPr>
              <a:t>Não esqueçam da identação em blocos!</a:t>
            </a:r>
            <a:endParaRPr sz="3200" dirty="0">
              <a:solidFill>
                <a:srgbClr val="4D4D4D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4D4D4D"/>
                </a:solidFill>
                <a:latin typeface="Gill Sans" pitchFamily="-108" charset="0"/>
                <a:cs typeface="Gill Sans" pitchFamily="-108" charset="0"/>
              </a:rPr>
              <a:t>E do (:) após a expressão booleana!</a:t>
            </a:r>
            <a:endParaRPr sz="3200" dirty="0">
              <a:solidFill>
                <a:srgbClr val="4D4D4D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6420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394200"/>
            <a:ext cx="8662988" cy="37592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521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65219" name="Rectangle 1"/>
          <p:cNvSpPr/>
          <p:nvPr>
            <p:ph type="title"/>
          </p:nvPr>
        </p:nvSpPr>
        <p:spPr>
          <a:xfrm>
            <a:off x="1270000" y="5461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Instruções if</a:t>
            </a:r>
            <a:endParaRPr sz="7000" dirty="0"/>
          </a:p>
        </p:txBody>
      </p:sp>
      <p:pic>
        <p:nvPicPr>
          <p:cNvPr id="26522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6522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20" y="2329180"/>
            <a:ext cx="8369300" cy="44958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28355" name="Rectangle 1"/>
          <p:cNvSpPr/>
          <p:nvPr>
            <p:ph type="title"/>
          </p:nvPr>
        </p:nvSpPr>
        <p:spPr/>
        <p:txBody>
          <a:bodyPr vert="horz" wrap="square" lIns="50800" tIns="50800" rIns="50800" bIns="50800" anchor="ctr" anchorCtr="0"/>
          <a:p>
            <a:pPr algn="l" eaLnBrk="1" hangingPunct="1"/>
            <a:r>
              <a:rPr dirty="0"/>
              <a:t>Atribuição</a:t>
            </a:r>
            <a:endParaRPr dirty="0"/>
          </a:p>
        </p:txBody>
      </p:sp>
      <p:pic>
        <p:nvPicPr>
          <p:cNvPr id="22835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28358" name="Rectangle 4"/>
          <p:cNvSpPr/>
          <p:nvPr/>
        </p:nvSpPr>
        <p:spPr>
          <a:xfrm>
            <a:off x="1155700" y="2622550"/>
            <a:ext cx="10820400" cy="14986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r>
              <a:rPr sz="48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... Vamos entender como funciona atribuição!</a:t>
            </a:r>
            <a:endParaRPr sz="4800" dirty="0">
              <a:solidFill>
                <a:srgbClr val="343434"/>
              </a:solidFill>
              <a:latin typeface="Gill Sans" pitchFamily="-108" charset="0"/>
              <a:ea typeface="Gill Sans" pitchFamily="-108" charset="0"/>
            </a:endParaRPr>
          </a:p>
        </p:txBody>
      </p:sp>
      <p:sp>
        <p:nvSpPr>
          <p:cNvPr id="228362" name="Rectangle 8"/>
          <p:cNvSpPr/>
          <p:nvPr/>
        </p:nvSpPr>
        <p:spPr>
          <a:xfrm>
            <a:off x="5270500" y="9042400"/>
            <a:ext cx="7810500" cy="292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r>
              <a:rPr sz="13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Python Aula 03 </a:t>
            </a:r>
            <a:endParaRPr sz="13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931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69315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Instruções for</a:t>
            </a:r>
            <a:endParaRPr sz="7000" dirty="0"/>
          </a:p>
        </p:txBody>
      </p:sp>
      <p:pic>
        <p:nvPicPr>
          <p:cNvPr id="26931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69318" name="Rectangle 4"/>
          <p:cNvSpPr/>
          <p:nvPr/>
        </p:nvSpPr>
        <p:spPr>
          <a:xfrm>
            <a:off x="977900" y="1714500"/>
            <a:ext cx="11049000" cy="7035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Loops for iteram sobre uma sequência de items (listas, tuplas, string ou quaisquer outros objetos cuja a linguagem considere como um “iterator”)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Várias maneiras de iterar sobre um conjunto de items!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endParaRPr sz="2400" dirty="0">
              <a:solidFill>
                <a:srgbClr val="343434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033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70339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Instruções for</a:t>
            </a:r>
            <a:endParaRPr sz="7000" dirty="0"/>
          </a:p>
        </p:txBody>
      </p:sp>
      <p:pic>
        <p:nvPicPr>
          <p:cNvPr id="27034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7034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5345113"/>
            <a:ext cx="7137400" cy="330358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7034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2043113"/>
            <a:ext cx="6705600" cy="32416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37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29379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>
                <a:solidFill>
                  <a:srgbClr val="1A1A1A"/>
                </a:solidFill>
              </a:rPr>
              <a:t>Atribuição</a:t>
            </a:r>
            <a:endParaRPr sz="7000" dirty="0">
              <a:solidFill>
                <a:srgbClr val="1A1A1A"/>
              </a:solidFill>
            </a:endParaRPr>
          </a:p>
        </p:txBody>
      </p:sp>
      <p:pic>
        <p:nvPicPr>
          <p:cNvPr id="22938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29382" name="Rectangle 4"/>
          <p:cNvSpPr/>
          <p:nvPr/>
        </p:nvSpPr>
        <p:spPr>
          <a:xfrm>
            <a:off x="1016000" y="4452620"/>
            <a:ext cx="11049000" cy="300228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Atribuição de uma variável em Python significa criar um rótulo para armazenar uma referência para algum objeto.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Atribuição cria referências e não cópias!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762000" lvl="1" algn="l" eaLnBrk="1" hangingPunct="1">
              <a:spcBef>
                <a:spcPts val="1000"/>
              </a:spcBef>
              <a:buSzPct val="171000"/>
              <a:buFont typeface="Gill Sans" pitchFamily="-108" charset="0"/>
            </a:pP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3800"/>
              </a:spcBef>
              <a:buSzPct val="171000"/>
              <a:buFont typeface="Gill Sans" pitchFamily="-108" charset="0"/>
            </a:pP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2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0403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Atribuição</a:t>
            </a:r>
            <a:endParaRPr sz="7000" dirty="0"/>
          </a:p>
        </p:txBody>
      </p:sp>
      <p:pic>
        <p:nvPicPr>
          <p:cNvPr id="23040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0406" name="Rectangle 4"/>
          <p:cNvSpPr/>
          <p:nvPr/>
        </p:nvSpPr>
        <p:spPr>
          <a:xfrm>
            <a:off x="977900" y="2171700"/>
            <a:ext cx="11049000" cy="3949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Lembre-se que Python a tipagem é dinâmica!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Declarar variáveis sem atribuí-las irá levantar um erro!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1000"/>
              </a:spcBef>
            </a:pP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3040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4241800"/>
            <a:ext cx="6954838" cy="30226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42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1427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Atribuição</a:t>
            </a:r>
            <a:endParaRPr sz="7000" dirty="0"/>
          </a:p>
        </p:txBody>
      </p:sp>
      <p:pic>
        <p:nvPicPr>
          <p:cNvPr id="23142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1430" name="Rectangle 4"/>
          <p:cNvSpPr/>
          <p:nvPr/>
        </p:nvSpPr>
        <p:spPr>
          <a:xfrm>
            <a:off x="977900" y="3583940"/>
            <a:ext cx="11049000" cy="3949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Você pode inicializar várias variáveis de uma só vez!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x =  y = z  = 2.0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Rótulos de variáveis são Case Sensitive e não podem iniciar com número.  Números, letras e underscores são permitidos!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bob   bob_2 _bob  _2_bob   bob_2 BoB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Não esquecer das palavras reservadas!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rgbClr val="343434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3143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7012940"/>
            <a:ext cx="9766300" cy="14097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45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2451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Atribuição</a:t>
            </a:r>
            <a:endParaRPr sz="7000" dirty="0"/>
          </a:p>
        </p:txBody>
      </p:sp>
      <p:pic>
        <p:nvPicPr>
          <p:cNvPr id="23245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2454" name="Rectangle 4"/>
          <p:cNvSpPr/>
          <p:nvPr/>
        </p:nvSpPr>
        <p:spPr>
          <a:xfrm>
            <a:off x="977900" y="3961765"/>
            <a:ext cx="11049000" cy="3949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Entendendo manipulação de atribuição de referências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x = y não significa que você fez uma cópia de y!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1256030" lvl="1" indent="-494030" algn="l" eaLnBrk="1" hangingPunct="1">
              <a:spcBef>
                <a:spcPts val="1000"/>
              </a:spcBef>
              <a:buSzPct val="171000"/>
              <a:buFont typeface="Gill Sans" pitchFamily="-108" charset="0"/>
              <a:buChar char="•"/>
            </a:pPr>
            <a:r>
              <a:rPr sz="24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x = y  o que realmente faz é x referencia ao objeto que y referencia!</a:t>
            </a:r>
            <a:endParaRPr sz="24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O que realmente acontece por trás dessa simples atribuição: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rgbClr val="343434"/>
              </a:solidFill>
              <a:latin typeface="Gill Sans" pitchFamily="-108" charset="0"/>
              <a:ea typeface="Gill Sans" pitchFamily="-108" charset="0"/>
            </a:endParaRPr>
          </a:p>
        </p:txBody>
      </p:sp>
      <p:pic>
        <p:nvPicPr>
          <p:cNvPr id="23245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7023100"/>
            <a:ext cx="3238500" cy="17653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3475" name="Rectangle 1"/>
          <p:cNvSpPr/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Atribuição</a:t>
            </a:r>
            <a:endParaRPr sz="7000" dirty="0"/>
          </a:p>
        </p:txBody>
      </p:sp>
      <p:pic>
        <p:nvPicPr>
          <p:cNvPr id="23347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3478" name="Rectangle 4"/>
          <p:cNvSpPr/>
          <p:nvPr/>
        </p:nvSpPr>
        <p:spPr>
          <a:xfrm>
            <a:off x="977900" y="2768600"/>
            <a:ext cx="11049000" cy="42164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Mas e se fizermos isso ?! Qual será o valor de x ?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1000"/>
              </a:spcBef>
            </a:pPr>
            <a:endParaRPr sz="2400" dirty="0">
              <a:solidFill>
                <a:srgbClr val="002939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sp>
        <p:nvSpPr>
          <p:cNvPr id="233479" name="Rectangle 5"/>
          <p:cNvSpPr/>
          <p:nvPr/>
        </p:nvSpPr>
        <p:spPr>
          <a:xfrm>
            <a:off x="1130300" y="3111500"/>
            <a:ext cx="3263900" cy="19050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x = </a:t>
            </a:r>
            <a:r>
              <a:rPr sz="2400" dirty="0">
                <a:solidFill>
                  <a:srgbClr val="3F691E"/>
                </a:solidFill>
                <a:latin typeface="Gill Sans" pitchFamily="-108" charset="0"/>
                <a:cs typeface="Gill Sans" pitchFamily="-108" charset="0"/>
              </a:rPr>
              <a:t>“casa”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y = x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x = </a:t>
            </a:r>
            <a:r>
              <a:rPr sz="2400" dirty="0">
                <a:solidFill>
                  <a:srgbClr val="558E28"/>
                </a:solidFill>
                <a:latin typeface="Gill Sans" pitchFamily="-108" charset="0"/>
                <a:cs typeface="Gill Sans" pitchFamily="-108" charset="0"/>
              </a:rPr>
              <a:t>“fazenda”</a:t>
            </a:r>
            <a:endParaRPr sz="2400" dirty="0">
              <a:solidFill>
                <a:srgbClr val="558E28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</a:t>
            </a:r>
            <a:r>
              <a:rPr sz="2400" dirty="0">
                <a:solidFill>
                  <a:srgbClr val="FD9A00"/>
                </a:solidFill>
                <a:latin typeface="Gill Sans" pitchFamily="-108" charset="0"/>
                <a:cs typeface="Gill Sans" pitchFamily="-108" charset="0"/>
              </a:rPr>
              <a:t>print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x</a:t>
            </a:r>
            <a:endParaRPr sz="2400" dirty="0">
              <a:solidFill>
                <a:srgbClr val="002D99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49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4499" name="Rectangle 1"/>
          <p:cNvSpPr/>
          <p:nvPr>
            <p:ph type="title"/>
          </p:nvPr>
        </p:nvSpPr>
        <p:spPr>
          <a:xfrm>
            <a:off x="1308100" y="70485"/>
            <a:ext cx="10464800" cy="15748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sz="7000" dirty="0"/>
              <a:t>Atribuição</a:t>
            </a:r>
            <a:endParaRPr sz="7000" dirty="0"/>
          </a:p>
        </p:txBody>
      </p:sp>
      <p:pic>
        <p:nvPicPr>
          <p:cNvPr id="23450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206693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4502" name="Rectangle 4"/>
          <p:cNvSpPr/>
          <p:nvPr/>
        </p:nvSpPr>
        <p:spPr>
          <a:xfrm>
            <a:off x="977900" y="3733800"/>
            <a:ext cx="11049000" cy="42164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Mas e se fizermos isso ?! Qual será o valor de x ?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r>
              <a:rPr sz="3200" dirty="0">
                <a:solidFill>
                  <a:srgbClr val="343434"/>
                </a:solidFill>
                <a:latin typeface="Gill Sans" pitchFamily="-108" charset="0"/>
                <a:cs typeface="Gill Sans" pitchFamily="-108" charset="0"/>
              </a:rPr>
              <a:t>Do mesmo jeito que nós esperávamos! Dados nativos são imutáveis! (String, Inteiros, float, complexos).</a:t>
            </a:r>
            <a:endParaRPr sz="3200" dirty="0">
              <a:solidFill>
                <a:srgbClr val="343434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  <a:buSzPct val="171000"/>
              <a:buFont typeface="Gill Sans" pitchFamily="-108" charset="0"/>
              <a:buChar char="•"/>
            </a:pPr>
            <a:endParaRPr sz="3200" dirty="0">
              <a:solidFill>
                <a:schemeClr val="tx1"/>
              </a:solidFill>
              <a:latin typeface="Gill Sans" pitchFamily="-108" charset="0"/>
              <a:cs typeface="Gill Sans" pitchFamily="-108" charset="0"/>
            </a:endParaRPr>
          </a:p>
          <a:p>
            <a:pPr marL="494030" indent="-494030" algn="l">
              <a:spcBef>
                <a:spcPts val="3800"/>
              </a:spcBef>
            </a:pPr>
            <a:endParaRPr sz="3600" dirty="0">
              <a:solidFill>
                <a:schemeClr val="tx1"/>
              </a:solidFill>
              <a:latin typeface="Gill Sans" pitchFamily="-108" charset="0"/>
              <a:ea typeface="Gill Sans" pitchFamily="-108" charset="0"/>
            </a:endParaRPr>
          </a:p>
        </p:txBody>
      </p:sp>
      <p:sp>
        <p:nvSpPr>
          <p:cNvPr id="234503" name="Rectangle 5"/>
          <p:cNvSpPr/>
          <p:nvPr/>
        </p:nvSpPr>
        <p:spPr>
          <a:xfrm>
            <a:off x="1561465" y="2329180"/>
            <a:ext cx="3263900" cy="19050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x = </a:t>
            </a:r>
            <a:r>
              <a:rPr sz="2400" dirty="0">
                <a:solidFill>
                  <a:srgbClr val="3F691E"/>
                </a:solidFill>
                <a:latin typeface="Gill Sans" pitchFamily="-108" charset="0"/>
                <a:cs typeface="Gill Sans" pitchFamily="-108" charset="0"/>
              </a:rPr>
              <a:t>“casa”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y = x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y = </a:t>
            </a:r>
            <a:r>
              <a:rPr sz="2400" dirty="0">
                <a:solidFill>
                  <a:srgbClr val="558E28"/>
                </a:solidFill>
                <a:latin typeface="Gill Sans" pitchFamily="-108" charset="0"/>
                <a:cs typeface="Gill Sans" pitchFamily="-108" charset="0"/>
              </a:rPr>
              <a:t>“fazenda”</a:t>
            </a:r>
            <a:endParaRPr sz="2400" dirty="0">
              <a:solidFill>
                <a:srgbClr val="558E28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</a:t>
            </a:r>
            <a:r>
              <a:rPr sz="2400" dirty="0">
                <a:solidFill>
                  <a:srgbClr val="FD9A00"/>
                </a:solidFill>
                <a:latin typeface="Gill Sans" pitchFamily="-108" charset="0"/>
                <a:cs typeface="Gill Sans" pitchFamily="-108" charset="0"/>
              </a:rPr>
              <a:t>print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x</a:t>
            </a:r>
            <a:endParaRPr sz="2400" dirty="0">
              <a:solidFill>
                <a:srgbClr val="002D99"/>
              </a:solidFill>
              <a:latin typeface="Gill Sans" pitchFamily="-108" charset="0"/>
              <a:ea typeface="Gill Sans" pitchFamily="-108" charset="0"/>
            </a:endParaRPr>
          </a:p>
        </p:txBody>
      </p:sp>
      <p:sp>
        <p:nvSpPr>
          <p:cNvPr id="234504" name="Rectangle 6"/>
          <p:cNvSpPr/>
          <p:nvPr/>
        </p:nvSpPr>
        <p:spPr>
          <a:xfrm>
            <a:off x="1308100" y="6946900"/>
            <a:ext cx="8940800" cy="23876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x = </a:t>
            </a:r>
            <a:r>
              <a:rPr sz="2400" dirty="0">
                <a:solidFill>
                  <a:srgbClr val="3F691E"/>
                </a:solidFill>
                <a:latin typeface="Gill Sans" pitchFamily="-108" charset="0"/>
                <a:cs typeface="Gill Sans" pitchFamily="-108" charset="0"/>
              </a:rPr>
              <a:t>“casa”  #cria 3, x referencia ao objeto string “casa”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y = x         </a:t>
            </a:r>
            <a:r>
              <a:rPr sz="2400" dirty="0">
                <a:solidFill>
                  <a:srgbClr val="3F691E"/>
                </a:solidFill>
                <a:latin typeface="Gill Sans" pitchFamily="-108" charset="0"/>
                <a:cs typeface="Gill Sans" pitchFamily="-108" charset="0"/>
              </a:rPr>
              <a:t># Cria variavel y,  referencia ao objeto string “casa”</a:t>
            </a:r>
            <a:endParaRPr sz="2400" dirty="0">
              <a:solidFill>
                <a:srgbClr val="002D99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y = </a:t>
            </a:r>
            <a:r>
              <a:rPr sz="2400" dirty="0">
                <a:solidFill>
                  <a:srgbClr val="558E28"/>
                </a:solidFill>
                <a:latin typeface="Gill Sans" pitchFamily="-108" charset="0"/>
                <a:cs typeface="Gill Sans" pitchFamily="-108" charset="0"/>
              </a:rPr>
              <a:t>“fazenda”   #Cria referencia ao objeto string “fazenda”</a:t>
            </a:r>
            <a:endParaRPr sz="2400" dirty="0">
              <a:solidFill>
                <a:srgbClr val="558E28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</a:t>
            </a:r>
            <a:r>
              <a:rPr sz="2400" dirty="0">
                <a:solidFill>
                  <a:srgbClr val="FD9A00"/>
                </a:solidFill>
                <a:latin typeface="Gill Sans" pitchFamily="-108" charset="0"/>
                <a:cs typeface="Gill Sans" pitchFamily="-108" charset="0"/>
              </a:rPr>
              <a:t>print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x          </a:t>
            </a:r>
            <a:r>
              <a:rPr sz="2400" dirty="0">
                <a:solidFill>
                  <a:srgbClr val="558E28"/>
                </a:solidFill>
                <a:latin typeface="Gill Sans" pitchFamily="-108" charset="0"/>
                <a:cs typeface="Gill Sans" pitchFamily="-108" charset="0"/>
              </a:rPr>
              <a:t>  # Nenhum efeito em x, ainda referencia “casa”</a:t>
            </a:r>
            <a:endParaRPr sz="2400" dirty="0">
              <a:solidFill>
                <a:srgbClr val="558E28"/>
              </a:solidFill>
              <a:latin typeface="Gill Sans" pitchFamily="-108" charset="0"/>
              <a:cs typeface="Gill Sans" pitchFamily="-108" charset="0"/>
            </a:endParaRPr>
          </a:p>
          <a:p>
            <a:pPr algn="l">
              <a:spcBef>
                <a:spcPts val="1000"/>
              </a:spcBef>
            </a:pPr>
            <a:r>
              <a:rPr sz="2400" dirty="0">
                <a:solidFill>
                  <a:schemeClr val="tx1"/>
                </a:solidFill>
                <a:latin typeface="Gill Sans" pitchFamily="-108" charset="0"/>
                <a:cs typeface="Gill Sans" pitchFamily="-108" charset="0"/>
              </a:rPr>
              <a:t>&gt;&gt;&gt;</a:t>
            </a:r>
            <a:r>
              <a:rPr sz="2400" dirty="0">
                <a:solidFill>
                  <a:srgbClr val="002D99"/>
                </a:solidFill>
                <a:latin typeface="Gill Sans" pitchFamily="-108" charset="0"/>
                <a:cs typeface="Gill Sans" pitchFamily="-108" charset="0"/>
              </a:rPr>
              <a:t>  casa</a:t>
            </a:r>
            <a:endParaRPr sz="2400" dirty="0">
              <a:solidFill>
                <a:srgbClr val="002D99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2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wrap="none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kern="1200" baseline="0">
                <a:solidFill>
                  <a:srgbClr val="000000"/>
                </a:solidFill>
                <a:latin typeface="Gill Sans" pitchFamily="-108" charset="0"/>
                <a:ea typeface="ヒラギノ角ゴ ProN W3" pitchFamily="-108" charset="-128"/>
                <a:cs typeface="+mn-cs"/>
                <a:sym typeface="Gill Sans" pitchFamily="-108" charset="0"/>
              </a:defRPr>
            </a:lvl5pPr>
          </a:lstStyle>
          <a:p>
            <a:pPr lvl="0" eaLnBrk="1" hangingPunct="1"/>
            <a:fld id="{9A0DB2DC-4C9A-4742-B13C-FB6460FD3503}" type="slidenum">
              <a:rPr lang="en-US" sz="1800" dirty="0">
                <a:solidFill>
                  <a:schemeClr val="tx1"/>
                </a:solidFill>
                <a:cs typeface="Gill Sans" pitchFamily="-108" charset="0"/>
              </a:rPr>
            </a:fld>
            <a:endParaRPr lang="en-US" sz="1800" dirty="0">
              <a:solidFill>
                <a:schemeClr val="tx1"/>
              </a:solidFill>
              <a:ea typeface="Gill Sans" pitchFamily="-108" charset="0"/>
              <a:cs typeface="Gill Sans" pitchFamily="-108" charset="0"/>
            </a:endParaRPr>
          </a:p>
        </p:txBody>
      </p:sp>
      <p:sp>
        <p:nvSpPr>
          <p:cNvPr id="235523" name="Rectangle 1"/>
          <p:cNvSpPr/>
          <p:nvPr>
            <p:ph type="title"/>
          </p:nvPr>
        </p:nvSpPr>
        <p:spPr>
          <a:xfrm>
            <a:off x="1270000" y="254000"/>
            <a:ext cx="11595100" cy="2438400"/>
          </a:xfrm>
        </p:spPr>
        <p:txBody>
          <a:bodyPr vert="horz" wrap="square" lIns="50800" tIns="50800" rIns="50800" bIns="50800" anchor="ctr" anchorCtr="0"/>
          <a:p>
            <a:pPr algn="l" eaLnBrk="1" hangingPunct="1"/>
            <a:r>
              <a:rPr dirty="0"/>
              <a:t>Listas, Strings e Tuplas</a:t>
            </a:r>
            <a:endParaRPr dirty="0"/>
          </a:p>
        </p:txBody>
      </p:sp>
      <p:pic>
        <p:nvPicPr>
          <p:cNvPr id="23552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890588"/>
            <a:ext cx="1130300" cy="1438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5526" name="Rectangle 4"/>
          <p:cNvSpPr/>
          <p:nvPr/>
        </p:nvSpPr>
        <p:spPr>
          <a:xfrm>
            <a:off x="1155700" y="2971800"/>
            <a:ext cx="10820400" cy="800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 anchorCtr="0"/>
          <a:p>
            <a:r>
              <a:rPr sz="4800" dirty="0">
                <a:solidFill>
                  <a:srgbClr val="1A1A1A"/>
                </a:solidFill>
                <a:latin typeface="Gill Sans" pitchFamily="-108" charset="0"/>
                <a:cs typeface="Gill Sans" pitchFamily="-108" charset="0"/>
              </a:rPr>
              <a:t>...  O poder de python agora!</a:t>
            </a:r>
            <a:endParaRPr sz="4800" dirty="0">
              <a:solidFill>
                <a:srgbClr val="1A1A1A"/>
              </a:solidFill>
              <a:latin typeface="Gill Sans" pitchFamily="-108" charset="0"/>
              <a:ea typeface="Gill Sans" pitchFamily="-108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&amp; Bullets copy 1">
  <a:themeElements>
    <a:clrScheme name="Title &amp; Bullets copy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3378</Words>
  <Application>WPS Presentation</Application>
  <PresentationFormat>Custom</PresentationFormat>
  <Paragraphs>213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21</vt:i4>
      </vt:variant>
    </vt:vector>
  </HeadingPairs>
  <TitlesOfParts>
    <vt:vector size="51" baseType="lpstr">
      <vt:lpstr>Arial</vt:lpstr>
      <vt:lpstr>SimSun</vt:lpstr>
      <vt:lpstr>Wingdings</vt:lpstr>
      <vt:lpstr>Gill Sans</vt:lpstr>
      <vt:lpstr>DejaVu Math TeX Gyre</vt:lpstr>
      <vt:lpstr>ヒラギノ角ゴ ProN W3</vt:lpstr>
      <vt:lpstr>Droid Sans Fallback</vt:lpstr>
      <vt:lpstr>Arial</vt:lpstr>
      <vt:lpstr>DejaVu Sans</vt:lpstr>
      <vt:lpstr>Calibri</vt:lpstr>
      <vt:lpstr>ヒラギノ角ゴ Pro W3</vt:lpstr>
      <vt:lpstr>Lucida Grande</vt:lpstr>
      <vt:lpstr>Courier</vt:lpstr>
      <vt:lpstr>微软雅黑</vt:lpstr>
      <vt:lpstr/>
      <vt:lpstr>Arial Unicode MS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- Center</vt:lpstr>
      <vt:lpstr>Title &amp; Bullets copy 1</vt:lpstr>
      <vt:lpstr>Blue Waves</vt:lpstr>
      <vt:lpstr>PowerPoint 演示文稿</vt:lpstr>
      <vt:lpstr>Atribuição</vt:lpstr>
      <vt:lpstr>Atribuição</vt:lpstr>
      <vt:lpstr>Atribuição</vt:lpstr>
      <vt:lpstr>Atribuição</vt:lpstr>
      <vt:lpstr>Atribuição</vt:lpstr>
      <vt:lpstr>Atribuição</vt:lpstr>
      <vt:lpstr>Atribuição</vt:lpstr>
      <vt:lpstr>Listas, Strings e Tuplas</vt:lpstr>
      <vt:lpstr>Listas, Strings e Tuplas</vt:lpstr>
      <vt:lpstr>Listas, Strings e Tuplas</vt:lpstr>
      <vt:lpstr>Listas, Strings e Tuplas</vt:lpstr>
      <vt:lpstr>Operacões em Listas</vt:lpstr>
      <vt:lpstr>Operacões em Listas</vt:lpstr>
      <vt:lpstr>Operacões em Listas</vt:lpstr>
      <vt:lpstr>Booleanos</vt:lpstr>
      <vt:lpstr>Expressões lógicas</vt:lpstr>
      <vt:lpstr>Instruções if</vt:lpstr>
      <vt:lpstr>Instruções if</vt:lpstr>
      <vt:lpstr>Instruções for</vt:lpstr>
      <vt:lpstr>Instruções for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Bsico</dc:title>
  <dc:creator/>
  <cp:lastModifiedBy>gabriel</cp:lastModifiedBy>
  <cp:revision>4</cp:revision>
  <dcterms:created xsi:type="dcterms:W3CDTF">2019-05-12T23:12:13Z</dcterms:created>
  <dcterms:modified xsi:type="dcterms:W3CDTF">2019-05-12T23:12:13Z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