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</p:sldMasterIdLst>
  <p:sldIdLst>
    <p:sldId id="259" r:id="rId18"/>
    <p:sldId id="271" r:id="rId19"/>
    <p:sldId id="258" r:id="rId20"/>
    <p:sldId id="260" r:id="rId21"/>
    <p:sldId id="282" r:id="rId22"/>
    <p:sldId id="262" r:id="rId23"/>
    <p:sldId id="257" r:id="rId24"/>
    <p:sldId id="266" r:id="rId25"/>
    <p:sldId id="261" r:id="rId26"/>
    <p:sldId id="267" r:id="rId27"/>
    <p:sldId id="263" r:id="rId28"/>
    <p:sldId id="268" r:id="rId29"/>
    <p:sldId id="264" r:id="rId30"/>
    <p:sldId id="269" r:id="rId31"/>
    <p:sldId id="277" r:id="rId32"/>
    <p:sldId id="265" r:id="rId33"/>
    <p:sldId id="270" r:id="rId34"/>
    <p:sldId id="272" r:id="rId35"/>
    <p:sldId id="275" r:id="rId36"/>
    <p:sldId id="276" r:id="rId37"/>
    <p:sldId id="292" r:id="rId38"/>
    <p:sldId id="327" r:id="rId39"/>
    <p:sldId id="280" r:id="rId40"/>
    <p:sldId id="274" r:id="rId41"/>
    <p:sldId id="279" r:id="rId42"/>
  </p:sldIdLst>
  <p:sldSz cx="13004800" cy="9753600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0" y="-28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25.xml"/><Relationship Id="rId41" Type="http://schemas.openxmlformats.org/officeDocument/2006/relationships/slide" Target="slides/slide24.xml"/><Relationship Id="rId40" Type="http://schemas.openxmlformats.org/officeDocument/2006/relationships/slide" Target="slides/slide2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2.xml"/><Relationship Id="rId38" Type="http://schemas.openxmlformats.org/officeDocument/2006/relationships/slide" Target="slides/slide21.xml"/><Relationship Id="rId37" Type="http://schemas.openxmlformats.org/officeDocument/2006/relationships/slide" Target="slides/slide20.xml"/><Relationship Id="rId36" Type="http://schemas.openxmlformats.org/officeDocument/2006/relationships/slide" Target="slides/slide19.xml"/><Relationship Id="rId35" Type="http://schemas.openxmlformats.org/officeDocument/2006/relationships/slide" Target="slides/slide18.xml"/><Relationship Id="rId34" Type="http://schemas.openxmlformats.org/officeDocument/2006/relationships/slide" Target="slides/slide17.xml"/><Relationship Id="rId33" Type="http://schemas.openxmlformats.org/officeDocument/2006/relationships/slide" Target="slides/slide16.xml"/><Relationship Id="rId32" Type="http://schemas.openxmlformats.org/officeDocument/2006/relationships/slide" Target="slides/slide1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0" Type="http://schemas.openxmlformats.org/officeDocument/2006/relationships/slide" Target="slides/slide3.xml"/><Relationship Id="rId2" Type="http://schemas.openxmlformats.org/officeDocument/2006/relationships/theme" Target="theme/theme1.xml"/><Relationship Id="rId19" Type="http://schemas.openxmlformats.org/officeDocument/2006/relationships/slide" Target="slides/slide2.xml"/><Relationship Id="rId18" Type="http://schemas.openxmlformats.org/officeDocument/2006/relationships/slide" Target="slides/slide1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66045" y="1702364"/>
            <a:ext cx="11672711" cy="15398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68302" y="3445369"/>
            <a:ext cx="11679485" cy="24925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85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3415"/>
            </a:lvl1pPr>
            <a:lvl2pPr marL="650240" indent="0">
              <a:buNone/>
              <a:defRPr sz="2845"/>
            </a:lvl2pPr>
            <a:lvl3pPr marL="1300480" indent="0">
              <a:buNone/>
              <a:defRPr sz="2560"/>
            </a:lvl3pPr>
            <a:lvl4pPr marL="1950720" indent="0">
              <a:buNone/>
              <a:defRPr sz="2275"/>
            </a:lvl4pPr>
            <a:lvl5pPr marL="2600960" indent="0">
              <a:buNone/>
              <a:defRPr sz="2275"/>
            </a:lvl5pPr>
            <a:lvl6pPr marL="3251200" indent="0">
              <a:buNone/>
              <a:defRPr sz="2275"/>
            </a:lvl6pPr>
            <a:lvl7pPr marL="3901440" indent="0">
              <a:buNone/>
              <a:defRPr sz="2275"/>
            </a:lvl7pPr>
            <a:lvl8pPr marL="4551680" indent="0">
              <a:buNone/>
              <a:defRPr sz="2275"/>
            </a:lvl8pPr>
            <a:lvl9pPr marL="5201920" indent="0">
              <a:buNone/>
              <a:defRPr sz="22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19289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8" y="2390987"/>
            <a:ext cx="5502204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8" y="3562773"/>
            <a:ext cx="550220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9298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9298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404338"/>
            <a:ext cx="6583680" cy="693137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270933"/>
            <a:ext cx="2926080" cy="8444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70933"/>
            <a:ext cx="8561493" cy="8444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66045" y="1702364"/>
            <a:ext cx="11672711" cy="15398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68302" y="3445369"/>
            <a:ext cx="11679485" cy="24925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85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3415"/>
            </a:lvl1pPr>
            <a:lvl2pPr marL="650240" indent="0">
              <a:buNone/>
              <a:defRPr sz="2845"/>
            </a:lvl2pPr>
            <a:lvl3pPr marL="1300480" indent="0">
              <a:buNone/>
              <a:defRPr sz="2560"/>
            </a:lvl3pPr>
            <a:lvl4pPr marL="1950720" indent="0">
              <a:buNone/>
              <a:defRPr sz="2275"/>
            </a:lvl4pPr>
            <a:lvl5pPr marL="2600960" indent="0">
              <a:buNone/>
              <a:defRPr sz="2275"/>
            </a:lvl5pPr>
            <a:lvl6pPr marL="3251200" indent="0">
              <a:buNone/>
              <a:defRPr sz="2275"/>
            </a:lvl6pPr>
            <a:lvl7pPr marL="3901440" indent="0">
              <a:buNone/>
              <a:defRPr sz="2275"/>
            </a:lvl7pPr>
            <a:lvl8pPr marL="4551680" indent="0">
              <a:buNone/>
              <a:defRPr sz="2275"/>
            </a:lvl8pPr>
            <a:lvl9pPr marL="5201920" indent="0">
              <a:buNone/>
              <a:defRPr sz="22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19289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8" y="2390987"/>
            <a:ext cx="5502204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8" y="3562773"/>
            <a:ext cx="550220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9298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9298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404338"/>
            <a:ext cx="6583680" cy="693137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270933"/>
            <a:ext cx="2926080" cy="8444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70933"/>
            <a:ext cx="8561493" cy="8444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66045" y="1702364"/>
            <a:ext cx="11672711" cy="15398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68302" y="3445369"/>
            <a:ext cx="11679485" cy="24925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85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3415"/>
            </a:lvl1pPr>
            <a:lvl2pPr marL="650240" indent="0">
              <a:buNone/>
              <a:defRPr sz="2845"/>
            </a:lvl2pPr>
            <a:lvl3pPr marL="1300480" indent="0">
              <a:buNone/>
              <a:defRPr sz="2560"/>
            </a:lvl3pPr>
            <a:lvl4pPr marL="1950720" indent="0">
              <a:buNone/>
              <a:defRPr sz="2275"/>
            </a:lvl4pPr>
            <a:lvl5pPr marL="2600960" indent="0">
              <a:buNone/>
              <a:defRPr sz="2275"/>
            </a:lvl5pPr>
            <a:lvl6pPr marL="3251200" indent="0">
              <a:buNone/>
              <a:defRPr sz="2275"/>
            </a:lvl6pPr>
            <a:lvl7pPr marL="3901440" indent="0">
              <a:buNone/>
              <a:defRPr sz="2275"/>
            </a:lvl7pPr>
            <a:lvl8pPr marL="4551680" indent="0">
              <a:buNone/>
              <a:defRPr sz="2275"/>
            </a:lvl8pPr>
            <a:lvl9pPr marL="5201920" indent="0">
              <a:buNone/>
              <a:defRPr sz="22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19289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8" y="2390987"/>
            <a:ext cx="5502204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8" y="3562773"/>
            <a:ext cx="550220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9298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9298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404338"/>
            <a:ext cx="6583680" cy="693137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270933"/>
            <a:ext cx="2926080" cy="8444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70933"/>
            <a:ext cx="8561493" cy="8444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3" Type="http://schemas.openxmlformats.org/officeDocument/2006/relationships/theme" Target="../theme/theme14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3" Type="http://schemas.openxmlformats.org/officeDocument/2006/relationships/theme" Target="../theme/theme15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3" Type="http://schemas.openxmlformats.org/officeDocument/2006/relationships/theme" Target="../theme/theme16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1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8482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48483" name="Rectangle 2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331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0770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60771" name="Rectangle 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33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3058" name="Rectangle 1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536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346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85347" name="Rectangle 2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638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ct val="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lnSpc>
          <a:spcPct val="110000"/>
        </a:lnSpc>
        <a:spcBef>
          <a:spcPts val="3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50240" y="270933"/>
            <a:ext cx="11704320" cy="8286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50240" y="1670756"/>
            <a:ext cx="11704320" cy="704426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99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99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99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487680" indent="-487680" algn="l" rtl="0" fontAlgn="base">
        <a:spcBef>
          <a:spcPts val="140"/>
        </a:spcBef>
        <a:spcAft>
          <a:spcPct val="0"/>
        </a:spcAft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rtl="0" fontAlgn="base">
        <a:spcBef>
          <a:spcPts val="140"/>
        </a:spcBef>
        <a:spcAft>
          <a:spcPct val="0"/>
        </a:spcAft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rtl="0" fontAlgn="base">
        <a:spcBef>
          <a:spcPts val="14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rtl="0" fontAlgn="base">
        <a:spcBef>
          <a:spcPts val="140"/>
        </a:spcBef>
        <a:spcAft>
          <a:spcPct val="0"/>
        </a:spcAft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rtl="0" fontAlgn="base">
        <a:spcBef>
          <a:spcPts val="140"/>
        </a:spcBef>
        <a:spcAft>
          <a:spcPct val="0"/>
        </a:spcAft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50240" y="270933"/>
            <a:ext cx="11704320" cy="8286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50240" y="1670756"/>
            <a:ext cx="11704320" cy="704426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99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99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99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487680" indent="-487680" algn="l" rtl="0" fontAlgn="base">
        <a:spcBef>
          <a:spcPts val="140"/>
        </a:spcBef>
        <a:spcAft>
          <a:spcPct val="0"/>
        </a:spcAft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rtl="0" fontAlgn="base">
        <a:spcBef>
          <a:spcPts val="140"/>
        </a:spcBef>
        <a:spcAft>
          <a:spcPct val="0"/>
        </a:spcAft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rtl="0" fontAlgn="base">
        <a:spcBef>
          <a:spcPts val="14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rtl="0" fontAlgn="base">
        <a:spcBef>
          <a:spcPts val="140"/>
        </a:spcBef>
        <a:spcAft>
          <a:spcPct val="0"/>
        </a:spcAft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rtl="0" fontAlgn="base">
        <a:spcBef>
          <a:spcPts val="140"/>
        </a:spcBef>
        <a:spcAft>
          <a:spcPct val="0"/>
        </a:spcAft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50240" y="270933"/>
            <a:ext cx="11704320" cy="8286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50240" y="1670756"/>
            <a:ext cx="11704320" cy="704426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99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99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99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487680" indent="-487680" algn="l" rtl="0" fontAlgn="base">
        <a:spcBef>
          <a:spcPts val="140"/>
        </a:spcBef>
        <a:spcAft>
          <a:spcPct val="0"/>
        </a:spcAft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rtl="0" fontAlgn="base">
        <a:spcBef>
          <a:spcPts val="140"/>
        </a:spcBef>
        <a:spcAft>
          <a:spcPct val="0"/>
        </a:spcAft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rtl="0" fontAlgn="base">
        <a:spcBef>
          <a:spcPts val="14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rtl="0" fontAlgn="base">
        <a:spcBef>
          <a:spcPts val="140"/>
        </a:spcBef>
        <a:spcAft>
          <a:spcPct val="0"/>
        </a:spcAft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rtl="0" fontAlgn="base">
        <a:spcBef>
          <a:spcPts val="140"/>
        </a:spcBef>
        <a:spcAft>
          <a:spcPct val="0"/>
        </a:spcAft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2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6146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1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74755" name="Rectangle 2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71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1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87043" name="Rectangle 2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819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921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23907" name="Rectangle 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126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6194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36195" name="Rectangle 2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229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6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7.xml"/><Relationship Id="rId3" Type="http://schemas.openxmlformats.org/officeDocument/2006/relationships/image" Target="../media/image14.png"/><Relationship Id="rId2" Type="http://schemas.openxmlformats.org/officeDocument/2006/relationships/hyperlink" Target="http://docs.python.org/reference/expressions.html%23" TargetMode="Externa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197635" name="Rectangle 1"/>
          <p:cNvSpPr/>
          <p:nvPr>
            <p:ph type="title"/>
          </p:nvPr>
        </p:nvSpPr>
        <p:spPr>
          <a:xfrm>
            <a:off x="579755" y="4330700"/>
            <a:ext cx="12611100" cy="1435100"/>
          </a:xfrm>
          <a:ln/>
        </p:spPr>
        <p:txBody>
          <a:bodyPr vert="horz" wrap="square" lIns="50800" tIns="50800" rIns="50800" bIns="50800" anchor="b" anchorCtr="0"/>
          <a:p>
            <a:pPr eaLnBrk="1" hangingPunct="1"/>
            <a:r>
              <a:rPr dirty="0">
                <a:solidFill>
                  <a:srgbClr val="4D4D4D"/>
                </a:solidFill>
              </a:rPr>
              <a:t>Python Básico</a:t>
            </a:r>
            <a:endParaRPr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685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068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99980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6854" name="Rectangle 4"/>
          <p:cNvSpPr/>
          <p:nvPr/>
        </p:nvSpPr>
        <p:spPr>
          <a:xfrm>
            <a:off x="1549400" y="33401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lnSpc>
                <a:spcPct val="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1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Números: </a:t>
            </a:r>
            <a:r>
              <a:rPr sz="3600" dirty="0">
                <a:solidFill>
                  <a:srgbClr val="001F67"/>
                </a:solidFill>
                <a:latin typeface="Gill Sans" pitchFamily="-108" charset="0"/>
                <a:cs typeface="Gill Sans" pitchFamily="-108" charset="0"/>
              </a:rPr>
              <a:t>+ - * / %</a:t>
            </a: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 tem suas funções características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001F67"/>
                </a:solidFill>
                <a:latin typeface="Gill Sans" pitchFamily="-108" charset="0"/>
                <a:cs typeface="Gill Sans" pitchFamily="-108" charset="0"/>
              </a:rPr>
              <a:t>+</a:t>
            </a:r>
            <a:r>
              <a:rPr sz="24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 pode ser usado como concatenação de Strings;</a:t>
            </a:r>
            <a:endParaRPr sz="24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001F67"/>
                </a:solidFill>
                <a:latin typeface="Gill Sans" pitchFamily="-108" charset="0"/>
                <a:cs typeface="Gill Sans" pitchFamily="-108" charset="0"/>
              </a:rPr>
              <a:t>%</a:t>
            </a:r>
            <a:r>
              <a:rPr sz="24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 pode ser usado para formatar Strings (assim como em C).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0685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5225415"/>
            <a:ext cx="8001000" cy="311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6856" name="Rectangle 6"/>
          <p:cNvSpPr/>
          <p:nvPr/>
        </p:nvSpPr>
        <p:spPr>
          <a:xfrm>
            <a:off x="3245485" y="6769100"/>
            <a:ext cx="2870200" cy="7747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0787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7878" name="Rectangle 4"/>
          <p:cNvSpPr/>
          <p:nvPr/>
        </p:nvSpPr>
        <p:spPr>
          <a:xfrm>
            <a:off x="1219200" y="22352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Operadores lógicos são palavras e não símbolos (||, &amp;&amp;)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and, or, not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0890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8902" name="Rectangle 4"/>
          <p:cNvSpPr/>
          <p:nvPr/>
        </p:nvSpPr>
        <p:spPr>
          <a:xfrm>
            <a:off x="1117600" y="19050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Operadores lógicos são palavras e não símbolos (||, &amp;&amp;)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and, or, not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0890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4318000"/>
            <a:ext cx="8001000" cy="311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8904" name="Rectangle 6"/>
          <p:cNvSpPr/>
          <p:nvPr/>
        </p:nvSpPr>
        <p:spPr>
          <a:xfrm>
            <a:off x="2679700" y="5461000"/>
            <a:ext cx="5054600" cy="4191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0992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9926" name="Rectangle 4"/>
          <p:cNvSpPr/>
          <p:nvPr/>
        </p:nvSpPr>
        <p:spPr>
          <a:xfrm>
            <a:off x="1104900" y="22352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lnSpc>
                <a:spcPct val="1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001F67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36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 </a:t>
            </a: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é o comando básico para “impressão” na tela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109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0950" name="Rectangle 4"/>
          <p:cNvSpPr/>
          <p:nvPr/>
        </p:nvSpPr>
        <p:spPr>
          <a:xfrm>
            <a:off x="1219200" y="22606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lnSpc>
                <a:spcPct val="1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001F67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36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 é o comando básico para “impressão” na tela</a:t>
            </a: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10952" name="Rectangle 6"/>
          <p:cNvSpPr/>
          <p:nvPr/>
        </p:nvSpPr>
        <p:spPr>
          <a:xfrm>
            <a:off x="4308475" y="5080000"/>
            <a:ext cx="1409700" cy="7747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  <p:pic>
        <p:nvPicPr>
          <p:cNvPr id="20890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35" y="4206875"/>
            <a:ext cx="8001000" cy="311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Rectangle 6"/>
          <p:cNvSpPr/>
          <p:nvPr/>
        </p:nvSpPr>
        <p:spPr>
          <a:xfrm>
            <a:off x="2058035" y="6543675"/>
            <a:ext cx="1409700" cy="7747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119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1974" name="Rectangle 4"/>
          <p:cNvSpPr/>
          <p:nvPr/>
        </p:nvSpPr>
        <p:spPr>
          <a:xfrm>
            <a:off x="1092200" y="4038600"/>
            <a:ext cx="10566400" cy="40894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E se você quiser receber uma entrada diretamente do usuário ?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i="1" dirty="0">
                <a:solidFill>
                  <a:srgbClr val="001F67"/>
                </a:solidFill>
                <a:latin typeface="Gill Sans" pitchFamily="-108" charset="0"/>
                <a:cs typeface="Gill Sans" pitchFamily="-108" charset="0"/>
              </a:rPr>
              <a:t>raw_input()   - retorna uma string !</a:t>
            </a:r>
            <a:endParaRPr sz="3600" i="1" dirty="0">
              <a:solidFill>
                <a:srgbClr val="001F67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lnSpc>
                <a:spcPct val="50000"/>
              </a:lnSpc>
              <a:spcBef>
                <a:spcPts val="3800"/>
              </a:spcBef>
            </a:pPr>
            <a:r>
              <a:rPr sz="3600" i="1" dirty="0">
                <a:solidFill>
                  <a:srgbClr val="4D4D4D"/>
                </a:solidFill>
                <a:latin typeface="Gill Sans" pitchFamily="-108" charset="0"/>
                <a:cs typeface="Gill Sans" pitchFamily="-108" charset="0"/>
              </a:rPr>
              <a:t>&gt;&gt;&gt; raw_input(‘Digite um valor’)</a:t>
            </a:r>
            <a:endParaRPr sz="3600" i="1" dirty="0">
              <a:solidFill>
                <a:srgbClr val="4D4D4D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129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2998" name="Rectangle 4"/>
          <p:cNvSpPr/>
          <p:nvPr/>
        </p:nvSpPr>
        <p:spPr>
          <a:xfrm>
            <a:off x="1092200" y="25146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A primeira atribuição em uma variável também é responsável por cria-lá.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Os tipos das variáveis não precisam ser informados;</a:t>
            </a:r>
            <a:endParaRPr sz="24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Python descobre o tipo da variável por conta própria!</a:t>
            </a:r>
            <a:endParaRPr sz="24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pic>
        <p:nvPicPr>
          <p:cNvPr id="21402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4022" name="Rectangle 4"/>
          <p:cNvSpPr/>
          <p:nvPr/>
        </p:nvSpPr>
        <p:spPr>
          <a:xfrm>
            <a:off x="1041400" y="2197100"/>
            <a:ext cx="10566400" cy="6413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A </a:t>
            </a:r>
            <a:r>
              <a:rPr sz="3600" b="1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primeira atribuição </a:t>
            </a: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em uma variável também é responsável por cria-lá.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Os tipos das variáveis não precisam ser informados;</a:t>
            </a:r>
            <a:endParaRPr sz="24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Python descobre o tipo da variável por conta própria</a:t>
            </a: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!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1402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5448300"/>
            <a:ext cx="8001000" cy="311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4024" name="Rectangle 6"/>
          <p:cNvSpPr/>
          <p:nvPr/>
        </p:nvSpPr>
        <p:spPr>
          <a:xfrm>
            <a:off x="2628900" y="5441950"/>
            <a:ext cx="2171700" cy="11684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15043" name="Rectangle 1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... Usando o Shell</a:t>
            </a:r>
            <a:endParaRPr sz="7000" dirty="0"/>
          </a:p>
        </p:txBody>
      </p:sp>
      <p:pic>
        <p:nvPicPr>
          <p:cNvPr id="21504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1504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59000"/>
            <a:ext cx="8994775" cy="4876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5049" name="Rectangle 7"/>
          <p:cNvSpPr/>
          <p:nvPr/>
        </p:nvSpPr>
        <p:spPr>
          <a:xfrm>
            <a:off x="1612900" y="5511800"/>
            <a:ext cx="7505700" cy="11684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18115" name="Rectangle 1"/>
          <p:cNvSpPr/>
          <p:nvPr>
            <p:ph type="title"/>
          </p:nvPr>
        </p:nvSpPr>
        <p:spPr>
          <a:xfrm>
            <a:off x="1308100" y="75438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Whitespace</a:t>
            </a:r>
            <a:endParaRPr sz="7000" dirty="0"/>
          </a:p>
        </p:txBody>
      </p:sp>
      <p:pic>
        <p:nvPicPr>
          <p:cNvPr id="2181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8118" name="Rectangle 4"/>
          <p:cNvSpPr/>
          <p:nvPr/>
        </p:nvSpPr>
        <p:spPr>
          <a:xfrm>
            <a:off x="1025525" y="5550535"/>
            <a:ext cx="10566400" cy="51689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Importante para identação e novas linhas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Use </a:t>
            </a:r>
            <a:r>
              <a:rPr sz="24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\ </a:t>
            </a: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 para quando for para uma próxima linha prematuramente.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Em Python  não há { } !! Isso é para definição de dicionários (</a:t>
            </a:r>
            <a:r>
              <a:rPr sz="36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dict</a:t>
            </a: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)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Blocos de código definidos por identação!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1000"/>
              </a:spcBef>
            </a:pP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198659" name="Rectangle 1"/>
          <p:cNvSpPr/>
          <p:nvPr>
            <p:ph type="title"/>
          </p:nvPr>
        </p:nvSpPr>
        <p:spPr>
          <a:xfrm>
            <a:off x="650240" y="3671358"/>
            <a:ext cx="11704320" cy="828605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Por onde começo ?</a:t>
            </a:r>
            <a:endParaRPr dirty="0"/>
          </a:p>
        </p:txBody>
      </p:sp>
      <p:pic>
        <p:nvPicPr>
          <p:cNvPr id="19866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798480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8661" name="Rectangle 3"/>
          <p:cNvSpPr/>
          <p:nvPr/>
        </p:nvSpPr>
        <p:spPr>
          <a:xfrm>
            <a:off x="1192530" y="6315710"/>
            <a:ext cx="10287000" cy="800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48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... Criando nosso primeiro Hello World !</a:t>
            </a:r>
            <a:endParaRPr sz="4800" dirty="0">
              <a:solidFill>
                <a:srgbClr val="1A1A1A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19139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Comentários</a:t>
            </a:r>
            <a:endParaRPr sz="7000" dirty="0"/>
          </a:p>
        </p:txBody>
      </p:sp>
      <p:pic>
        <p:nvPicPr>
          <p:cNvPr id="21914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9142" name="Rectangle 4"/>
          <p:cNvSpPr/>
          <p:nvPr/>
        </p:nvSpPr>
        <p:spPr>
          <a:xfrm>
            <a:off x="1168400" y="4053205"/>
            <a:ext cx="10566400" cy="2590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Comentários começam com #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 Convenção:  Você pode definir uma “documentação” em string como primeira linha de qualquer nova função  que você definir.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Muito importante para o desenvolvedor, crítico para o usuário!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1914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5537200"/>
            <a:ext cx="7721600" cy="19304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0163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Conhecendo a linguagem...</a:t>
            </a:r>
            <a:endParaRPr sz="7000" dirty="0"/>
          </a:p>
        </p:txBody>
      </p:sp>
      <p:pic>
        <p:nvPicPr>
          <p:cNvPr id="22016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2016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832100"/>
            <a:ext cx="9161463" cy="6527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20169" name="Rectangle 7"/>
          <p:cNvSpPr/>
          <p:nvPr/>
        </p:nvSpPr>
        <p:spPr>
          <a:xfrm>
            <a:off x="5270500" y="9042400"/>
            <a:ext cx="7810500" cy="292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13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Python Aula 03 </a:t>
            </a:r>
            <a:endParaRPr sz="13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1187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Conhecendo a linguagem...</a:t>
            </a:r>
            <a:endParaRPr sz="7000" dirty="0"/>
          </a:p>
        </p:txBody>
      </p:sp>
      <p:pic>
        <p:nvPicPr>
          <p:cNvPr id="22118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2119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99080"/>
            <a:ext cx="9728200" cy="60833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2211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Tipos Básicos</a:t>
            </a:r>
            <a:endParaRPr sz="7000" dirty="0"/>
          </a:p>
        </p:txBody>
      </p:sp>
      <p:pic>
        <p:nvPicPr>
          <p:cNvPr id="22221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22214" name="Rectangle 4"/>
          <p:cNvSpPr/>
          <p:nvPr/>
        </p:nvSpPr>
        <p:spPr>
          <a:xfrm>
            <a:off x="1168400" y="4237990"/>
            <a:ext cx="10566400" cy="666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Inteiros  (padrão para números)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Divisão entre inteiros, resposta um inteiro!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Inteiros Longos 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 ou l no final. (Convertido automaticamente com precisão de  inteiros &gt; 32 bits)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Floats (ponto flutuante)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1.23, 3.4e-10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Complexas 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&gt;&gt; 2 + 3j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  <a:buSzPct val="171000"/>
              <a:buFont typeface="Gill Sans" pitchFamily="-108" charset="0"/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9356937" y="8883368"/>
            <a:ext cx="3034453" cy="677333"/>
          </a:xfrm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5283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Tipos Básicos</a:t>
            </a:r>
            <a:endParaRPr sz="7000" dirty="0"/>
          </a:p>
        </p:txBody>
      </p:sp>
      <p:pic>
        <p:nvPicPr>
          <p:cNvPr id="2252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25285" name="Rectangle 3"/>
          <p:cNvSpPr/>
          <p:nvPr/>
        </p:nvSpPr>
        <p:spPr>
          <a:xfrm>
            <a:off x="1219200" y="2982595"/>
            <a:ext cx="10566400" cy="42926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Strings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“abc” ou ‘abc’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Operadores de expressão de Python e sua precedência</a:t>
            </a:r>
            <a:endParaRPr sz="32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u="sng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  <a:hlinkClick r:id="rId2"/>
              </a:rPr>
              <a:t>http://docs.python.org/reference/expressions.html#</a:t>
            </a: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summary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2528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5772785"/>
            <a:ext cx="8686800" cy="24003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6307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Comandos básicos</a:t>
            </a:r>
            <a:endParaRPr sz="7000" dirty="0"/>
          </a:p>
        </p:txBody>
      </p:sp>
      <p:pic>
        <p:nvPicPr>
          <p:cNvPr id="22630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26310" name="Rectangle 4"/>
          <p:cNvSpPr/>
          <p:nvPr/>
        </p:nvSpPr>
        <p:spPr>
          <a:xfrm>
            <a:off x="977900" y="3770630"/>
            <a:ext cx="11049000" cy="391287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Alguns comandos básicos que podem ajudar no ínicio!</a:t>
            </a:r>
            <a:endParaRPr sz="36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dir(element)  - todos os atributos e métodos que estão associados a elemento. 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type(element)</a:t>
            </a:r>
            <a:r>
              <a:rPr sz="24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 -  </a:t>
            </a: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Descobrir o tipo do objeto!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import   -  importe módulos para uso no seu código!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endParaRPr sz="2400" i="1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2631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549900"/>
            <a:ext cx="5943600" cy="21336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199683" name="Rectangle 1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Hello World</a:t>
            </a:r>
            <a:endParaRPr dirty="0"/>
          </a:p>
        </p:txBody>
      </p:sp>
      <p:pic>
        <p:nvPicPr>
          <p:cNvPr id="19968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9686" name="Rectangle 4"/>
          <p:cNvSpPr/>
          <p:nvPr/>
        </p:nvSpPr>
        <p:spPr>
          <a:xfrm>
            <a:off x="660400" y="2400300"/>
            <a:ext cx="11684000" cy="6223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... ‘hello world’ - Python X {Java, C, PHP, Pascal}</a:t>
            </a:r>
            <a:endParaRPr sz="3600" dirty="0">
              <a:solidFill>
                <a:srgbClr val="1A1A1A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19968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670300"/>
            <a:ext cx="4318000" cy="14224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9968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3759200"/>
            <a:ext cx="5054600" cy="18542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9968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6426200"/>
            <a:ext cx="4000500" cy="21082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9969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0" y="6769100"/>
            <a:ext cx="3517900" cy="10033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0707" name="Rectangle 1"/>
          <p:cNvSpPr/>
          <p:nvPr>
            <p:ph type="title"/>
          </p:nvPr>
        </p:nvSpPr>
        <p:spPr>
          <a:xfrm>
            <a:off x="1263650" y="890905"/>
            <a:ext cx="10464800" cy="2438400"/>
          </a:xfrm>
          <a:ln/>
        </p:spPr>
        <p:txBody>
          <a:bodyPr vert="horz" wrap="square" lIns="50800" tIns="50800" rIns="50800" bIns="50800" anchor="ctr" anchorCtr="0"/>
          <a:p>
            <a:pPr eaLnBrk="1" hangingPunct="1"/>
            <a:r>
              <a:rPr dirty="0"/>
              <a:t>... em Python ...</a:t>
            </a:r>
            <a:endParaRPr dirty="0"/>
          </a:p>
        </p:txBody>
      </p:sp>
      <p:pic>
        <p:nvPicPr>
          <p:cNvPr id="2007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0709" name="Rectangle 3"/>
          <p:cNvSpPr/>
          <p:nvPr/>
        </p:nvSpPr>
        <p:spPr>
          <a:xfrm>
            <a:off x="3711893" y="4966653"/>
            <a:ext cx="5568315" cy="645795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ctr" anchorCtr="0">
            <a:spAutoFit/>
          </a:bodyPr>
          <a:p>
            <a:r>
              <a:rPr dirty="0">
                <a:solidFill>
                  <a:srgbClr val="6E0500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lang="" dirty="0">
                <a:solidFill>
                  <a:srgbClr val="6E0500"/>
                </a:solidFill>
                <a:latin typeface="Gill Sans" pitchFamily="-108" charset="0"/>
                <a:cs typeface="Gill Sans" pitchFamily="-108" charset="0"/>
              </a:rPr>
              <a:t>(</a:t>
            </a:r>
            <a:r>
              <a:rPr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“Hello World”</a:t>
            </a:r>
            <a:r>
              <a:rPr lang="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)</a:t>
            </a:r>
            <a:endParaRPr lang="" dirty="0">
              <a:solidFill>
                <a:schemeClr val="tx1"/>
              </a:solidFill>
              <a:latin typeface="Gill Sans" pitchFamily="-108" charset="0"/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0710" name="Rectangle 4"/>
          <p:cNvSpPr/>
          <p:nvPr/>
        </p:nvSpPr>
        <p:spPr>
          <a:xfrm>
            <a:off x="1845628" y="8280400"/>
            <a:ext cx="16732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ctr" anchorCtr="0">
            <a:spAutoFit/>
          </a:bodyPr>
          <a:p>
            <a:r>
              <a:rPr sz="2400" dirty="0">
                <a:solidFill>
                  <a:srgbClr val="A40800"/>
                </a:solidFill>
                <a:latin typeface="Gill Sans" pitchFamily="-108" charset="0"/>
                <a:cs typeface="Gill Sans" pitchFamily="-108" charset="0"/>
              </a:rPr>
              <a:t>Exemplo1.py</a:t>
            </a:r>
            <a:endParaRPr sz="2400" dirty="0">
              <a:solidFill>
                <a:srgbClr val="A40800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9320107" y="8927818"/>
            <a:ext cx="3034453" cy="677333"/>
          </a:xfrm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1731" name="Rectangle 1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Tipos e operações</a:t>
            </a:r>
            <a:endParaRPr dirty="0"/>
          </a:p>
        </p:txBody>
      </p:sp>
      <p:pic>
        <p:nvPicPr>
          <p:cNvPr id="2017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798480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1733" name="Rectangle 3"/>
          <p:cNvSpPr/>
          <p:nvPr/>
        </p:nvSpPr>
        <p:spPr>
          <a:xfrm>
            <a:off x="1155700" y="2622550"/>
            <a:ext cx="10820400" cy="14986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48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Vamos ver um trecho de código em Python!</a:t>
            </a:r>
            <a:endParaRPr sz="4800" dirty="0">
              <a:solidFill>
                <a:srgbClr val="1A1A1A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2755" name="Rectangle 1"/>
          <p:cNvSpPr/>
          <p:nvPr>
            <p:ph type="title"/>
          </p:nvPr>
        </p:nvSpPr>
        <p:spPr>
          <a:xfrm>
            <a:off x="1308100" y="890905"/>
            <a:ext cx="10464800" cy="2438400"/>
          </a:xfrm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Código Base</a:t>
            </a:r>
            <a:endParaRPr dirty="0"/>
          </a:p>
        </p:txBody>
      </p:sp>
      <p:pic>
        <p:nvPicPr>
          <p:cNvPr id="20275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0275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3581400"/>
            <a:ext cx="8001000" cy="31115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3779" name="Rectangle 1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... entendendo o código...</a:t>
            </a:r>
            <a:endParaRPr sz="7000" dirty="0"/>
          </a:p>
        </p:txBody>
      </p:sp>
      <p:pic>
        <p:nvPicPr>
          <p:cNvPr id="20378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3782" name="Rectangle 4"/>
          <p:cNvSpPr/>
          <p:nvPr/>
        </p:nvSpPr>
        <p:spPr>
          <a:xfrm>
            <a:off x="1473200" y="5105400"/>
            <a:ext cx="10566400" cy="1206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Atribuição utiliza = e comparação utiliza == 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03785" name="Rectangle 7"/>
          <p:cNvSpPr/>
          <p:nvPr/>
        </p:nvSpPr>
        <p:spPr>
          <a:xfrm>
            <a:off x="5270500" y="9042400"/>
            <a:ext cx="7810500" cy="292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13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Python Aula 03 </a:t>
            </a:r>
            <a:endParaRPr sz="13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4803" name="Rectangle 1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... entendendo o código...</a:t>
            </a:r>
            <a:endParaRPr sz="7000" dirty="0"/>
          </a:p>
        </p:txBody>
      </p:sp>
      <p:pic>
        <p:nvPicPr>
          <p:cNvPr id="20480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4806" name="Rectangle 4"/>
          <p:cNvSpPr/>
          <p:nvPr/>
        </p:nvSpPr>
        <p:spPr>
          <a:xfrm>
            <a:off x="1320800" y="4876800"/>
            <a:ext cx="10566400" cy="1435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Atribuição utiliza = e comparação utiliza == 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0480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4038600"/>
            <a:ext cx="8001000" cy="3111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4808" name="Rectangle 6"/>
          <p:cNvSpPr/>
          <p:nvPr/>
        </p:nvSpPr>
        <p:spPr>
          <a:xfrm>
            <a:off x="2425700" y="4851400"/>
            <a:ext cx="5067300" cy="77470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endParaRPr dirty="0">
              <a:latin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05827" name="Rectangle 1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... entendendo o código...</a:t>
            </a:r>
            <a:endParaRPr sz="7000" dirty="0"/>
          </a:p>
        </p:txBody>
      </p:sp>
      <p:pic>
        <p:nvPicPr>
          <p:cNvPr id="2058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830" name="Rectangle 4"/>
          <p:cNvSpPr/>
          <p:nvPr/>
        </p:nvSpPr>
        <p:spPr>
          <a:xfrm>
            <a:off x="1473200" y="5486400"/>
            <a:ext cx="10566400" cy="2730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lnSpc>
                <a:spcPct val="1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Números: </a:t>
            </a:r>
            <a:r>
              <a:rPr sz="36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+ - * / % </a:t>
            </a:r>
            <a:r>
              <a:rPr sz="36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tem suas funções características</a:t>
            </a:r>
            <a:endParaRPr sz="3600" dirty="0">
              <a:solidFill>
                <a:srgbClr val="1A1A1A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+</a:t>
            </a: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 pode ser usado como concatenação de Strings;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lnSpc>
                <a:spcPct val="50000"/>
              </a:lnSpc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%</a:t>
            </a: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 pode ser usado para formatar Strings (assim como em C).</a:t>
            </a:r>
            <a:endParaRPr sz="24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&amp; Bullets copy 1">
  <a:themeElements>
    <a:clrScheme name="Title &amp; Bullets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Presentation</Application>
  <PresentationFormat>Custom</PresentationFormat>
  <Paragraphs>240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25</vt:i4>
      </vt:variant>
    </vt:vector>
  </HeadingPairs>
  <TitlesOfParts>
    <vt:vector size="57" baseType="lpstr">
      <vt:lpstr>Arial</vt:lpstr>
      <vt:lpstr>SimSun</vt:lpstr>
      <vt:lpstr>Wingdings</vt:lpstr>
      <vt:lpstr>Gill Sans</vt:lpstr>
      <vt:lpstr>DejaVu Math TeX Gyre</vt:lpstr>
      <vt:lpstr>ヒラギノ角ゴ ProN W3</vt:lpstr>
      <vt:lpstr>Droid Sans Fallback</vt:lpstr>
      <vt:lpstr>Arial</vt:lpstr>
      <vt:lpstr>DejaVu Sans</vt:lpstr>
      <vt:lpstr>Calibri</vt:lpstr>
      <vt:lpstr>ヒラギノ角ゴ Pro W3</vt:lpstr>
      <vt:lpstr>Lucida Grande</vt:lpstr>
      <vt:lpstr>Courier</vt:lpstr>
      <vt:lpstr>微软雅黑</vt:lpstr>
      <vt:lpstr/>
      <vt:lpstr>Arial Unicode MS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- Center</vt:lpstr>
      <vt:lpstr>Title &amp; Bullets copy 1</vt:lpstr>
      <vt:lpstr>Blue Waves</vt:lpstr>
      <vt:lpstr>1_Blue Waves</vt:lpstr>
      <vt:lpstr>2_Blue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Bsico</dc:title>
  <dc:creator/>
  <cp:lastModifiedBy>gabriel</cp:lastModifiedBy>
  <cp:revision>3</cp:revision>
  <dcterms:created xsi:type="dcterms:W3CDTF">2019-05-12T23:11:25Z</dcterms:created>
  <dcterms:modified xsi:type="dcterms:W3CDTF">2019-05-12T23:11:25Z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