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2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25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2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  <p:sldId id="265" r:id="rId13"/>
    <p:sldId id="279" r:id="rId14"/>
    <p:sldId id="266" r:id="rId15"/>
    <p:sldId id="280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Gastos Mensuales</a:t>
            </a:r>
          </a:p>
          <a:p>
            <a:pPr>
              <a:defRPr/>
            </a:pPr>
            <a:r>
              <a:rPr lang="es-MX"/>
              <a:t>ENE-JUL, 16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costos'!$G$4:$G$6</c:f>
              <c:strCache>
                <c:ptCount val="3"/>
                <c:pt idx="0">
                  <c:v>Gastos Totales planeados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costos'!$B$7:$B$18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costos'!$G$7:$G$18</c:f>
              <c:numCache>
                <c:formatCode>"$"#,##0.00</c:formatCode>
                <c:ptCount val="12"/>
                <c:pt idx="0">
                  <c:v>140990.82</c:v>
                </c:pt>
                <c:pt idx="1">
                  <c:v>140990.82</c:v>
                </c:pt>
                <c:pt idx="2">
                  <c:v>154239.88</c:v>
                </c:pt>
                <c:pt idx="3">
                  <c:v>154239.88</c:v>
                </c:pt>
                <c:pt idx="4">
                  <c:v>154239.88</c:v>
                </c:pt>
                <c:pt idx="5">
                  <c:v>154239.88</c:v>
                </c:pt>
                <c:pt idx="6">
                  <c:v>154239.88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'Desviacion de costos'!$H$4:$H$6</c:f>
              <c:strCache>
                <c:ptCount val="3"/>
                <c:pt idx="0">
                  <c:v>Gastos Reales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costos'!$B$7:$B$18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costos'!$H$7:$H$18</c:f>
              <c:numCache>
                <c:formatCode>[$$-80A]#,##0.00;[Red]\-[$$-80A]#,##0.00</c:formatCode>
                <c:ptCount val="12"/>
                <c:pt idx="0">
                  <c:v>91828.107000000004</c:v>
                </c:pt>
                <c:pt idx="1">
                  <c:v>81057.95</c:v>
                </c:pt>
                <c:pt idx="2">
                  <c:v>71919.820000000007</c:v>
                </c:pt>
                <c:pt idx="3" formatCode="#,##0.00">
                  <c:v>77603.08</c:v>
                </c:pt>
                <c:pt idx="4" formatCode="#,##0.00">
                  <c:v>82510.92</c:v>
                </c:pt>
                <c:pt idx="5" formatCode="#,##0.00">
                  <c:v>71878.259999999995</c:v>
                </c:pt>
                <c:pt idx="6" formatCode="#,##0.00">
                  <c:v>104383.91</c:v>
                </c:pt>
                <c:pt idx="7" formatCode="#,##0.00">
                  <c:v>0</c:v>
                </c:pt>
                <c:pt idx="8" formatCode="#,##0.00">
                  <c:v>0</c:v>
                </c:pt>
                <c:pt idx="9" formatCode="#,##0.00">
                  <c:v>0</c:v>
                </c:pt>
                <c:pt idx="10" formatCode="#,##0.00">
                  <c:v>0</c:v>
                </c:pt>
                <c:pt idx="11" formatCode="#,##0.00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9432864"/>
        <c:axId val="399434040"/>
      </c:barChart>
      <c:catAx>
        <c:axId val="399432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399434040"/>
        <c:crosses val="autoZero"/>
        <c:auto val="1"/>
        <c:lblAlgn val="ctr"/>
        <c:lblOffset val="100"/>
        <c:noMultiLvlLbl val="1"/>
      </c:catAx>
      <c:valAx>
        <c:axId val="39943404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&quot;$&quot;#,##0.00" sourceLinked="1"/>
        <c:majorTickMark val="none"/>
        <c:minorTickMark val="none"/>
        <c:tickLblPos val="nextTo"/>
        <c:spPr>
          <a:ln w="6480">
            <a:noFill/>
          </a:ln>
        </c:spPr>
        <c:crossAx val="399432864"/>
        <c:crosses val="autoZero"/>
        <c:crossBetween val="between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Funcional!$C$11</c:f>
              <c:strCache>
                <c:ptCount val="1"/>
                <c:pt idx="0">
                  <c:v>Julio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Funcional!$D$4:$F$4</c:f>
              <c:strCache>
                <c:ptCount val="3"/>
                <c:pt idx="0">
                  <c:v>Entregables</c:v>
                </c:pt>
                <c:pt idx="1">
                  <c:v>Control de cambios</c:v>
                </c:pt>
                <c:pt idx="2">
                  <c:v>Línea base</c:v>
                </c:pt>
              </c:strCache>
            </c:strRef>
          </c:cat>
          <c:val>
            <c:numRef>
              <c:f>Funcional!$D$11:$F$11</c:f>
              <c:numCache>
                <c:formatCode>0%</c:formatCode>
                <c:ptCount val="3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9437176"/>
        <c:axId val="399438744"/>
      </c:barChart>
      <c:catAx>
        <c:axId val="399437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99438744"/>
        <c:crosses val="autoZero"/>
        <c:auto val="1"/>
        <c:lblAlgn val="ctr"/>
        <c:lblOffset val="100"/>
        <c:noMultiLvlLbl val="0"/>
      </c:catAx>
      <c:valAx>
        <c:axId val="399438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99437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Funcional!$D$2</c:f>
              <c:strCache>
                <c:ptCount val="1"/>
                <c:pt idx="0">
                  <c:v>Funcional Ejecución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Funcional!$D$4</c:f>
              <c:strCache>
                <c:ptCount val="1"/>
                <c:pt idx="0">
                  <c:v>Entregables</c:v>
                </c:pt>
              </c:strCache>
            </c:strRef>
          </c:cat>
          <c:val>
            <c:numRef>
              <c:f>Funcional!$D$17</c:f>
              <c:numCache>
                <c:formatCode>0.00%</c:formatCode>
                <c:ptCount val="1"/>
                <c:pt idx="0">
                  <c:v>0.95285714285714285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99443056"/>
        <c:axId val="399444232"/>
      </c:barChart>
      <c:catAx>
        <c:axId val="399443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99444232"/>
        <c:crosses val="autoZero"/>
        <c:auto val="1"/>
        <c:lblAlgn val="ctr"/>
        <c:lblOffset val="100"/>
        <c:noMultiLvlLbl val="1"/>
      </c:catAx>
      <c:valAx>
        <c:axId val="39944423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99443056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solidFill>
        <a:schemeClr val="accent1"/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Funcional!$E$2</c:f>
              <c:strCache>
                <c:ptCount val="1"/>
                <c:pt idx="0">
                  <c:v>Funcional Organizacional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Funcional!$E$4:$F$4</c:f>
              <c:strCache>
                <c:ptCount val="2"/>
                <c:pt idx="0">
                  <c:v>Control de cambios</c:v>
                </c:pt>
                <c:pt idx="1">
                  <c:v>Línea base</c:v>
                </c:pt>
              </c:strCache>
            </c:strRef>
          </c:cat>
          <c:val>
            <c:numRef>
              <c:f>Funcional!$E$17:$F$17</c:f>
              <c:numCache>
                <c:formatCode>0.00%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98957232"/>
        <c:axId val="398959584"/>
      </c:barChart>
      <c:catAx>
        <c:axId val="398957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98959584"/>
        <c:crosses val="autoZero"/>
        <c:auto val="1"/>
        <c:lblAlgn val="ctr"/>
        <c:lblOffset val="100"/>
        <c:noMultiLvlLbl val="1"/>
      </c:catAx>
      <c:valAx>
        <c:axId val="39895958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98957232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solidFill>
        <a:schemeClr val="accent1"/>
      </a:solidFill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'Apego a Productos'!$D$2</c:f>
              <c:strCache>
                <c:ptCount val="1"/>
                <c:pt idx="0">
                  <c:v>Productos de proceso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'Apego a Productos'!$D$4:$G$4</c:f>
              <c:strCache>
                <c:ptCount val="4"/>
                <c:pt idx="0">
                  <c:v>Cotización</c:v>
                </c:pt>
                <c:pt idx="1">
                  <c:v>Solicitud de compra</c:v>
                </c:pt>
                <c:pt idx="2">
                  <c:v>Carta de agradecimiento</c:v>
                </c:pt>
                <c:pt idx="3">
                  <c:v>Tickets de
servicio</c:v>
                </c:pt>
              </c:strCache>
            </c:strRef>
          </c:cat>
          <c:val>
            <c:numRef>
              <c:f>'Apego a Productos'!$D$17:$G$17</c:f>
              <c:numCache>
                <c:formatCode>0.00%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0.8571428571428571</c:v>
                </c:pt>
                <c:pt idx="3">
                  <c:v>0.97142857142857142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99428944"/>
        <c:axId val="399429336"/>
      </c:barChart>
      <c:catAx>
        <c:axId val="399428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99429336"/>
        <c:crosses val="autoZero"/>
        <c:auto val="1"/>
        <c:lblAlgn val="ctr"/>
        <c:lblOffset val="100"/>
        <c:noMultiLvlLbl val="1"/>
      </c:catAx>
      <c:valAx>
        <c:axId val="39942933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99428944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'Apego a Productos'!$C$11</c:f>
              <c:strCache>
                <c:ptCount val="1"/>
                <c:pt idx="0">
                  <c:v>Julio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'Apego a Productos'!$D$4:$G$4</c:f>
              <c:strCache>
                <c:ptCount val="4"/>
                <c:pt idx="0">
                  <c:v>Cotización</c:v>
                </c:pt>
                <c:pt idx="1">
                  <c:v>Solicitud de compra</c:v>
                </c:pt>
                <c:pt idx="2">
                  <c:v>Carta de agradecimiento</c:v>
                </c:pt>
                <c:pt idx="3">
                  <c:v>Tickets de
servicio</c:v>
                </c:pt>
              </c:strCache>
            </c:strRef>
          </c:cat>
          <c:val>
            <c:numRef>
              <c:f>'Apego a Productos'!$D$11:$G$11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179120"/>
        <c:axId val="403179904"/>
      </c:barChart>
      <c:catAx>
        <c:axId val="40317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03179904"/>
        <c:crosses val="autoZero"/>
        <c:auto val="1"/>
        <c:lblAlgn val="ctr"/>
        <c:lblOffset val="100"/>
        <c:noMultiLvlLbl val="0"/>
      </c:catAx>
      <c:valAx>
        <c:axId val="40317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0317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'Apego a Productos'!$D$39</c:f>
              <c:strCache>
                <c:ptCount val="1"/>
                <c:pt idx="0">
                  <c:v>Productos Organizacionales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'Apego a Productos'!$D$41:$I$41</c:f>
              <c:strCache>
                <c:ptCount val="6"/>
                <c:pt idx="0">
                  <c:v>Catálogo de servicios</c:v>
                </c:pt>
                <c:pt idx="1">
                  <c:v>Plan de calidad</c:v>
                </c:pt>
                <c:pt idx="2">
                  <c:v>Plan de
Métricas</c:v>
                </c:pt>
                <c:pt idx="3">
                  <c:v>Plan de
Configuración</c:v>
                </c:pt>
                <c:pt idx="4">
                  <c:v>Plan de proyecto</c:v>
                </c:pt>
                <c:pt idx="5">
                  <c:v>Reporte de Monitoreo</c:v>
                </c:pt>
              </c:strCache>
            </c:strRef>
          </c:cat>
          <c:val>
            <c:numRef>
              <c:f>'Apego a Productos'!$D$54:$I$54</c:f>
              <c:numCache>
                <c:formatCode>0.00%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0.98414285714285721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46275896"/>
        <c:axId val="346278248"/>
      </c:barChart>
      <c:catAx>
        <c:axId val="346275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46278248"/>
        <c:crosses val="autoZero"/>
        <c:auto val="1"/>
        <c:lblAlgn val="ctr"/>
        <c:lblOffset val="100"/>
        <c:noMultiLvlLbl val="1"/>
      </c:catAx>
      <c:valAx>
        <c:axId val="34627824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46275896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016804461942256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'Apego a Productos'!$C$48</c:f>
              <c:strCache>
                <c:ptCount val="1"/>
                <c:pt idx="0">
                  <c:v>Julio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'Apego a Productos'!$D$41:$I$41</c:f>
              <c:strCache>
                <c:ptCount val="6"/>
                <c:pt idx="0">
                  <c:v>Catálogo de servicios</c:v>
                </c:pt>
                <c:pt idx="1">
                  <c:v>Plan de calidad</c:v>
                </c:pt>
                <c:pt idx="2">
                  <c:v>Plan de
Métricas</c:v>
                </c:pt>
                <c:pt idx="3">
                  <c:v>Plan de
Configuración</c:v>
                </c:pt>
                <c:pt idx="4">
                  <c:v>Plan de proyecto</c:v>
                </c:pt>
                <c:pt idx="5">
                  <c:v>Reporte de Monitoreo</c:v>
                </c:pt>
              </c:strCache>
            </c:strRef>
          </c:cat>
          <c:val>
            <c:numRef>
              <c:f>'Apego a Productos'!$D$48:$I$48</c:f>
              <c:numCache>
                <c:formatCode>0%</c:formatCode>
                <c:ptCount val="6"/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7630608"/>
        <c:axId val="237634136"/>
      </c:barChart>
      <c:catAx>
        <c:axId val="23763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37634136"/>
        <c:crosses val="autoZero"/>
        <c:auto val="1"/>
        <c:lblAlgn val="ctr"/>
        <c:lblOffset val="100"/>
        <c:noMultiLvlLbl val="0"/>
      </c:catAx>
      <c:valAx>
        <c:axId val="237634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3763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'Apego a Procesos'!$D$2</c:f>
              <c:strCache>
                <c:ptCount val="1"/>
                <c:pt idx="0">
                  <c:v>Procesos Internos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'Apego a Procesos'!$D$4:$G$4</c:f>
              <c:strCache>
                <c:ptCount val="4"/>
                <c:pt idx="0">
                  <c:v>Prospectación</c:v>
                </c:pt>
                <c:pt idx="1">
                  <c:v>Ventas</c:v>
                </c:pt>
                <c:pt idx="2">
                  <c:v>Implementación</c:v>
                </c:pt>
                <c:pt idx="3">
                  <c:v>Garantía</c:v>
                </c:pt>
              </c:strCache>
            </c:strRef>
          </c:cat>
          <c:val>
            <c:numRef>
              <c:f>'Apego a Procesos'!$D$17:$G$17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 formatCode="0.00%">
                  <c:v>0.89794285714285726</c:v>
                </c:pt>
                <c:pt idx="3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03169712"/>
        <c:axId val="403170496"/>
      </c:barChart>
      <c:catAx>
        <c:axId val="4031697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03170496"/>
        <c:crosses val="autoZero"/>
        <c:auto val="1"/>
        <c:lblAlgn val="ctr"/>
        <c:lblOffset val="100"/>
        <c:noMultiLvlLbl val="1"/>
      </c:catAx>
      <c:valAx>
        <c:axId val="40317049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03169712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'Apego a Procesos'!$C$11</c:f>
              <c:strCache>
                <c:ptCount val="1"/>
                <c:pt idx="0">
                  <c:v>Julio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'Apego a Procesos'!$D$4:$G$4</c:f>
              <c:strCache>
                <c:ptCount val="4"/>
                <c:pt idx="0">
                  <c:v>Prospectación</c:v>
                </c:pt>
                <c:pt idx="1">
                  <c:v>Ventas</c:v>
                </c:pt>
                <c:pt idx="2">
                  <c:v>Implementación</c:v>
                </c:pt>
                <c:pt idx="3">
                  <c:v>Garantía</c:v>
                </c:pt>
              </c:strCache>
            </c:strRef>
          </c:cat>
          <c:val>
            <c:numRef>
              <c:f>'Apego a Procesos'!$D$11:$G$11</c:f>
              <c:numCache>
                <c:formatCode>0.00%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7288376"/>
        <c:axId val="237286808"/>
      </c:barChart>
      <c:catAx>
        <c:axId val="237288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37286808"/>
        <c:crosses val="autoZero"/>
        <c:auto val="1"/>
        <c:lblAlgn val="ctr"/>
        <c:lblOffset val="100"/>
        <c:noMultiLvlLbl val="0"/>
      </c:catAx>
      <c:valAx>
        <c:axId val="237286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37288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'Apego a Procesos'!$D$25:$G$25</c:f>
              <c:strCache>
                <c:ptCount val="4"/>
                <c:pt idx="0">
                  <c:v>Calidad</c:v>
                </c:pt>
                <c:pt idx="1">
                  <c:v>Planeación anual</c:v>
                </c:pt>
                <c:pt idx="2">
                  <c:v>Seguimiento</c:v>
                </c:pt>
                <c:pt idx="3">
                  <c:v>Cambios</c:v>
                </c:pt>
              </c:strCache>
            </c:strRef>
          </c:cat>
          <c:val>
            <c:numRef>
              <c:f>'Apego a Procesos'!$D$38:$G$38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38007016"/>
        <c:axId val="238009368"/>
      </c:barChart>
      <c:catAx>
        <c:axId val="238007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38009368"/>
        <c:crosses val="autoZero"/>
        <c:auto val="1"/>
        <c:lblAlgn val="ctr"/>
        <c:lblOffset val="100"/>
        <c:noMultiLvlLbl val="1"/>
      </c:catAx>
      <c:valAx>
        <c:axId val="23800936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38007016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Desviación</a:t>
            </a:r>
            <a:r>
              <a:rPr lang="es-MX" baseline="0"/>
              <a:t> en gastos</a:t>
            </a:r>
          </a:p>
          <a:p>
            <a:pPr>
              <a:defRPr/>
            </a:pPr>
            <a:r>
              <a:rPr lang="es-MX" baseline="0"/>
              <a:t>ENE-JUL, 16</a:t>
            </a:r>
          </a:p>
          <a:p>
            <a:pPr>
              <a:defRPr/>
            </a:pPr>
            <a:endParaRPr lang="es-MX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costos'!$B$7:$B$18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costos'!$I$7:$I$18</c:f>
              <c:numCache>
                <c:formatCode>0.00%</c:formatCode>
                <c:ptCount val="12"/>
                <c:pt idx="0">
                  <c:v>-0.34869442563707342</c:v>
                </c:pt>
                <c:pt idx="1">
                  <c:v>-0.42508349125141631</c:v>
                </c:pt>
                <c:pt idx="2">
                  <c:v>-0.53371449718451536</c:v>
                </c:pt>
                <c:pt idx="3">
                  <c:v>-0.49686760648413364</c:v>
                </c:pt>
                <c:pt idx="4">
                  <c:v>-0.46504807965358896</c:v>
                </c:pt>
                <c:pt idx="5">
                  <c:v>-0.53398394760161905</c:v>
                </c:pt>
                <c:pt idx="6">
                  <c:v>-0.323236571501482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5427168"/>
        <c:axId val="346588632"/>
      </c:barChart>
      <c:catAx>
        <c:axId val="3454271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346588632"/>
        <c:crosses val="autoZero"/>
        <c:auto val="1"/>
        <c:lblAlgn val="ctr"/>
        <c:lblOffset val="100"/>
        <c:noMultiLvlLbl val="1"/>
      </c:catAx>
      <c:valAx>
        <c:axId val="34658863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1"/>
        <c:majorTickMark val="none"/>
        <c:minorTickMark val="none"/>
        <c:tickLblPos val="nextTo"/>
        <c:spPr>
          <a:ln w="6480">
            <a:noFill/>
          </a:ln>
        </c:spPr>
        <c:crossAx val="34542716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'Crecimiento anual de ventas'!$I$2:$I$4</c:f>
              <c:strCache>
                <c:ptCount val="3"/>
                <c:pt idx="0">
                  <c:v>Ventas  planeadas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'Crecimiento anual de ventas'!$B$5:$B$16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'Crecimiento anual de ventas'!$I$5:$I$16</c:f>
              <c:numCache>
                <c:formatCode>[$$-80A]#,##0.00;[Red]\-[$$-80A]#,##0.00</c:formatCode>
                <c:ptCount val="12"/>
                <c:pt idx="0">
                  <c:v>275000</c:v>
                </c:pt>
                <c:pt idx="1">
                  <c:v>275000.01</c:v>
                </c:pt>
                <c:pt idx="2">
                  <c:v>275000.01</c:v>
                </c:pt>
                <c:pt idx="3">
                  <c:v>275000.01</c:v>
                </c:pt>
                <c:pt idx="4">
                  <c:v>275000.01</c:v>
                </c:pt>
                <c:pt idx="5">
                  <c:v>275000.01</c:v>
                </c:pt>
                <c:pt idx="6">
                  <c:v>275000.01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v>Ingresos Reales</c:v>
          </c:tx>
          <c:spPr>
            <a:solidFill>
              <a:srgbClr val="ED7D31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'Crecimiento anual de ventas'!$B$5:$B$16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'Crecimiento anual de ventas'!$K$5:$K$16</c:f>
              <c:numCache>
                <c:formatCode>[$$-80A]#,##0.00;[Red]\-[$$-80A]#,##0.00</c:formatCode>
                <c:ptCount val="12"/>
                <c:pt idx="0">
                  <c:v>179572.48000000001</c:v>
                </c:pt>
                <c:pt idx="1">
                  <c:v>134033.44</c:v>
                </c:pt>
                <c:pt idx="2">
                  <c:v>110127.63</c:v>
                </c:pt>
                <c:pt idx="3">
                  <c:v>145519.6</c:v>
                </c:pt>
                <c:pt idx="4">
                  <c:v>133306.70000000001</c:v>
                </c:pt>
                <c:pt idx="5">
                  <c:v>134522</c:v>
                </c:pt>
                <c:pt idx="6">
                  <c:v>282548.76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180296"/>
        <c:axId val="403181080"/>
      </c:barChart>
      <c:catAx>
        <c:axId val="403180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403181080"/>
        <c:crosses val="autoZero"/>
        <c:auto val="1"/>
        <c:lblAlgn val="ctr"/>
        <c:lblOffset val="100"/>
        <c:noMultiLvlLbl val="1"/>
      </c:catAx>
      <c:valAx>
        <c:axId val="40318108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[$$-80A]#,##0.00;[Red]\-[$$-80A]#,##0.00" sourceLinked="1"/>
        <c:majorTickMark val="none"/>
        <c:minorTickMark val="none"/>
        <c:tickLblPos val="nextTo"/>
        <c:spPr>
          <a:ln w="6480">
            <a:noFill/>
          </a:ln>
        </c:spPr>
        <c:crossAx val="403180296"/>
        <c:crosses val="autoZero"/>
        <c:crossBetween val="between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'Indice de Satisfacción'!$C$5:$C$16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'Indice de Satisfacción'!$D$5:$D$16</c:f>
              <c:numCache>
                <c:formatCode>0.00%</c:formatCode>
                <c:ptCount val="12"/>
                <c:pt idx="0">
                  <c:v>0.98799999999999999</c:v>
                </c:pt>
                <c:pt idx="1">
                  <c:v>0.92569999999999997</c:v>
                </c:pt>
                <c:pt idx="2" formatCode="0%">
                  <c:v>0.97</c:v>
                </c:pt>
                <c:pt idx="3" formatCode="0%">
                  <c:v>0</c:v>
                </c:pt>
                <c:pt idx="4" formatCode="0%">
                  <c:v>1</c:v>
                </c:pt>
                <c:pt idx="5" formatCode="0%">
                  <c:v>0.73329999999999995</c:v>
                </c:pt>
                <c:pt idx="6" formatCode="0%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0536440"/>
        <c:axId val="340532912"/>
      </c:barChart>
      <c:catAx>
        <c:axId val="3405364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340532912"/>
        <c:crosses val="autoZero"/>
        <c:auto val="1"/>
        <c:lblAlgn val="ctr"/>
        <c:lblOffset val="100"/>
        <c:noMultiLvlLbl val="1"/>
      </c:catAx>
      <c:valAx>
        <c:axId val="340532912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1"/>
        <c:majorTickMark val="none"/>
        <c:minorTickMark val="none"/>
        <c:tickLblPos val="nextTo"/>
        <c:spPr>
          <a:ln w="6480">
            <a:noFill/>
          </a:ln>
        </c:spPr>
        <c:crossAx val="34053644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Julio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Producto!$B$6:$B$60</c:f>
              <c:strCache>
                <c:ptCount val="7"/>
                <c:pt idx="0">
                  <c:v>Paquete de 2 horas de Asesoría y Soporte Técnico Contpaq i®, Servicio vía Remota (Incluye 2 horas gratis por ser cliente distinguido)</c:v>
                </c:pt>
                <c:pt idx="1">
                  <c:v>Servicio de Asesoría y Soporte Técnico Vía Remota</c:v>
                </c:pt>
                <c:pt idx="2">
                  <c:v>Contpaq i® Nominas U. Base Actualización Especial Tradicional</c:v>
                </c:pt>
                <c:pt idx="3">
                  <c:v>Paquete de 5 horas de Asesoría y Soporte Técnico Contpaq i®, Servicio vía Remota</c:v>
                </c:pt>
                <c:pt idx="4">
                  <c:v>Contpaq i® Nominas U. Adicional Producto Nuevo Renta</c:v>
                </c:pt>
                <c:pt idx="5">
                  <c:v>Contpaq i® Comercial U. Adicional Actualización Especial Tradicional</c:v>
                </c:pt>
                <c:pt idx="6">
                  <c:v>Contpaq i® Comercial U. Base Actualización Especial Tradicional</c:v>
                </c:pt>
              </c:strCache>
            </c:strRef>
          </c:cat>
          <c:val>
            <c:numRef>
              <c:f>Producto!$J$6:$J$60</c:f>
              <c:numCache>
                <c:formatCode>General</c:formatCode>
                <c:ptCount val="7"/>
                <c:pt idx="0">
                  <c:v>34</c:v>
                </c:pt>
                <c:pt idx="1">
                  <c:v>24</c:v>
                </c:pt>
                <c:pt idx="2">
                  <c:v>8</c:v>
                </c:pt>
                <c:pt idx="3">
                  <c:v>5</c:v>
                </c:pt>
                <c:pt idx="4">
                  <c:v>5</c:v>
                </c:pt>
                <c:pt idx="5">
                  <c:v>12</c:v>
                </c:pt>
                <c:pt idx="6">
                  <c:v>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0955760"/>
        <c:axId val="340956152"/>
      </c:barChart>
      <c:catAx>
        <c:axId val="3409557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340956152"/>
        <c:crosses val="autoZero"/>
        <c:auto val="1"/>
        <c:lblAlgn val="ctr"/>
        <c:lblOffset val="100"/>
        <c:noMultiLvlLbl val="1"/>
      </c:catAx>
      <c:valAx>
        <c:axId val="34095615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6480">
            <a:noFill/>
          </a:ln>
        </c:spPr>
        <c:crossAx val="34095576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noFill/>
        <a:ln>
          <a:noFill/>
        </a:ln>
      </c:spPr>
    </c:plotArea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Compras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Actividades!$C$4</c:f>
              <c:strCache>
                <c:ptCount val="1"/>
                <c:pt idx="0">
                  <c:v>En tiempo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Actividades!$B$5:$B$16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Actividades!$C$5:$C$16</c:f>
              <c:numCache>
                <c:formatCode>General</c:formatCode>
                <c:ptCount val="12"/>
                <c:pt idx="5">
                  <c:v>1</c:v>
                </c:pt>
                <c:pt idx="6">
                  <c:v>6</c:v>
                </c:pt>
              </c:numCache>
            </c:numRef>
          </c:val>
        </c:ser>
        <c:ser>
          <c:idx val="1"/>
          <c:order val="1"/>
          <c:tx>
            <c:strRef>
              <c:f>Actividades!$D$4</c:f>
              <c:strCache>
                <c:ptCount val="1"/>
                <c:pt idx="0">
                  <c:v>Fuera de
tiempo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Actividades!$B$5:$B$16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Actividades!$D$5:$D$16</c:f>
              <c:numCache>
                <c:formatCode>General</c:formatCode>
                <c:ptCount val="12"/>
                <c:pt idx="5">
                  <c:v>19</c:v>
                </c:pt>
                <c:pt idx="6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8010152"/>
        <c:axId val="238006232"/>
      </c:barChart>
      <c:catAx>
        <c:axId val="23801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38006232"/>
        <c:crosses val="autoZero"/>
        <c:auto val="1"/>
        <c:lblAlgn val="ctr"/>
        <c:lblOffset val="100"/>
        <c:noMultiLvlLbl val="0"/>
      </c:catAx>
      <c:valAx>
        <c:axId val="238006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3801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Otros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Actividades!$F$4</c:f>
              <c:strCache>
                <c:ptCount val="1"/>
                <c:pt idx="0">
                  <c:v>En tiempo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Actividades!$B$5:$B$16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Actividades!$F$5:$F$16</c:f>
              <c:numCache>
                <c:formatCode>General</c:formatCode>
                <c:ptCount val="12"/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Actividades!$G$4</c:f>
              <c:strCache>
                <c:ptCount val="1"/>
                <c:pt idx="0">
                  <c:v>Fuera de
tiempo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Actividades!$B$5:$B$16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Actividades!$G$5:$G$16</c:f>
              <c:numCache>
                <c:formatCode>General</c:formatCode>
                <c:ptCount val="12"/>
                <c:pt idx="5">
                  <c:v>7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6587848"/>
        <c:axId val="346583144"/>
      </c:barChart>
      <c:catAx>
        <c:axId val="346587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46583144"/>
        <c:crosses val="autoZero"/>
        <c:auto val="1"/>
        <c:lblAlgn val="ctr"/>
        <c:lblOffset val="100"/>
        <c:noMultiLvlLbl val="0"/>
      </c:catAx>
      <c:valAx>
        <c:axId val="34658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46587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Julio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'Monitoreo de Actividades'!$B$3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'Monitoreo de Actividades'!$C$4:$G$4</c:f>
              <c:strCache>
                <c:ptCount val="5"/>
                <c:pt idx="0">
                  <c:v>Ventas</c:v>
                </c:pt>
                <c:pt idx="1">
                  <c:v>Soporte</c:v>
                </c:pt>
                <c:pt idx="2">
                  <c:v>Planeación Anual</c:v>
                </c:pt>
                <c:pt idx="3">
                  <c:v>Organizacionales</c:v>
                </c:pt>
                <c:pt idx="4">
                  <c:v>Compras</c:v>
                </c:pt>
              </c:strCache>
            </c:strRef>
          </c:cat>
          <c:val>
            <c:numRef>
              <c:f>'Monitoreo de Actividades'!$C$3:$G$3</c:f>
              <c:numCache>
                <c:formatCode>General</c:formatCode>
                <c:ptCount val="5"/>
              </c:numCache>
            </c:numRef>
          </c:val>
        </c:ser>
        <c:ser>
          <c:idx val="1"/>
          <c:order val="1"/>
          <c:tx>
            <c:strRef>
              <c:f>'Monitoreo de Actividades'!$B$4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'Monitoreo de Actividades'!$C$4:$G$4</c:f>
              <c:strCache>
                <c:ptCount val="5"/>
                <c:pt idx="0">
                  <c:v>Ventas</c:v>
                </c:pt>
                <c:pt idx="1">
                  <c:v>Soporte</c:v>
                </c:pt>
                <c:pt idx="2">
                  <c:v>Planeación Anual</c:v>
                </c:pt>
                <c:pt idx="3">
                  <c:v>Organizacionales</c:v>
                </c:pt>
                <c:pt idx="4">
                  <c:v>Compras</c:v>
                </c:pt>
              </c:strCache>
            </c:strRef>
          </c:cat>
          <c:val>
            <c:numRef>
              <c:f>'Monitoreo de Actividades'!$C$4:$G$4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'Monitoreo de Actividades'!$B$11</c:f>
              <c:strCache>
                <c:ptCount val="1"/>
                <c:pt idx="0">
                  <c:v>Julio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'Monitoreo de Actividades'!$C$4:$G$4</c:f>
              <c:strCache>
                <c:ptCount val="5"/>
                <c:pt idx="0">
                  <c:v>Ventas</c:v>
                </c:pt>
                <c:pt idx="1">
                  <c:v>Soporte</c:v>
                </c:pt>
                <c:pt idx="2">
                  <c:v>Planeación Anual</c:v>
                </c:pt>
                <c:pt idx="3">
                  <c:v>Organizacionales</c:v>
                </c:pt>
                <c:pt idx="4">
                  <c:v>Compras</c:v>
                </c:pt>
              </c:strCache>
            </c:strRef>
          </c:cat>
          <c:val>
            <c:numRef>
              <c:f>'Monitoreo de Actividades'!$C$11:$G$11</c:f>
              <c:numCache>
                <c:formatCode>0.00%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1324936"/>
        <c:axId val="341329640"/>
      </c:barChart>
      <c:catAx>
        <c:axId val="341324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41329640"/>
        <c:crosses val="autoZero"/>
        <c:auto val="1"/>
        <c:lblAlgn val="ctr"/>
        <c:lblOffset val="100"/>
        <c:noMultiLvlLbl val="0"/>
      </c:catAx>
      <c:valAx>
        <c:axId val="34132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41324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Nivel de apego del</a:t>
            </a:r>
            <a:r>
              <a:rPr lang="es-MX" baseline="0"/>
              <a:t> monitoreo de actividades</a:t>
            </a:r>
            <a:endParaRPr lang="es-MX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1"/>
          <c:dPt>
            <c:idx val="0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'Monitoreo de Actividades'!$C$4:$G$4</c:f>
              <c:strCache>
                <c:ptCount val="5"/>
                <c:pt idx="0">
                  <c:v>Ventas</c:v>
                </c:pt>
                <c:pt idx="1">
                  <c:v>Soporte</c:v>
                </c:pt>
                <c:pt idx="2">
                  <c:v>Planeación Anual</c:v>
                </c:pt>
                <c:pt idx="3">
                  <c:v>Organizacionales</c:v>
                </c:pt>
                <c:pt idx="4">
                  <c:v>Compras</c:v>
                </c:pt>
              </c:strCache>
            </c:strRef>
          </c:cat>
          <c:val>
            <c:numRef>
              <c:f>'Monitoreo de Actividades'!$C$17:$G$17</c:f>
              <c:numCache>
                <c:formatCode>0.00%</c:formatCode>
                <c:ptCount val="5"/>
                <c:pt idx="0">
                  <c:v>0.52500000000000002</c:v>
                </c:pt>
                <c:pt idx="1">
                  <c:v>1</c:v>
                </c:pt>
                <c:pt idx="2">
                  <c:v>1</c:v>
                </c:pt>
                <c:pt idx="3">
                  <c:v>0.83332499999999998</c:v>
                </c:pt>
                <c:pt idx="4">
                  <c:v>0.67500000000000004</c:v>
                </c:pt>
              </c:numCache>
            </c:numRef>
          </c:val>
          <c:extLst/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1321408"/>
        <c:axId val="341322192"/>
      </c:barChart>
      <c:catAx>
        <c:axId val="3413214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41322192"/>
        <c:crosses val="autoZero"/>
        <c:auto val="1"/>
        <c:lblAlgn val="ctr"/>
        <c:lblOffset val="100"/>
        <c:noMultiLvlLbl val="1"/>
      </c:catAx>
      <c:valAx>
        <c:axId val="34132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4132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showDLblsOverMax val="1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Área</a:t>
            </a:r>
            <a:r>
              <a:rPr lang="es-MX" baseline="0"/>
              <a:t> de Ventas</a:t>
            </a:r>
            <a:endParaRPr lang="es-MX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esfuerzo'!$C$6</c:f>
              <c:strCache>
                <c:ptCount val="1"/>
                <c:pt idx="0">
                  <c:v>Planeados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esfuerzo'!$C$7:$C$18</c:f>
              <c:numCache>
                <c:formatCode>General</c:formatCode>
                <c:ptCount val="12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'Desviacion de esfuerzo'!$D$6</c:f>
              <c:strCache>
                <c:ptCount val="1"/>
                <c:pt idx="0">
                  <c:v>Reales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esfuerzo'!$D$7:$D$18</c:f>
              <c:numCache>
                <c:formatCode>General</c:formatCode>
                <c:ptCount val="12"/>
                <c:pt idx="0">
                  <c:v>54</c:v>
                </c:pt>
                <c:pt idx="1">
                  <c:v>47</c:v>
                </c:pt>
                <c:pt idx="2">
                  <c:v>41</c:v>
                </c:pt>
                <c:pt idx="3">
                  <c:v>43</c:v>
                </c:pt>
                <c:pt idx="4">
                  <c:v>53</c:v>
                </c:pt>
                <c:pt idx="5">
                  <c:v>54</c:v>
                </c:pt>
                <c:pt idx="6">
                  <c:v>81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41752240"/>
        <c:axId val="341753808"/>
      </c:barChart>
      <c:catAx>
        <c:axId val="341752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41753808"/>
        <c:crosses val="autoZero"/>
        <c:auto val="1"/>
        <c:lblAlgn val="ctr"/>
        <c:lblOffset val="100"/>
        <c:noMultiLvlLbl val="1"/>
      </c:catAx>
      <c:valAx>
        <c:axId val="34175380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41752240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 Área</a:t>
            </a:r>
            <a:r>
              <a:rPr lang="en-US" baseline="0"/>
              <a:t> de Ventas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esfuerzo'!$E$6</c:f>
              <c:strCache>
                <c:ptCount val="1"/>
                <c:pt idx="0">
                  <c:v>Desviación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esfuerzo'!$E$7:$E$18</c:f>
              <c:numCache>
                <c:formatCode>0.00%</c:formatCode>
                <c:ptCount val="12"/>
                <c:pt idx="0">
                  <c:v>-0.32499999999999996</c:v>
                </c:pt>
                <c:pt idx="1">
                  <c:v>-0.41249999999999998</c:v>
                </c:pt>
                <c:pt idx="2">
                  <c:v>-0.48750000000000004</c:v>
                </c:pt>
                <c:pt idx="3">
                  <c:v>-0.46250000000000002</c:v>
                </c:pt>
                <c:pt idx="4">
                  <c:v>-0.33750000000000002</c:v>
                </c:pt>
                <c:pt idx="5">
                  <c:v>-0.32499999999999996</c:v>
                </c:pt>
                <c:pt idx="6">
                  <c:v>1.2499999999999956E-2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03166968"/>
        <c:axId val="403173240"/>
      </c:barChart>
      <c:catAx>
        <c:axId val="403166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03173240"/>
        <c:crosses val="autoZero"/>
        <c:auto val="1"/>
        <c:lblAlgn val="ctr"/>
        <c:lblOffset val="100"/>
        <c:noMultiLvlLbl val="1"/>
      </c:catAx>
      <c:valAx>
        <c:axId val="40317324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03166968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Área de Soporte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esfuerzo'!$F$6</c:f>
              <c:strCache>
                <c:ptCount val="1"/>
                <c:pt idx="0">
                  <c:v>Planeados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esfuerzo'!$F$7:$F$18</c:f>
              <c:numCache>
                <c:formatCode>General</c:formatCode>
                <c:ptCount val="12"/>
                <c:pt idx="0">
                  <c:v>63</c:v>
                </c:pt>
                <c:pt idx="1">
                  <c:v>126</c:v>
                </c:pt>
                <c:pt idx="2">
                  <c:v>126</c:v>
                </c:pt>
                <c:pt idx="3">
                  <c:v>126</c:v>
                </c:pt>
                <c:pt idx="4">
                  <c:v>126</c:v>
                </c:pt>
                <c:pt idx="5">
                  <c:v>126</c:v>
                </c:pt>
                <c:pt idx="6">
                  <c:v>126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'Desviacion de esfuerzo'!$G$6</c:f>
              <c:strCache>
                <c:ptCount val="1"/>
                <c:pt idx="0">
                  <c:v>Reales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esfuerzo'!$G$7:$G$18</c:f>
              <c:numCache>
                <c:formatCode>General</c:formatCode>
                <c:ptCount val="12"/>
                <c:pt idx="0">
                  <c:v>76</c:v>
                </c:pt>
                <c:pt idx="1">
                  <c:v>128</c:v>
                </c:pt>
                <c:pt idx="2">
                  <c:v>74</c:v>
                </c:pt>
                <c:pt idx="3">
                  <c:v>121</c:v>
                </c:pt>
                <c:pt idx="4">
                  <c:v>144</c:v>
                </c:pt>
                <c:pt idx="5">
                  <c:v>143</c:v>
                </c:pt>
                <c:pt idx="6">
                  <c:v>186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03176376"/>
        <c:axId val="403172456"/>
      </c:barChart>
      <c:catAx>
        <c:axId val="403176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03172456"/>
        <c:crosses val="autoZero"/>
        <c:auto val="1"/>
        <c:lblAlgn val="ctr"/>
        <c:lblOffset val="100"/>
        <c:noMultiLvlLbl val="1"/>
      </c:catAx>
      <c:valAx>
        <c:axId val="40317245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03176376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 Área de Soporte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esfuerzo'!$H$6</c:f>
              <c:strCache>
                <c:ptCount val="1"/>
                <c:pt idx="0">
                  <c:v>Desviación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esfuerzo'!$H$7:$H$18</c:f>
              <c:numCache>
                <c:formatCode>0.00%</c:formatCode>
                <c:ptCount val="12"/>
                <c:pt idx="0">
                  <c:v>0.20634920634920628</c:v>
                </c:pt>
                <c:pt idx="1">
                  <c:v>1.5873015873015817E-2</c:v>
                </c:pt>
                <c:pt idx="2">
                  <c:v>-0.41269841269841268</c:v>
                </c:pt>
                <c:pt idx="3">
                  <c:v>-3.9682539682539653E-2</c:v>
                </c:pt>
                <c:pt idx="4">
                  <c:v>0.14285714285714279</c:v>
                </c:pt>
                <c:pt idx="5">
                  <c:v>0.13492063492063489</c:v>
                </c:pt>
                <c:pt idx="6">
                  <c:v>0.47619047619047628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98953312"/>
        <c:axId val="398953704"/>
      </c:barChart>
      <c:catAx>
        <c:axId val="398953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98953704"/>
        <c:crosses val="autoZero"/>
        <c:auto val="1"/>
        <c:lblAlgn val="ctr"/>
        <c:lblOffset val="100"/>
        <c:noMultiLvlLbl val="1"/>
      </c:catAx>
      <c:valAx>
        <c:axId val="39895370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98953312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Física!$C$13</c:f>
              <c:strCache>
                <c:ptCount val="1"/>
                <c:pt idx="0">
                  <c:v>Julio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Física!$D$6:$G$6</c:f>
              <c:strCache>
                <c:ptCount val="4"/>
                <c:pt idx="0">
                  <c:v>Elementos de configuración física</c:v>
                </c:pt>
                <c:pt idx="1">
                  <c:v>Control de cambios organizacional</c:v>
                </c:pt>
                <c:pt idx="2">
                  <c:v>Línea base</c:v>
                </c:pt>
                <c:pt idx="3">
                  <c:v>Elementos de Configuración</c:v>
                </c:pt>
              </c:strCache>
            </c:strRef>
          </c:cat>
          <c:val>
            <c:numRef>
              <c:f>Física!$D$13:$G$13</c:f>
              <c:numCache>
                <c:formatCode>0.00%</c:formatCode>
                <c:ptCount val="4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7287984"/>
        <c:axId val="237288768"/>
      </c:barChart>
      <c:catAx>
        <c:axId val="23728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37288768"/>
        <c:crosses val="autoZero"/>
        <c:auto val="1"/>
        <c:lblAlgn val="ctr"/>
        <c:lblOffset val="100"/>
        <c:noMultiLvlLbl val="0"/>
      </c:catAx>
      <c:valAx>
        <c:axId val="23728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3728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Física!$D$6</c:f>
              <c:strCache>
                <c:ptCount val="1"/>
                <c:pt idx="0">
                  <c:v>Elementos de configuración física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Física!$D$6</c:f>
              <c:strCache>
                <c:ptCount val="1"/>
                <c:pt idx="0">
                  <c:v>Elementos de configuración física</c:v>
                </c:pt>
              </c:strCache>
            </c:strRef>
          </c:cat>
          <c:val>
            <c:numRef>
              <c:f>Física!$D$19</c:f>
              <c:numCache>
                <c:formatCode>0.00%</c:formatCode>
                <c:ptCount val="1"/>
                <c:pt idx="0">
                  <c:v>0.7857142857142857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03170104"/>
        <c:axId val="403166576"/>
      </c:barChart>
      <c:catAx>
        <c:axId val="403170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03166576"/>
        <c:crosses val="autoZero"/>
        <c:auto val="1"/>
        <c:lblAlgn val="ctr"/>
        <c:lblOffset val="100"/>
        <c:noMultiLvlLbl val="1"/>
      </c:catAx>
      <c:valAx>
        <c:axId val="4031665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03170104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Física!$E$4</c:f>
              <c:strCache>
                <c:ptCount val="1"/>
                <c:pt idx="0">
                  <c:v>Física Organizacional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Física!$E$6:$G$6</c:f>
              <c:strCache>
                <c:ptCount val="3"/>
                <c:pt idx="0">
                  <c:v>Control de cambios organizacional</c:v>
                </c:pt>
                <c:pt idx="1">
                  <c:v>Línea base</c:v>
                </c:pt>
                <c:pt idx="2">
                  <c:v>Elementos de Configuración</c:v>
                </c:pt>
              </c:strCache>
            </c:strRef>
          </c:cat>
          <c:val>
            <c:numRef>
              <c:f>Física!$E$19:$G$19</c:f>
              <c:numCache>
                <c:formatCode>0.00%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37631000"/>
        <c:axId val="237634920"/>
      </c:barChart>
      <c:catAx>
        <c:axId val="237631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37634920"/>
        <c:crosses val="autoZero"/>
        <c:auto val="1"/>
        <c:lblAlgn val="ctr"/>
        <c:lblOffset val="100"/>
        <c:noMultiLvlLbl val="1"/>
      </c:catAx>
      <c:valAx>
        <c:axId val="23763492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37631000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Imagen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Imagen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Imagen 7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Imagen 7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2" name="Imagen 11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Imagen 11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0" name="Imagen 14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1" name="Imagen 15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8" name="Imagen 18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9" name="Imagen 18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12680" y="2282760"/>
            <a:ext cx="776448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457200" y="501840"/>
            <a:ext cx="8026200" cy="11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Reporte de Monitoreo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216000" y="1604520"/>
            <a:ext cx="6766200" cy="39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2600" strike="noStrike" dirty="0" smtClean="0">
                <a:solidFill>
                  <a:srgbClr val="8B8B8B"/>
                </a:solidFill>
                <a:latin typeface="Calibri"/>
                <a:ea typeface="DejaVu Sans"/>
              </a:rPr>
              <a:t>Versión </a:t>
            </a: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1.0		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Enero – </a:t>
            </a:r>
            <a:r>
              <a:rPr lang="es-MX" sz="2600" strike="noStrike" dirty="0" smtClean="0">
                <a:solidFill>
                  <a:srgbClr val="8B8B8B"/>
                </a:solidFill>
                <a:latin typeface="Calibri"/>
                <a:ea typeface="DejaVu Sans"/>
              </a:rPr>
              <a:t>Agosto 2016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Fecha de elaboración: </a:t>
            </a:r>
            <a:r>
              <a:rPr lang="es-MX" sz="2600" strike="noStrike" dirty="0" smtClean="0">
                <a:solidFill>
                  <a:srgbClr val="8B8B8B"/>
                </a:solidFill>
                <a:latin typeface="Calibri"/>
                <a:ea typeface="DejaVu Sans"/>
              </a:rPr>
              <a:t>11/08/2016</a:t>
            </a:r>
            <a:endParaRPr dirty="0"/>
          </a:p>
        </p:txBody>
      </p:sp>
      <p:pic>
        <p:nvPicPr>
          <p:cNvPr id="193" name="Picture 2"/>
          <p:cNvPicPr/>
          <p:nvPr/>
        </p:nvPicPr>
        <p:blipFill>
          <a:blip r:embed="rId2"/>
          <a:stretch/>
        </p:blipFill>
        <p:spPr>
          <a:xfrm>
            <a:off x="6948360" y="1196640"/>
            <a:ext cx="1908000" cy="188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46512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Auditorías </a:t>
            </a: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funcionales</a:t>
            </a:r>
          </a:p>
          <a:p>
            <a:pPr algn="ctr">
              <a:lnSpc>
                <a:spcPct val="100000"/>
              </a:lnSpc>
            </a:pPr>
            <a:r>
              <a:rPr lang="es-MX" dirty="0" smtClean="0">
                <a:solidFill>
                  <a:srgbClr val="000000"/>
                </a:solidFill>
                <a:latin typeface="Calibri"/>
                <a:ea typeface="DejaVu Sans"/>
              </a:rPr>
              <a:t>Resultado mensual</a:t>
            </a:r>
            <a:endParaRPr lang="es-MX" strike="noStrike" dirty="0" smtClean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5093194" y="2303345"/>
            <a:ext cx="3926880" cy="282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Análisis: Las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auditorías funcionales internas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en el mes de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julio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fueron de 100 porciento.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725953"/>
              </p:ext>
            </p:extLst>
          </p:nvPr>
        </p:nvGraphicFramePr>
        <p:xfrm>
          <a:off x="457200" y="18799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Auditorías </a:t>
            </a: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funcionales</a:t>
            </a:r>
          </a:p>
          <a:p>
            <a:pPr algn="ctr">
              <a:lnSpc>
                <a:spcPct val="100000"/>
              </a:lnSpc>
            </a:pPr>
            <a:r>
              <a:rPr lang="es-MX" dirty="0">
                <a:solidFill>
                  <a:srgbClr val="000000"/>
                </a:solidFill>
                <a:latin typeface="+mj-lt"/>
              </a:rPr>
              <a:t>Ene/16 – </a:t>
            </a:r>
            <a:r>
              <a:rPr lang="es-MX" dirty="0" smtClean="0">
                <a:solidFill>
                  <a:srgbClr val="000000"/>
                </a:solidFill>
                <a:latin typeface="+mj-lt"/>
              </a:rPr>
              <a:t>Jul/16</a:t>
            </a:r>
            <a:endParaRPr lang="es-MX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ángulo 1"/>
          <p:cNvSpPr/>
          <p:nvPr/>
        </p:nvSpPr>
        <p:spPr>
          <a:xfrm>
            <a:off x="4694830" y="1727411"/>
            <a:ext cx="4445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rgbClr val="000000"/>
                </a:solidFill>
                <a:latin typeface="Times New Roman"/>
              </a:rPr>
              <a:t>Se logra un </a:t>
            </a:r>
            <a:r>
              <a:rPr lang="es-MX" dirty="0">
                <a:solidFill>
                  <a:srgbClr val="000000"/>
                </a:solidFill>
                <a:latin typeface="Times New Roman"/>
              </a:rPr>
              <a:t>puntaje promedio superior </a:t>
            </a:r>
            <a:r>
              <a:rPr lang="es-MX" dirty="0" smtClean="0">
                <a:solidFill>
                  <a:srgbClr val="000000"/>
                </a:solidFill>
                <a:latin typeface="Times New Roman"/>
              </a:rPr>
              <a:t>al 95 porciento. </a:t>
            </a:r>
            <a:endParaRPr lang="es-MX" dirty="0"/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544933"/>
              </p:ext>
            </p:extLst>
          </p:nvPr>
        </p:nvGraphicFramePr>
        <p:xfrm>
          <a:off x="457200" y="1600200"/>
          <a:ext cx="4174195" cy="3269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642712"/>
              </p:ext>
            </p:extLst>
          </p:nvPr>
        </p:nvGraphicFramePr>
        <p:xfrm>
          <a:off x="4694830" y="3328907"/>
          <a:ext cx="4212715" cy="3284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71862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Auditorías a </a:t>
            </a: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productos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smtClean="0">
                <a:solidFill>
                  <a:srgbClr val="000000"/>
                </a:solidFill>
              </a:rPr>
              <a:t>Jul/16</a:t>
            </a:r>
            <a:endParaRPr lang="es-MX" dirty="0"/>
          </a:p>
        </p:txBody>
      </p:sp>
      <p:sp>
        <p:nvSpPr>
          <p:cNvPr id="232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3"/>
          <p:cNvSpPr/>
          <p:nvPr/>
        </p:nvSpPr>
        <p:spPr>
          <a:xfrm>
            <a:off x="5117911" y="1416240"/>
            <a:ext cx="3848668" cy="31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Hay una resultado al 100 porciento en el mes de julio lo que aporta al aumento en la calificación global. Arriba del 85 porciento en Carta de Agradecimiento, y 97 porciento en Tickets de servicio.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242459"/>
              </p:ext>
            </p:extLst>
          </p:nvPr>
        </p:nvGraphicFramePr>
        <p:xfrm>
          <a:off x="584033" y="1409760"/>
          <a:ext cx="4400220" cy="323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374974"/>
              </p:ext>
            </p:extLst>
          </p:nvPr>
        </p:nvGraphicFramePr>
        <p:xfrm>
          <a:off x="4572000" y="37497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492555"/>
            <a:ext cx="822528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Arial"/>
                <a:ea typeface="DejaVu Sans"/>
              </a:rPr>
              <a:t>Auditoría  a productos </a:t>
            </a:r>
            <a:r>
              <a:rPr lang="es-MX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organizacionales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smtClean="0">
                <a:solidFill>
                  <a:srgbClr val="000000"/>
                </a:solidFill>
              </a:rPr>
              <a:t>Jul/16</a:t>
            </a:r>
            <a:endParaRPr lang="es-MX" dirty="0"/>
          </a:p>
        </p:txBody>
      </p:sp>
      <p:sp>
        <p:nvSpPr>
          <p:cNvPr id="236" name="CustomShape 2"/>
          <p:cNvSpPr/>
          <p:nvPr/>
        </p:nvSpPr>
        <p:spPr>
          <a:xfrm>
            <a:off x="5773003" y="2150429"/>
            <a:ext cx="3086898" cy="1343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MX" sz="1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Análisis: </a:t>
            </a:r>
            <a:r>
              <a:rPr lang="es-MX" sz="1400" strike="noStrike" dirty="0">
                <a:solidFill>
                  <a:srgbClr val="000000"/>
                </a:solidFill>
                <a:latin typeface="Arial"/>
                <a:ea typeface="DejaVu Sans"/>
              </a:rPr>
              <a:t>No hay nada a destacar, salvo el aumento de puntaje en el producto reporte de </a:t>
            </a:r>
            <a:r>
              <a:rPr lang="es-MX" sz="1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monitoreo arriba del 98 porciento.</a:t>
            </a:r>
            <a:endParaRPr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636364"/>
              </p:ext>
            </p:extLst>
          </p:nvPr>
        </p:nvGraphicFramePr>
        <p:xfrm>
          <a:off x="0" y="1954202"/>
          <a:ext cx="4813423" cy="3354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739136"/>
              </p:ext>
            </p:extLst>
          </p:nvPr>
        </p:nvGraphicFramePr>
        <p:xfrm>
          <a:off x="4572000" y="40090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Auditorías a </a:t>
            </a: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procesos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smtClean="0">
                <a:solidFill>
                  <a:srgbClr val="000000"/>
                </a:solidFill>
              </a:rPr>
              <a:t>Jul/16</a:t>
            </a:r>
            <a:endParaRPr lang="es-MX" dirty="0"/>
          </a:p>
        </p:txBody>
      </p:sp>
      <p:sp>
        <p:nvSpPr>
          <p:cNvPr id="239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3"/>
          <p:cNvSpPr/>
          <p:nvPr/>
        </p:nvSpPr>
        <p:spPr>
          <a:xfrm>
            <a:off x="5172501" y="1416240"/>
            <a:ext cx="3508899" cy="255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Análisis: Existe mejora en el proceso de implementación lo cual aumenta la calificación general del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proceso arriba del 98 porciento.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977898"/>
              </p:ext>
            </p:extLst>
          </p:nvPr>
        </p:nvGraphicFramePr>
        <p:xfrm>
          <a:off x="457200" y="1600200"/>
          <a:ext cx="4450980" cy="3238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565387"/>
              </p:ext>
            </p:extLst>
          </p:nvPr>
        </p:nvGraphicFramePr>
        <p:xfrm>
          <a:off x="4264925" y="38179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29904" y="519851"/>
            <a:ext cx="822528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Arial"/>
                <a:ea typeface="DejaVu Sans"/>
              </a:rPr>
              <a:t>Auditoría a proceso </a:t>
            </a:r>
            <a:r>
              <a:rPr lang="es-MX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organizacionales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smtClean="0">
                <a:solidFill>
                  <a:srgbClr val="000000"/>
                </a:solidFill>
              </a:rPr>
              <a:t>Jun/16</a:t>
            </a:r>
            <a:endParaRPr lang="es-MX" dirty="0"/>
          </a:p>
        </p:txBody>
      </p:sp>
      <p:sp>
        <p:nvSpPr>
          <p:cNvPr id="243" name="CustomShape 2"/>
          <p:cNvSpPr/>
          <p:nvPr/>
        </p:nvSpPr>
        <p:spPr>
          <a:xfrm>
            <a:off x="6336000" y="1872000"/>
            <a:ext cx="2444040" cy="8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Analisís: No existe nada importante a destacar</a:t>
            </a:r>
            <a:endParaRPr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92026"/>
              </p:ext>
            </p:extLst>
          </p:nvPr>
        </p:nvGraphicFramePr>
        <p:xfrm>
          <a:off x="1586713" y="2178059"/>
          <a:ext cx="4250955" cy="323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Ventas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3"/>
          <p:cNvSpPr/>
          <p:nvPr/>
        </p:nvSpPr>
        <p:spPr>
          <a:xfrm>
            <a:off x="185760" y="3414960"/>
            <a:ext cx="801828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320"/>
            <a:ext cx="9095647" cy="18814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48" y="3414960"/>
            <a:ext cx="4331366" cy="19407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114" y="3414960"/>
            <a:ext cx="4090206" cy="1940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2016000" y="673657"/>
            <a:ext cx="4894560" cy="554642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Grafica de ventas mensuales vs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planeadas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smtClean="0">
                <a:solidFill>
                  <a:srgbClr val="000000"/>
                </a:solidFill>
              </a:rPr>
              <a:t>Jul/16</a:t>
            </a:r>
            <a:endParaRPr lang="es-MX" dirty="0"/>
          </a:p>
        </p:txBody>
      </p:sp>
      <p:sp>
        <p:nvSpPr>
          <p:cNvPr id="254" name="CustomShape 2"/>
          <p:cNvSpPr/>
          <p:nvPr/>
        </p:nvSpPr>
        <p:spPr>
          <a:xfrm>
            <a:off x="1008000" y="4104000"/>
            <a:ext cx="5902560" cy="1628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 </a:t>
            </a:r>
            <a:r>
              <a:rPr lang="es-MX" dirty="0" smtClean="0">
                <a:solidFill>
                  <a:srgbClr val="000000"/>
                </a:solidFill>
                <a:latin typeface="Arial"/>
                <a:ea typeface="DejaVu Sans"/>
              </a:rPr>
              <a:t>logra un incremento superior a lo esperado para el mes de julio en ventas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607920"/>
              </p:ext>
            </p:extLst>
          </p:nvPr>
        </p:nvGraphicFramePr>
        <p:xfrm>
          <a:off x="2113187" y="1363500"/>
          <a:ext cx="4590080" cy="274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Índice de Satisfacción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5469636" y="2545200"/>
            <a:ext cx="3452760" cy="22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Se recupera el nivel de satisfacción al 100 porciento en el mes de julio.</a:t>
            </a:r>
            <a:endParaRPr dirty="0"/>
          </a:p>
        </p:txBody>
      </p:sp>
      <p:sp>
        <p:nvSpPr>
          <p:cNvPr id="258" name="CustomShape 4"/>
          <p:cNvSpPr/>
          <p:nvPr/>
        </p:nvSpPr>
        <p:spPr>
          <a:xfrm>
            <a:off x="720000" y="4824000"/>
            <a:ext cx="3885480" cy="5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Análisis basado en un muestreo de tickets mensual</a:t>
            </a:r>
            <a:endParaRPr dirty="0"/>
          </a:p>
        </p:txBody>
      </p:sp>
      <p:sp>
        <p:nvSpPr>
          <p:cNvPr id="260" name="CustomShape 5"/>
          <p:cNvSpPr/>
          <p:nvPr/>
        </p:nvSpPr>
        <p:spPr>
          <a:xfrm>
            <a:off x="1741320" y="1409760"/>
            <a:ext cx="2662560" cy="58363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Índice </a:t>
            </a:r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satisfacción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smtClean="0">
                <a:solidFill>
                  <a:srgbClr val="000000"/>
                </a:solidFill>
              </a:rPr>
              <a:t>Jul/16</a:t>
            </a:r>
            <a:endParaRPr lang="es-MX"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558861"/>
              </p:ext>
            </p:extLst>
          </p:nvPr>
        </p:nvGraphicFramePr>
        <p:xfrm>
          <a:off x="720000" y="2083140"/>
          <a:ext cx="4588440" cy="274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73600"/>
            <a:ext cx="82238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Reporte de respaldos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457200" y="1604520"/>
            <a:ext cx="8223840" cy="39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3"/>
          <p:cNvSpPr/>
          <p:nvPr/>
        </p:nvSpPr>
        <p:spPr>
          <a:xfrm>
            <a:off x="1008000" y="1604520"/>
            <a:ext cx="733932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Se omite esta sección ya que todos los respaldos son realizados por los proveedores de los servicios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6" name="Table 3"/>
          <p:cNvGraphicFramePr/>
          <p:nvPr>
            <p:extLst>
              <p:ext uri="{D42A27DB-BD31-4B8C-83A1-F6EECF244321}">
                <p14:modId xmlns:p14="http://schemas.microsoft.com/office/powerpoint/2010/main" val="654246476"/>
              </p:ext>
            </p:extLst>
          </p:nvPr>
        </p:nvGraphicFramePr>
        <p:xfrm>
          <a:off x="1523880" y="1397160"/>
          <a:ext cx="6095520" cy="398352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4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/>
                        </a:rPr>
                        <a:t>Nombre de hito</a:t>
                      </a:r>
                      <a:endParaRPr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/>
                        </a:rPr>
                        <a:t>Fecha Planeada</a:t>
                      </a:r>
                      <a:endParaRPr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/>
                        </a:rPr>
                        <a:t>Fecha Real</a:t>
                      </a:r>
                      <a:endParaRPr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1876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Arranque de proyecto anual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11/01/16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>
                          <a:latin typeface="+mn-lt"/>
                        </a:rPr>
                        <a:t>11/01/16</a:t>
                      </a:r>
                      <a:endParaRPr sz="1400">
                        <a:latin typeface="+mn-lt"/>
                      </a:endParaRPr>
                    </a:p>
                  </a:txBody>
                  <a:tcPr/>
                </a:tc>
              </a:tr>
              <a:tr h="34776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Venta mensual de Enero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02/02/16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>
                          <a:latin typeface="+mn-lt"/>
                        </a:rPr>
                        <a:t>02/02/16</a:t>
                      </a:r>
                      <a:endParaRPr sz="1400">
                        <a:latin typeface="+mn-lt"/>
                      </a:endParaRPr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Venta mensual Febrero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02/03/16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10/03/16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Venta Mensual Marzo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>
                          <a:latin typeface="+mn-lt"/>
                        </a:rPr>
                        <a:t>03/04/2016</a:t>
                      </a:r>
                      <a:endParaRPr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08/04/16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Venta</a:t>
                      </a:r>
                      <a:r>
                        <a:rPr lang="es-MX" sz="1400" baseline="0" dirty="0" smtClean="0">
                          <a:latin typeface="+mn-lt"/>
                        </a:rPr>
                        <a:t> Mensual Abril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03/05/2016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23/05/16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Venta Mensual Mayo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03/06/2016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06/06/2016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Venta Mensual</a:t>
                      </a:r>
                      <a:r>
                        <a:rPr lang="es-MX" sz="1400" baseline="0" dirty="0" smtClean="0">
                          <a:latin typeface="+mn-lt"/>
                        </a:rPr>
                        <a:t> Junio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06/07/2016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07/07/2016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Venta</a:t>
                      </a:r>
                      <a:r>
                        <a:rPr lang="es-MX" sz="1400" baseline="0" dirty="0" smtClean="0">
                          <a:latin typeface="+mn-lt"/>
                        </a:rPr>
                        <a:t> Mensual Julio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01/08/2016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11/08/2016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Producto Mas Vendido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5542655"/>
            <a:ext cx="8227800" cy="7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Análisis: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 </a:t>
            </a: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muestra los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productos vendidos en el mes de </a:t>
            </a:r>
            <a:r>
              <a:rPr lang="es-MX" sz="2200" dirty="0" smtClean="0">
                <a:solidFill>
                  <a:srgbClr val="000000"/>
                </a:solidFill>
                <a:latin typeface="Arial"/>
                <a:ea typeface="DejaVu Sans"/>
              </a:rPr>
              <a:t>julio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358004"/>
              </p:ext>
            </p:extLst>
          </p:nvPr>
        </p:nvGraphicFramePr>
        <p:xfrm>
          <a:off x="457200" y="1132765"/>
          <a:ext cx="8461612" cy="458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Arial"/>
                <a:ea typeface="DejaVu Sans"/>
              </a:rPr>
              <a:t>Actividades en </a:t>
            </a:r>
            <a:r>
              <a:rPr lang="es-MX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Tiempo</a:t>
            </a:r>
          </a:p>
          <a:p>
            <a:pPr algn="ctr"/>
            <a:r>
              <a:rPr lang="es-MX" dirty="0" smtClean="0">
                <a:solidFill>
                  <a:srgbClr val="000000"/>
                </a:solidFill>
              </a:rPr>
              <a:t>Jul, </a:t>
            </a:r>
            <a:r>
              <a:rPr lang="es-MX" dirty="0" smtClean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68" name="CustomShape 2"/>
          <p:cNvSpPr/>
          <p:nvPr/>
        </p:nvSpPr>
        <p:spPr>
          <a:xfrm>
            <a:off x="720000" y="5522405"/>
            <a:ext cx="7965000" cy="97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Análisis: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 nota un aumento en el cumplimiento en el área de compras pero bajo. En otras se mantiene el mismo incumplimiento.</a:t>
            </a:r>
            <a:endParaRPr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970400"/>
              </p:ext>
            </p:extLst>
          </p:nvPr>
        </p:nvGraphicFramePr>
        <p:xfrm>
          <a:off x="109182" y="2634018"/>
          <a:ext cx="46863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345676"/>
              </p:ext>
            </p:extLst>
          </p:nvPr>
        </p:nvGraphicFramePr>
        <p:xfrm>
          <a:off x="4787615" y="2644254"/>
          <a:ext cx="42608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321" y="1416960"/>
            <a:ext cx="6773558" cy="1148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790603"/>
            <a:ext cx="763056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Auditoría Organizacional de Actividades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Programadas</a:t>
            </a:r>
          </a:p>
          <a:p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smtClean="0">
                <a:solidFill>
                  <a:srgbClr val="000000"/>
                </a:solidFill>
              </a:rPr>
              <a:t>Jul/16</a:t>
            </a:r>
            <a:endParaRPr lang="es-MX" dirty="0"/>
          </a:p>
          <a:p>
            <a:endParaRPr dirty="0"/>
          </a:p>
        </p:txBody>
      </p:sp>
      <p:sp>
        <p:nvSpPr>
          <p:cNvPr id="273" name="CustomShape 2"/>
          <p:cNvSpPr/>
          <p:nvPr/>
        </p:nvSpPr>
        <p:spPr>
          <a:xfrm>
            <a:off x="5022377" y="1668681"/>
            <a:ext cx="2848148" cy="26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Análisis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: Se obtiene un 100 porciento en las áreas excluyendo compras que logro un 50 porciento.</a:t>
            </a:r>
            <a:endParaRPr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184153"/>
              </p:ext>
            </p:extLst>
          </p:nvPr>
        </p:nvGraphicFramePr>
        <p:xfrm>
          <a:off x="4572000" y="38140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142150"/>
              </p:ext>
            </p:extLst>
          </p:nvPr>
        </p:nvGraphicFramePr>
        <p:xfrm>
          <a:off x="274789" y="1668681"/>
          <a:ext cx="4336320" cy="360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3600"/>
            <a:ext cx="82238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Arial"/>
                <a:ea typeface="DejaVu Sans"/>
              </a:rPr>
              <a:t>Monitoreo de Riesgos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63" y="1776710"/>
            <a:ext cx="7685714" cy="24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Marisol Ornelas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Alma </a:t>
            </a:r>
            <a:r>
              <a:rPr lang="es-MX" strike="noStrike" dirty="0" err="1">
                <a:solidFill>
                  <a:srgbClr val="000000"/>
                </a:solidFill>
                <a:latin typeface="Times New Roman"/>
                <a:ea typeface="DejaVu Sans"/>
              </a:rPr>
              <a:t>Yesenia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García</a:t>
            </a:r>
            <a:endParaRPr dirty="0"/>
          </a:p>
          <a:p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Adriana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Jaramillo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Ricardo Novela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Francisco González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Sánchez</a:t>
            </a:r>
            <a:endParaRPr dirty="0"/>
          </a:p>
          <a:p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José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Francisco Llamas</a:t>
            </a:r>
            <a:endParaRPr dirty="0"/>
          </a:p>
          <a:p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Capacitaciones Requeridas: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Capacitación en procesos → 11 Enero 2016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Capacitación en procesos y catalogo de productos →25 Febrero 2016 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Calibri"/>
                <a:ea typeface="DejaVu Sans"/>
              </a:rPr>
              <a:t>Reporte de Gastos mensuales 2016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5904000" y="2770167"/>
            <a:ext cx="2993246" cy="3043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Análisis: Los gastos planeados mensuales siguen por debajo de lo planeado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lo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cual implica estabilidad en la empresa en cuanto a los gastos requeridos.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4" y="1094013"/>
            <a:ext cx="8367626" cy="1512572"/>
          </a:xfrm>
          <a:prstGeom prst="rect">
            <a:avLst/>
          </a:prstGeom>
        </p:spPr>
      </p:pic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611702"/>
              </p:ext>
            </p:extLst>
          </p:nvPr>
        </p:nvGraphicFramePr>
        <p:xfrm>
          <a:off x="617455" y="2934877"/>
          <a:ext cx="4988470" cy="2924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32000" y="360000"/>
            <a:ext cx="7846200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Desviación de Gastos mensuales</a:t>
            </a:r>
            <a:endParaRPr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012329"/>
              </p:ext>
            </p:extLst>
          </p:nvPr>
        </p:nvGraphicFramePr>
        <p:xfrm>
          <a:off x="1870050" y="1917337"/>
          <a:ext cx="5403900" cy="302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Esfuerzo área de ventas</a:t>
            </a:r>
            <a:endParaRPr dirty="0"/>
          </a:p>
        </p:txBody>
      </p:sp>
      <p:sp>
        <p:nvSpPr>
          <p:cNvPr id="209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3"/>
          <p:cNvSpPr/>
          <p:nvPr/>
        </p:nvSpPr>
        <p:spPr>
          <a:xfrm>
            <a:off x="6387152" y="1192202"/>
            <a:ext cx="2571415" cy="19029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El esfuerzo del área de ventas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supero en 1 lo planeado lo que representa un aumento con respecto a meses anteriores.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2" y="1192202"/>
            <a:ext cx="5814657" cy="1783010"/>
          </a:xfrm>
          <a:prstGeom prst="rect">
            <a:avLst/>
          </a:prstGeom>
        </p:spPr>
      </p:pic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762338"/>
              </p:ext>
            </p:extLst>
          </p:nvPr>
        </p:nvGraphicFramePr>
        <p:xfrm>
          <a:off x="177512" y="3095133"/>
          <a:ext cx="4319240" cy="3516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397627"/>
              </p:ext>
            </p:extLst>
          </p:nvPr>
        </p:nvGraphicFramePr>
        <p:xfrm>
          <a:off x="4635367" y="3095133"/>
          <a:ext cx="4323200" cy="3528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92000" y="648000"/>
            <a:ext cx="683856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Gráfica representativa al cuadro de datos de Esfuerzo de soporte</a:t>
            </a:r>
            <a:endParaRPr/>
          </a:p>
        </p:txBody>
      </p:sp>
      <p:sp>
        <p:nvSpPr>
          <p:cNvPr id="8" name="CustomShape 3"/>
          <p:cNvSpPr/>
          <p:nvPr/>
        </p:nvSpPr>
        <p:spPr>
          <a:xfrm>
            <a:off x="792000" y="1192202"/>
            <a:ext cx="8166567" cy="19029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El esfuerzo del área de soporte se encuentra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por encima del 47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porciento lo cual representa un nivel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alto.</a:t>
            </a:r>
            <a:endParaRPr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539679"/>
              </p:ext>
            </p:extLst>
          </p:nvPr>
        </p:nvGraphicFramePr>
        <p:xfrm>
          <a:off x="246090" y="2400149"/>
          <a:ext cx="4242040" cy="353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03848"/>
              </p:ext>
            </p:extLst>
          </p:nvPr>
        </p:nvGraphicFramePr>
        <p:xfrm>
          <a:off x="4650482" y="2389014"/>
          <a:ext cx="4308085" cy="3499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512044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Auditorías físicas</a:t>
            </a:r>
          </a:p>
          <a:p>
            <a:pPr algn="ctr"/>
            <a:r>
              <a:rPr lang="es-MX" sz="2000" dirty="0" smtClean="0">
                <a:solidFill>
                  <a:srgbClr val="000000"/>
                </a:solidFill>
                <a:latin typeface="Calibri"/>
              </a:rPr>
              <a:t>Resultado mensual</a:t>
            </a:r>
            <a:endParaRPr lang="es-MX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57200" y="1613848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3"/>
          <p:cNvSpPr/>
          <p:nvPr/>
        </p:nvSpPr>
        <p:spPr>
          <a:xfrm>
            <a:off x="5349923" y="2815480"/>
            <a:ext cx="3929459" cy="17550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:  Los resultados de configuración físicos de la empresa a nivel procesos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del mes de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julio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muestran resultados </a:t>
            </a:r>
            <a:r>
              <a:rPr lang="es-MX" dirty="0" smtClean="0">
                <a:solidFill>
                  <a:srgbClr val="000000"/>
                </a:solidFill>
                <a:latin typeface="Times New Roman"/>
                <a:ea typeface="DejaVu Sans"/>
              </a:rPr>
              <a:t>del 100 porciento.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01100"/>
              </p:ext>
            </p:extLst>
          </p:nvPr>
        </p:nvGraphicFramePr>
        <p:xfrm>
          <a:off x="777923" y="20983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57200" y="36990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Auditorías </a:t>
            </a: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físicas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smtClean="0">
                <a:solidFill>
                  <a:srgbClr val="000000"/>
                </a:solidFill>
              </a:rPr>
              <a:t>Jul/16</a:t>
            </a:r>
            <a:endParaRPr lang="es-MX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55238"/>
              </p:ext>
            </p:extLst>
          </p:nvPr>
        </p:nvGraphicFramePr>
        <p:xfrm>
          <a:off x="457200" y="1331898"/>
          <a:ext cx="4233020" cy="323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995066"/>
              </p:ext>
            </p:extLst>
          </p:nvPr>
        </p:nvGraphicFramePr>
        <p:xfrm>
          <a:off x="3898385" y="3280320"/>
          <a:ext cx="4950240" cy="357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63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572</Words>
  <Application>Microsoft Office PowerPoint</Application>
  <PresentationFormat>Presentación en pantalla (4:3)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Arial</vt:lpstr>
      <vt:lpstr>Calibri</vt:lpstr>
      <vt:lpstr>DejaVu Sans</vt:lpstr>
      <vt:lpstr>StarSymbol</vt:lpstr>
      <vt:lpstr>Times New Roman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Hp EliteBook</cp:lastModifiedBy>
  <cp:revision>91</cp:revision>
  <dcterms:modified xsi:type="dcterms:W3CDTF">2016-08-11T18:21:17Z</dcterms:modified>
  <dc:language>es-MX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