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20.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17.xml" ContentType="application/vnd.openxmlformats-officedocument.drawingml.chart+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charts/chart17.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AO</c:v>
                </c:pt>
              </c:strCache>
            </c:strRef>
          </c:tx>
          <c:spPr>
            <a:solidFill>
              <a:srgbClr val="4f81bd"/>
            </a:solidFill>
            <a:ln>
              <a:noFill/>
            </a:ln>
          </c:spPr>
          <c:dLbls>
            <c:dLblPos val="ctr"/>
            <c:showLegendKey val="0"/>
            <c:showVal val="0"/>
            <c:showCatName val="0"/>
            <c:showSerName val="0"/>
            <c:showPercent val="0"/>
          </c:dLbls>
          <c:cat>
            <c:strRef>
              <c:f>categories</c:f>
              <c:strCache>
                <c:ptCount val="3"/>
                <c:pt idx="0">
                  <c:v>Elementos de Configuración</c:v>
                </c:pt>
                <c:pt idx="1">
                  <c:v>Línea Base</c:v>
                </c:pt>
                <c:pt idx="2">
                  <c:v>Cambios</c:v>
                </c:pt>
              </c:strCache>
            </c:strRef>
          </c:cat>
          <c:val>
            <c:numRef>
              <c:f>0</c:f>
              <c:numCache>
                <c:formatCode>General</c:formatCode>
                <c:ptCount val="3"/>
                <c:pt idx="0">
                  <c:v>0.978260869565217</c:v>
                </c:pt>
                <c:pt idx="1">
                  <c:v>0.920543478260869</c:v>
                </c:pt>
                <c:pt idx="2">
                  <c:v/>
                </c:pt>
              </c:numCache>
            </c:numRef>
          </c:val>
        </c:ser>
        <c:gapWidth val="150"/>
        <c:overlap val="0"/>
        <c:axId val="92139568"/>
        <c:axId val="78733361"/>
      </c:barChart>
      <c:catAx>
        <c:axId val="92139568"/>
        <c:scaling>
          <c:orientation val="minMax"/>
        </c:scaling>
        <c:delete val="0"/>
        <c:axPos val="b"/>
        <c:majorTickMark val="none"/>
        <c:minorTickMark val="none"/>
        <c:tickLblPos val="nextTo"/>
        <c:spPr>
          <a:ln w="9360">
            <a:solidFill>
              <a:srgbClr val="878787"/>
            </a:solidFill>
            <a:round/>
          </a:ln>
        </c:spPr>
        <c:crossAx val="78733361"/>
        <c:crosses val="autoZero"/>
        <c:auto val="1"/>
        <c:lblAlgn val="ctr"/>
        <c:lblOffset val="100"/>
      </c:catAx>
      <c:valAx>
        <c:axId val="78733361"/>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92139568"/>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18.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AO</c:v>
                </c:pt>
              </c:strCache>
            </c:strRef>
          </c:tx>
          <c:spPr>
            <a:solidFill>
              <a:srgbClr val="4f81bd"/>
            </a:solidFill>
            <a:ln>
              <a:noFill/>
            </a:ln>
          </c:spPr>
          <c:dLbls>
            <c:dLblPos val="ctr"/>
            <c:showLegendKey val="0"/>
            <c:showVal val="0"/>
            <c:showCatName val="0"/>
            <c:showSerName val="0"/>
            <c:showPercent val="0"/>
          </c:dLbls>
          <c:cat>
            <c:strRef>
              <c:f>categories</c:f>
              <c:strCache>
                <c:ptCount val="3"/>
                <c:pt idx="0">
                  <c:v>Línea Base</c:v>
                </c:pt>
                <c:pt idx="1">
                  <c:v>Entregables</c:v>
                </c:pt>
                <c:pt idx="2">
                  <c:v>Control de Cambios</c:v>
                </c:pt>
              </c:strCache>
            </c:strRef>
          </c:cat>
          <c:val>
            <c:numRef>
              <c:f>0</c:f>
              <c:numCache>
                <c:formatCode>General</c:formatCode>
                <c:ptCount val="3"/>
                <c:pt idx="0">
                  <c:v>0.899130434782609</c:v>
                </c:pt>
                <c:pt idx="1">
                  <c:v>0.989130434782609</c:v>
                </c:pt>
                <c:pt idx="2">
                  <c:v/>
                </c:pt>
              </c:numCache>
            </c:numRef>
          </c:val>
        </c:ser>
        <c:gapWidth val="150"/>
        <c:overlap val="0"/>
        <c:axId val="33057691"/>
        <c:axId val="63452623"/>
      </c:barChart>
      <c:catAx>
        <c:axId val="33057691"/>
        <c:scaling>
          <c:orientation val="minMax"/>
        </c:scaling>
        <c:delete val="0"/>
        <c:axPos val="b"/>
        <c:majorTickMark val="none"/>
        <c:minorTickMark val="none"/>
        <c:tickLblPos val="nextTo"/>
        <c:spPr>
          <a:ln w="9360">
            <a:solidFill>
              <a:srgbClr val="878787"/>
            </a:solidFill>
            <a:round/>
          </a:ln>
        </c:spPr>
        <c:crossAx val="63452623"/>
        <c:crosses val="autoZero"/>
        <c:auto val="1"/>
        <c:lblAlgn val="ctr"/>
        <c:lblOffset val="100"/>
      </c:catAx>
      <c:valAx>
        <c:axId val="63452623"/>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33057691"/>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19.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AP</c:v>
                </c:pt>
              </c:strCache>
            </c:strRef>
          </c:tx>
          <c:spPr>
            <a:solidFill>
              <a:srgbClr val="4f81bd"/>
            </a:solidFill>
            <a:ln>
              <a:noFill/>
            </a:ln>
          </c:spPr>
          <c:dLbls>
            <c:dLblPos val="ctr"/>
            <c:showLegendKey val="0"/>
            <c:showVal val="0"/>
            <c:showCatName val="0"/>
            <c:showSerName val="0"/>
            <c:showPercent val="0"/>
          </c:dLbls>
          <c:cat>
            <c:strRef>
              <c:f>categories</c:f>
              <c:strCache>
                <c:ptCount val="5"/>
                <c:pt idx="0">
                  <c:v>Plan de Proyecto</c:v>
                </c:pt>
                <c:pt idx="1">
                  <c:v>Estimación</c:v>
                </c:pt>
                <c:pt idx="2">
                  <c:v>Tickets de Servicio</c:v>
                </c:pt>
                <c:pt idx="3">
                  <c:v>Carta de aceptación</c:v>
                </c:pt>
                <c:pt idx="4">
                  <c:v>Reporte de Monitoreo</c:v>
                </c:pt>
              </c:strCache>
            </c:strRef>
          </c:cat>
          <c:val>
            <c:numRef>
              <c:f>0</c:f>
              <c:numCache>
                <c:formatCode>General</c:formatCode>
                <c:ptCount val="5"/>
                <c:pt idx="0">
                  <c:v>0.901086956521739</c:v>
                </c:pt>
                <c:pt idx="1">
                  <c:v>0.980434782608696</c:v>
                </c:pt>
                <c:pt idx="2">
                  <c:v>0.9</c:v>
                </c:pt>
                <c:pt idx="3">
                  <c:v>1</c:v>
                </c:pt>
                <c:pt idx="4">
                  <c:v>0.92855</c:v>
                </c:pt>
              </c:numCache>
            </c:numRef>
          </c:val>
        </c:ser>
        <c:gapWidth val="150"/>
        <c:overlap val="0"/>
        <c:axId val="38743758"/>
        <c:axId val="30702567"/>
      </c:barChart>
      <c:catAx>
        <c:axId val="38743758"/>
        <c:scaling>
          <c:orientation val="minMax"/>
        </c:scaling>
        <c:delete val="0"/>
        <c:axPos val="b"/>
        <c:majorTickMark val="none"/>
        <c:minorTickMark val="none"/>
        <c:tickLblPos val="nextTo"/>
        <c:spPr>
          <a:ln w="9360">
            <a:solidFill>
              <a:srgbClr val="878787"/>
            </a:solidFill>
            <a:round/>
          </a:ln>
        </c:spPr>
        <c:crossAx val="30702567"/>
        <c:crosses val="autoZero"/>
        <c:auto val="1"/>
        <c:lblAlgn val="ctr"/>
        <c:lblOffset val="100"/>
      </c:catAx>
      <c:valAx>
        <c:axId val="30702567"/>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38743758"/>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20.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AO</c:v>
                </c:pt>
              </c:strCache>
            </c:strRef>
          </c:tx>
          <c:spPr>
            <a:solidFill>
              <a:srgbClr val="4f81bd"/>
            </a:solidFill>
            <a:ln>
              <a:noFill/>
            </a:ln>
          </c:spPr>
          <c:dLbls>
            <c:dLblPos val="ctr"/>
            <c:showLegendKey val="0"/>
            <c:showVal val="0"/>
            <c:showCatName val="0"/>
            <c:showSerName val="0"/>
            <c:showPercent val="0"/>
          </c:dLbls>
          <c:cat>
            <c:strRef>
              <c:f>categories</c:f>
              <c:strCache>
                <c:ptCount val="6"/>
                <c:pt idx="0">
                  <c:v>Prospectación</c:v>
                </c:pt>
                <c:pt idx="1">
                  <c:v>Ventas</c:v>
                </c:pt>
                <c:pt idx="2">
                  <c:v>Planeación</c:v>
                </c:pt>
                <c:pt idx="3">
                  <c:v>Implementación</c:v>
                </c:pt>
                <c:pt idx="4">
                  <c:v>Cierre</c:v>
                </c:pt>
                <c:pt idx="5">
                  <c:v>Garantía</c:v>
                </c:pt>
              </c:strCache>
            </c:strRef>
          </c:cat>
          <c:val>
            <c:numRef>
              <c:f>0</c:f>
              <c:numCache>
                <c:formatCode>General</c:formatCode>
                <c:ptCount val="6"/>
                <c:pt idx="0">
                  <c:v/>
                </c:pt>
                <c:pt idx="1">
                  <c:v>0.986539130434783</c:v>
                </c:pt>
                <c:pt idx="2">
                  <c:v>0.904891304347826</c:v>
                </c:pt>
                <c:pt idx="3">
                  <c:v>0.9375</c:v>
                </c:pt>
                <c:pt idx="4">
                  <c:v>0.7245</c:v>
                </c:pt>
                <c:pt idx="5">
                  <c:v>1</c:v>
                </c:pt>
              </c:numCache>
            </c:numRef>
          </c:val>
        </c:ser>
        <c:gapWidth val="150"/>
        <c:overlap val="0"/>
        <c:axId val="46112641"/>
        <c:axId val="3170735"/>
      </c:barChart>
      <c:catAx>
        <c:axId val="46112641"/>
        <c:scaling>
          <c:orientation val="minMax"/>
        </c:scaling>
        <c:delete val="0"/>
        <c:axPos val="b"/>
        <c:majorTickMark val="none"/>
        <c:minorTickMark val="none"/>
        <c:tickLblPos val="nextTo"/>
        <c:spPr>
          <a:ln w="9360">
            <a:solidFill>
              <a:srgbClr val="878787"/>
            </a:solidFill>
            <a:round/>
          </a:ln>
        </c:spPr>
        <c:crossAx val="3170735"/>
        <c:crosses val="autoZero"/>
        <c:auto val="1"/>
        <c:lblAlgn val="ctr"/>
        <c:lblOffset val="100"/>
      </c:catAx>
      <c:valAx>
        <c:axId val="3170735"/>
        <c:scaling>
          <c:orientation val="minMax"/>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46112641"/>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4" name="" descr=""/>
          <p:cNvPicPr/>
          <p:nvPr/>
        </p:nvPicPr>
        <p:blipFill>
          <a:blip r:embed="rId2"/>
          <a:stretch/>
        </p:blipFill>
        <p:spPr>
          <a:xfrm>
            <a:off x="2079000" y="1604520"/>
            <a:ext cx="4984920" cy="3977280"/>
          </a:xfrm>
          <a:prstGeom prst="rect">
            <a:avLst/>
          </a:prstGeom>
          <a:ln>
            <a:noFill/>
          </a:ln>
        </p:spPr>
      </p:pic>
      <p:pic>
        <p:nvPicPr>
          <p:cNvPr id="75"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777240" y="0"/>
            <a:ext cx="7540200" cy="3772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77240" y="6172200"/>
            <a:ext cx="7540200" cy="237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Click to edit the title text format</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8" name="CustomShape 1"/>
          <p:cNvSpPr/>
          <p:nvPr/>
        </p:nvSpPr>
        <p:spPr>
          <a:xfrm>
            <a:off x="777240" y="0"/>
            <a:ext cx="7540200" cy="3772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777240" y="6172200"/>
            <a:ext cx="7540200" cy="237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Click to edit the title text format</a:t>
            </a:r>
            <a:endParaRPr/>
          </a:p>
        </p:txBody>
      </p:sp>
      <p:sp>
        <p:nvSpPr>
          <p:cNvPr id="41"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chart" Target="../charts/chart17.xml"/><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chart" Target="../charts/chart18.xml"/><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chart" Target="../charts/chart19.xml"/><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chart" Target="../charts/chart20.xml"/><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1012680" y="2282760"/>
            <a:ext cx="7767360" cy="1464840"/>
          </a:xfrm>
          <a:prstGeom prst="rect">
            <a:avLst/>
          </a:prstGeom>
          <a:noFill/>
          <a:ln>
            <a:noFill/>
          </a:ln>
        </p:spPr>
        <p:style>
          <a:lnRef idx="0"/>
          <a:fillRef idx="0"/>
          <a:effectRef idx="0"/>
          <a:fontRef idx="minor"/>
        </p:style>
      </p:sp>
      <p:sp>
        <p:nvSpPr>
          <p:cNvPr id="77" name="CustomShape 2"/>
          <p:cNvSpPr/>
          <p:nvPr/>
        </p:nvSpPr>
        <p:spPr>
          <a:xfrm>
            <a:off x="457200" y="501840"/>
            <a:ext cx="8029080" cy="1140480"/>
          </a:xfrm>
          <a:prstGeom prst="rect">
            <a:avLst/>
          </a:prstGeom>
          <a:noFill/>
          <a:ln>
            <a:noFill/>
          </a:ln>
        </p:spPr>
        <p:style>
          <a:lnRef idx="0"/>
          <a:fillRef idx="0"/>
          <a:effectRef idx="0"/>
          <a:fontRef idx="minor"/>
        </p:style>
        <p:txBody>
          <a:bodyPr wrap="none" lIns="0" rIns="0" tIns="0" bIns="0" anchor="ctr"/>
          <a:p>
            <a:pPr algn="ctr">
              <a:lnSpc>
                <a:spcPct val="100000"/>
              </a:lnSpc>
            </a:pPr>
            <a:r>
              <a:rPr lang="es-MX" sz="4400" strike="noStrike">
                <a:solidFill>
                  <a:srgbClr val="000000"/>
                </a:solidFill>
                <a:latin typeface="Calibri"/>
                <a:ea typeface="DejaVu Sans"/>
              </a:rPr>
              <a:t>Reporte de Monitoreo</a:t>
            </a:r>
            <a:endParaRPr/>
          </a:p>
        </p:txBody>
      </p:sp>
      <p:sp>
        <p:nvSpPr>
          <p:cNvPr id="78" name="CustomShape 3"/>
          <p:cNvSpPr/>
          <p:nvPr/>
        </p:nvSpPr>
        <p:spPr>
          <a:xfrm>
            <a:off x="457200" y="1604520"/>
            <a:ext cx="3921840" cy="3972960"/>
          </a:xfrm>
          <a:prstGeom prst="rect">
            <a:avLst/>
          </a:prstGeom>
          <a:noFill/>
          <a:ln>
            <a:noFill/>
          </a:ln>
        </p:spPr>
        <p:style>
          <a:lnRef idx="0"/>
          <a:fillRef idx="0"/>
          <a:effectRef idx="0"/>
          <a:fontRef idx="minor"/>
        </p:style>
        <p:txBody>
          <a:bodyPr wrap="none" lIns="0" rIns="0" tIns="0" bIns="0"/>
          <a:p>
            <a:pPr>
              <a:lnSpc>
                <a:spcPct val="100000"/>
              </a:lnSpc>
            </a:pPr>
            <a:endParaRPr/>
          </a:p>
          <a:p>
            <a:pPr>
              <a:lnSpc>
                <a:spcPct val="100000"/>
              </a:lnSpc>
            </a:pPr>
            <a:r>
              <a:rPr lang="es-MX" sz="3200" strike="noStrike">
                <a:solidFill>
                  <a:srgbClr val="8b8b8b"/>
                </a:solidFill>
                <a:latin typeface="Calibri"/>
                <a:ea typeface="DejaVu Sans"/>
              </a:rPr>
              <a:t>Version 1.0</a:t>
            </a:r>
            <a:r>
              <a:rPr lang="es-MX" sz="3200" strike="noStrike">
                <a:solidFill>
                  <a:srgbClr val="8b8b8b"/>
                </a:solidFill>
                <a:latin typeface="Calibri"/>
                <a:ea typeface="DejaVu Sans"/>
              </a:rPr>
              <a:t>	</a:t>
            </a:r>
            <a:r>
              <a:rPr lang="es-MX" sz="3200" strike="noStrike">
                <a:solidFill>
                  <a:srgbClr val="8b8b8b"/>
                </a:solidFill>
                <a:latin typeface="Calibri"/>
                <a:ea typeface="DejaVu Sans"/>
              </a:rPr>
              <a:t>	</a:t>
            </a:r>
            <a:endParaRPr/>
          </a:p>
          <a:p>
            <a:pPr>
              <a:lnSpc>
                <a:spcPct val="100000"/>
              </a:lnSpc>
            </a:pPr>
            <a:r>
              <a:rPr lang="es-MX" sz="3200" strike="noStrike">
                <a:solidFill>
                  <a:srgbClr val="8b8b8b"/>
                </a:solidFill>
                <a:latin typeface="Calibri"/>
                <a:ea typeface="DejaVu Sans"/>
              </a:rPr>
              <a:t>Enero</a:t>
            </a:r>
            <a:endParaRPr/>
          </a:p>
          <a:p>
            <a:pPr>
              <a:lnSpc>
                <a:spcPct val="100000"/>
              </a:lnSpc>
            </a:pPr>
            <a:r>
              <a:rPr lang="es-MX" sz="3200" strike="noStrike">
                <a:solidFill>
                  <a:srgbClr val="8b8b8b"/>
                </a:solidFill>
                <a:latin typeface="Calibri"/>
                <a:ea typeface="DejaVu Sans"/>
              </a:rPr>
              <a:t>05/01/2016</a:t>
            </a:r>
            <a:endParaRPr/>
          </a:p>
        </p:txBody>
      </p:sp>
      <p:pic>
        <p:nvPicPr>
          <p:cNvPr id="79" name="Picture 2" descr=""/>
          <p:cNvPicPr/>
          <p:nvPr/>
        </p:nvPicPr>
        <p:blipFill>
          <a:blip r:embed="rId1"/>
          <a:stretch/>
        </p:blipFill>
        <p:spPr>
          <a:xfrm>
            <a:off x="6948360" y="1196640"/>
            <a:ext cx="1910880" cy="189180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432000" y="1260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105" name="CustomShape 2"/>
          <p:cNvSpPr/>
          <p:nvPr/>
        </p:nvSpPr>
        <p:spPr>
          <a:xfrm>
            <a:off x="457200" y="1600200"/>
            <a:ext cx="8224560" cy="4520880"/>
          </a:xfrm>
          <a:prstGeom prst="rect">
            <a:avLst/>
          </a:prstGeom>
          <a:noFill/>
          <a:ln>
            <a:noFill/>
          </a:ln>
        </p:spPr>
        <p:style>
          <a:lnRef idx="0"/>
          <a:fillRef idx="0"/>
          <a:effectRef idx="0"/>
          <a:fontRef idx="minor"/>
        </p:style>
      </p:sp>
      <p:graphicFrame>
        <p:nvGraphicFramePr>
          <p:cNvPr id="106" name="Table 3"/>
          <p:cNvGraphicFramePr/>
          <p:nvPr/>
        </p:nvGraphicFramePr>
        <p:xfrm>
          <a:off x="1522080" y="830160"/>
          <a:ext cx="5643000" cy="4353840"/>
        </p:xfrm>
        <a:graphic>
          <a:graphicData uri="http://schemas.openxmlformats.org/drawingml/2006/table">
            <a:tbl>
              <a:tblPr/>
              <a:tblGrid>
                <a:gridCol w="1806480"/>
                <a:gridCol w="1806480"/>
                <a:gridCol w="2030400"/>
              </a:tblGrid>
              <a:tr h="35640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443880">
                <a:tc>
                  <a:txBody>
                    <a:bodyPr/>
                    <a:p>
                      <a:r>
                        <a:rPr lang="es-MX" sz="1500" strike="noStrike">
                          <a:latin typeface="Times New Roman"/>
                        </a:rPr>
                        <a:t>P1379 – Venta</a:t>
                      </a:r>
                      <a:endParaRPr/>
                    </a:p>
                  </a:txBody>
                  <a:tcPr/>
                </a:tc>
                <a:tc>
                  <a:txBody>
                    <a:bodyPr/>
                    <a:p>
                      <a:r>
                        <a:rPr lang="es-MX" strike="noStrike">
                          <a:latin typeface="Arial"/>
                        </a:rPr>
                        <a:t>15/12/2015</a:t>
                      </a:r>
                      <a:endParaRPr/>
                    </a:p>
                  </a:txBody>
                  <a:tcPr/>
                </a:tc>
                <a:tc>
                  <a:txBody>
                    <a:bodyPr/>
                    <a:p>
                      <a:r>
                        <a:rPr lang="es-MX" strike="noStrike">
                          <a:latin typeface="Arial"/>
                        </a:rPr>
                        <a:t>15/12/2015</a:t>
                      </a:r>
                      <a:endParaRPr/>
                    </a:p>
                  </a:txBody>
                  <a:tcPr/>
                </a:tc>
              </a:tr>
              <a:tr h="443880">
                <a:tc>
                  <a:txBody>
                    <a:bodyPr/>
                    <a:p>
                      <a:r>
                        <a:rPr lang="es-MX" sz="1500" strike="noStrike">
                          <a:latin typeface="Arial"/>
                        </a:rPr>
                        <a:t>P1379 Planeación </a:t>
                      </a:r>
                      <a:endParaRPr/>
                    </a:p>
                  </a:txBody>
                  <a:tcPr/>
                </a:tc>
                <a:tc>
                  <a:txBody>
                    <a:bodyPr/>
                    <a:p>
                      <a:r>
                        <a:rPr lang="es-MX" strike="noStrike">
                          <a:latin typeface="Arial"/>
                        </a:rPr>
                        <a:t>24/12/2015</a:t>
                      </a:r>
                      <a:endParaRPr/>
                    </a:p>
                  </a:txBody>
                  <a:tcPr/>
                </a:tc>
                <a:tc>
                  <a:txBody>
                    <a:bodyPr/>
                    <a:p>
                      <a:r>
                        <a:rPr lang="es-MX" strike="noStrike">
                          <a:latin typeface="Arial"/>
                        </a:rPr>
                        <a:t>24/12/2015</a:t>
                      </a:r>
                      <a:endParaRPr/>
                    </a:p>
                  </a:txBody>
                  <a:tcPr/>
                </a:tc>
              </a:tr>
              <a:tr h="443880">
                <a:tc>
                  <a:txBody>
                    <a:bodyPr/>
                    <a:p>
                      <a:r>
                        <a:rPr lang="es-MX" sz="1500" strike="noStrike">
                          <a:latin typeface="Times New Roman"/>
                        </a:rPr>
                        <a:t>P1379 - Cierre</a:t>
                      </a:r>
                      <a:endParaRPr/>
                    </a:p>
                  </a:txBody>
                  <a:tcPr/>
                </a:tc>
                <a:tc>
                  <a:txBody>
                    <a:bodyPr/>
                    <a:p>
                      <a:r>
                        <a:rPr lang="es-MX" strike="noStrike">
                          <a:latin typeface="Arial"/>
                        </a:rPr>
                        <a:t>24/12/2015</a:t>
                      </a:r>
                      <a:endParaRPr/>
                    </a:p>
                  </a:txBody>
                  <a:tcPr/>
                </a:tc>
                <a:tc>
                  <a:txBody>
                    <a:bodyPr/>
                    <a:p>
                      <a:r>
                        <a:rPr lang="es-MX" sz="2400" strike="noStrike">
                          <a:latin typeface="Times New Roman"/>
                        </a:rPr>
                        <a:t>Sin respuesta</a:t>
                      </a:r>
                      <a:endParaRPr/>
                    </a:p>
                  </a:txBody>
                  <a:tcPr/>
                </a:tc>
              </a:tr>
              <a:tr h="443880">
                <a:tc>
                  <a:tcPr/>
                </a:tc>
                <a:tc>
                  <a:tcPr/>
                </a:tc>
                <a:tc>
                  <a:tcPr/>
                </a:tc>
              </a:tr>
              <a:tr h="443880">
                <a:tc>
                  <a:tcPr/>
                </a:tc>
                <a:tc>
                  <a:tcPr/>
                </a:tc>
                <a:tc>
                  <a:tcPr/>
                </a:tc>
              </a:tr>
              <a:tr h="443880">
                <a:tc>
                  <a:tcPr/>
                </a:tc>
                <a:tc>
                  <a:tcPr/>
                </a:tc>
                <a:tc>
                  <a:tcPr/>
                </a:tc>
              </a:tr>
              <a:tr h="443880">
                <a:tc>
                  <a:txBody>
                    <a:bodyPr/>
                    <a:p>
                      <a:r>
                        <a:rPr lang="es-MX" sz="1500" strike="noStrike">
                          <a:latin typeface="Times New Roman"/>
                        </a:rPr>
                        <a:t>P1375  - Ventas</a:t>
                      </a:r>
                      <a:endParaRPr/>
                    </a:p>
                  </a:txBody>
                  <a:tcPr/>
                </a:tc>
                <a:tc>
                  <a:txBody>
                    <a:bodyPr/>
                    <a:p>
                      <a:r>
                        <a:rPr lang="es-MX" strike="noStrike">
                          <a:latin typeface="Arial"/>
                        </a:rPr>
                        <a:t>05/10/2015</a:t>
                      </a:r>
                      <a:endParaRPr/>
                    </a:p>
                  </a:txBody>
                  <a:tcPr/>
                </a:tc>
                <a:tc>
                  <a:txBody>
                    <a:bodyPr/>
                    <a:p>
                      <a:r>
                        <a:rPr b="1" lang="es-MX" strike="noStrike">
                          <a:latin typeface="Arial"/>
                        </a:rPr>
                        <a:t>11/12/2015</a:t>
                      </a:r>
                      <a:endParaRPr/>
                    </a:p>
                  </a:txBody>
                  <a:tcPr/>
                </a:tc>
              </a:tr>
              <a:tr h="443880">
                <a:tc>
                  <a:txBody>
                    <a:bodyPr/>
                    <a:p>
                      <a:r>
                        <a:rPr lang="es-MX" sz="1500" strike="noStrike">
                          <a:latin typeface="Times New Roman"/>
                        </a:rPr>
                        <a:t>P1375 - Planeación</a:t>
                      </a:r>
                      <a:endParaRPr/>
                    </a:p>
                  </a:txBody>
                  <a:tcPr/>
                </a:tc>
                <a:tc>
                  <a:txBody>
                    <a:bodyPr/>
                    <a:p>
                      <a:r>
                        <a:rPr lang="es-MX" strike="noStrike">
                          <a:latin typeface="Arial"/>
                        </a:rPr>
                        <a:t>04/01/2016</a:t>
                      </a:r>
                      <a:endParaRPr/>
                    </a:p>
                  </a:txBody>
                  <a:tcPr/>
                </a:tc>
                <a:tc>
                  <a:txBody>
                    <a:bodyPr/>
                    <a:p>
                      <a:r>
                        <a:rPr lang="es-MX" strike="noStrike">
                          <a:latin typeface="Arial"/>
                        </a:rPr>
                        <a:t>04/01/2016</a:t>
                      </a:r>
                      <a:endParaRPr/>
                    </a:p>
                  </a:txBody>
                  <a:tcPr/>
                </a:tc>
              </a:tr>
              <a:tr h="446400">
                <a:tc>
                  <a:txBody>
                    <a:bodyPr/>
                    <a:p>
                      <a:r>
                        <a:rPr lang="es-MX" sz="1500" strike="noStrike">
                          <a:latin typeface="Times New Roman"/>
                        </a:rPr>
                        <a:t>P1375 - Cierre</a:t>
                      </a:r>
                      <a:endParaRPr/>
                    </a:p>
                  </a:txBody>
                  <a:tcPr/>
                </a:tc>
                <a:tc>
                  <a:txBody>
                    <a:bodyPr/>
                    <a:p>
                      <a:r>
                        <a:rPr lang="es-MX" strike="noStrike">
                          <a:latin typeface="Arial"/>
                        </a:rPr>
                        <a:t>28/12/2015</a:t>
                      </a:r>
                      <a:endParaRPr/>
                    </a:p>
                  </a:txBody>
                  <a:tcPr/>
                </a:tc>
                <a:tc>
                  <a:txBody>
                    <a:bodyPr/>
                    <a:p>
                      <a:r>
                        <a:rPr lang="es-MX" sz="1000" strike="noStrike">
                          <a:latin typeface="Calibri"/>
                        </a:rPr>
                        <a:t>28/12/2015</a:t>
                      </a:r>
                      <a:endParaRPr/>
                    </a:p>
                  </a:txBody>
                  <a:tcPr/>
                </a:tc>
              </a:tr>
            </a:tbl>
          </a:graphicData>
        </a:graphic>
      </p:graphicFrame>
    </p:spTree>
  </p:cSld>
  <p:timing>
    <p:tnLst>
      <p:par>
        <p:cTn id="28" dur="indefinite" restart="never" nodeType="tmRoot">
          <p:childTnLst>
            <p:seq>
              <p:cTn id="29" nodeType="mainSeq">
                <p:childTnLst>
                  <p:par>
                    <p:cTn id="3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Recursos humanos</a:t>
            </a:r>
            <a:endParaRPr/>
          </a:p>
        </p:txBody>
      </p:sp>
      <p:sp>
        <p:nvSpPr>
          <p:cNvPr id="108"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p:txBody>
      </p:sp>
      <p:graphicFrame>
        <p:nvGraphicFramePr>
          <p:cNvPr id="109" name="Table 3"/>
          <p:cNvGraphicFramePr/>
          <p:nvPr/>
        </p:nvGraphicFramePr>
        <p:xfrm>
          <a:off x="36360" y="1579680"/>
          <a:ext cx="9078120" cy="4462560"/>
        </p:xfrm>
        <a:graphic>
          <a:graphicData uri="http://schemas.openxmlformats.org/drawingml/2006/table">
            <a:tbl>
              <a:tblPr/>
              <a:tblGrid>
                <a:gridCol w="1819800"/>
                <a:gridCol w="3035520"/>
                <a:gridCol w="2271960"/>
                <a:gridCol w="1951200"/>
              </a:tblGrid>
              <a:tr h="353520">
                <a:tc>
                  <a:txBody>
                    <a:bodyPr/>
                    <a:p>
                      <a:pPr algn="ctr">
                        <a:lnSpc>
                          <a:spcPct val="100000"/>
                        </a:lnSpc>
                      </a:pPr>
                      <a:r>
                        <a:rPr b="1" lang="es-MX" strike="noStrike">
                          <a:latin typeface="Arial"/>
                        </a:rPr>
                        <a:t>Rol</a:t>
                      </a:r>
                      <a:endParaRPr/>
                    </a:p>
                  </a:txBody>
                  <a:tcPr/>
                </a:tc>
                <a:tc>
                  <a:txBody>
                    <a:bodyPr/>
                    <a:p>
                      <a:pPr algn="ctr">
                        <a:lnSpc>
                          <a:spcPct val="100000"/>
                        </a:lnSpc>
                      </a:pPr>
                      <a:r>
                        <a:rPr b="1" lang="es-MX" strike="noStrike">
                          <a:latin typeface="Arial"/>
                        </a:rPr>
                        <a:t>Nombre</a:t>
                      </a:r>
                      <a:endParaRPr/>
                    </a:p>
                  </a:txBody>
                  <a:tcPr/>
                </a:tc>
                <a:tc>
                  <a:txBody>
                    <a:bodyPr/>
                    <a:p>
                      <a:pPr algn="ctr">
                        <a:lnSpc>
                          <a:spcPct val="100000"/>
                        </a:lnSpc>
                      </a:pPr>
                      <a:r>
                        <a:rPr b="1" lang="es-MX" strike="noStrike">
                          <a:latin typeface="Arial"/>
                        </a:rPr>
                        <a:t>Teléfono</a:t>
                      </a:r>
                      <a:endParaRPr/>
                    </a:p>
                  </a:txBody>
                  <a:tcPr/>
                </a:tc>
                <a:tc>
                  <a:txBody>
                    <a:bodyPr/>
                    <a:p>
                      <a:pPr algn="ctr">
                        <a:lnSpc>
                          <a:spcPct val="100000"/>
                        </a:lnSpc>
                      </a:pPr>
                      <a:r>
                        <a:rPr b="1" lang="es-MX" strike="noStrike">
                          <a:latin typeface="Arial"/>
                        </a:rPr>
                        <a:t>Correo</a:t>
                      </a:r>
                      <a:endParaRPr/>
                    </a:p>
                  </a:txBody>
                  <a:tcPr/>
                </a:tc>
              </a:tr>
              <a:tr h="613800">
                <a:tc>
                  <a:txBody>
                    <a:bodyPr/>
                    <a:p>
                      <a:pPr algn="ctr">
                        <a:lnSpc>
                          <a:spcPct val="100000"/>
                        </a:lnSpc>
                      </a:pPr>
                      <a:r>
                        <a:rPr lang="es-MX" sz="1600" strike="noStrike">
                          <a:latin typeface="Arial"/>
                        </a:rPr>
                        <a:t>Líder de ventas</a:t>
                      </a:r>
                      <a:endParaRPr/>
                    </a:p>
                  </a:txBody>
                  <a:tcPr/>
                </a:tc>
                <a:tc>
                  <a:txBody>
                    <a:bodyPr/>
                    <a:p>
                      <a:pPr algn="ctr">
                        <a:lnSpc>
                          <a:spcPct val="100000"/>
                        </a:lnSpc>
                      </a:pPr>
                      <a:r>
                        <a:rPr lang="es-MX" sz="1600" strike="noStrike">
                          <a:latin typeface="Arial"/>
                        </a:rPr>
                        <a:t>Oriana Osiris de la Cruz</a:t>
                      </a:r>
                      <a:endParaRPr/>
                    </a:p>
                  </a:txBody>
                  <a:tcPr/>
                </a:tc>
                <a:tc>
                  <a:txBody>
                    <a:bodyPr/>
                    <a:p>
                      <a:pPr algn="ctr">
                        <a:lnSpc>
                          <a:spcPct val="100000"/>
                        </a:lnSpc>
                      </a:pPr>
                      <a:r>
                        <a:rPr lang="es-MX" sz="1600" strike="noStrike">
                          <a:latin typeface="Arial"/>
                        </a:rPr>
                        <a:t>33 14 21 95 20</a:t>
                      </a:r>
                      <a:endParaRPr/>
                    </a:p>
                  </a:txBody>
                  <a:tcPr/>
                </a:tc>
                <a:tc>
                  <a:txBody>
                    <a:bodyPr/>
                    <a:p>
                      <a:r>
                        <a:rPr lang="es-MX" sz="1600" strike="noStrike">
                          <a:latin typeface="Arial"/>
                        </a:rPr>
                        <a:t>oriana.campos@sos-soft.com</a:t>
                      </a:r>
                      <a:endParaRPr/>
                    </a:p>
                  </a:txBody>
                  <a:tcPr/>
                </a:tc>
              </a:tr>
              <a:tr h="613800">
                <a:tc>
                  <a:txBody>
                    <a:bodyPr/>
                    <a:p>
                      <a:pPr algn="ctr">
                        <a:lnSpc>
                          <a:spcPct val="100000"/>
                        </a:lnSpc>
                      </a:pPr>
                      <a:r>
                        <a:rPr lang="es-MX" sz="1600" strike="noStrike">
                          <a:latin typeface="Arial"/>
                        </a:rPr>
                        <a:t>Vendedor</a:t>
                      </a:r>
                      <a:endParaRPr/>
                    </a:p>
                  </a:txBody>
                  <a:tcPr/>
                </a:tc>
                <a:tc>
                  <a:txBody>
                    <a:bodyPr/>
                    <a:p>
                      <a:pPr algn="ctr">
                        <a:lnSpc>
                          <a:spcPct val="100000"/>
                        </a:lnSpc>
                      </a:pPr>
                      <a:r>
                        <a:rPr lang="es-MX" sz="1600" strike="noStrike">
                          <a:latin typeface="Arial"/>
                        </a:rPr>
                        <a:t>Marisol Ornelas</a:t>
                      </a:r>
                      <a:endParaRPr/>
                    </a:p>
                  </a:txBody>
                  <a:tcPr/>
                </a:tc>
                <a:tc>
                  <a:txBody>
                    <a:bodyPr/>
                    <a:p>
                      <a:pPr algn="ctr">
                        <a:lnSpc>
                          <a:spcPct val="100000"/>
                        </a:lnSpc>
                      </a:pPr>
                      <a:r>
                        <a:rPr lang="es-MX" sz="1600" strike="noStrike">
                          <a:latin typeface="Arial"/>
                        </a:rPr>
                        <a:t>3313482553</a:t>
                      </a:r>
                      <a:endParaRPr/>
                    </a:p>
                  </a:txBody>
                  <a:tcPr/>
                </a:tc>
                <a:tc>
                  <a:txBody>
                    <a:bodyPr/>
                    <a:p>
                      <a:r>
                        <a:rPr lang="es-MX" sz="1600" strike="noStrike">
                          <a:latin typeface="Arial"/>
                        </a:rPr>
                        <a:t>marisol.ornelas@sos-soft.com</a:t>
                      </a:r>
                      <a:endParaRPr/>
                    </a:p>
                  </a:txBody>
                  <a:tcPr/>
                </a:tc>
              </a:tr>
              <a:tr h="491400">
                <a:tc>
                  <a:txBody>
                    <a:bodyPr/>
                    <a:p>
                      <a:pPr algn="ctr">
                        <a:lnSpc>
                          <a:spcPct val="100000"/>
                        </a:lnSpc>
                      </a:pPr>
                      <a:r>
                        <a:rPr lang="es-MX" sz="1600" strike="noStrike">
                          <a:latin typeface="Times New Roman"/>
                        </a:rPr>
                        <a:t>Soporte</a:t>
                      </a:r>
                      <a:endParaRPr/>
                    </a:p>
                  </a:txBody>
                  <a:tcPr/>
                </a:tc>
                <a:tc>
                  <a:txBody>
                    <a:bodyPr/>
                    <a:p>
                      <a:r>
                        <a:rPr lang="es-MX" sz="1400" strike="noStrike">
                          <a:latin typeface="Arial"/>
                        </a:rPr>
                        <a:t>Jose Arturo Moctezuma Tejeda</a:t>
                      </a:r>
                      <a:endParaRPr/>
                    </a:p>
                  </a:txBody>
                  <a:tcPr/>
                </a:tc>
                <a:tc>
                  <a:txBody>
                    <a:bodyPr/>
                    <a:p>
                      <a:pPr algn="ctr">
                        <a:lnSpc>
                          <a:spcPct val="100000"/>
                        </a:lnSpc>
                      </a:pPr>
                      <a:r>
                        <a:rPr lang="es-MX" sz="1400" strike="noStrike">
                          <a:latin typeface="Arial"/>
                        </a:rPr>
                        <a:t>	</a:t>
                      </a:r>
                      <a:r>
                        <a:rPr lang="es-MX" sz="1400" strike="noStrike">
                          <a:latin typeface="Arial"/>
                        </a:rPr>
                        <a:t>33 12 23 31 55</a:t>
                      </a:r>
                      <a:endParaRPr/>
                    </a:p>
                  </a:txBody>
                  <a:tcPr/>
                </a:tc>
                <a:tc>
                  <a:txBody>
                    <a:bodyPr/>
                    <a:p>
                      <a:r>
                        <a:rPr lang="es-MX" sz="1400" strike="noStrike">
                          <a:latin typeface="Arial"/>
                        </a:rPr>
                        <a:t>arturo.moctezuma@sos-soft.com</a:t>
                      </a:r>
                      <a:endParaRPr/>
                    </a:p>
                  </a:txBody>
                  <a:tcPr/>
                </a:tc>
              </a:tr>
              <a:tr h="549000">
                <a:tc>
                  <a:txBody>
                    <a:bodyPr/>
                    <a:p>
                      <a:pPr algn="ctr">
                        <a:lnSpc>
                          <a:spcPct val="100000"/>
                        </a:lnSpc>
                      </a:pPr>
                      <a:r>
                        <a:rPr lang="es-MX" sz="1600" strike="noStrike">
                          <a:latin typeface="Arial"/>
                        </a:rPr>
                        <a:t>Soporte </a:t>
                      </a:r>
                      <a:endParaRPr/>
                    </a:p>
                  </a:txBody>
                  <a:tcPr/>
                </a:tc>
                <a:tc>
                  <a:txBody>
                    <a:bodyPr/>
                    <a:p>
                      <a:pPr algn="ctr">
                        <a:lnSpc>
                          <a:spcPct val="100000"/>
                        </a:lnSpc>
                      </a:pPr>
                      <a:r>
                        <a:rPr lang="es-MX" sz="1600" strike="noStrike">
                          <a:latin typeface="Arial"/>
                        </a:rPr>
                        <a:t>Jose Francisco Llamas Díaz</a:t>
                      </a:r>
                      <a:endParaRPr/>
                    </a:p>
                  </a:txBody>
                  <a:tcPr/>
                </a:tc>
                <a:tc>
                  <a:txBody>
                    <a:bodyPr/>
                    <a:p>
                      <a:pPr algn="ctr">
                        <a:lnSpc>
                          <a:spcPct val="100000"/>
                        </a:lnSpc>
                      </a:pPr>
                      <a:r>
                        <a:rPr lang="es-MX" sz="1600" strike="noStrike">
                          <a:latin typeface="Arial"/>
                        </a:rPr>
                        <a:t> </a:t>
                      </a:r>
                      <a:r>
                        <a:rPr lang="es-MX" sz="1600" strike="noStrike">
                          <a:latin typeface="Arial"/>
                        </a:rPr>
                        <a:t>33 16 36 73 65</a:t>
                      </a:r>
                      <a:endParaRPr/>
                    </a:p>
                  </a:txBody>
                  <a:tcPr/>
                </a:tc>
                <a:tc>
                  <a:txBody>
                    <a:bodyPr/>
                    <a:p>
                      <a:r>
                        <a:rPr lang="es-MX" sz="1600" strike="noStrike">
                          <a:latin typeface="Arial"/>
                        </a:rPr>
                        <a:t>francisco.llamas@sos-soft.com</a:t>
                      </a:r>
                      <a:endParaRPr/>
                    </a:p>
                  </a:txBody>
                  <a:tcPr/>
                </a:tc>
              </a:tr>
              <a:tr h="613800">
                <a:tc>
                  <a:txBody>
                    <a:bodyPr/>
                    <a:p>
                      <a:pPr algn="ctr">
                        <a:lnSpc>
                          <a:spcPct val="100000"/>
                        </a:lnSpc>
                      </a:pPr>
                      <a:r>
                        <a:rPr lang="es-MX" sz="1600" strike="noStrike">
                          <a:latin typeface="Arial"/>
                        </a:rPr>
                        <a:t>Calidad</a:t>
                      </a:r>
                      <a:endParaRPr/>
                    </a:p>
                  </a:txBody>
                  <a:tcPr/>
                </a:tc>
                <a:tc>
                  <a:txBody>
                    <a:bodyPr/>
                    <a:p>
                      <a:pPr algn="ctr">
                        <a:lnSpc>
                          <a:spcPct val="100000"/>
                        </a:lnSpc>
                      </a:pPr>
                      <a:r>
                        <a:rPr lang="es-MX" sz="1600" strike="noStrike">
                          <a:latin typeface="Arial"/>
                        </a:rPr>
                        <a:t>Jovanny Zepeda</a:t>
                      </a:r>
                      <a:endParaRPr/>
                    </a:p>
                  </a:txBody>
                  <a:tcPr/>
                </a:tc>
                <a:tc>
                  <a:txBody>
                    <a:bodyPr/>
                    <a:p>
                      <a:pPr algn="ctr">
                        <a:lnSpc>
                          <a:spcPct val="100000"/>
                        </a:lnSpc>
                      </a:pPr>
                      <a:r>
                        <a:rPr lang="es-MX" sz="1600" strike="noStrike">
                          <a:latin typeface="Arial"/>
                        </a:rPr>
                        <a:t>3318039095</a:t>
                      </a:r>
                      <a:endParaRPr/>
                    </a:p>
                  </a:txBody>
                  <a:tcPr/>
                </a:tc>
                <a:tc>
                  <a:txBody>
                    <a:bodyPr/>
                    <a:p>
                      <a:r>
                        <a:rPr lang="es-MX" sz="1600" strike="noStrike">
                          <a:latin typeface="Arial"/>
                        </a:rPr>
                        <a:t>zepeda.roque32@gmail.com</a:t>
                      </a:r>
                      <a:endParaRPr/>
                    </a:p>
                  </a:txBody>
                  <a:tcPr/>
                </a:tc>
              </a:tr>
              <a:tr h="613800">
                <a:tc>
                  <a:txBody>
                    <a:bodyPr/>
                    <a:p>
                      <a:pPr algn="ctr">
                        <a:lnSpc>
                          <a:spcPct val="100000"/>
                        </a:lnSpc>
                      </a:pPr>
                      <a:r>
                        <a:rPr lang="es-MX" sz="1600" strike="noStrike">
                          <a:latin typeface="Arial"/>
                        </a:rPr>
                        <a:t>Administración</a:t>
                      </a:r>
                      <a:endParaRPr/>
                    </a:p>
                  </a:txBody>
                  <a:tcPr/>
                </a:tc>
                <a:tc>
                  <a:txBody>
                    <a:bodyPr/>
                    <a:p>
                      <a:pPr algn="ctr">
                        <a:lnSpc>
                          <a:spcPct val="100000"/>
                        </a:lnSpc>
                      </a:pPr>
                      <a:r>
                        <a:rPr lang="es-MX" sz="1600" strike="noStrike">
                          <a:latin typeface="Arial"/>
                        </a:rPr>
                        <a:t>Adriana Jaramillo</a:t>
                      </a:r>
                      <a:endParaRPr/>
                    </a:p>
                  </a:txBody>
                  <a:tcPr/>
                </a:tc>
                <a:tc>
                  <a:txBody>
                    <a:bodyPr/>
                    <a:p>
                      <a:pPr algn="ctr">
                        <a:lnSpc>
                          <a:spcPct val="100000"/>
                        </a:lnSpc>
                      </a:pPr>
                      <a:r>
                        <a:rPr lang="es-MX" sz="1600" strike="noStrike">
                          <a:latin typeface="Arial"/>
                        </a:rPr>
                        <a:t>33 13 32 75 63</a:t>
                      </a:r>
                      <a:endParaRPr/>
                    </a:p>
                  </a:txBody>
                  <a:tcPr/>
                </a:tc>
                <a:tc>
                  <a:txBody>
                    <a:bodyPr/>
                    <a:p>
                      <a:r>
                        <a:rPr lang="es-MX" sz="1600" strike="noStrike">
                          <a:latin typeface="Arial"/>
                        </a:rPr>
                        <a:t>adriana.jaramillo@sos-soft.com</a:t>
                      </a:r>
                      <a:endParaRPr/>
                    </a:p>
                  </a:txBody>
                  <a:tcPr/>
                </a:tc>
              </a:tr>
              <a:tr h="613440">
                <a:tc>
                  <a:txBody>
                    <a:bodyPr/>
                    <a:p>
                      <a:pPr algn="ctr">
                        <a:lnSpc>
                          <a:spcPct val="100000"/>
                        </a:lnSpc>
                      </a:pPr>
                      <a:r>
                        <a:rPr lang="es-MX" sz="1600" strike="noStrike">
                          <a:latin typeface="Arial"/>
                        </a:rPr>
                        <a:t>Dirección</a:t>
                      </a:r>
                      <a:endParaRPr/>
                    </a:p>
                  </a:txBody>
                  <a:tcPr/>
                </a:tc>
                <a:tc>
                  <a:txBody>
                    <a:bodyPr/>
                    <a:p>
                      <a:pPr algn="ctr">
                        <a:lnSpc>
                          <a:spcPct val="100000"/>
                        </a:lnSpc>
                      </a:pPr>
                      <a:r>
                        <a:rPr lang="es-MX" sz="1600" strike="noStrike">
                          <a:latin typeface="Arial"/>
                        </a:rPr>
                        <a:t>Ricardo Novela</a:t>
                      </a:r>
                      <a:endParaRPr/>
                    </a:p>
                  </a:txBody>
                  <a:tcPr/>
                </a:tc>
                <a:tc>
                  <a:txBody>
                    <a:bodyPr/>
                    <a:p>
                      <a:pPr algn="ctr">
                        <a:lnSpc>
                          <a:spcPct val="100000"/>
                        </a:lnSpc>
                      </a:pPr>
                      <a:r>
                        <a:rPr lang="es-MX" sz="1600" strike="noStrike">
                          <a:latin typeface="Arial"/>
                        </a:rPr>
                        <a:t>3312448000</a:t>
                      </a:r>
                      <a:endParaRPr/>
                    </a:p>
                  </a:txBody>
                  <a:tcPr/>
                </a:tc>
                <a:tc>
                  <a:txBody>
                    <a:bodyPr/>
                    <a:p>
                      <a:r>
                        <a:rPr lang="es-MX" sz="1600" strike="noStrike">
                          <a:latin typeface="Arial"/>
                        </a:rPr>
                        <a:t>r.novela@sos-soft.com</a:t>
                      </a:r>
                      <a:endParaRPr/>
                    </a:p>
                  </a:txBody>
                  <a:tcPr/>
                </a:tc>
              </a:tr>
            </a:tbl>
          </a:graphicData>
        </a:graphic>
      </p:graphicFrame>
    </p:spTree>
  </p:cSld>
  <p:timing>
    <p:tnLst>
      <p:par>
        <p:cTn id="31" dur="indefinite" restart="never" nodeType="tmRoot">
          <p:childTnLst>
            <p:seq>
              <p:cTn id="32" nodeType="mainSeq">
                <p:childTnLst>
                  <p:par>
                    <p:cTn id="3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576000" y="1080000"/>
            <a:ext cx="7989480" cy="59976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No se requirió ninguna capacitación para algún proyecto mencionado anteriormente</a:t>
            </a:r>
            <a:endParaRPr/>
          </a:p>
        </p:txBody>
      </p:sp>
    </p:spTree>
  </p:cSld>
  <p:timing>
    <p:tnLst>
      <p:par>
        <p:cTn id="34" dur="indefinite" restart="never" nodeType="tmRoot">
          <p:childTnLst>
            <p:seq>
              <p:cTn id="35"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Costos</a:t>
            </a:r>
            <a:endParaRPr/>
          </a:p>
        </p:txBody>
      </p:sp>
      <p:sp>
        <p:nvSpPr>
          <p:cNvPr id="112" name="CustomShape 2"/>
          <p:cNvSpPr/>
          <p:nvPr/>
        </p:nvSpPr>
        <p:spPr>
          <a:xfrm>
            <a:off x="457200" y="1600200"/>
            <a:ext cx="8224560" cy="4520880"/>
          </a:xfrm>
          <a:prstGeom prst="rect">
            <a:avLst/>
          </a:prstGeom>
          <a:noFill/>
          <a:ln>
            <a:noFill/>
          </a:ln>
        </p:spPr>
        <p:style>
          <a:lnRef idx="0"/>
          <a:fillRef idx="0"/>
          <a:effectRef idx="0"/>
          <a:fontRef idx="minor"/>
        </p:style>
      </p:sp>
      <p:sp>
        <p:nvSpPr>
          <p:cNvPr id="113" name="CustomShape 3"/>
          <p:cNvSpPr/>
          <p:nvPr/>
        </p:nvSpPr>
        <p:spPr>
          <a:xfrm>
            <a:off x="792000" y="3990240"/>
            <a:ext cx="7988760" cy="228168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Se considera que hay malas mediciones en áreas de proceso por lo que se sugiere que se agreguen comentarios sobre el tiempo durado en caso de olvidar detener el tiempo ya que muestran grandes desviaciones en costos.</a:t>
            </a:r>
            <a:endParaRPr/>
          </a:p>
          <a:p>
            <a:pPr>
              <a:lnSpc>
                <a:spcPct val="100000"/>
              </a:lnSpc>
            </a:pPr>
            <a:endParaRPr/>
          </a:p>
        </p:txBody>
      </p:sp>
      <p:graphicFrame>
        <p:nvGraphicFramePr>
          <p:cNvPr id="114" name="Table 4"/>
          <p:cNvGraphicFramePr/>
          <p:nvPr/>
        </p:nvGraphicFramePr>
        <p:xfrm>
          <a:off x="161280" y="1185480"/>
          <a:ext cx="8521560" cy="2689920"/>
        </p:xfrm>
        <a:graphic>
          <a:graphicData uri="http://schemas.openxmlformats.org/drawingml/2006/table">
            <a:tbl>
              <a:tblPr/>
              <a:tblGrid>
                <a:gridCol w="4554000"/>
                <a:gridCol w="1340640"/>
                <a:gridCol w="1284480"/>
                <a:gridCol w="1342800"/>
              </a:tblGrid>
              <a:tr h="603720">
                <a:tc>
                  <a:txBody>
                    <a:bodyPr/>
                    <a:p>
                      <a:pPr algn="ctr">
                        <a:lnSpc>
                          <a:spcPct val="100000"/>
                        </a:lnSpc>
                      </a:pPr>
                      <a:r>
                        <a:rPr b="1" lang="es-MX" strike="noStrike">
                          <a:latin typeface="Arial"/>
                        </a:rPr>
                        <a:t>dic-29</a:t>
                      </a:r>
                      <a:endParaRPr/>
                    </a:p>
                  </a:txBody>
                  <a:tcPr/>
                </a:tc>
                <a:tc>
                  <a:txBody>
                    <a:bodyPr/>
                    <a:p>
                      <a:r>
                        <a:rPr lang="es-MX" strike="noStrike">
                          <a:latin typeface="Arial"/>
                        </a:rPr>
                        <a:t>Total Planeado</a:t>
                      </a:r>
                      <a:endParaRPr/>
                    </a:p>
                  </a:txBody>
                  <a:tcPr/>
                </a:tc>
                <a:tc>
                  <a:txBody>
                    <a:bodyPr/>
                    <a:p>
                      <a:r>
                        <a:rPr lang="es-MX" strike="noStrike">
                          <a:latin typeface="Arial"/>
                        </a:rPr>
                        <a:t>Total Real</a:t>
                      </a:r>
                      <a:endParaRPr/>
                    </a:p>
                  </a:txBody>
                  <a:tcPr/>
                </a:tc>
                <a:tc>
                  <a:txBody>
                    <a:bodyPr/>
                    <a:p>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$ 781.55</a:t>
                      </a:r>
                      <a:endParaRPr/>
                    </a:p>
                  </a:txBody>
                  <a:tcPr/>
                </a:tc>
                <a:tc>
                  <a:txBody>
                    <a:bodyPr/>
                    <a:p>
                      <a:pPr algn="ctr">
                        <a:lnSpc>
                          <a:spcPct val="100000"/>
                        </a:lnSpc>
                      </a:pPr>
                      <a:r>
                        <a:rPr lang="es-MX" strike="noStrike">
                          <a:latin typeface="Arial"/>
                        </a:rPr>
                        <a:t>$ 1091.81</a:t>
                      </a:r>
                      <a:endParaRPr/>
                    </a:p>
                  </a:txBody>
                  <a:tcPr/>
                </a:tc>
                <a:tc>
                  <a:txBody>
                    <a:bodyPr/>
                    <a:p>
                      <a:pPr algn="r">
                        <a:lnSpc>
                          <a:spcPct val="100000"/>
                        </a:lnSpc>
                      </a:pPr>
                      <a:r>
                        <a:rPr lang="es-MX" strike="noStrike">
                          <a:latin typeface="Arial"/>
                        </a:rPr>
                        <a:t>-40%</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$138.6</a:t>
                      </a:r>
                      <a:endParaRPr/>
                    </a:p>
                  </a:txBody>
                  <a:tcPr/>
                </a:tc>
                <a:tc>
                  <a:txBody>
                    <a:bodyPr/>
                    <a:p>
                      <a:pPr algn="ctr">
                        <a:lnSpc>
                          <a:spcPct val="100000"/>
                        </a:lnSpc>
                      </a:pPr>
                      <a:r>
                        <a:rPr lang="es-MX" strike="noStrike">
                          <a:latin typeface="Arial"/>
                        </a:rPr>
                        <a:t>$1252.36</a:t>
                      </a:r>
                      <a:endParaRPr/>
                    </a:p>
                  </a:txBody>
                  <a:tcPr/>
                </a:tc>
                <a:tc>
                  <a:txBody>
                    <a:bodyPr/>
                    <a:p>
                      <a:pPr algn="r"/>
                      <a:r>
                        <a:rPr lang="es-MX" strike="noStrike">
                          <a:latin typeface="Arial"/>
                        </a:rPr>
                        <a:t>-804%</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$407.6</a:t>
                      </a:r>
                      <a:endParaRPr/>
                    </a:p>
                  </a:txBody>
                  <a:tcPr/>
                </a:tc>
                <a:tc>
                  <a:txBody>
                    <a:bodyPr/>
                    <a:p>
                      <a:pPr algn="ctr">
                        <a:lnSpc>
                          <a:spcPct val="100000"/>
                        </a:lnSpc>
                      </a:pPr>
                      <a:r>
                        <a:rPr lang="es-MX" strike="noStrike">
                          <a:latin typeface="Arial"/>
                        </a:rPr>
                        <a:t>$284.31</a:t>
                      </a:r>
                      <a:endParaRPr/>
                    </a:p>
                  </a:txBody>
                  <a:tcPr/>
                </a:tc>
                <a:tc>
                  <a:txBody>
                    <a:bodyPr/>
                    <a:p>
                      <a:pPr algn="r"/>
                      <a:r>
                        <a:rPr lang="es-MX" strike="noStrike">
                          <a:latin typeface="Arial"/>
                        </a:rPr>
                        <a:t>30%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$192.5</a:t>
                      </a:r>
                      <a:endParaRPr/>
                    </a:p>
                  </a:txBody>
                  <a:tcPr/>
                </a:tc>
                <a:tc>
                  <a:txBody>
                    <a:bodyPr/>
                    <a:p>
                      <a:pPr algn="ctr">
                        <a:lnSpc>
                          <a:spcPct val="100000"/>
                        </a:lnSpc>
                      </a:pPr>
                      <a:r>
                        <a:rPr lang="es-MX" strike="noStrike">
                          <a:latin typeface="Arial"/>
                        </a:rPr>
                        <a:t>$1392.14</a:t>
                      </a:r>
                      <a:endParaRPr/>
                    </a:p>
                  </a:txBody>
                  <a:tcPr/>
                </a:tc>
                <a:tc>
                  <a:txBody>
                    <a:bodyPr/>
                    <a:p>
                      <a:pPr algn="r"/>
                      <a:r>
                        <a:rPr lang="es-MX" strike="noStrike">
                          <a:latin typeface="Arial"/>
                        </a:rPr>
                        <a:t>-623%</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$435</a:t>
                      </a:r>
                      <a:endParaRPr/>
                    </a:p>
                  </a:txBody>
                  <a:tcPr/>
                </a:tc>
                <a:tc>
                  <a:txBody>
                    <a:bodyPr/>
                    <a:p>
                      <a:pPr algn="ctr">
                        <a:lnSpc>
                          <a:spcPct val="100000"/>
                        </a:lnSpc>
                      </a:pPr>
                      <a:r>
                        <a:rPr lang="es-MX" strike="noStrike">
                          <a:latin typeface="Arial"/>
                        </a:rPr>
                        <a:t>$624.97</a:t>
                      </a:r>
                      <a:endParaRPr/>
                    </a:p>
                  </a:txBody>
                  <a:tcPr/>
                </a:tc>
                <a:tc>
                  <a:txBody>
                    <a:bodyPr/>
                    <a:p>
                      <a:pPr algn="r"/>
                      <a:r>
                        <a:rPr lang="es-MX" strike="noStrike">
                          <a:latin typeface="Arial"/>
                        </a:rPr>
                        <a:t>-44%</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787.5</a:t>
                      </a:r>
                      <a:endParaRPr/>
                    </a:p>
                  </a:txBody>
                  <a:tcPr/>
                </a:tc>
                <a:tc>
                  <a:txBody>
                    <a:bodyPr/>
                    <a:p>
                      <a:r>
                        <a:rPr lang="es-MX" sz="2400">
                          <a:latin typeface="Times New Roman"/>
                        </a:rPr>
                        <a:t>127.95</a:t>
                      </a:r>
                      <a:endParaRPr/>
                    </a:p>
                  </a:txBody>
                  <a:tcPr/>
                </a:tc>
                <a:tc>
                  <a:txBody>
                    <a:bodyPr/>
                    <a:p>
                      <a:r>
                        <a:rPr lang="es-MX" strike="noStrike">
                          <a:latin typeface="Arial"/>
                        </a:rPr>
                        <a:t>84%</a:t>
                      </a:r>
                      <a:endParaRPr/>
                    </a:p>
                  </a:txBody>
                  <a:tcPr/>
                </a:tc>
              </a:tr>
            </a:tbl>
          </a:graphicData>
        </a:graphic>
      </p:graphicFrame>
    </p:spTree>
  </p:cSld>
  <p:timing>
    <p:tnLst>
      <p:par>
        <p:cTn id="36" dur="indefinite" restart="never" nodeType="tmRoot">
          <p:childTnLst>
            <p:seq>
              <p:cTn id="37" nodeType="mainSeq">
                <p:childTnLst>
                  <p:par>
                    <p:cTn id="38"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Esfuerzo</a:t>
            </a:r>
            <a:endParaRPr/>
          </a:p>
        </p:txBody>
      </p:sp>
      <p:sp>
        <p:nvSpPr>
          <p:cNvPr id="116" name="CustomShape 2"/>
          <p:cNvSpPr/>
          <p:nvPr/>
        </p:nvSpPr>
        <p:spPr>
          <a:xfrm>
            <a:off x="457200" y="1600200"/>
            <a:ext cx="8224560" cy="4520880"/>
          </a:xfrm>
          <a:prstGeom prst="rect">
            <a:avLst/>
          </a:prstGeom>
          <a:noFill/>
          <a:ln>
            <a:noFill/>
          </a:ln>
        </p:spPr>
        <p:style>
          <a:lnRef idx="0"/>
          <a:fillRef idx="0"/>
          <a:effectRef idx="0"/>
          <a:fontRef idx="minor"/>
        </p:style>
      </p:sp>
      <p:sp>
        <p:nvSpPr>
          <p:cNvPr id="117" name="CustomShape 3"/>
          <p:cNvSpPr/>
          <p:nvPr/>
        </p:nvSpPr>
        <p:spPr>
          <a:xfrm>
            <a:off x="864000" y="4388040"/>
            <a:ext cx="5974920" cy="173304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Se recomienda lo mismo  q en la sección de costos ya que se muestran desviaciones fuera de rango. </a:t>
            </a:r>
            <a:endParaRPr/>
          </a:p>
        </p:txBody>
      </p:sp>
      <p:graphicFrame>
        <p:nvGraphicFramePr>
          <p:cNvPr id="118" name="Table 4"/>
          <p:cNvGraphicFramePr/>
          <p:nvPr/>
        </p:nvGraphicFramePr>
        <p:xfrm>
          <a:off x="160920" y="1185120"/>
          <a:ext cx="8521560" cy="2689920"/>
        </p:xfrm>
        <a:graphic>
          <a:graphicData uri="http://schemas.openxmlformats.org/drawingml/2006/table">
            <a:tbl>
              <a:tblPr/>
              <a:tblGrid>
                <a:gridCol w="4554000"/>
                <a:gridCol w="1340640"/>
                <a:gridCol w="1284480"/>
                <a:gridCol w="1342800"/>
              </a:tblGrid>
              <a:tr h="603720">
                <a:tc>
                  <a:txBody>
                    <a:bodyPr/>
                    <a:p>
                      <a:pPr algn="ctr">
                        <a:lnSpc>
                          <a:spcPct val="100000"/>
                        </a:lnSpc>
                      </a:pPr>
                      <a:r>
                        <a:rPr b="1" lang="es-MX" strike="noStrike">
                          <a:latin typeface="Arial"/>
                        </a:rPr>
                        <a:t>dic-11</a:t>
                      </a:r>
                      <a:endParaRPr/>
                    </a:p>
                  </a:txBody>
                  <a:tcPr/>
                </a:tc>
                <a:tc>
                  <a:txBody>
                    <a:bodyPr/>
                    <a:p>
                      <a:r>
                        <a:rPr lang="es-MX" strike="noStrike">
                          <a:latin typeface="Arial"/>
                        </a:rPr>
                        <a:t>Total Planeado</a:t>
                      </a:r>
                      <a:endParaRPr/>
                    </a:p>
                  </a:txBody>
                  <a:tcPr/>
                </a:tc>
                <a:tc>
                  <a:txBody>
                    <a:bodyPr/>
                    <a:p>
                      <a:r>
                        <a:rPr lang="es-MX" strike="noStrike">
                          <a:latin typeface="Arial"/>
                        </a:rPr>
                        <a:t>Total Real</a:t>
                      </a:r>
                      <a:endParaRPr/>
                    </a:p>
                  </a:txBody>
                  <a:tcPr/>
                </a:tc>
                <a:tc>
                  <a:txBody>
                    <a:bodyPr/>
                    <a:p>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1785min</a:t>
                      </a:r>
                      <a:endParaRPr/>
                    </a:p>
                  </a:txBody>
                  <a:tcPr/>
                </a:tc>
                <a:tc>
                  <a:txBody>
                    <a:bodyPr/>
                    <a:p>
                      <a:pPr algn="ctr">
                        <a:lnSpc>
                          <a:spcPct val="100000"/>
                        </a:lnSpc>
                      </a:pPr>
                      <a:r>
                        <a:rPr lang="es-MX" strike="noStrike">
                          <a:latin typeface="Arial"/>
                        </a:rPr>
                        <a:t>4500min</a:t>
                      </a:r>
                      <a:endParaRPr/>
                    </a:p>
                  </a:txBody>
                  <a:tcPr/>
                </a:tc>
                <a:tc>
                  <a:txBody>
                    <a:bodyPr/>
                    <a:p>
                      <a:pPr algn="r"/>
                      <a:r>
                        <a:rPr lang="es-MX" strike="noStrike">
                          <a:latin typeface="Arial"/>
                        </a:rPr>
                        <a:t>-152%</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1225min</a:t>
                      </a:r>
                      <a:endParaRPr/>
                    </a:p>
                  </a:txBody>
                  <a:tcPr/>
                </a:tc>
                <a:tc>
                  <a:txBody>
                    <a:bodyPr/>
                    <a:p>
                      <a:pPr algn="ctr">
                        <a:lnSpc>
                          <a:spcPct val="100000"/>
                        </a:lnSpc>
                      </a:pPr>
                      <a:r>
                        <a:rPr lang="es-MX" strike="noStrike">
                          <a:latin typeface="Arial"/>
                        </a:rPr>
                        <a:t>5420min</a:t>
                      </a:r>
                      <a:endParaRPr/>
                    </a:p>
                  </a:txBody>
                  <a:tcPr/>
                </a:tc>
                <a:tc>
                  <a:txBody>
                    <a:bodyPr/>
                    <a:p>
                      <a:pPr algn="r"/>
                      <a:r>
                        <a:rPr lang="es-MX" strike="noStrike">
                          <a:latin typeface="Arial"/>
                        </a:rPr>
                        <a:t>-342%</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2480min</a:t>
                      </a:r>
                      <a:endParaRPr/>
                    </a:p>
                  </a:txBody>
                  <a:tcPr/>
                </a:tc>
                <a:tc>
                  <a:txBody>
                    <a:bodyPr/>
                    <a:p>
                      <a:pPr algn="ctr">
                        <a:lnSpc>
                          <a:spcPct val="100000"/>
                        </a:lnSpc>
                      </a:pPr>
                      <a:r>
                        <a:rPr lang="es-MX" strike="noStrike">
                          <a:latin typeface="Arial"/>
                        </a:rPr>
                        <a:t>1338min</a:t>
                      </a:r>
                      <a:endParaRPr/>
                    </a:p>
                  </a:txBody>
                  <a:tcPr/>
                </a:tc>
                <a:tc>
                  <a:txBody>
                    <a:bodyPr/>
                    <a:p>
                      <a:pPr algn="r"/>
                      <a:r>
                        <a:rPr lang="es-MX">
                          <a:latin typeface="Arial"/>
                        </a:rPr>
                        <a:t>46%</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805min</a:t>
                      </a:r>
                      <a:endParaRPr/>
                    </a:p>
                  </a:txBody>
                  <a:tcPr/>
                </a:tc>
                <a:tc>
                  <a:txBody>
                    <a:bodyPr/>
                    <a:p>
                      <a:pPr algn="ctr">
                        <a:lnSpc>
                          <a:spcPct val="100000"/>
                        </a:lnSpc>
                      </a:pPr>
                      <a:r>
                        <a:rPr lang="es-MX" strike="noStrike">
                          <a:latin typeface="Arial"/>
                        </a:rPr>
                        <a:t>5738min</a:t>
                      </a:r>
                      <a:endParaRPr/>
                    </a:p>
                  </a:txBody>
                  <a:tcPr/>
                </a:tc>
                <a:tc>
                  <a:txBody>
                    <a:bodyPr/>
                    <a:p>
                      <a:pPr algn="r"/>
                      <a:r>
                        <a:rPr lang="es-MX" strike="noStrike">
                          <a:latin typeface="Arial"/>
                        </a:rPr>
                        <a:t>-613%</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1920min</a:t>
                      </a:r>
                      <a:endParaRPr/>
                    </a:p>
                  </a:txBody>
                  <a:tcPr/>
                </a:tc>
                <a:tc>
                  <a:txBody>
                    <a:bodyPr/>
                    <a:p>
                      <a:pPr algn="ctr">
                        <a:lnSpc>
                          <a:spcPct val="100000"/>
                        </a:lnSpc>
                      </a:pPr>
                      <a:r>
                        <a:rPr lang="es-MX" strike="noStrike">
                          <a:latin typeface="Arial"/>
                        </a:rPr>
                        <a:t>2327min</a:t>
                      </a:r>
                      <a:endParaRPr/>
                    </a:p>
                  </a:txBody>
                  <a:tcPr/>
                </a:tc>
                <a:tc>
                  <a:txBody>
                    <a:bodyPr/>
                    <a:p>
                      <a:pPr algn="r">
                        <a:lnSpc>
                          <a:spcPct val="100000"/>
                        </a:lnSpc>
                      </a:pPr>
                      <a:r>
                        <a:rPr lang="es-MX" strike="noStrike">
                          <a:latin typeface="Arial"/>
                        </a:rPr>
                        <a:t>-108%</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4970min</a:t>
                      </a:r>
                      <a:endParaRPr/>
                    </a:p>
                  </a:txBody>
                  <a:tcPr/>
                </a:tc>
                <a:tc>
                  <a:txBody>
                    <a:bodyPr/>
                    <a:p>
                      <a:pPr algn="ctr">
                        <a:lnSpc>
                          <a:spcPct val="100000"/>
                        </a:lnSpc>
                      </a:pPr>
                      <a:r>
                        <a:rPr lang="es-MX" strike="noStrike">
                          <a:latin typeface="Arial"/>
                        </a:rPr>
                        <a:t>800min</a:t>
                      </a:r>
                      <a:endParaRPr/>
                    </a:p>
                  </a:txBody>
                  <a:tcPr/>
                </a:tc>
                <a:tc>
                  <a:txBody>
                    <a:bodyPr/>
                    <a:p>
                      <a:pPr algn="r"/>
                      <a:r>
                        <a:rPr lang="es-MX" strike="noStrike">
                          <a:latin typeface="Arial"/>
                        </a:rPr>
                        <a:t>84%</a:t>
                      </a:r>
                      <a:endParaRPr/>
                    </a:p>
                  </a:txBody>
                  <a:tcPr/>
                </a:tc>
              </a:tr>
            </a:tbl>
          </a:graphicData>
        </a:graphic>
      </p:graphicFrame>
    </p:spTree>
  </p:cSld>
  <p:timing>
    <p:tnLst>
      <p:par>
        <p:cTn id="39" dur="indefinite" restart="never" nodeType="tmRoot">
          <p:childTnLst>
            <p:seq>
              <p:cTn id="40" nodeType="mainSeq">
                <p:childTnLst>
                  <p:par>
                    <p:cTn id="41"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físicas</a:t>
            </a:r>
            <a:endParaRPr/>
          </a:p>
        </p:txBody>
      </p:sp>
      <p:sp>
        <p:nvSpPr>
          <p:cNvPr id="120" name="CustomShape 2"/>
          <p:cNvSpPr/>
          <p:nvPr/>
        </p:nvSpPr>
        <p:spPr>
          <a:xfrm>
            <a:off x="457200" y="1600200"/>
            <a:ext cx="8224560" cy="4520880"/>
          </a:xfrm>
          <a:prstGeom prst="rect">
            <a:avLst/>
          </a:prstGeom>
          <a:noFill/>
          <a:ln>
            <a:noFill/>
          </a:ln>
        </p:spPr>
        <p:style>
          <a:lnRef idx="0"/>
          <a:fillRef idx="0"/>
          <a:effectRef idx="0"/>
          <a:fontRef idx="minor"/>
        </p:style>
      </p:sp>
      <p:sp>
        <p:nvSpPr>
          <p:cNvPr id="121" name="CustomShape 3"/>
          <p:cNvSpPr/>
          <p:nvPr/>
        </p:nvSpPr>
        <p:spPr>
          <a:xfrm>
            <a:off x="6365160" y="1124640"/>
            <a:ext cx="2283120" cy="310464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En cuanto a las auditorías físicas existen mejoras de manera global aun que se presentaron inconvenientes en algunos proyectos. </a:t>
            </a:r>
            <a:endParaRPr/>
          </a:p>
          <a:p>
            <a:pPr>
              <a:lnSpc>
                <a:spcPct val="100000"/>
              </a:lnSpc>
            </a:pPr>
            <a:endParaRPr/>
          </a:p>
        </p:txBody>
      </p:sp>
      <p:graphicFrame>
        <p:nvGraphicFramePr>
          <p:cNvPr id="122" name=""/>
          <p:cNvGraphicFramePr/>
          <p:nvPr/>
        </p:nvGraphicFramePr>
        <p:xfrm>
          <a:off x="330120" y="1608840"/>
          <a:ext cx="5789880" cy="28551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42" dur="indefinite" restart="never" nodeType="tmRoot">
          <p:childTnLst>
            <p:seq>
              <p:cTn id="43" nodeType="mainSeq">
                <p:childTnLst>
                  <p:par>
                    <p:cTn id="4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funcionales</a:t>
            </a:r>
            <a:endParaRPr/>
          </a:p>
        </p:txBody>
      </p:sp>
      <p:sp>
        <p:nvSpPr>
          <p:cNvPr id="124" name="CustomShape 2"/>
          <p:cNvSpPr/>
          <p:nvPr/>
        </p:nvSpPr>
        <p:spPr>
          <a:xfrm>
            <a:off x="457200" y="1600200"/>
            <a:ext cx="8224560" cy="4520880"/>
          </a:xfrm>
          <a:prstGeom prst="rect">
            <a:avLst/>
          </a:prstGeom>
          <a:noFill/>
          <a:ln>
            <a:noFill/>
          </a:ln>
        </p:spPr>
        <p:style>
          <a:lnRef idx="0"/>
          <a:fillRef idx="0"/>
          <a:effectRef idx="0"/>
          <a:fontRef idx="minor"/>
        </p:style>
      </p:sp>
      <p:sp>
        <p:nvSpPr>
          <p:cNvPr id="125" name="CustomShape 3"/>
          <p:cNvSpPr/>
          <p:nvPr/>
        </p:nvSpPr>
        <p:spPr>
          <a:xfrm>
            <a:off x="6183360" y="1416240"/>
            <a:ext cx="2498400" cy="283032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presento una mejora considerable en la auditoría funcional.</a:t>
            </a:r>
            <a:endParaRPr/>
          </a:p>
          <a:p>
            <a:pPr>
              <a:lnSpc>
                <a:spcPct val="100000"/>
              </a:lnSpc>
            </a:pPr>
            <a:endParaRPr/>
          </a:p>
          <a:p>
            <a:pPr>
              <a:lnSpc>
                <a:spcPct val="100000"/>
              </a:lnSpc>
            </a:pPr>
            <a:endParaRPr/>
          </a:p>
          <a:p>
            <a:pPr>
              <a:lnSpc>
                <a:spcPct val="100000"/>
              </a:lnSpc>
            </a:pPr>
            <a:endParaRPr/>
          </a:p>
        </p:txBody>
      </p:sp>
      <p:graphicFrame>
        <p:nvGraphicFramePr>
          <p:cNvPr id="126" name=""/>
          <p:cNvGraphicFramePr/>
          <p:nvPr/>
        </p:nvGraphicFramePr>
        <p:xfrm>
          <a:off x="288000" y="1464840"/>
          <a:ext cx="5858280" cy="28551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45" dur="indefinite" restart="never" nodeType="tmRoot">
          <p:childTnLst>
            <p:seq>
              <p:cTn id="46" nodeType="mainSeq">
                <p:childTnLst>
                  <p:par>
                    <p:cTn id="4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productos</a:t>
            </a:r>
            <a:endParaRPr/>
          </a:p>
        </p:txBody>
      </p:sp>
      <p:sp>
        <p:nvSpPr>
          <p:cNvPr id="128" name="CustomShape 2"/>
          <p:cNvSpPr/>
          <p:nvPr/>
        </p:nvSpPr>
        <p:spPr>
          <a:xfrm>
            <a:off x="457200" y="1600200"/>
            <a:ext cx="8224560" cy="4520880"/>
          </a:xfrm>
          <a:prstGeom prst="rect">
            <a:avLst/>
          </a:prstGeom>
          <a:noFill/>
          <a:ln>
            <a:noFill/>
          </a:ln>
        </p:spPr>
        <p:style>
          <a:lnRef idx="0"/>
          <a:fillRef idx="0"/>
          <a:effectRef idx="0"/>
          <a:fontRef idx="minor"/>
        </p:style>
      </p:sp>
      <p:sp>
        <p:nvSpPr>
          <p:cNvPr id="129" name="CustomShape 3"/>
          <p:cNvSpPr/>
          <p:nvPr/>
        </p:nvSpPr>
        <p:spPr>
          <a:xfrm>
            <a:off x="3744000" y="1357920"/>
            <a:ext cx="5186160" cy="310464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evalúan todos los productos de trabajo y se obtiene como resultado valores aprobatorios para cada uno de ellos.</a:t>
            </a:r>
            <a:endParaRPr/>
          </a:p>
          <a:p>
            <a:pPr>
              <a:lnSpc>
                <a:spcPct val="100000"/>
              </a:lnSpc>
            </a:pPr>
            <a:endParaRPr/>
          </a:p>
        </p:txBody>
      </p:sp>
      <p:graphicFrame>
        <p:nvGraphicFramePr>
          <p:cNvPr id="130" name=""/>
          <p:cNvGraphicFramePr/>
          <p:nvPr/>
        </p:nvGraphicFramePr>
        <p:xfrm>
          <a:off x="88200" y="3768480"/>
          <a:ext cx="7687800" cy="285552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48" dur="indefinite" restart="never" nodeType="tmRoot">
          <p:childTnLst>
            <p:seq>
              <p:cTn id="49" nodeType="mainSeq">
                <p:childTnLst>
                  <p:par>
                    <p:cTn id="5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procesos</a:t>
            </a:r>
            <a:endParaRPr/>
          </a:p>
        </p:txBody>
      </p:sp>
      <p:sp>
        <p:nvSpPr>
          <p:cNvPr id="132" name="CustomShape 2"/>
          <p:cNvSpPr/>
          <p:nvPr/>
        </p:nvSpPr>
        <p:spPr>
          <a:xfrm>
            <a:off x="457200" y="1600200"/>
            <a:ext cx="8224560" cy="4520880"/>
          </a:xfrm>
          <a:prstGeom prst="rect">
            <a:avLst/>
          </a:prstGeom>
          <a:noFill/>
          <a:ln>
            <a:noFill/>
          </a:ln>
        </p:spPr>
        <p:style>
          <a:lnRef idx="0"/>
          <a:fillRef idx="0"/>
          <a:effectRef idx="0"/>
          <a:fontRef idx="minor"/>
        </p:style>
      </p:sp>
      <p:sp>
        <p:nvSpPr>
          <p:cNvPr id="133" name="CustomShape 3"/>
          <p:cNvSpPr/>
          <p:nvPr/>
        </p:nvSpPr>
        <p:spPr>
          <a:xfrm>
            <a:off x="163080" y="1113480"/>
            <a:ext cx="8762400" cy="255600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menciona poner especial atención a la seccion de cierre ya que se encuentra en valores negativos debido a que suele no enviarse la carta de aceptación o bien no recibirla.</a:t>
            </a:r>
            <a:endParaRPr/>
          </a:p>
          <a:p>
            <a:pPr>
              <a:lnSpc>
                <a:spcPct val="100000"/>
              </a:lnSpc>
            </a:pPr>
            <a:endParaRPr/>
          </a:p>
        </p:txBody>
      </p:sp>
      <p:graphicFrame>
        <p:nvGraphicFramePr>
          <p:cNvPr id="134" name=""/>
          <p:cNvGraphicFramePr/>
          <p:nvPr/>
        </p:nvGraphicFramePr>
        <p:xfrm>
          <a:off x="-167040" y="3624840"/>
          <a:ext cx="9815040" cy="28551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51" dur="indefinite" restart="never" nodeType="tmRoot">
          <p:childTnLst>
            <p:seq>
              <p:cTn id="52" nodeType="mainSeq">
                <p:childTnLst>
                  <p:par>
                    <p:cTn id="5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Ventas</a:t>
            </a:r>
            <a:endParaRPr/>
          </a:p>
        </p:txBody>
      </p:sp>
      <p:sp>
        <p:nvSpPr>
          <p:cNvPr id="136" name="CustomShape 2"/>
          <p:cNvSpPr/>
          <p:nvPr/>
        </p:nvSpPr>
        <p:spPr>
          <a:xfrm>
            <a:off x="457200" y="1600200"/>
            <a:ext cx="8224560" cy="4520880"/>
          </a:xfrm>
          <a:prstGeom prst="rect">
            <a:avLst/>
          </a:prstGeom>
          <a:noFill/>
          <a:ln>
            <a:noFill/>
          </a:ln>
        </p:spPr>
        <p:style>
          <a:lnRef idx="0"/>
          <a:fillRef idx="0"/>
          <a:effectRef idx="0"/>
          <a:fontRef idx="minor"/>
        </p:style>
      </p:sp>
      <p:sp>
        <p:nvSpPr>
          <p:cNvPr id="137" name="CustomShape 3"/>
          <p:cNvSpPr/>
          <p:nvPr/>
        </p:nvSpPr>
        <p:spPr>
          <a:xfrm>
            <a:off x="6890760" y="1124640"/>
            <a:ext cx="1850400" cy="33789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logro alcanzar la meta del mes, sin embargo esto no ocurre para el año  donde se muestra un apego al 91%</a:t>
            </a:r>
            <a:endParaRPr/>
          </a:p>
          <a:p>
            <a:pPr>
              <a:lnSpc>
                <a:spcPct val="100000"/>
              </a:lnSpc>
            </a:pPr>
            <a:endParaRPr/>
          </a:p>
        </p:txBody>
      </p:sp>
      <p:graphicFrame>
        <p:nvGraphicFramePr>
          <p:cNvPr id="138" name="Table 4"/>
          <p:cNvGraphicFramePr/>
          <p:nvPr/>
        </p:nvGraphicFramePr>
        <p:xfrm>
          <a:off x="164160" y="1199520"/>
          <a:ext cx="6477480" cy="1442520"/>
        </p:xfrm>
        <a:graphic>
          <a:graphicData uri="http://schemas.openxmlformats.org/drawingml/2006/table">
            <a:tbl>
              <a:tblPr/>
              <a:tblGrid>
                <a:gridCol w="2921760"/>
                <a:gridCol w="1358640"/>
                <a:gridCol w="1257480"/>
                <a:gridCol w="939600"/>
              </a:tblGrid>
              <a:tr h="343440">
                <a:tc>
                  <a:txBody>
                    <a:bodyPr lIns="90000" rIns="90000" tIns="46800" bIns="46800"/>
                    <a:p>
                      <a:pPr algn="ctr"/>
                      <a:r>
                        <a:rPr b="1" lang="es-MX">
                          <a:latin typeface="Arial"/>
                        </a:rPr>
                        <a:t>Diciembre mes completo</a:t>
                      </a:r>
                      <a:endParaRPr/>
                    </a:p>
                  </a:txBody>
                  <a:tcPr/>
                </a:tc>
                <a:tc>
                  <a:txBody>
                    <a:bodyPr lIns="90000" rIns="90000" tIns="46800" bIns="46800"/>
                    <a:p>
                      <a:pPr algn="ctr"/>
                      <a:r>
                        <a:rPr lang="es-MX">
                          <a:latin typeface="Arial"/>
                        </a:rPr>
                        <a:t>Planeado</a:t>
                      </a:r>
                      <a:endParaRPr/>
                    </a:p>
                  </a:txBody>
                  <a:tcPr/>
                </a:tc>
                <a:tc>
                  <a:txBody>
                    <a:bodyPr lIns="90000" rIns="90000" tIns="46800" bIns="46800"/>
                    <a:p>
                      <a:pPr algn="ctr"/>
                      <a:r>
                        <a:rPr lang="es-MX">
                          <a:latin typeface="Arial"/>
                        </a:rPr>
                        <a:t>Real</a:t>
                      </a:r>
                      <a:endParaRPr/>
                    </a:p>
                  </a:txBody>
                  <a:tcPr/>
                </a:tc>
                <a:tc>
                  <a:txBody>
                    <a:bodyPr lIns="90000" rIns="90000" tIns="46800" bIns="46800"/>
                    <a:p>
                      <a:pPr algn="ctr"/>
                      <a:r>
                        <a:rPr lang="es-MX">
                          <a:latin typeface="Arial"/>
                        </a:rPr>
                        <a:t>Apegó</a:t>
                      </a:r>
                      <a:endParaRPr/>
                    </a:p>
                  </a:txBody>
                  <a:tcPr/>
                </a:tc>
              </a:tr>
              <a:tr h="0">
                <a:tc>
                  <a:txBody>
                    <a:bodyPr lIns="90000" rIns="90000" tIns="46800" bIns="46800"/>
                    <a:p>
                      <a:r>
                        <a:rPr lang="es-MX">
                          <a:latin typeface="Arial"/>
                        </a:rPr>
                        <a:t>Periodo</a:t>
                      </a:r>
                      <a:endParaRPr/>
                    </a:p>
                  </a:txBody>
                  <a:tcPr/>
                </a:tc>
                <a:tc>
                  <a:txBody>
                    <a:bodyPr lIns="90000" rIns="90000" tIns="46800" bIns="46800"/>
                    <a:p>
                      <a:pPr algn="ctr"/>
                      <a:r>
                        <a:rPr lang="es-MX">
                          <a:latin typeface="Arial"/>
                        </a:rPr>
                        <a:t> </a:t>
                      </a:r>
                      <a:r>
                        <a:rPr lang="es-MX">
                          <a:latin typeface="Arial"/>
                        </a:rPr>
                        <a:t>$202,000.00 </a:t>
                      </a:r>
                      <a:endParaRPr/>
                    </a:p>
                  </a:txBody>
                  <a:tcPr/>
                </a:tc>
                <a:tc>
                  <a:txBody>
                    <a:bodyPr lIns="90000" rIns="90000" tIns="46800" bIns="46800"/>
                    <a:p>
                      <a:pPr algn="ctr"/>
                      <a:r>
                        <a:rPr lang="es-MX">
                          <a:latin typeface="Arial"/>
                        </a:rPr>
                        <a:t> </a:t>
                      </a:r>
                      <a:r>
                        <a:rPr lang="es-MX">
                          <a:latin typeface="Arial"/>
                        </a:rPr>
                        <a:t>$286,031.70 </a:t>
                      </a:r>
                      <a:endParaRPr/>
                    </a:p>
                  </a:txBody>
                  <a:tcPr/>
                </a:tc>
                <a:tc>
                  <a:txBody>
                    <a:bodyPr lIns="90000" rIns="90000" tIns="46800" bIns="46800"/>
                    <a:p>
                      <a:pPr algn="ctr"/>
                      <a:r>
                        <a:rPr lang="es-MX">
                          <a:latin typeface="Arial"/>
                        </a:rPr>
                        <a:t>141.60</a:t>
                      </a:r>
                      <a:endParaRPr/>
                    </a:p>
                  </a:txBody>
                  <a:tcPr/>
                </a:tc>
              </a:tr>
              <a:tr h="0">
                <a:tc>
                  <a:txBody>
                    <a:bodyPr lIns="90000" rIns="90000" tIns="46800" bIns="46800"/>
                    <a:p>
                      <a:r>
                        <a:rPr lang="es-MX">
                          <a:latin typeface="Arial"/>
                        </a:rPr>
                        <a:t>Oriana</a:t>
                      </a:r>
                      <a:endParaRPr/>
                    </a:p>
                  </a:txBody>
                  <a:tcPr/>
                </a:tc>
                <a:tc>
                  <a:txBody>
                    <a:bodyPr lIns="90000" rIns="90000" tIns="46800" bIns="46800"/>
                    <a:p>
                      <a:pPr algn="ctr"/>
                      <a:r>
                        <a:rPr lang="es-MX">
                          <a:latin typeface="Arial"/>
                        </a:rPr>
                        <a:t> </a:t>
                      </a:r>
                      <a:r>
                        <a:rPr lang="es-MX">
                          <a:latin typeface="Arial"/>
                        </a:rPr>
                        <a:t>$101,000.00 </a:t>
                      </a:r>
                      <a:endParaRPr/>
                    </a:p>
                  </a:txBody>
                  <a:tcPr/>
                </a:tc>
                <a:tc>
                  <a:txBody>
                    <a:bodyPr lIns="90000" rIns="90000" tIns="46800" bIns="46800"/>
                    <a:p>
                      <a:pPr algn="r"/>
                      <a:r>
                        <a:rPr lang="es-MX">
                          <a:latin typeface="Arial"/>
                        </a:rPr>
                        <a:t>$206,889.80</a:t>
                      </a:r>
                      <a:endParaRPr/>
                    </a:p>
                  </a:txBody>
                  <a:tcPr/>
                </a:tc>
                <a:tc>
                  <a:txBody>
                    <a:bodyPr lIns="90000" rIns="90000" tIns="46800" bIns="46800"/>
                    <a:p>
                      <a:pPr algn="ctr"/>
                      <a:r>
                        <a:rPr lang="es-MX">
                          <a:latin typeface="Arial"/>
                        </a:rPr>
                        <a:t>204.84</a:t>
                      </a:r>
                      <a:endParaRPr/>
                    </a:p>
                  </a:txBody>
                  <a:tcPr/>
                </a:tc>
              </a:tr>
              <a:tr h="0">
                <a:tc>
                  <a:txBody>
                    <a:bodyPr lIns="90000" rIns="90000" tIns="46800" bIns="46800"/>
                    <a:p>
                      <a:r>
                        <a:rPr lang="es-MX">
                          <a:latin typeface="Arial"/>
                        </a:rPr>
                        <a:t>Marisol</a:t>
                      </a:r>
                      <a:endParaRPr/>
                    </a:p>
                  </a:txBody>
                  <a:tcPr/>
                </a:tc>
                <a:tc>
                  <a:txBody>
                    <a:bodyPr lIns="90000" rIns="90000" tIns="46800" bIns="46800"/>
                    <a:p>
                      <a:pPr algn="ctr"/>
                      <a:r>
                        <a:rPr lang="es-MX">
                          <a:latin typeface="Arial"/>
                        </a:rPr>
                        <a:t> </a:t>
                      </a:r>
                      <a:r>
                        <a:rPr lang="es-MX">
                          <a:latin typeface="Arial"/>
                        </a:rPr>
                        <a:t>$101,000.00 </a:t>
                      </a:r>
                      <a:endParaRPr/>
                    </a:p>
                  </a:txBody>
                  <a:tcPr/>
                </a:tc>
                <a:tc>
                  <a:txBody>
                    <a:bodyPr lIns="90000" rIns="90000" tIns="46800" bIns="46800"/>
                    <a:p>
                      <a:pPr algn="r"/>
                      <a:r>
                        <a:rPr lang="es-MX">
                          <a:latin typeface="Arial"/>
                        </a:rPr>
                        <a:t>$79,141.90</a:t>
                      </a:r>
                      <a:endParaRPr/>
                    </a:p>
                  </a:txBody>
                  <a:tcPr/>
                </a:tc>
                <a:tc>
                  <a:txBody>
                    <a:bodyPr lIns="90000" rIns="90000" tIns="46800" bIns="46800"/>
                    <a:p>
                      <a:pPr algn="ctr"/>
                      <a:r>
                        <a:rPr lang="es-MX">
                          <a:latin typeface="Arial"/>
                        </a:rPr>
                        <a:t>78.36</a:t>
                      </a:r>
                      <a:endParaRPr/>
                    </a:p>
                  </a:txBody>
                  <a:tcPr/>
                </a:tc>
              </a:tr>
            </a:tbl>
          </a:graphicData>
        </a:graphic>
      </p:graphicFrame>
      <p:graphicFrame>
        <p:nvGraphicFramePr>
          <p:cNvPr id="139" name="Table 5"/>
          <p:cNvGraphicFramePr/>
          <p:nvPr/>
        </p:nvGraphicFramePr>
        <p:xfrm>
          <a:off x="368280" y="4329000"/>
          <a:ext cx="5319720" cy="2329200"/>
        </p:xfrm>
        <a:graphic>
          <a:graphicData uri="http://schemas.openxmlformats.org/drawingml/2006/table">
            <a:tbl>
              <a:tblPr/>
              <a:tblGrid>
                <a:gridCol w="1833840"/>
                <a:gridCol w="1767240"/>
                <a:gridCol w="1718640"/>
              </a:tblGrid>
              <a:tr h="343440">
                <a:tc>
                  <a:txBody>
                    <a:bodyPr lIns="90000" rIns="90000" tIns="46800" bIns="46800"/>
                    <a:p>
                      <a:pPr algn="ctr"/>
                      <a:r>
                        <a:rPr b="1" lang="es-MX">
                          <a:latin typeface="Arial"/>
                        </a:rPr>
                        <a:t>Monto Total</a:t>
                      </a:r>
                      <a:endParaRPr/>
                    </a:p>
                  </a:txBody>
                  <a:tcPr/>
                </a:tc>
                <a:tc>
                  <a:tcPr/>
                </a:tc>
                <a:tc>
                  <a:tcPr/>
                </a:tc>
              </a:tr>
              <a:tr h="0">
                <a:tc>
                  <a:txBody>
                    <a:bodyPr lIns="90000" rIns="90000" tIns="46800" bIns="46800"/>
                    <a:p>
                      <a:pPr algn="ctr"/>
                      <a:endParaRPr/>
                    </a:p>
                    <a:p>
                      <a:pPr algn="ctr"/>
                      <a:endParaRPr/>
                    </a:p>
                    <a:p>
                      <a:pPr algn="ctr"/>
                      <a:r>
                        <a:rPr lang="es-MX">
                          <a:latin typeface="Arial"/>
                        </a:rPr>
                        <a:t>Planeado</a:t>
                      </a:r>
                      <a:endParaRPr/>
                    </a:p>
                  </a:txBody>
                  <a:tcPr/>
                </a:tc>
                <a:tc>
                  <a:txBody>
                    <a:bodyPr lIns="90000" rIns="90000" tIns="46800" bIns="46800"/>
                    <a:p>
                      <a:pPr algn="ctr"/>
                      <a:r>
                        <a:rPr lang="es-MX">
                          <a:latin typeface="Arial"/>
                        </a:rPr>
                        <a:t>Real</a:t>
                      </a:r>
                      <a:endParaRPr/>
                    </a:p>
                  </a:txBody>
                  <a:tcPr/>
                </a:tc>
                <a:tc>
                  <a:txBody>
                    <a:bodyPr lIns="90000" rIns="90000" tIns="46800" bIns="46800"/>
                    <a:p>
                      <a:pPr algn="ctr"/>
                      <a:r>
                        <a:rPr lang="es-MX">
                          <a:latin typeface="Arial"/>
                        </a:rPr>
                        <a:t>Apegó</a:t>
                      </a:r>
                      <a:endParaRPr/>
                    </a:p>
                  </a:txBody>
                  <a:tcPr/>
                </a:tc>
              </a:tr>
              <a:tr h="0">
                <a:tc>
                  <a:txBody>
                    <a:bodyPr lIns="90000" rIns="90000" tIns="46800" bIns="46800"/>
                    <a:p>
                      <a:pPr algn="ctr"/>
                      <a:r>
                        <a:rPr lang="es-MX">
                          <a:latin typeface="Arial"/>
                        </a:rPr>
                        <a:t> </a:t>
                      </a:r>
                      <a:r>
                        <a:rPr lang="es-MX">
                          <a:latin typeface="Arial"/>
                        </a:rPr>
                        <a:t>$2,424,000.00 </a:t>
                      </a:r>
                      <a:endParaRPr/>
                    </a:p>
                  </a:txBody>
                  <a:tcPr/>
                </a:tc>
                <a:tc>
                  <a:txBody>
                    <a:bodyPr lIns="90000" rIns="90000" tIns="46800" bIns="46800"/>
                    <a:p>
                      <a:pPr algn="ctr"/>
                      <a:r>
                        <a:rPr lang="es-MX">
                          <a:latin typeface="Arial"/>
                        </a:rPr>
                        <a:t> </a:t>
                      </a:r>
                      <a:r>
                        <a:rPr lang="es-MX">
                          <a:latin typeface="Arial"/>
                        </a:rPr>
                        <a:t>$2,206,649.90 </a:t>
                      </a:r>
                      <a:endParaRPr/>
                    </a:p>
                  </a:txBody>
                  <a:tcPr/>
                </a:tc>
                <a:tc>
                  <a:txBody>
                    <a:bodyPr lIns="90000" rIns="90000" tIns="46800" bIns="46800"/>
                    <a:p>
                      <a:pPr algn="ctr"/>
                      <a:r>
                        <a:rPr lang="es-MX">
                          <a:latin typeface="Arial"/>
                        </a:rPr>
                        <a:t>91.03</a:t>
                      </a:r>
                      <a:endParaRPr/>
                    </a:p>
                  </a:txBody>
                  <a:tcPr/>
                </a:tc>
              </a:tr>
            </a:tbl>
          </a:graphicData>
        </a:graphic>
      </p:graphicFrame>
    </p:spTree>
  </p:cSld>
  <p:timing>
    <p:tnLst>
      <p:par>
        <p:cTn id="54" dur="indefinite" restart="never" nodeType="tmRoot">
          <p:childTnLst>
            <p:seq>
              <p:cTn id="55" nodeType="mainSeq">
                <p:childTnLst>
                  <p:par>
                    <p:cTn id="5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32000" y="1260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Hitos </a:t>
            </a:r>
            <a:endParaRPr/>
          </a:p>
        </p:txBody>
      </p:sp>
      <p:sp>
        <p:nvSpPr>
          <p:cNvPr id="81" name="CustomShape 2"/>
          <p:cNvSpPr/>
          <p:nvPr/>
        </p:nvSpPr>
        <p:spPr>
          <a:xfrm>
            <a:off x="457200" y="1600200"/>
            <a:ext cx="8224560" cy="4520880"/>
          </a:xfrm>
          <a:prstGeom prst="rect">
            <a:avLst/>
          </a:prstGeom>
          <a:noFill/>
          <a:ln>
            <a:noFill/>
          </a:ln>
        </p:spPr>
        <p:style>
          <a:lnRef idx="0"/>
          <a:fillRef idx="0"/>
          <a:effectRef idx="0"/>
          <a:fontRef idx="minor"/>
        </p:style>
      </p:sp>
      <p:graphicFrame>
        <p:nvGraphicFramePr>
          <p:cNvPr id="82" name="Table 3"/>
          <p:cNvGraphicFramePr/>
          <p:nvPr/>
        </p:nvGraphicFramePr>
        <p:xfrm>
          <a:off x="1522080" y="830160"/>
          <a:ext cx="5643000" cy="52048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47760">
                <a:tc>
                  <a:txBody>
                    <a:bodyPr/>
                    <a:p>
                      <a:r>
                        <a:rPr lang="es-MX" sz="1500" strike="noStrike">
                          <a:latin typeface="Times New Roman"/>
                        </a:rPr>
                        <a:t>P1345 – Venta</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521640">
                <a:tc>
                  <a:txBody>
                    <a:bodyPr/>
                    <a:p>
                      <a:r>
                        <a:rPr lang="es-MX" sz="1500" strike="noStrike">
                          <a:latin typeface="Arial"/>
                        </a:rPr>
                        <a:t>P1345 – Planeación </a:t>
                      </a:r>
                      <a:endParaRPr/>
                    </a:p>
                  </a:txBody>
                  <a:tcPr/>
                </a:tc>
                <a:tc>
                  <a:txBody>
                    <a:bodyPr/>
                    <a:p>
                      <a:r>
                        <a:rPr lang="es-MX" strike="noStrike">
                          <a:latin typeface="Arial"/>
                        </a:rPr>
                        <a:t>28/12/2015</a:t>
                      </a:r>
                      <a:endParaRPr/>
                    </a:p>
                  </a:txBody>
                  <a:tcPr/>
                </a:tc>
                <a:tc>
                  <a:txBody>
                    <a:bodyPr/>
                    <a:p>
                      <a:r>
                        <a:rPr lang="es-MX" strike="noStrike">
                          <a:latin typeface="Arial"/>
                        </a:rPr>
                        <a:t>28/12/2015</a:t>
                      </a:r>
                      <a:endParaRPr/>
                    </a:p>
                  </a:txBody>
                  <a:tcPr/>
                </a:tc>
              </a:tr>
              <a:tr h="347760">
                <a:tc>
                  <a:txBody>
                    <a:bodyPr/>
                    <a:p>
                      <a:r>
                        <a:rPr lang="es-MX" sz="1500" strike="noStrike">
                          <a:latin typeface="Times New Roman"/>
                        </a:rPr>
                        <a:t>P1345 - Cierre</a:t>
                      </a:r>
                      <a:endParaRPr/>
                    </a:p>
                  </a:txBody>
                  <a:tcPr/>
                </a:tc>
                <a:tc>
                  <a:txBody>
                    <a:bodyPr/>
                    <a:p>
                      <a:r>
                        <a:rPr lang="es-MX" strike="noStrike">
                          <a:latin typeface="Arial"/>
                        </a:rPr>
                        <a:t>22/12/2015</a:t>
                      </a:r>
                      <a:endParaRPr/>
                    </a:p>
                  </a:txBody>
                  <a:tcPr/>
                </a:tc>
                <a:tc>
                  <a:txBody>
                    <a:bodyPr/>
                    <a:p>
                      <a:r>
                        <a:rPr lang="es-MX" strike="noStrike">
                          <a:latin typeface="Arial"/>
                        </a:rPr>
                        <a:t>22/12/2015</a:t>
                      </a:r>
                      <a:endParaRPr/>
                    </a:p>
                  </a:txBody>
                  <a:tcPr/>
                </a:tc>
              </a:tr>
              <a:tr h="347760">
                <a:tc>
                  <a:txBody>
                    <a:bodyPr/>
                    <a:p>
                      <a:r>
                        <a:rPr lang="es-MX" sz="1500" strike="noStrike">
                          <a:latin typeface="Times New Roman"/>
                        </a:rPr>
                        <a:t>P1347 - Ventas</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P1347 – Planeación</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603720">
                <a:tc>
                  <a:txBody>
                    <a:bodyPr/>
                    <a:p>
                      <a:r>
                        <a:rPr lang="es-MX" sz="1500" strike="noStrike">
                          <a:latin typeface="Times New Roman"/>
                        </a:rPr>
                        <a:t>P1347 - Cierre</a:t>
                      </a:r>
                      <a:endParaRPr/>
                    </a:p>
                  </a:txBody>
                  <a:tcPr/>
                </a:tc>
                <a:tc>
                  <a:txBody>
                    <a:bodyPr/>
                    <a:p>
                      <a:r>
                        <a:rPr lang="es-MX" strike="noStrike">
                          <a:latin typeface="Arial"/>
                        </a:rPr>
                        <a:t>02/12/2015</a:t>
                      </a:r>
                      <a:endParaRPr/>
                    </a:p>
                  </a:txBody>
                  <a:tcPr/>
                </a:tc>
                <a:tc>
                  <a:txBody>
                    <a:bodyPr/>
                    <a:p>
                      <a:r>
                        <a:rPr lang="es-MX" strike="noStrike">
                          <a:latin typeface="Arial"/>
                        </a:rPr>
                        <a:t>No recibida hasta la fecha</a:t>
                      </a:r>
                      <a:endParaRPr/>
                    </a:p>
                  </a:txBody>
                  <a:tcPr/>
                </a:tc>
              </a:tr>
              <a:tr h="347760">
                <a:tc>
                  <a:txBody>
                    <a:bodyPr/>
                    <a:p>
                      <a:r>
                        <a:rPr lang="es-MX" sz="1500" strike="noStrike">
                          <a:latin typeface="Times New Roman"/>
                        </a:rPr>
                        <a:t>P1356  - Ventas</a:t>
                      </a:r>
                      <a:endParaRPr/>
                    </a:p>
                  </a:txBody>
                  <a:tcPr/>
                </a:tc>
                <a:tc>
                  <a:txBody>
                    <a:bodyPr/>
                    <a:p>
                      <a:r>
                        <a:rPr lang="es-MX" strike="noStrike">
                          <a:latin typeface="Arial"/>
                        </a:rPr>
                        <a:t>01/12/2015</a:t>
                      </a:r>
                      <a:endParaRPr/>
                    </a:p>
                  </a:txBody>
                  <a:tcPr/>
                </a:tc>
                <a:tc>
                  <a:txBody>
                    <a:bodyPr/>
                    <a:p>
                      <a:r>
                        <a:rPr lang="es-MX" strike="noStrike">
                          <a:latin typeface="Arial"/>
                        </a:rPr>
                        <a:t>01/12/2015</a:t>
                      </a:r>
                      <a:endParaRPr/>
                    </a:p>
                  </a:txBody>
                  <a:tcPr/>
                </a:tc>
              </a:tr>
              <a:tr h="347760">
                <a:tc>
                  <a:txBody>
                    <a:bodyPr/>
                    <a:p>
                      <a:r>
                        <a:rPr lang="es-MX" sz="1500" strike="noStrike">
                          <a:latin typeface="Times New Roman"/>
                        </a:rPr>
                        <a:t>P1356 - Planeación</a:t>
                      </a:r>
                      <a:endParaRPr/>
                    </a:p>
                  </a:txBody>
                  <a:tcPr/>
                </a:tc>
                <a:tc>
                  <a:txBody>
                    <a:bodyPr/>
                    <a:p>
                      <a:r>
                        <a:rPr lang="es-MX" strike="noStrike">
                          <a:latin typeface="Arial"/>
                        </a:rPr>
                        <a:t>07/12/2015</a:t>
                      </a:r>
                      <a:endParaRPr/>
                    </a:p>
                  </a:txBody>
                  <a:tcPr/>
                </a:tc>
                <a:tc>
                  <a:txBody>
                    <a:bodyPr/>
                    <a:p>
                      <a:r>
                        <a:rPr lang="es-MX" strike="noStrike">
                          <a:latin typeface="Arial"/>
                        </a:rPr>
                        <a:t>07/12/2015</a:t>
                      </a:r>
                      <a:endParaRPr/>
                    </a:p>
                  </a:txBody>
                  <a:tcPr/>
                </a:tc>
              </a:tr>
              <a:tr h="603720">
                <a:tc>
                  <a:txBody>
                    <a:bodyPr/>
                    <a:p>
                      <a:r>
                        <a:rPr lang="es-MX" sz="1500" strike="noStrike">
                          <a:latin typeface="Times New Roman"/>
                        </a:rPr>
                        <a:t>P1356 - Cierre</a:t>
                      </a:r>
                      <a:endParaRPr/>
                    </a:p>
                  </a:txBody>
                  <a:tcPr/>
                </a:tc>
                <a:tc>
                  <a:txBody>
                    <a:bodyPr/>
                    <a:p>
                      <a:r>
                        <a:rPr lang="es-MX" strike="noStrike">
                          <a:latin typeface="Arial"/>
                        </a:rPr>
                        <a:t>02/12/2015</a:t>
                      </a:r>
                      <a:endParaRPr/>
                    </a:p>
                  </a:txBody>
                  <a:tcPr/>
                </a:tc>
                <a:tc>
                  <a:txBody>
                    <a:bodyPr/>
                    <a:p>
                      <a:r>
                        <a:rPr lang="es-MX" strike="noStrike">
                          <a:latin typeface="Arial"/>
                        </a:rPr>
                        <a:t>No recibida hasta la fecha</a:t>
                      </a:r>
                      <a:endParaRPr/>
                    </a:p>
                  </a:txBody>
                  <a:tcPr/>
                </a:tc>
              </a:tr>
              <a:tr h="347760">
                <a:tc>
                  <a:txBody>
                    <a:bodyPr/>
                    <a:p>
                      <a:r>
                        <a:rPr lang="es-MX" sz="1500" strike="noStrike">
                          <a:latin typeface="Times New Roman"/>
                        </a:rPr>
                        <a:t>P1334 - Venta</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P1334 - Planeación</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P1334 - Cierre</a:t>
                      </a:r>
                      <a:endParaRPr/>
                    </a:p>
                  </a:txBody>
                  <a:tcPr/>
                </a:tc>
                <a:tc>
                  <a:txBody>
                    <a:bodyPr/>
                    <a:p>
                      <a:r>
                        <a:rPr lang="es-MX" strike="noStrike">
                          <a:latin typeface="Arial"/>
                        </a:rPr>
                        <a:t>11/12/2015</a:t>
                      </a:r>
                      <a:endParaRPr/>
                    </a:p>
                  </a:txBody>
                  <a:tcPr/>
                </a:tc>
                <a:tc>
                  <a:txBody>
                    <a:bodyPr/>
                    <a:p>
                      <a:r>
                        <a:rPr lang="es-MX" strike="noStrike">
                          <a:latin typeface="Arial"/>
                        </a:rPr>
                        <a:t>17/12/2015</a:t>
                      </a:r>
                      <a:endParaRPr/>
                    </a:p>
                  </a:txBody>
                  <a:tcPr/>
                </a:tc>
              </a:tr>
            </a:tbl>
          </a:graphicData>
        </a:graphic>
      </p:graphicFrame>
    </p:spTree>
  </p:cSld>
  <p:timing>
    <p:tnLst>
      <p:par>
        <p:cTn id="4" dur="indefinite" restart="never" nodeType="tmRoot">
          <p:childTnLst>
            <p:seq>
              <p:cTn id="5" nodeType="mainSeq">
                <p:childTnLst>
                  <p:par>
                    <p:cTn id="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Índice de Satisfacción</a:t>
            </a:r>
            <a:endParaRPr/>
          </a:p>
        </p:txBody>
      </p:sp>
      <p:sp>
        <p:nvSpPr>
          <p:cNvPr id="141" name="CustomShape 2"/>
          <p:cNvSpPr/>
          <p:nvPr/>
        </p:nvSpPr>
        <p:spPr>
          <a:xfrm>
            <a:off x="457200" y="1600200"/>
            <a:ext cx="8224560" cy="4520880"/>
          </a:xfrm>
          <a:prstGeom prst="rect">
            <a:avLst/>
          </a:prstGeom>
          <a:noFill/>
          <a:ln>
            <a:noFill/>
          </a:ln>
        </p:spPr>
        <p:style>
          <a:lnRef idx="0"/>
          <a:fillRef idx="0"/>
          <a:effectRef idx="0"/>
          <a:fontRef idx="minor"/>
        </p:style>
      </p:sp>
      <p:sp>
        <p:nvSpPr>
          <p:cNvPr id="142" name="CustomShape 3"/>
          <p:cNvSpPr/>
          <p:nvPr/>
        </p:nvSpPr>
        <p:spPr>
          <a:xfrm>
            <a:off x="5751360" y="1412640"/>
            <a:ext cx="2930400" cy="228168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presenta una mala calificación en uno de los proyectos por el tiempo de solución del inconveniente.</a:t>
            </a:r>
            <a:endParaRPr/>
          </a:p>
          <a:p>
            <a:pPr>
              <a:lnSpc>
                <a:spcPct val="100000"/>
              </a:lnSpc>
            </a:pPr>
            <a:endParaRPr/>
          </a:p>
        </p:txBody>
      </p:sp>
      <p:pic>
        <p:nvPicPr>
          <p:cNvPr id="143" name="" descr=""/>
          <p:cNvPicPr/>
          <p:nvPr/>
        </p:nvPicPr>
        <p:blipFill>
          <a:blip r:embed="rId1"/>
          <a:stretch/>
        </p:blipFill>
        <p:spPr>
          <a:xfrm>
            <a:off x="368280" y="3280680"/>
            <a:ext cx="5895720" cy="2695320"/>
          </a:xfrm>
          <a:prstGeom prst="rect">
            <a:avLst/>
          </a:prstGeom>
          <a:ln>
            <a:noFill/>
          </a:ln>
        </p:spPr>
      </p:pic>
    </p:spTree>
  </p:cSld>
  <p:timing>
    <p:tnLst>
      <p:par>
        <p:cTn id="57" dur="indefinite" restart="never" nodeType="tmRoot">
          <p:childTnLst>
            <p:seq>
              <p:cTn id="58" nodeType="mainSeq">
                <p:childTnLst>
                  <p:par>
                    <p:cTn id="5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457200" y="273600"/>
            <a:ext cx="8227800" cy="1143360"/>
          </a:xfrm>
          <a:prstGeom prst="rect">
            <a:avLst/>
          </a:prstGeom>
          <a:noFill/>
          <a:ln>
            <a:noFill/>
          </a:ln>
        </p:spPr>
        <p:style>
          <a:lnRef idx="0"/>
          <a:fillRef idx="0"/>
          <a:effectRef idx="0"/>
          <a:fontRef idx="minor"/>
        </p:style>
        <p:txBody>
          <a:bodyPr lIns="0" rIns="0" tIns="0" bIns="0" anchor="ctr"/>
          <a:p>
            <a:pPr algn="ctr">
              <a:lnSpc>
                <a:spcPct val="100000"/>
              </a:lnSpc>
            </a:pPr>
            <a:r>
              <a:rPr lang="es-MX" sz="4400" strike="noStrike">
                <a:solidFill>
                  <a:srgbClr val="000000"/>
                </a:solidFill>
                <a:latin typeface="Arial"/>
                <a:ea typeface="DejaVu Sans"/>
              </a:rPr>
              <a:t>Respaldos</a:t>
            </a:r>
            <a:endParaRPr/>
          </a:p>
        </p:txBody>
      </p:sp>
      <p:graphicFrame>
        <p:nvGraphicFramePr>
          <p:cNvPr id="145" name="Table 2"/>
          <p:cNvGraphicFramePr/>
          <p:nvPr/>
        </p:nvGraphicFramePr>
        <p:xfrm>
          <a:off x="3007800" y="1833840"/>
          <a:ext cx="3382920" cy="695160"/>
        </p:xfrm>
        <a:graphic>
          <a:graphicData uri="http://schemas.openxmlformats.org/drawingml/2006/table">
            <a:tbl>
              <a:tblPr/>
              <a:tblGrid>
                <a:gridCol w="1691640"/>
                <a:gridCol w="1691640"/>
              </a:tblGrid>
              <a:tr h="347760">
                <a:tc>
                  <a:txBody>
                    <a:bodyPr/>
                    <a:p>
                      <a:r>
                        <a:rPr lang="es-MX" strike="noStrike">
                          <a:latin typeface="Arial"/>
                        </a:rPr>
                        <a:t>Fecha</a:t>
                      </a:r>
                      <a:endParaRPr/>
                    </a:p>
                  </a:txBody>
                  <a:tcPr/>
                </a:tc>
                <a:tc>
                  <a:txBody>
                    <a:bodyPr/>
                    <a:p>
                      <a:r>
                        <a:rPr lang="es-MX" strike="noStrike">
                          <a:latin typeface="Arial"/>
                        </a:rPr>
                        <a:t>Fecha real</a:t>
                      </a:r>
                      <a:endParaRPr/>
                    </a:p>
                  </a:txBody>
                  <a:tcPr/>
                </a:tc>
              </a:tr>
              <a:tr h="347760">
                <a:tc>
                  <a:txBody>
                    <a:bodyPr/>
                    <a:p>
                      <a:r>
                        <a:rPr lang="es-MX" strike="noStrike">
                          <a:latin typeface="Arial"/>
                        </a:rPr>
                        <a:t>11/12/2015</a:t>
                      </a:r>
                      <a:endParaRPr/>
                    </a:p>
                  </a:txBody>
                  <a:tcPr/>
                </a:tc>
                <a:tc>
                  <a:txBody>
                    <a:bodyPr/>
                    <a:p>
                      <a:r>
                        <a:rPr lang="es-MX" strike="noStrike">
                          <a:latin typeface="Arial"/>
                        </a:rPr>
                        <a:t>11/12/2015</a:t>
                      </a:r>
                      <a:endParaRPr/>
                    </a:p>
                  </a:txBody>
                  <a:tcPr/>
                </a:tc>
              </a:tr>
            </a:tbl>
          </a:graphicData>
        </a:graphic>
      </p:graphicFrame>
      <p:sp>
        <p:nvSpPr>
          <p:cNvPr id="146" name="CustomShape 3"/>
          <p:cNvSpPr/>
          <p:nvPr/>
        </p:nvSpPr>
        <p:spPr>
          <a:xfrm>
            <a:off x="1152000" y="3960000"/>
            <a:ext cx="3094560" cy="60084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Respaldos realizados sin problemas, el siguiente aun no se ejecuta puesto q no esta planeado.</a:t>
            </a:r>
            <a:endParaRPr/>
          </a:p>
        </p:txBody>
      </p:sp>
    </p:spTree>
  </p:cSld>
  <p:timing>
    <p:tnLst>
      <p:par>
        <p:cTn id="60" dur="indefinite" restart="never" nodeType="tmRoot">
          <p:childTnLst>
            <p:seq>
              <p:cTn id="61"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32000" y="1260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84" name="CustomShape 2"/>
          <p:cNvSpPr/>
          <p:nvPr/>
        </p:nvSpPr>
        <p:spPr>
          <a:xfrm>
            <a:off x="457200" y="1600200"/>
            <a:ext cx="8224560" cy="4520880"/>
          </a:xfrm>
          <a:prstGeom prst="rect">
            <a:avLst/>
          </a:prstGeom>
          <a:noFill/>
          <a:ln>
            <a:noFill/>
          </a:ln>
        </p:spPr>
        <p:style>
          <a:lnRef idx="0"/>
          <a:fillRef idx="0"/>
          <a:effectRef idx="0"/>
          <a:fontRef idx="minor"/>
        </p:style>
      </p:sp>
      <p:graphicFrame>
        <p:nvGraphicFramePr>
          <p:cNvPr id="85" name="Table 3"/>
          <p:cNvGraphicFramePr/>
          <p:nvPr/>
        </p:nvGraphicFramePr>
        <p:xfrm>
          <a:off x="457200" y="830160"/>
          <a:ext cx="8326080" cy="5798880"/>
        </p:xfrm>
        <a:graphic>
          <a:graphicData uri="http://schemas.openxmlformats.org/drawingml/2006/table">
            <a:tbl>
              <a:tblPr/>
              <a:tblGrid>
                <a:gridCol w="2665080"/>
                <a:gridCol w="2665080"/>
                <a:gridCol w="299628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47760">
                <a:tc>
                  <a:txBody>
                    <a:bodyPr/>
                    <a:p>
                      <a:r>
                        <a:rPr lang="es-MX" sz="1500" strike="noStrike">
                          <a:latin typeface="Times New Roman"/>
                        </a:rPr>
                        <a:t>P1346 – Venta</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347760">
                <a:tc>
                  <a:txBody>
                    <a:bodyPr/>
                    <a:p>
                      <a:r>
                        <a:rPr lang="es-MX" sz="1500" strike="noStrike">
                          <a:latin typeface="Arial"/>
                        </a:rPr>
                        <a:t>P1346 – Planeación </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859680">
                <a:tc>
                  <a:txBody>
                    <a:bodyPr/>
                    <a:p>
                      <a:r>
                        <a:rPr lang="es-MX" sz="1500" strike="noStrike">
                          <a:latin typeface="Times New Roman"/>
                        </a:rPr>
                        <a:t>P1346 - Cierre</a:t>
                      </a:r>
                      <a:endParaRPr/>
                    </a:p>
                  </a:txBody>
                  <a:tcPr/>
                </a:tc>
                <a:tc>
                  <a:txBody>
                    <a:bodyPr/>
                    <a:p>
                      <a:r>
                        <a:rPr lang="es-MX" strike="noStrike">
                          <a:latin typeface="Arial"/>
                        </a:rPr>
                        <a:t>15/12/2015</a:t>
                      </a:r>
                      <a:endParaRPr/>
                    </a:p>
                  </a:txBody>
                  <a:tcPr/>
                </a:tc>
                <a:tc>
                  <a:txBody>
                    <a:bodyPr/>
                    <a:p>
                      <a:r>
                        <a:rPr lang="es-MX" strike="noStrike">
                          <a:latin typeface="Arial"/>
                        </a:rPr>
                        <a:t>El cliente no envío la carta de aceptación después de 6 notificaciones</a:t>
                      </a:r>
                      <a:endParaRPr/>
                    </a:p>
                  </a:txBody>
                  <a:tcPr/>
                </a:tc>
              </a:tr>
              <a:tr h="347760">
                <a:tc>
                  <a:txBody>
                    <a:bodyPr/>
                    <a:p>
                      <a:r>
                        <a:rPr lang="es-MX" sz="1500" strike="noStrike">
                          <a:latin typeface="Times New Roman"/>
                        </a:rPr>
                        <a:t>P1358 - Ventas</a:t>
                      </a:r>
                      <a:endParaRPr/>
                    </a:p>
                  </a:txBody>
                  <a:tcPr/>
                </a:tc>
                <a:tc>
                  <a:txBody>
                    <a:bodyPr/>
                    <a:p>
                      <a:r>
                        <a:rPr lang="es-MX" strike="noStrike">
                          <a:latin typeface="Arial"/>
                        </a:rPr>
                        <a:t>01/12/2015</a:t>
                      </a:r>
                      <a:endParaRPr/>
                    </a:p>
                  </a:txBody>
                  <a:tcPr/>
                </a:tc>
                <a:tc>
                  <a:txBody>
                    <a:bodyPr/>
                    <a:p>
                      <a:r>
                        <a:rPr lang="es-MX" strike="noStrike">
                          <a:latin typeface="Arial"/>
                        </a:rPr>
                        <a:t>03/12/2015</a:t>
                      </a:r>
                      <a:endParaRPr/>
                    </a:p>
                  </a:txBody>
                  <a:tcPr/>
                </a:tc>
              </a:tr>
              <a:tr h="347760">
                <a:tc>
                  <a:txBody>
                    <a:bodyPr/>
                    <a:p>
                      <a:r>
                        <a:rPr lang="es-MX" sz="1500" strike="noStrike">
                          <a:latin typeface="Times New Roman"/>
                        </a:rPr>
                        <a:t>P1358 – Planeación</a:t>
                      </a:r>
                      <a:endParaRPr/>
                    </a:p>
                  </a:txBody>
                  <a:tcPr/>
                </a:tc>
                <a:tc>
                  <a:txBody>
                    <a:bodyPr/>
                    <a:p>
                      <a:r>
                        <a:rPr lang="es-MX" strike="noStrike">
                          <a:latin typeface="Arial"/>
                        </a:rPr>
                        <a:t>07/12/2015</a:t>
                      </a:r>
                      <a:endParaRPr/>
                    </a:p>
                  </a:txBody>
                  <a:tcPr/>
                </a:tc>
                <a:tc>
                  <a:txBody>
                    <a:bodyPr/>
                    <a:p>
                      <a:r>
                        <a:rPr lang="es-MX" strike="noStrike">
                          <a:latin typeface="Arial"/>
                        </a:rPr>
                        <a:t>07/12/2015</a:t>
                      </a:r>
                      <a:endParaRPr/>
                    </a:p>
                  </a:txBody>
                  <a:tcPr/>
                </a:tc>
              </a:tr>
              <a:tr h="347760">
                <a:tc>
                  <a:txBody>
                    <a:bodyPr/>
                    <a:p>
                      <a:r>
                        <a:rPr lang="es-MX" sz="1500" strike="noStrike">
                          <a:latin typeface="Times New Roman"/>
                        </a:rPr>
                        <a:t>P1358 - Cierre</a:t>
                      </a:r>
                      <a:endParaRPr/>
                    </a:p>
                  </a:txBody>
                  <a:tcPr/>
                </a:tc>
                <a:tc>
                  <a:txBody>
                    <a:bodyPr/>
                    <a:p>
                      <a:r>
                        <a:rPr lang="es-MX" strike="noStrike">
                          <a:latin typeface="Arial"/>
                        </a:rPr>
                        <a:t>02/12/2015</a:t>
                      </a:r>
                      <a:endParaRPr/>
                    </a:p>
                  </a:txBody>
                  <a:tcPr/>
                </a:tc>
                <a:tc>
                  <a:txBody>
                    <a:bodyPr/>
                    <a:p>
                      <a:r>
                        <a:rPr lang="es-MX" strike="noStrike">
                          <a:latin typeface="Arial"/>
                        </a:rPr>
                        <a:t>No recibida hasta la fecha</a:t>
                      </a:r>
                      <a:endParaRPr/>
                    </a:p>
                  </a:txBody>
                  <a:tcPr/>
                </a:tc>
              </a:tr>
              <a:tr h="347760">
                <a:tc>
                  <a:txBody>
                    <a:bodyPr/>
                    <a:p>
                      <a:r>
                        <a:rPr lang="es-MX" sz="1500" strike="noStrike">
                          <a:latin typeface="Times New Roman"/>
                        </a:rPr>
                        <a:t>P1336  - Ventas G</a:t>
                      </a:r>
                      <a:endParaRPr/>
                    </a:p>
                  </a:txBody>
                  <a:tcPr/>
                </a:tc>
                <a:tc>
                  <a:txBody>
                    <a:bodyPr/>
                    <a:p>
                      <a:r>
                        <a:rPr lang="es-MX" strike="noStrike">
                          <a:latin typeface="Arial"/>
                        </a:rPr>
                        <a:t>20/11/2015</a:t>
                      </a:r>
                      <a:endParaRPr/>
                    </a:p>
                  </a:txBody>
                  <a:tcPr/>
                </a:tc>
                <a:tc>
                  <a:txBody>
                    <a:bodyPr/>
                    <a:p>
                      <a:r>
                        <a:rPr lang="es-MX" strike="noStrike">
                          <a:latin typeface="Arial"/>
                        </a:rPr>
                        <a:t>20/11/2015</a:t>
                      </a:r>
                      <a:endParaRPr/>
                    </a:p>
                  </a:txBody>
                  <a:tcPr/>
                </a:tc>
              </a:tr>
              <a:tr h="347760">
                <a:tc>
                  <a:txBody>
                    <a:bodyPr/>
                    <a:p>
                      <a:r>
                        <a:rPr lang="es-MX" sz="1500" strike="noStrike">
                          <a:latin typeface="Times New Roman"/>
                        </a:rPr>
                        <a:t>P1336 - Planeación</a:t>
                      </a:r>
                      <a:endParaRPr/>
                    </a:p>
                  </a:txBody>
                  <a:tcPr/>
                </a:tc>
                <a:tc>
                  <a:txBody>
                    <a:bodyPr/>
                    <a:p>
                      <a:r>
                        <a:rPr lang="es-MX" strike="noStrike">
                          <a:latin typeface="Arial"/>
                        </a:rPr>
                        <a:t>20/11/2015</a:t>
                      </a:r>
                      <a:endParaRPr/>
                    </a:p>
                  </a:txBody>
                  <a:tcPr/>
                </a:tc>
                <a:tc>
                  <a:txBody>
                    <a:bodyPr/>
                    <a:p>
                      <a:r>
                        <a:rPr lang="es-MX" strike="noStrike">
                          <a:latin typeface="Arial"/>
                        </a:rPr>
                        <a:t>20/11/2015</a:t>
                      </a:r>
                      <a:endParaRPr/>
                    </a:p>
                  </a:txBody>
                  <a:tcPr/>
                </a:tc>
              </a:tr>
              <a:tr h="1115640">
                <a:tc>
                  <a:txBody>
                    <a:bodyPr/>
                    <a:p>
                      <a:r>
                        <a:rPr lang="es-MX" sz="1500" strike="noStrike">
                          <a:latin typeface="Times New Roman"/>
                        </a:rPr>
                        <a:t>P1336 - Cierre</a:t>
                      </a:r>
                      <a:endParaRPr/>
                    </a:p>
                  </a:txBody>
                  <a:tcPr/>
                </a:tc>
                <a:tc>
                  <a:txBody>
                    <a:bodyPr/>
                    <a:p>
                      <a:r>
                        <a:rPr lang="es-MX" strike="noStrike">
                          <a:latin typeface="Arial"/>
                        </a:rPr>
                        <a:t>11/11/2015</a:t>
                      </a:r>
                      <a:endParaRPr/>
                    </a:p>
                  </a:txBody>
                  <a:tcPr/>
                </a:tc>
                <a:tc>
                  <a:txBody>
                    <a:bodyPr/>
                    <a:p>
                      <a:r>
                        <a:rPr lang="es-MX" strike="noStrike">
                          <a:latin typeface="Arial"/>
                        </a:rPr>
                        <a:t>Después de 6 notificaciones el cliente no ha enviado la carta de aceptación</a:t>
                      </a:r>
                      <a:endParaRPr/>
                    </a:p>
                  </a:txBody>
                  <a:tcPr/>
                </a:tc>
              </a:tr>
              <a:tr h="347760">
                <a:tc>
                  <a:txBody>
                    <a:bodyPr/>
                    <a:p>
                      <a:r>
                        <a:rPr lang="es-MX" sz="1500" strike="noStrike">
                          <a:latin typeface="Times New Roman"/>
                        </a:rPr>
                        <a:t>P1366 - Venta</a:t>
                      </a:r>
                      <a:endParaRPr/>
                    </a:p>
                  </a:txBody>
                  <a:tcPr/>
                </a:tc>
                <a:tc>
                  <a:txBody>
                    <a:bodyPr/>
                    <a:p>
                      <a:r>
                        <a:rPr lang="es-MX" strike="noStrike">
                          <a:latin typeface="Arial"/>
                        </a:rPr>
                        <a:t>07/12/2015</a:t>
                      </a:r>
                      <a:endParaRPr/>
                    </a:p>
                  </a:txBody>
                  <a:tcPr/>
                </a:tc>
                <a:tc>
                  <a:txBody>
                    <a:bodyPr/>
                    <a:p>
                      <a:r>
                        <a:rPr lang="es-MX" strike="noStrike">
                          <a:latin typeface="Arial"/>
                        </a:rPr>
                        <a:t>07/12/2015</a:t>
                      </a:r>
                      <a:endParaRPr/>
                    </a:p>
                  </a:txBody>
                  <a:tcPr/>
                </a:tc>
              </a:tr>
              <a:tr h="347760">
                <a:tc>
                  <a:txBody>
                    <a:bodyPr/>
                    <a:p>
                      <a:r>
                        <a:rPr lang="es-MX" sz="1500" strike="noStrike">
                          <a:latin typeface="Times New Roman"/>
                        </a:rPr>
                        <a:t>P1366 - Planeación</a:t>
                      </a:r>
                      <a:endParaRPr/>
                    </a:p>
                  </a:txBody>
                  <a:tcPr/>
                </a:tc>
                <a:tc>
                  <a:txBody>
                    <a:bodyPr/>
                    <a:p>
                      <a:r>
                        <a:rPr lang="es-MX" strike="noStrike">
                          <a:latin typeface="Arial"/>
                        </a:rPr>
                        <a:t>14/12/2015</a:t>
                      </a:r>
                      <a:endParaRPr/>
                    </a:p>
                  </a:txBody>
                  <a:tcPr/>
                </a:tc>
                <a:tc>
                  <a:txBody>
                    <a:bodyPr/>
                    <a:p>
                      <a:r>
                        <a:rPr lang="es-MX" strike="noStrike">
                          <a:latin typeface="Arial"/>
                        </a:rPr>
                        <a:t>14/12/2015</a:t>
                      </a:r>
                      <a:endParaRPr/>
                    </a:p>
                  </a:txBody>
                  <a:tcPr/>
                </a:tc>
              </a:tr>
              <a:tr h="347760">
                <a:tc>
                  <a:txBody>
                    <a:bodyPr/>
                    <a:p>
                      <a:r>
                        <a:rPr lang="es-MX" sz="1500" strike="noStrike">
                          <a:latin typeface="Times New Roman"/>
                        </a:rPr>
                        <a:t>P1366 - Cierre</a:t>
                      </a:r>
                      <a:endParaRPr/>
                    </a:p>
                  </a:txBody>
                  <a:tcPr/>
                </a:tc>
                <a:tc>
                  <a:txBody>
                    <a:bodyPr/>
                    <a:p>
                      <a:r>
                        <a:rPr lang="es-MX" strike="noStrike">
                          <a:latin typeface="Arial"/>
                        </a:rPr>
                        <a:t>10/12/2015</a:t>
                      </a:r>
                      <a:endParaRPr/>
                    </a:p>
                  </a:txBody>
                  <a:tcPr/>
                </a:tc>
                <a:tc>
                  <a:txBody>
                    <a:bodyPr/>
                    <a:p>
                      <a:r>
                        <a:rPr lang="es-MX" strike="noStrike">
                          <a:latin typeface="Arial"/>
                        </a:rPr>
                        <a:t>10/12/2015</a:t>
                      </a:r>
                      <a:endParaRPr/>
                    </a:p>
                  </a:txBody>
                  <a:tcPr/>
                </a:tc>
              </a:tr>
            </a:tbl>
          </a:graphicData>
        </a:graphic>
      </p:graphicFrame>
    </p:spTree>
  </p:cSld>
  <p:timing>
    <p:tnLst>
      <p:par>
        <p:cTn id="7" dur="indefinite" restart="never" nodeType="tmRoot">
          <p:childTnLst>
            <p:seq>
              <p:cTn id="8" nodeType="mainSeq">
                <p:childTnLst>
                  <p:par>
                    <p:cTn id="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432000" y="1260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87" name="CustomShape 2"/>
          <p:cNvSpPr/>
          <p:nvPr/>
        </p:nvSpPr>
        <p:spPr>
          <a:xfrm>
            <a:off x="457200" y="1600200"/>
            <a:ext cx="8224560" cy="4520880"/>
          </a:xfrm>
          <a:prstGeom prst="rect">
            <a:avLst/>
          </a:prstGeom>
          <a:noFill/>
          <a:ln>
            <a:noFill/>
          </a:ln>
        </p:spPr>
        <p:style>
          <a:lnRef idx="0"/>
          <a:fillRef idx="0"/>
          <a:effectRef idx="0"/>
          <a:fontRef idx="minor"/>
        </p:style>
      </p:sp>
      <p:graphicFrame>
        <p:nvGraphicFramePr>
          <p:cNvPr id="88" name="Table 3"/>
          <p:cNvGraphicFramePr/>
          <p:nvPr/>
        </p:nvGraphicFramePr>
        <p:xfrm>
          <a:off x="0" y="830160"/>
          <a:ext cx="9143280" cy="5286960"/>
        </p:xfrm>
        <a:graphic>
          <a:graphicData uri="http://schemas.openxmlformats.org/drawingml/2006/table">
            <a:tbl>
              <a:tblPr/>
              <a:tblGrid>
                <a:gridCol w="2926800"/>
                <a:gridCol w="2926800"/>
                <a:gridCol w="329004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47760">
                <a:tc>
                  <a:txBody>
                    <a:bodyPr/>
                    <a:p>
                      <a:r>
                        <a:rPr lang="es-MX" sz="1500" strike="noStrike">
                          <a:latin typeface="Times New Roman"/>
                        </a:rPr>
                        <a:t>P1370 – Venta G</a:t>
                      </a:r>
                      <a:endParaRPr/>
                    </a:p>
                  </a:txBody>
                  <a:tcPr/>
                </a:tc>
                <a:tc>
                  <a:txBody>
                    <a:bodyPr/>
                    <a:p>
                      <a:r>
                        <a:rPr lang="es-MX" strike="noStrike">
                          <a:latin typeface="Arial"/>
                        </a:rPr>
                        <a:t>07/12/2015</a:t>
                      </a:r>
                      <a:endParaRPr/>
                    </a:p>
                  </a:txBody>
                  <a:tcPr/>
                </a:tc>
                <a:tc>
                  <a:txBody>
                    <a:bodyPr/>
                    <a:p>
                      <a:r>
                        <a:rPr lang="es-MX" sz="1000" strike="noStrike">
                          <a:latin typeface="Calibri"/>
                        </a:rPr>
                        <a:t>08/12/2015</a:t>
                      </a:r>
                      <a:endParaRPr/>
                    </a:p>
                  </a:txBody>
                  <a:tcPr/>
                </a:tc>
              </a:tr>
              <a:tr h="347760">
                <a:tc>
                  <a:txBody>
                    <a:bodyPr/>
                    <a:p>
                      <a:r>
                        <a:rPr lang="es-MX" sz="1500" strike="noStrike">
                          <a:latin typeface="Arial"/>
                        </a:rPr>
                        <a:t>P1370 – Planeación </a:t>
                      </a:r>
                      <a:endParaRPr/>
                    </a:p>
                  </a:txBody>
                  <a:tcPr/>
                </a:tc>
                <a:tc>
                  <a:txBody>
                    <a:bodyPr/>
                    <a:p>
                      <a:r>
                        <a:rPr lang="es-MX" strike="noStrike">
                          <a:latin typeface="Arial"/>
                        </a:rPr>
                        <a:t>14/12/2015</a:t>
                      </a:r>
                      <a:endParaRPr/>
                    </a:p>
                  </a:txBody>
                  <a:tcPr/>
                </a:tc>
                <a:tc>
                  <a:txBody>
                    <a:bodyPr/>
                    <a:p>
                      <a:r>
                        <a:rPr lang="es-MX" strike="noStrike">
                          <a:latin typeface="Arial"/>
                        </a:rPr>
                        <a:t>14/12/2015</a:t>
                      </a:r>
                      <a:endParaRPr/>
                    </a:p>
                  </a:txBody>
                  <a:tcPr/>
                </a:tc>
              </a:tr>
              <a:tr h="347760">
                <a:tc>
                  <a:txBody>
                    <a:bodyPr/>
                    <a:p>
                      <a:r>
                        <a:rPr lang="es-MX" sz="1500" strike="noStrike">
                          <a:latin typeface="Times New Roman"/>
                        </a:rPr>
                        <a:t>P1370 - Cierre</a:t>
                      </a:r>
                      <a:endParaRPr/>
                    </a:p>
                  </a:txBody>
                  <a:tcPr/>
                </a:tc>
                <a:tc>
                  <a:txBody>
                    <a:bodyPr/>
                    <a:p>
                      <a:r>
                        <a:rPr lang="es-MX" strike="noStrike">
                          <a:latin typeface="Arial"/>
                        </a:rPr>
                        <a:t>10/12/2015</a:t>
                      </a:r>
                      <a:endParaRPr/>
                    </a:p>
                  </a:txBody>
                  <a:tcPr/>
                </a:tc>
                <a:tc>
                  <a:txBody>
                    <a:bodyPr/>
                    <a:p>
                      <a:r>
                        <a:rPr lang="es-MX" strike="noStrike">
                          <a:latin typeface="Arial"/>
                        </a:rPr>
                        <a:t>10/12/2015</a:t>
                      </a:r>
                      <a:endParaRPr/>
                    </a:p>
                  </a:txBody>
                  <a:tcPr/>
                </a:tc>
              </a:tr>
              <a:tr h="347760">
                <a:tc>
                  <a:txBody>
                    <a:bodyPr/>
                    <a:p>
                      <a:r>
                        <a:rPr lang="es-MX" sz="1500" strike="noStrike">
                          <a:latin typeface="Times New Roman"/>
                        </a:rPr>
                        <a:t>P1371 – VentasG </a:t>
                      </a:r>
                      <a:endParaRPr/>
                    </a:p>
                  </a:txBody>
                  <a:tcPr/>
                </a:tc>
                <a:tc>
                  <a:txBody>
                    <a:bodyPr/>
                    <a:p>
                      <a:r>
                        <a:rPr lang="es-MX" strike="noStrike">
                          <a:latin typeface="Arial"/>
                        </a:rPr>
                        <a:t>09/12/2015</a:t>
                      </a:r>
                      <a:endParaRPr/>
                    </a:p>
                  </a:txBody>
                  <a:tcPr/>
                </a:tc>
                <a:tc>
                  <a:txBody>
                    <a:bodyPr/>
                    <a:p>
                      <a:r>
                        <a:rPr lang="es-MX" strike="noStrike">
                          <a:latin typeface="Arial"/>
                        </a:rPr>
                        <a:t>09/12/2015</a:t>
                      </a:r>
                      <a:endParaRPr/>
                    </a:p>
                  </a:txBody>
                  <a:tcPr/>
                </a:tc>
              </a:tr>
              <a:tr h="347760">
                <a:tc>
                  <a:txBody>
                    <a:bodyPr/>
                    <a:p>
                      <a:r>
                        <a:rPr lang="es-MX" sz="1500" strike="noStrike">
                          <a:latin typeface="Times New Roman"/>
                        </a:rPr>
                        <a:t>P1371 – Planeación</a:t>
                      </a:r>
                      <a:endParaRPr/>
                    </a:p>
                  </a:txBody>
                  <a:tcPr/>
                </a:tc>
                <a:tc>
                  <a:txBody>
                    <a:bodyPr/>
                    <a:p>
                      <a:r>
                        <a:rPr lang="es-MX" strike="noStrike">
                          <a:latin typeface="Arial"/>
                        </a:rPr>
                        <a:t>09/12/2015</a:t>
                      </a:r>
                      <a:endParaRPr/>
                    </a:p>
                  </a:txBody>
                  <a:tcPr/>
                </a:tc>
                <a:tc>
                  <a:txBody>
                    <a:bodyPr/>
                    <a:p>
                      <a:r>
                        <a:rPr lang="es-MX" strike="noStrike">
                          <a:latin typeface="Arial"/>
                        </a:rPr>
                        <a:t>14/12/2015</a:t>
                      </a:r>
                      <a:endParaRPr/>
                    </a:p>
                  </a:txBody>
                  <a:tcPr/>
                </a:tc>
              </a:tr>
              <a:tr h="1115640">
                <a:tc>
                  <a:txBody>
                    <a:bodyPr/>
                    <a:p>
                      <a:r>
                        <a:rPr lang="es-MX" sz="1500" strike="noStrike">
                          <a:latin typeface="Times New Roman"/>
                        </a:rPr>
                        <a:t>P1371 - Cierre</a:t>
                      </a:r>
                      <a:endParaRPr/>
                    </a:p>
                  </a:txBody>
                  <a:tcPr/>
                </a:tc>
                <a:tc>
                  <a:txBody>
                    <a:bodyPr/>
                    <a:p>
                      <a:r>
                        <a:rPr lang="es-MX" strike="noStrike">
                          <a:latin typeface="Arial"/>
                        </a:rPr>
                        <a:t>15/12/2015</a:t>
                      </a:r>
                      <a:endParaRPr/>
                    </a:p>
                  </a:txBody>
                  <a:tcPr/>
                </a:tc>
                <a:tc>
                  <a:txBody>
                    <a:bodyPr/>
                    <a:p>
                      <a:r>
                        <a:rPr lang="es-MX" strike="noStrike">
                          <a:latin typeface="Arial"/>
                        </a:rPr>
                        <a:t>No ha entregado la carta de aceptación, se cierra el deal porque van varias notificaciones sin respuesta</a:t>
                      </a:r>
                      <a:endParaRPr/>
                    </a:p>
                  </a:txBody>
                  <a:tcPr/>
                </a:tc>
              </a:tr>
              <a:tr h="347760">
                <a:tc>
                  <a:txBody>
                    <a:bodyPr/>
                    <a:p>
                      <a:r>
                        <a:rPr lang="es-MX" sz="1500" strike="noStrike">
                          <a:latin typeface="Times New Roman"/>
                        </a:rPr>
                        <a:t>P1367  - Ventas G</a:t>
                      </a:r>
                      <a:endParaRPr/>
                    </a:p>
                  </a:txBody>
                  <a:tcPr/>
                </a:tc>
                <a:tc>
                  <a:txBody>
                    <a:bodyPr/>
                    <a:p>
                      <a:r>
                        <a:rPr lang="es-MX" strike="noStrike">
                          <a:latin typeface="Arial"/>
                        </a:rPr>
                        <a:t>07/12/2015</a:t>
                      </a:r>
                      <a:endParaRPr/>
                    </a:p>
                  </a:txBody>
                  <a:tcPr/>
                </a:tc>
                <a:tc>
                  <a:txBody>
                    <a:bodyPr/>
                    <a:p>
                      <a:r>
                        <a:rPr lang="es-MX" sz="1000" strike="noStrike">
                          <a:latin typeface="Calibri"/>
                        </a:rPr>
                        <a:t>09/12/2015</a:t>
                      </a:r>
                      <a:endParaRPr/>
                    </a:p>
                  </a:txBody>
                  <a:tcPr/>
                </a:tc>
              </a:tr>
              <a:tr h="347760">
                <a:tc>
                  <a:txBody>
                    <a:bodyPr/>
                    <a:p>
                      <a:r>
                        <a:rPr lang="es-MX" sz="1500" strike="noStrike">
                          <a:latin typeface="Times New Roman"/>
                        </a:rPr>
                        <a:t>P1367 - Planeación</a:t>
                      </a:r>
                      <a:endParaRPr/>
                    </a:p>
                  </a:txBody>
                  <a:tcPr/>
                </a:tc>
                <a:tc>
                  <a:txBody>
                    <a:bodyPr/>
                    <a:p>
                      <a:r>
                        <a:rPr lang="es-MX" strike="noStrike">
                          <a:latin typeface="Arial"/>
                        </a:rPr>
                        <a:t>14/12/2015</a:t>
                      </a:r>
                      <a:endParaRPr/>
                    </a:p>
                  </a:txBody>
                  <a:tcPr/>
                </a:tc>
                <a:tc>
                  <a:txBody>
                    <a:bodyPr/>
                    <a:p>
                      <a:r>
                        <a:rPr lang="es-MX" strike="noStrike">
                          <a:latin typeface="Arial"/>
                        </a:rPr>
                        <a:t>14/12/2015</a:t>
                      </a:r>
                      <a:endParaRPr/>
                    </a:p>
                  </a:txBody>
                  <a:tcPr/>
                </a:tc>
              </a:tr>
              <a:tr h="347760">
                <a:tc>
                  <a:txBody>
                    <a:bodyPr/>
                    <a:p>
                      <a:r>
                        <a:rPr lang="es-MX" sz="1500" strike="noStrike">
                          <a:latin typeface="Times New Roman"/>
                        </a:rPr>
                        <a:t>P1367 - Cierre</a:t>
                      </a:r>
                      <a:endParaRPr/>
                    </a:p>
                  </a:txBody>
                  <a:tcPr/>
                </a:tc>
                <a:tc>
                  <a:txBody>
                    <a:bodyPr/>
                    <a:p>
                      <a:r>
                        <a:rPr lang="es-MX" strike="noStrike">
                          <a:latin typeface="Arial"/>
                        </a:rPr>
                        <a:t>07/12/2015</a:t>
                      </a:r>
                      <a:endParaRPr/>
                    </a:p>
                  </a:txBody>
                  <a:tcPr/>
                </a:tc>
                <a:tc>
                  <a:txBody>
                    <a:bodyPr/>
                    <a:p>
                      <a:r>
                        <a:rPr lang="es-MX" strike="noStrike">
                          <a:latin typeface="Arial"/>
                        </a:rPr>
                        <a:t>No obtenido</a:t>
                      </a:r>
                      <a:endParaRPr/>
                    </a:p>
                  </a:txBody>
                  <a:tcPr/>
                </a:tc>
              </a:tr>
              <a:tr h="347760">
                <a:tc>
                  <a:txBody>
                    <a:bodyPr/>
                    <a:p>
                      <a:r>
                        <a:rPr lang="es-MX" sz="1500" strike="noStrike">
                          <a:latin typeface="Times New Roman"/>
                        </a:rPr>
                        <a:t>P1365 – Venta G</a:t>
                      </a:r>
                      <a:endParaRPr/>
                    </a:p>
                  </a:txBody>
                  <a:tcPr/>
                </a:tc>
                <a:tc>
                  <a:txBody>
                    <a:bodyPr/>
                    <a:p>
                      <a:r>
                        <a:rPr lang="es-MX" strike="noStrike">
                          <a:latin typeface="Arial"/>
                        </a:rPr>
                        <a:t>27/11/2015</a:t>
                      </a:r>
                      <a:endParaRPr/>
                    </a:p>
                  </a:txBody>
                  <a:tcPr/>
                </a:tc>
                <a:tc>
                  <a:txBody>
                    <a:bodyPr/>
                    <a:p>
                      <a:r>
                        <a:rPr lang="es-MX" strike="noStrike">
                          <a:latin typeface="Arial"/>
                        </a:rPr>
                        <a:t>07/12/2015</a:t>
                      </a:r>
                      <a:endParaRPr/>
                    </a:p>
                  </a:txBody>
                  <a:tcPr/>
                </a:tc>
              </a:tr>
              <a:tr h="347760">
                <a:tc>
                  <a:txBody>
                    <a:bodyPr/>
                    <a:p>
                      <a:r>
                        <a:rPr lang="es-MX" sz="1500" strike="noStrike">
                          <a:latin typeface="Times New Roman"/>
                        </a:rPr>
                        <a:t>P1365 - Planeación</a:t>
                      </a:r>
                      <a:endParaRPr/>
                    </a:p>
                  </a:txBody>
                  <a:tcPr/>
                </a:tc>
                <a:tc>
                  <a:txBody>
                    <a:bodyPr/>
                    <a:p>
                      <a:r>
                        <a:rPr lang="es-MX" strike="noStrike">
                          <a:latin typeface="Arial"/>
                        </a:rPr>
                        <a:t>14/12/2015</a:t>
                      </a:r>
                      <a:endParaRPr/>
                    </a:p>
                  </a:txBody>
                  <a:tcPr/>
                </a:tc>
                <a:tc>
                  <a:txBody>
                    <a:bodyPr/>
                    <a:p>
                      <a:r>
                        <a:rPr lang="es-MX" strike="noStrike">
                          <a:latin typeface="Arial"/>
                        </a:rPr>
                        <a:t>14/12/2015</a:t>
                      </a:r>
                      <a:endParaRPr/>
                    </a:p>
                  </a:txBody>
                  <a:tcPr/>
                </a:tc>
              </a:tr>
              <a:tr h="347760">
                <a:tc>
                  <a:txBody>
                    <a:bodyPr/>
                    <a:p>
                      <a:r>
                        <a:rPr lang="es-MX" sz="1500" strike="noStrike">
                          <a:latin typeface="Times New Roman"/>
                        </a:rPr>
                        <a:t>P1365 - Cierre</a:t>
                      </a:r>
                      <a:endParaRPr/>
                    </a:p>
                  </a:txBody>
                  <a:tcPr/>
                </a:tc>
                <a:tc>
                  <a:txBody>
                    <a:bodyPr/>
                    <a:p>
                      <a:r>
                        <a:rPr lang="es-MX" strike="noStrike">
                          <a:latin typeface="Arial"/>
                        </a:rPr>
                        <a:t>10/12/2015</a:t>
                      </a:r>
                      <a:endParaRPr/>
                    </a:p>
                  </a:txBody>
                  <a:tcPr/>
                </a:tc>
                <a:tc>
                  <a:txBody>
                    <a:bodyPr/>
                    <a:p>
                      <a:r>
                        <a:rPr lang="es-MX" strike="noStrike">
                          <a:latin typeface="Arial"/>
                        </a:rPr>
                        <a:t>sin respuesta</a:t>
                      </a:r>
                      <a:endParaRPr/>
                    </a:p>
                  </a:txBody>
                  <a:tcPr/>
                </a:tc>
              </a:tr>
            </a:tbl>
          </a:graphicData>
        </a:graphic>
      </p:graphicFrame>
    </p:spTree>
  </p:cSld>
  <p:timing>
    <p:tnLst>
      <p:par>
        <p:cTn id="10" dur="indefinite" restart="never" nodeType="tmRoot">
          <p:childTnLst>
            <p:seq>
              <p:cTn id="11" nodeType="mainSeq">
                <p:childTnLst>
                  <p:par>
                    <p:cTn id="1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432000" y="1260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0" name="CustomShape 2"/>
          <p:cNvSpPr/>
          <p:nvPr/>
        </p:nvSpPr>
        <p:spPr>
          <a:xfrm>
            <a:off x="457200" y="1600200"/>
            <a:ext cx="8224560" cy="4520880"/>
          </a:xfrm>
          <a:prstGeom prst="rect">
            <a:avLst/>
          </a:prstGeom>
          <a:noFill/>
          <a:ln>
            <a:noFill/>
          </a:ln>
        </p:spPr>
        <p:style>
          <a:lnRef idx="0"/>
          <a:fillRef idx="0"/>
          <a:effectRef idx="0"/>
          <a:fontRef idx="minor"/>
        </p:style>
      </p:sp>
      <p:graphicFrame>
        <p:nvGraphicFramePr>
          <p:cNvPr id="91" name="Table 3"/>
          <p:cNvGraphicFramePr/>
          <p:nvPr/>
        </p:nvGraphicFramePr>
        <p:xfrm>
          <a:off x="1522080" y="830160"/>
          <a:ext cx="5643000" cy="469296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47760">
                <a:tc>
                  <a:txBody>
                    <a:bodyPr/>
                    <a:p>
                      <a:r>
                        <a:rPr lang="es-MX" sz="1500" strike="noStrike">
                          <a:latin typeface="Times New Roman"/>
                        </a:rPr>
                        <a:t>P1364 – Venta G</a:t>
                      </a:r>
                      <a:endParaRPr/>
                    </a:p>
                  </a:txBody>
                  <a:tcPr/>
                </a:tc>
                <a:tc>
                  <a:txBody>
                    <a:bodyPr/>
                    <a:p>
                      <a:r>
                        <a:rPr lang="es-MX" strike="noStrike">
                          <a:latin typeface="Arial"/>
                        </a:rPr>
                        <a:t>04/12/2015</a:t>
                      </a:r>
                      <a:endParaRPr/>
                    </a:p>
                  </a:txBody>
                  <a:tcPr/>
                </a:tc>
                <a:tc>
                  <a:txBody>
                    <a:bodyPr/>
                    <a:p>
                      <a:r>
                        <a:rPr lang="es-MX" strike="noStrike">
                          <a:latin typeface="Arial"/>
                        </a:rPr>
                        <a:t>04/12/2015</a:t>
                      </a:r>
                      <a:endParaRPr/>
                    </a:p>
                  </a:txBody>
                  <a:tcPr/>
                </a:tc>
              </a:tr>
              <a:tr h="521640">
                <a:tc>
                  <a:txBody>
                    <a:bodyPr/>
                    <a:p>
                      <a:r>
                        <a:rPr lang="es-MX" sz="1500" strike="noStrike">
                          <a:latin typeface="Arial"/>
                        </a:rPr>
                        <a:t>P1364 – Planeación </a:t>
                      </a:r>
                      <a:endParaRPr/>
                    </a:p>
                  </a:txBody>
                  <a:tcPr/>
                </a:tc>
                <a:tc>
                  <a:txBody>
                    <a:bodyPr/>
                    <a:p>
                      <a:r>
                        <a:rPr lang="es-MX" strike="noStrike">
                          <a:latin typeface="Arial"/>
                        </a:rPr>
                        <a:t>14/12/2015</a:t>
                      </a:r>
                      <a:endParaRPr/>
                    </a:p>
                  </a:txBody>
                  <a:tcPr/>
                </a:tc>
                <a:tc>
                  <a:txBody>
                    <a:bodyPr/>
                    <a:p>
                      <a:r>
                        <a:rPr lang="es-MX" strike="noStrike">
                          <a:latin typeface="Arial"/>
                        </a:rPr>
                        <a:t>14/12/2015</a:t>
                      </a:r>
                      <a:endParaRPr/>
                    </a:p>
                  </a:txBody>
                  <a:tcPr/>
                </a:tc>
              </a:tr>
              <a:tr h="347760">
                <a:tc>
                  <a:txBody>
                    <a:bodyPr/>
                    <a:p>
                      <a:r>
                        <a:rPr lang="es-MX" sz="1500" strike="noStrike">
                          <a:latin typeface="Times New Roman"/>
                        </a:rPr>
                        <a:t>P1364 - Cierre</a:t>
                      </a:r>
                      <a:endParaRPr/>
                    </a:p>
                  </a:txBody>
                  <a:tcPr/>
                </a:tc>
                <a:tc>
                  <a:txBody>
                    <a:bodyPr/>
                    <a:p>
                      <a:r>
                        <a:rPr lang="es-MX" strike="noStrike">
                          <a:latin typeface="Arial"/>
                        </a:rPr>
                        <a:t>18/12/2015</a:t>
                      </a:r>
                      <a:endParaRPr/>
                    </a:p>
                  </a:txBody>
                  <a:tcPr/>
                </a:tc>
                <a:tc>
                  <a:txBody>
                    <a:bodyPr/>
                    <a:p>
                      <a:r>
                        <a:rPr lang="es-MX" strike="noStrike">
                          <a:latin typeface="Arial"/>
                        </a:rPr>
                        <a:t>Sin respuesta</a:t>
                      </a:r>
                      <a:endParaRPr/>
                    </a:p>
                  </a:txBody>
                  <a:tcPr/>
                </a:tc>
              </a:tr>
              <a:tr h="347760">
                <a:tc>
                  <a:txBody>
                    <a:bodyPr/>
                    <a:p>
                      <a:pPr>
                        <a:lnSpc>
                          <a:spcPct val="100000"/>
                        </a:lnSpc>
                        <a:buFont typeface="StarSymbol"/>
                        <a:buAutoNum type="arabicParenR"/>
                      </a:pPr>
                      <a:r>
                        <a:rPr lang="es-MX" sz="1500" strike="noStrike">
                          <a:latin typeface="Times New Roman"/>
                        </a:rPr>
                        <a:t>P1343 – Ventas </a:t>
                      </a:r>
                      <a:endParaRPr/>
                    </a:p>
                  </a:txBody>
                  <a:tcPr/>
                </a:tc>
                <a:tc>
                  <a:txBody>
                    <a:bodyPr/>
                    <a:p>
                      <a:r>
                        <a:rPr lang="es-MX" strike="noStrike">
                          <a:latin typeface="Arial"/>
                        </a:rPr>
                        <a:t>26/11/2015</a:t>
                      </a:r>
                      <a:endParaRPr/>
                    </a:p>
                  </a:txBody>
                  <a:tcPr/>
                </a:tc>
                <a:tc>
                  <a:txBody>
                    <a:bodyPr/>
                    <a:p>
                      <a:r>
                        <a:rPr lang="es-MX" strike="noStrike">
                          <a:latin typeface="Arial"/>
                        </a:rPr>
                        <a:t>26/11/2015</a:t>
                      </a:r>
                      <a:endParaRPr/>
                    </a:p>
                  </a:txBody>
                  <a:tcPr/>
                </a:tc>
              </a:tr>
              <a:tr h="347760">
                <a:tc>
                  <a:txBody>
                    <a:bodyPr/>
                    <a:p>
                      <a:r>
                        <a:rPr lang="es-MX" sz="1500" strike="noStrike">
                          <a:latin typeface="Times New Roman"/>
                        </a:rPr>
                        <a:t>P1343 – Planeación</a:t>
                      </a:r>
                      <a:endParaRPr/>
                    </a:p>
                  </a:txBody>
                  <a:tcPr/>
                </a:tc>
                <a:tc>
                  <a:txBody>
                    <a:bodyPr/>
                    <a:p>
                      <a:r>
                        <a:rPr lang="es-MX" strike="noStrike">
                          <a:latin typeface="Arial"/>
                        </a:rPr>
                        <a:t>26/11/2015</a:t>
                      </a:r>
                      <a:endParaRPr/>
                    </a:p>
                  </a:txBody>
                  <a:tcPr/>
                </a:tc>
                <a:tc>
                  <a:txBody>
                    <a:bodyPr/>
                    <a:p>
                      <a:r>
                        <a:rPr lang="es-MX" strike="noStrike">
                          <a:latin typeface="Arial"/>
                        </a:rPr>
                        <a:t>26/11/2015</a:t>
                      </a:r>
                      <a:endParaRPr/>
                    </a:p>
                  </a:txBody>
                  <a:tcPr/>
                </a:tc>
              </a:tr>
              <a:tr h="347760">
                <a:tc>
                  <a:txBody>
                    <a:bodyPr/>
                    <a:p>
                      <a:r>
                        <a:rPr lang="es-MX" sz="1500" strike="noStrike">
                          <a:latin typeface="Times New Roman"/>
                        </a:rPr>
                        <a:t>P1343 - Cierre</a:t>
                      </a:r>
                      <a:endParaRPr/>
                    </a:p>
                  </a:txBody>
                  <a:tcPr/>
                </a:tc>
                <a:tc>
                  <a:txBody>
                    <a:bodyPr/>
                    <a:p>
                      <a:r>
                        <a:rPr lang="es-MX" strike="noStrike">
                          <a:latin typeface="Arial"/>
                        </a:rPr>
                        <a:t>15/12/2015</a:t>
                      </a:r>
                      <a:endParaRPr/>
                    </a:p>
                  </a:txBody>
                  <a:tcPr/>
                </a:tc>
                <a:tc>
                  <a:txBody>
                    <a:bodyPr/>
                    <a:p>
                      <a:r>
                        <a:rPr lang="es-MX" sz="1500" strike="noStrike">
                          <a:latin typeface="Times New Roman"/>
                        </a:rPr>
                        <a:t>Sin respuesta</a:t>
                      </a:r>
                      <a:endParaRPr/>
                    </a:p>
                  </a:txBody>
                  <a:tcPr/>
                </a:tc>
              </a:tr>
              <a:tr h="347760">
                <a:tc>
                  <a:txBody>
                    <a:bodyPr/>
                    <a:p>
                      <a:r>
                        <a:rPr lang="es-MX" sz="1500" strike="noStrike">
                          <a:latin typeface="Times New Roman"/>
                        </a:rPr>
                        <a:t>P1346  - Ventas</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P1346 - Planeación</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P1346 - Cierre</a:t>
                      </a:r>
                      <a:endParaRPr/>
                    </a:p>
                  </a:txBody>
                  <a:tcPr/>
                </a:tc>
                <a:tc>
                  <a:txBody>
                    <a:bodyPr/>
                    <a:p>
                      <a:r>
                        <a:rPr lang="es-MX" strike="noStrike">
                          <a:latin typeface="Arial"/>
                        </a:rPr>
                        <a:t>15/12/2015</a:t>
                      </a:r>
                      <a:endParaRPr/>
                    </a:p>
                  </a:txBody>
                  <a:tcPr/>
                </a:tc>
                <a:tc>
                  <a:txBody>
                    <a:bodyPr/>
                    <a:p>
                      <a:r>
                        <a:rPr lang="es-MX" sz="1500" strike="noStrike">
                          <a:latin typeface="Times New Roman"/>
                        </a:rPr>
                        <a:t>Sin respuesta</a:t>
                      </a:r>
                      <a:endParaRPr/>
                    </a:p>
                  </a:txBody>
                  <a:tcPr/>
                </a:tc>
              </a:tr>
              <a:tr h="347760">
                <a:tc>
                  <a:txBody>
                    <a:bodyPr/>
                    <a:p>
                      <a:r>
                        <a:rPr lang="es-MX" sz="1500" strike="noStrike">
                          <a:latin typeface="Times New Roman"/>
                        </a:rPr>
                        <a:t>P1361 – Venta G</a:t>
                      </a:r>
                      <a:endParaRPr/>
                    </a:p>
                  </a:txBody>
                  <a:tcPr/>
                </a:tc>
                <a:tc>
                  <a:txBody>
                    <a:bodyPr/>
                    <a:p>
                      <a:r>
                        <a:rPr lang="es-MX" strike="noStrike">
                          <a:latin typeface="Arial"/>
                        </a:rPr>
                        <a:t>30/11/2015</a:t>
                      </a:r>
                      <a:endParaRPr/>
                    </a:p>
                  </a:txBody>
                  <a:tcPr/>
                </a:tc>
                <a:tc>
                  <a:txBody>
                    <a:bodyPr/>
                    <a:p>
                      <a:r>
                        <a:rPr lang="es-MX" strike="noStrike">
                          <a:latin typeface="Arial"/>
                        </a:rPr>
                        <a:t>04/12/2015</a:t>
                      </a:r>
                      <a:endParaRPr/>
                    </a:p>
                  </a:txBody>
                  <a:tcPr/>
                </a:tc>
              </a:tr>
              <a:tr h="347760">
                <a:tc>
                  <a:txBody>
                    <a:bodyPr/>
                    <a:p>
                      <a:r>
                        <a:rPr lang="es-MX" sz="1500" strike="noStrike">
                          <a:latin typeface="Times New Roman"/>
                        </a:rPr>
                        <a:t>P1361 - Planeación</a:t>
                      </a:r>
                      <a:endParaRPr/>
                    </a:p>
                  </a:txBody>
                  <a:tcPr/>
                </a:tc>
                <a:tc>
                  <a:txBody>
                    <a:bodyPr/>
                    <a:p>
                      <a:r>
                        <a:rPr lang="es-MX" strike="noStrike">
                          <a:latin typeface="Arial"/>
                        </a:rPr>
                        <a:t>14/12/2015</a:t>
                      </a:r>
                      <a:endParaRPr/>
                    </a:p>
                  </a:txBody>
                  <a:tcPr/>
                </a:tc>
                <a:tc>
                  <a:txBody>
                    <a:bodyPr/>
                    <a:p>
                      <a:r>
                        <a:rPr lang="es-MX" strike="noStrike">
                          <a:latin typeface="Arial"/>
                        </a:rPr>
                        <a:t>14/12/2015</a:t>
                      </a:r>
                      <a:endParaRPr/>
                    </a:p>
                  </a:txBody>
                  <a:tcPr/>
                </a:tc>
              </a:tr>
              <a:tr h="347760">
                <a:tc>
                  <a:txBody>
                    <a:bodyPr/>
                    <a:p>
                      <a:r>
                        <a:rPr lang="es-MX" sz="1500" strike="noStrike">
                          <a:latin typeface="Times New Roman"/>
                        </a:rPr>
                        <a:t>P1361 - Cierre</a:t>
                      </a:r>
                      <a:endParaRPr/>
                    </a:p>
                  </a:txBody>
                  <a:tcPr/>
                </a:tc>
                <a:tc>
                  <a:txBody>
                    <a:bodyPr/>
                    <a:p>
                      <a:r>
                        <a:rPr lang="es-MX" strike="noStrike">
                          <a:latin typeface="Arial"/>
                        </a:rPr>
                        <a:t>08/12/2015</a:t>
                      </a:r>
                      <a:endParaRPr/>
                    </a:p>
                  </a:txBody>
                  <a:tcPr/>
                </a:tc>
                <a:tc>
                  <a:txBody>
                    <a:bodyPr/>
                    <a:p>
                      <a:r>
                        <a:rPr lang="es-MX" strike="noStrike">
                          <a:latin typeface="Arial"/>
                        </a:rPr>
                        <a:t>10/12/2015</a:t>
                      </a:r>
                      <a:endParaRPr/>
                    </a:p>
                  </a:txBody>
                  <a:tcPr/>
                </a:tc>
              </a:tr>
            </a:tbl>
          </a:graphicData>
        </a:graphic>
      </p:graphicFrame>
    </p:spTree>
  </p:cSld>
  <p:timing>
    <p:tnLst>
      <p:par>
        <p:cTn id="13" dur="indefinite" restart="never" nodeType="tmRoot">
          <p:childTnLst>
            <p:seq>
              <p:cTn id="14" nodeType="mainSeq">
                <p:childTnLst>
                  <p:par>
                    <p:cTn id="1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432000" y="1260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3" name="CustomShape 2"/>
          <p:cNvSpPr/>
          <p:nvPr/>
        </p:nvSpPr>
        <p:spPr>
          <a:xfrm>
            <a:off x="457200" y="1600200"/>
            <a:ext cx="8224560" cy="4520880"/>
          </a:xfrm>
          <a:prstGeom prst="rect">
            <a:avLst/>
          </a:prstGeom>
          <a:noFill/>
          <a:ln>
            <a:noFill/>
          </a:ln>
        </p:spPr>
        <p:style>
          <a:lnRef idx="0"/>
          <a:fillRef idx="0"/>
          <a:effectRef idx="0"/>
          <a:fontRef idx="minor"/>
        </p:style>
      </p:sp>
      <p:graphicFrame>
        <p:nvGraphicFramePr>
          <p:cNvPr id="94" name="Table 3"/>
          <p:cNvGraphicFramePr/>
          <p:nvPr/>
        </p:nvGraphicFramePr>
        <p:xfrm>
          <a:off x="1522080" y="830160"/>
          <a:ext cx="5643000" cy="527400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431640">
                <a:tc>
                  <a:txBody>
                    <a:bodyPr/>
                    <a:p>
                      <a:r>
                        <a:rPr lang="es-MX" sz="1500" strike="noStrike">
                          <a:latin typeface="Times New Roman"/>
                        </a:rPr>
                        <a:t>P1374 – Venta</a:t>
                      </a:r>
                      <a:endParaRPr/>
                    </a:p>
                  </a:txBody>
                  <a:tcPr/>
                </a:tc>
                <a:tc>
                  <a:txBody>
                    <a:bodyPr/>
                    <a:p>
                      <a:r>
                        <a:rPr lang="es-MX" strike="noStrike">
                          <a:latin typeface="Arial"/>
                        </a:rPr>
                        <a:t>11/12/2015</a:t>
                      </a:r>
                      <a:endParaRPr/>
                    </a:p>
                  </a:txBody>
                  <a:tcPr/>
                </a:tc>
                <a:tc>
                  <a:txBody>
                    <a:bodyPr/>
                    <a:p>
                      <a:r>
                        <a:rPr lang="es-MX" strike="noStrike">
                          <a:latin typeface="Arial"/>
                        </a:rPr>
                        <a:t>11/12/2015</a:t>
                      </a:r>
                      <a:endParaRPr/>
                    </a:p>
                  </a:txBody>
                  <a:tcPr/>
                </a:tc>
              </a:tr>
              <a:tr h="431640">
                <a:tc>
                  <a:txBody>
                    <a:bodyPr/>
                    <a:p>
                      <a:r>
                        <a:rPr lang="es-MX" sz="1500" strike="noStrike">
                          <a:latin typeface="Arial"/>
                        </a:rPr>
                        <a:t>P1374 Planeación </a:t>
                      </a:r>
                      <a:endParaRPr/>
                    </a:p>
                  </a:txBody>
                  <a:tcPr/>
                </a:tc>
                <a:tc>
                  <a:txBody>
                    <a:bodyPr/>
                    <a:p>
                      <a:r>
                        <a:rPr lang="es-MX" strike="noStrike">
                          <a:latin typeface="Arial"/>
                        </a:rPr>
                        <a:t>11/12/2015</a:t>
                      </a:r>
                      <a:endParaRPr/>
                    </a:p>
                  </a:txBody>
                  <a:tcPr/>
                </a:tc>
                <a:tc>
                  <a:txBody>
                    <a:bodyPr/>
                    <a:p>
                      <a:r>
                        <a:rPr lang="es-MX" strike="noStrike">
                          <a:latin typeface="Arial"/>
                        </a:rPr>
                        <a:t>14/12/2015</a:t>
                      </a:r>
                      <a:endParaRPr/>
                    </a:p>
                  </a:txBody>
                  <a:tcPr/>
                </a:tc>
              </a:tr>
              <a:tr h="431640">
                <a:tc>
                  <a:txBody>
                    <a:bodyPr/>
                    <a:p>
                      <a:r>
                        <a:rPr lang="es-MX" sz="1500" strike="noStrike">
                          <a:latin typeface="Times New Roman"/>
                        </a:rPr>
                        <a:t>P1374 - Cierre</a:t>
                      </a:r>
                      <a:endParaRPr/>
                    </a:p>
                  </a:txBody>
                  <a:tcPr/>
                </a:tc>
                <a:tc>
                  <a:txBody>
                    <a:bodyPr/>
                    <a:p>
                      <a:r>
                        <a:rPr lang="es-MX" strike="noStrike">
                          <a:latin typeface="Arial"/>
                        </a:rPr>
                        <a:t>15/12/2015</a:t>
                      </a:r>
                      <a:endParaRPr/>
                    </a:p>
                  </a:txBody>
                  <a:tcPr/>
                </a:tc>
                <a:tc>
                  <a:txBody>
                    <a:bodyPr/>
                    <a:p>
                      <a:r>
                        <a:rPr lang="es-MX" sz="2400" strike="noStrike">
                          <a:latin typeface="Times New Roman"/>
                        </a:rPr>
                        <a:t>Sin respuesta</a:t>
                      </a:r>
                      <a:endParaRPr/>
                    </a:p>
                  </a:txBody>
                  <a:tcPr/>
                </a:tc>
              </a:tr>
              <a:tr h="347760">
                <a:tc>
                  <a:txBody>
                    <a:bodyPr/>
                    <a:p>
                      <a:r>
                        <a:rPr lang="es-MX" sz="1500" strike="noStrike">
                          <a:latin typeface="Times New Roman"/>
                        </a:rPr>
                        <a:t>P1348 - Ventas</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P1348 – Planeación</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P1348 - Cierre</a:t>
                      </a:r>
                      <a:endParaRPr/>
                    </a:p>
                  </a:txBody>
                  <a:tcPr/>
                </a:tc>
                <a:tc>
                  <a:txBody>
                    <a:bodyPr/>
                    <a:p>
                      <a:r>
                        <a:rPr lang="es-MX" strike="noStrike">
                          <a:latin typeface="Arial"/>
                        </a:rPr>
                        <a:t>18/12/2015</a:t>
                      </a:r>
                      <a:endParaRPr/>
                    </a:p>
                  </a:txBody>
                  <a:tcPr/>
                </a:tc>
                <a:tc>
                  <a:txBody>
                    <a:bodyPr/>
                    <a:p>
                      <a:r>
                        <a:rPr lang="es-MX" sz="1500" strike="noStrike">
                          <a:latin typeface="Times New Roman"/>
                        </a:rPr>
                        <a:t>No recibido</a:t>
                      </a:r>
                      <a:endParaRPr/>
                    </a:p>
                  </a:txBody>
                  <a:tcPr/>
                </a:tc>
              </a:tr>
              <a:tr h="431640">
                <a:tc>
                  <a:txBody>
                    <a:bodyPr/>
                    <a:p>
                      <a:r>
                        <a:rPr lang="es-MX" sz="1500" strike="noStrike">
                          <a:latin typeface="Times New Roman"/>
                        </a:rPr>
                        <a:t>P1349  - Ventas</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431640">
                <a:tc>
                  <a:txBody>
                    <a:bodyPr/>
                    <a:p>
                      <a:r>
                        <a:rPr lang="es-MX" sz="1500" strike="noStrike">
                          <a:latin typeface="Times New Roman"/>
                        </a:rPr>
                        <a:t>P1349 - Planeación</a:t>
                      </a:r>
                      <a:endParaRPr/>
                    </a:p>
                  </a:txBody>
                  <a:tcPr/>
                </a:tc>
                <a:tc>
                  <a:txBody>
                    <a:bodyPr/>
                    <a:p>
                      <a:r>
                        <a:rPr lang="es-MX" strike="noStrike">
                          <a:latin typeface="Arial"/>
                        </a:rPr>
                        <a:t>30/11/2015</a:t>
                      </a:r>
                      <a:endParaRPr/>
                    </a:p>
                  </a:txBody>
                  <a:tcPr/>
                </a:tc>
                <a:tc>
                  <a:txBody>
                    <a:bodyPr/>
                    <a:p>
                      <a:r>
                        <a:rPr lang="es-MX" strike="noStrike">
                          <a:latin typeface="Arial"/>
                        </a:rPr>
                        <a:t>07/12/2015</a:t>
                      </a:r>
                      <a:endParaRPr/>
                    </a:p>
                  </a:txBody>
                  <a:tcPr/>
                </a:tc>
              </a:tr>
              <a:tr h="431640">
                <a:tc>
                  <a:txBody>
                    <a:bodyPr/>
                    <a:p>
                      <a:r>
                        <a:rPr lang="es-MX" sz="1500" strike="noStrike">
                          <a:latin typeface="Times New Roman"/>
                        </a:rPr>
                        <a:t>P1349 - Cierre</a:t>
                      </a:r>
                      <a:endParaRPr/>
                    </a:p>
                  </a:txBody>
                  <a:tcPr/>
                </a:tc>
                <a:tc>
                  <a:txBody>
                    <a:bodyPr/>
                    <a:p>
                      <a:r>
                        <a:rPr lang="es-MX" strike="noStrike">
                          <a:latin typeface="Arial"/>
                        </a:rPr>
                        <a:t>18/11/2015</a:t>
                      </a:r>
                      <a:endParaRPr/>
                    </a:p>
                  </a:txBody>
                  <a:tcPr/>
                </a:tc>
                <a:tc>
                  <a:txBody>
                    <a:bodyPr/>
                    <a:p>
                      <a:r>
                        <a:rPr lang="es-MX" sz="2400" strike="noStrike">
                          <a:latin typeface="Times New Roman"/>
                        </a:rPr>
                        <a:t>Sin respuesta</a:t>
                      </a:r>
                      <a:endParaRPr/>
                    </a:p>
                  </a:txBody>
                  <a:tcPr/>
                </a:tc>
              </a:tr>
              <a:tr h="431640">
                <a:tc>
                  <a:txBody>
                    <a:bodyPr/>
                    <a:p>
                      <a:r>
                        <a:rPr lang="es-MX" sz="1500" strike="noStrike">
                          <a:latin typeface="Times New Roman"/>
                        </a:rPr>
                        <a:t>P1368 - Venta</a:t>
                      </a:r>
                      <a:endParaRPr/>
                    </a:p>
                  </a:txBody>
                  <a:tcPr/>
                </a:tc>
                <a:tc>
                  <a:txBody>
                    <a:bodyPr/>
                    <a:p>
                      <a:r>
                        <a:rPr lang="es-MX" strike="noStrike">
                          <a:latin typeface="Arial"/>
                        </a:rPr>
                        <a:t>07/12/2015</a:t>
                      </a:r>
                      <a:endParaRPr/>
                    </a:p>
                  </a:txBody>
                  <a:tcPr/>
                </a:tc>
                <a:tc>
                  <a:txBody>
                    <a:bodyPr/>
                    <a:p>
                      <a:r>
                        <a:rPr lang="es-MX" strike="noStrike">
                          <a:latin typeface="Arial"/>
                        </a:rPr>
                        <a:t>07/12/2015</a:t>
                      </a:r>
                      <a:endParaRPr/>
                    </a:p>
                  </a:txBody>
                  <a:tcPr/>
                </a:tc>
              </a:tr>
              <a:tr h="431640">
                <a:tc>
                  <a:txBody>
                    <a:bodyPr/>
                    <a:p>
                      <a:r>
                        <a:rPr lang="es-MX" sz="1500" strike="noStrike">
                          <a:latin typeface="Times New Roman"/>
                        </a:rPr>
                        <a:t>P1368 - Planeación</a:t>
                      </a:r>
                      <a:endParaRPr/>
                    </a:p>
                  </a:txBody>
                  <a:tcPr/>
                </a:tc>
                <a:tc>
                  <a:txBody>
                    <a:bodyPr/>
                    <a:p>
                      <a:r>
                        <a:rPr lang="es-MX" strike="noStrike">
                          <a:latin typeface="Arial"/>
                        </a:rPr>
                        <a:t>07/12/2015</a:t>
                      </a:r>
                      <a:endParaRPr/>
                    </a:p>
                  </a:txBody>
                  <a:tcPr/>
                </a:tc>
                <a:tc>
                  <a:txBody>
                    <a:bodyPr/>
                    <a:p>
                      <a:r>
                        <a:rPr lang="es-MX" strike="noStrike">
                          <a:latin typeface="Arial"/>
                        </a:rPr>
                        <a:t>14/12/2015</a:t>
                      </a:r>
                      <a:endParaRPr/>
                    </a:p>
                  </a:txBody>
                  <a:tcPr/>
                </a:tc>
              </a:tr>
              <a:tr h="431280">
                <a:tc>
                  <a:txBody>
                    <a:bodyPr/>
                    <a:p>
                      <a:r>
                        <a:rPr lang="es-MX" sz="1500" strike="noStrike">
                          <a:latin typeface="Times New Roman"/>
                        </a:rPr>
                        <a:t>P1368 - Cierre</a:t>
                      </a:r>
                      <a:endParaRPr/>
                    </a:p>
                  </a:txBody>
                  <a:tcPr/>
                </a:tc>
                <a:tc>
                  <a:txBody>
                    <a:bodyPr/>
                    <a:p>
                      <a:r>
                        <a:rPr lang="es-MX" strike="noStrike">
                          <a:latin typeface="Arial"/>
                        </a:rPr>
                        <a:t>20/12/2015</a:t>
                      </a:r>
                      <a:endParaRPr/>
                    </a:p>
                  </a:txBody>
                  <a:tcPr/>
                </a:tc>
                <a:tc>
                  <a:txBody>
                    <a:bodyPr/>
                    <a:p>
                      <a:r>
                        <a:rPr lang="es-MX" strike="noStrike">
                          <a:latin typeface="Arial"/>
                        </a:rPr>
                        <a:t>Sin respuesta</a:t>
                      </a:r>
                      <a:endParaRPr/>
                    </a:p>
                  </a:txBody>
                  <a:tcPr/>
                </a:tc>
              </a:tr>
            </a:tbl>
          </a:graphicData>
        </a:graphic>
      </p:graphicFrame>
    </p:spTree>
  </p:cSld>
  <p:timing>
    <p:tnLst>
      <p:par>
        <p:cTn id="16" dur="indefinite" restart="never" nodeType="tmRoot">
          <p:childTnLst>
            <p:seq>
              <p:cTn id="17" nodeType="mainSeq">
                <p:childTnLst>
                  <p:par>
                    <p:cTn id="18"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432000" y="1260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6" name="CustomShape 2"/>
          <p:cNvSpPr/>
          <p:nvPr/>
        </p:nvSpPr>
        <p:spPr>
          <a:xfrm>
            <a:off x="457200" y="1600200"/>
            <a:ext cx="8224560" cy="4520880"/>
          </a:xfrm>
          <a:prstGeom prst="rect">
            <a:avLst/>
          </a:prstGeom>
          <a:noFill/>
          <a:ln>
            <a:noFill/>
          </a:ln>
        </p:spPr>
        <p:style>
          <a:lnRef idx="0"/>
          <a:fillRef idx="0"/>
          <a:effectRef idx="0"/>
          <a:fontRef idx="minor"/>
        </p:style>
      </p:sp>
      <p:graphicFrame>
        <p:nvGraphicFramePr>
          <p:cNvPr id="97" name="Table 3"/>
          <p:cNvGraphicFramePr/>
          <p:nvPr/>
        </p:nvGraphicFramePr>
        <p:xfrm>
          <a:off x="1522080" y="830160"/>
          <a:ext cx="5643000" cy="552564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431640">
                <a:tc>
                  <a:txBody>
                    <a:bodyPr/>
                    <a:p>
                      <a:r>
                        <a:rPr lang="es-MX" sz="1500" strike="noStrike">
                          <a:latin typeface="Times New Roman"/>
                        </a:rPr>
                        <a:t>P1376 – Venta</a:t>
                      </a:r>
                      <a:endParaRPr/>
                    </a:p>
                  </a:txBody>
                  <a:tcPr/>
                </a:tc>
                <a:tc>
                  <a:txBody>
                    <a:bodyPr/>
                    <a:p>
                      <a:r>
                        <a:rPr lang="es-MX" strike="noStrike">
                          <a:latin typeface="Arial"/>
                        </a:rPr>
                        <a:t>14/12/2015</a:t>
                      </a:r>
                      <a:endParaRPr/>
                    </a:p>
                  </a:txBody>
                  <a:tcPr/>
                </a:tc>
                <a:tc>
                  <a:txBody>
                    <a:bodyPr/>
                    <a:p>
                      <a:r>
                        <a:rPr lang="es-MX" strike="noStrike">
                          <a:latin typeface="Arial"/>
                        </a:rPr>
                        <a:t>14/12/2015</a:t>
                      </a:r>
                      <a:endParaRPr/>
                    </a:p>
                  </a:txBody>
                  <a:tcPr/>
                </a:tc>
              </a:tr>
              <a:tr h="431640">
                <a:tc>
                  <a:txBody>
                    <a:bodyPr/>
                    <a:p>
                      <a:r>
                        <a:rPr lang="es-MX" sz="1500" strike="noStrike">
                          <a:latin typeface="Arial"/>
                        </a:rPr>
                        <a:t>P1376 Planeación </a:t>
                      </a:r>
                      <a:endParaRPr/>
                    </a:p>
                  </a:txBody>
                  <a:tcPr/>
                </a:tc>
                <a:tc>
                  <a:txBody>
                    <a:bodyPr/>
                    <a:p>
                      <a:r>
                        <a:rPr lang="es-MX" strike="noStrike">
                          <a:latin typeface="Arial"/>
                        </a:rPr>
                        <a:t>14/12/2015</a:t>
                      </a:r>
                      <a:endParaRPr/>
                    </a:p>
                  </a:txBody>
                  <a:tcPr/>
                </a:tc>
                <a:tc>
                  <a:txBody>
                    <a:bodyPr/>
                    <a:p>
                      <a:r>
                        <a:rPr lang="es-MX" strike="noStrike">
                          <a:latin typeface="Arial"/>
                        </a:rPr>
                        <a:t>21/12/2015</a:t>
                      </a:r>
                      <a:endParaRPr/>
                    </a:p>
                  </a:txBody>
                  <a:tcPr/>
                </a:tc>
              </a:tr>
              <a:tr h="431640">
                <a:tc>
                  <a:txBody>
                    <a:bodyPr/>
                    <a:p>
                      <a:r>
                        <a:rPr lang="es-MX" sz="1500" strike="noStrike">
                          <a:latin typeface="Times New Roman"/>
                        </a:rPr>
                        <a:t>P1376 - Cierre</a:t>
                      </a:r>
                      <a:endParaRPr/>
                    </a:p>
                  </a:txBody>
                  <a:tcPr/>
                </a:tc>
                <a:tc>
                  <a:txBody>
                    <a:bodyPr/>
                    <a:p>
                      <a:r>
                        <a:rPr lang="es-MX" strike="noStrike">
                          <a:latin typeface="Arial"/>
                        </a:rPr>
                        <a:t>20/12/2015</a:t>
                      </a:r>
                      <a:endParaRPr/>
                    </a:p>
                  </a:txBody>
                  <a:tcPr/>
                </a:tc>
                <a:tc>
                  <a:txBody>
                    <a:bodyPr/>
                    <a:p>
                      <a:r>
                        <a:rPr lang="es-MX" sz="2400" strike="noStrike">
                          <a:latin typeface="Times New Roman"/>
                        </a:rPr>
                        <a:t>Sin respuesta</a:t>
                      </a:r>
                      <a:endParaRPr/>
                    </a:p>
                  </a:txBody>
                  <a:tcPr/>
                </a:tc>
              </a:tr>
              <a:tr h="431640">
                <a:tc>
                  <a:txBody>
                    <a:bodyPr/>
                    <a:p>
                      <a:r>
                        <a:rPr lang="es-MX" sz="1500" strike="noStrike">
                          <a:latin typeface="Times New Roman"/>
                        </a:rPr>
                        <a:t>P1350 – Ventas G</a:t>
                      </a:r>
                      <a:endParaRPr/>
                    </a:p>
                  </a:txBody>
                  <a:tcPr/>
                </a:tc>
                <a:tc>
                  <a:txBody>
                    <a:bodyPr/>
                    <a:p>
                      <a:r>
                        <a:rPr lang="es-MX" strike="noStrike">
                          <a:latin typeface="Arial"/>
                        </a:rPr>
                        <a:t>30/11/2015</a:t>
                      </a:r>
                      <a:endParaRPr/>
                    </a:p>
                  </a:txBody>
                  <a:tcPr/>
                </a:tc>
                <a:tc>
                  <a:txBody>
                    <a:bodyPr/>
                    <a:p>
                      <a:r>
                        <a:rPr lang="es-MX" strike="noStrike">
                          <a:latin typeface="Arial"/>
                        </a:rPr>
                        <a:t>30/11/2015</a:t>
                      </a:r>
                      <a:endParaRPr/>
                    </a:p>
                  </a:txBody>
                  <a:tcPr/>
                </a:tc>
              </a:tr>
              <a:tr h="431640">
                <a:tc>
                  <a:txBody>
                    <a:bodyPr/>
                    <a:p>
                      <a:r>
                        <a:rPr lang="es-MX" sz="1500" strike="noStrike">
                          <a:latin typeface="Times New Roman"/>
                        </a:rPr>
                        <a:t>P1350 – Planeación</a:t>
                      </a:r>
                      <a:endParaRPr/>
                    </a:p>
                  </a:txBody>
                  <a:tcPr/>
                </a:tc>
                <a:tc>
                  <a:txBody>
                    <a:bodyPr/>
                    <a:p>
                      <a:r>
                        <a:rPr lang="es-MX" strike="noStrike">
                          <a:latin typeface="Arial"/>
                        </a:rPr>
                        <a:t>28/12/2015</a:t>
                      </a:r>
                      <a:endParaRPr/>
                    </a:p>
                  </a:txBody>
                  <a:tcPr/>
                </a:tc>
                <a:tc>
                  <a:txBody>
                    <a:bodyPr/>
                    <a:p>
                      <a:r>
                        <a:rPr lang="es-MX" strike="noStrike">
                          <a:latin typeface="Arial"/>
                        </a:rPr>
                        <a:t>28/12/2015</a:t>
                      </a:r>
                      <a:endParaRPr/>
                    </a:p>
                  </a:txBody>
                  <a:tcPr/>
                </a:tc>
              </a:tr>
              <a:tr h="431640">
                <a:tc>
                  <a:txBody>
                    <a:bodyPr/>
                    <a:p>
                      <a:r>
                        <a:rPr lang="es-MX" sz="1500" strike="noStrike">
                          <a:latin typeface="Times New Roman"/>
                        </a:rPr>
                        <a:t>P1350 - Cierre</a:t>
                      </a:r>
                      <a:endParaRPr/>
                    </a:p>
                  </a:txBody>
                  <a:tcPr/>
                </a:tc>
                <a:tc>
                  <a:txBody>
                    <a:bodyPr/>
                    <a:p>
                      <a:r>
                        <a:rPr lang="es-MX" strike="noStrike">
                          <a:latin typeface="Arial"/>
                        </a:rPr>
                        <a:t>30/12/2015</a:t>
                      </a:r>
                      <a:endParaRPr/>
                    </a:p>
                  </a:txBody>
                  <a:tcPr/>
                </a:tc>
                <a:tc>
                  <a:txBody>
                    <a:bodyPr/>
                    <a:p>
                      <a:r>
                        <a:rPr lang="es-MX" sz="2400" strike="noStrike">
                          <a:latin typeface="Times New Roman"/>
                        </a:rPr>
                        <a:t>Sin respuesta</a:t>
                      </a:r>
                      <a:endParaRPr/>
                    </a:p>
                  </a:txBody>
                  <a:tcPr/>
                </a:tc>
              </a:tr>
              <a:tr h="431640">
                <a:tc>
                  <a:txBody>
                    <a:bodyPr/>
                    <a:p>
                      <a:r>
                        <a:rPr lang="es-MX" sz="1500" strike="noStrike">
                          <a:latin typeface="Times New Roman"/>
                        </a:rPr>
                        <a:t>P1360  - Ventas G</a:t>
                      </a:r>
                      <a:endParaRPr/>
                    </a:p>
                  </a:txBody>
                  <a:tcPr/>
                </a:tc>
                <a:tc>
                  <a:txBody>
                    <a:bodyPr/>
                    <a:p>
                      <a:r>
                        <a:rPr lang="es-MX" strike="noStrike">
                          <a:latin typeface="Arial"/>
                        </a:rPr>
                        <a:t>02/12/2015</a:t>
                      </a:r>
                      <a:endParaRPr/>
                    </a:p>
                  </a:txBody>
                  <a:tcPr/>
                </a:tc>
                <a:tc>
                  <a:txBody>
                    <a:bodyPr/>
                    <a:p>
                      <a:r>
                        <a:rPr lang="es-MX" strike="noStrike">
                          <a:latin typeface="Arial"/>
                        </a:rPr>
                        <a:t>03/12/2015</a:t>
                      </a:r>
                      <a:endParaRPr/>
                    </a:p>
                  </a:txBody>
                  <a:tcPr/>
                </a:tc>
              </a:tr>
              <a:tr h="431640">
                <a:tc>
                  <a:txBody>
                    <a:bodyPr/>
                    <a:p>
                      <a:r>
                        <a:rPr lang="es-MX" sz="1500" strike="noStrike">
                          <a:latin typeface="Times New Roman"/>
                        </a:rPr>
                        <a:t>P1360 - Planeación</a:t>
                      </a:r>
                      <a:endParaRPr/>
                    </a:p>
                  </a:txBody>
                  <a:tcPr/>
                </a:tc>
                <a:tc>
                  <a:txBody>
                    <a:bodyPr/>
                    <a:p>
                      <a:r>
                        <a:rPr lang="es-MX" strike="noStrike">
                          <a:latin typeface="Arial"/>
                        </a:rPr>
                        <a:t>07/12/2015</a:t>
                      </a:r>
                      <a:endParaRPr/>
                    </a:p>
                  </a:txBody>
                  <a:tcPr/>
                </a:tc>
                <a:tc>
                  <a:txBody>
                    <a:bodyPr/>
                    <a:p>
                      <a:r>
                        <a:rPr lang="es-MX" strike="noStrike">
                          <a:latin typeface="Arial"/>
                        </a:rPr>
                        <a:t>07/12/2015</a:t>
                      </a:r>
                      <a:endParaRPr/>
                    </a:p>
                  </a:txBody>
                  <a:tcPr/>
                </a:tc>
              </a:tr>
              <a:tr h="431640">
                <a:tc>
                  <a:txBody>
                    <a:bodyPr/>
                    <a:p>
                      <a:r>
                        <a:rPr lang="es-MX" sz="1500" strike="noStrike">
                          <a:latin typeface="Times New Roman"/>
                        </a:rPr>
                        <a:t>P1360 - Cierre</a:t>
                      </a:r>
                      <a:endParaRPr/>
                    </a:p>
                  </a:txBody>
                  <a:tcPr/>
                </a:tc>
                <a:tc>
                  <a:txBody>
                    <a:bodyPr/>
                    <a:p>
                      <a:r>
                        <a:rPr lang="es-MX" strike="noStrike">
                          <a:latin typeface="Arial"/>
                        </a:rPr>
                        <a:t>23/12/2015</a:t>
                      </a:r>
                      <a:endParaRPr/>
                    </a:p>
                  </a:txBody>
                  <a:tcPr/>
                </a:tc>
                <a:tc>
                  <a:txBody>
                    <a:bodyPr/>
                    <a:p>
                      <a:r>
                        <a:rPr lang="es-MX" strike="noStrike">
                          <a:latin typeface="Arial"/>
                        </a:rPr>
                        <a:t>23/12/2015</a:t>
                      </a:r>
                      <a:endParaRPr/>
                    </a:p>
                  </a:txBody>
                  <a:tcPr/>
                </a:tc>
              </a:tr>
              <a:tr h="431640">
                <a:tc>
                  <a:txBody>
                    <a:bodyPr/>
                    <a:p>
                      <a:r>
                        <a:rPr lang="es-MX" sz="1500" strike="noStrike">
                          <a:latin typeface="Times New Roman"/>
                        </a:rPr>
                        <a:t>P1402 – Venta G</a:t>
                      </a:r>
                      <a:endParaRPr/>
                    </a:p>
                  </a:txBody>
                  <a:tcPr/>
                </a:tc>
                <a:tc>
                  <a:txBody>
                    <a:bodyPr/>
                    <a:p>
                      <a:r>
                        <a:rPr lang="es-MX" strike="noStrike">
                          <a:latin typeface="Arial"/>
                        </a:rPr>
                        <a:t>23/12/2015</a:t>
                      </a:r>
                      <a:endParaRPr/>
                    </a:p>
                  </a:txBody>
                  <a:tcPr/>
                </a:tc>
                <a:tc>
                  <a:txBody>
                    <a:bodyPr/>
                    <a:p>
                      <a:r>
                        <a:rPr lang="es-MX" strike="noStrike">
                          <a:latin typeface="Arial"/>
                        </a:rPr>
                        <a:t>23/12/2015</a:t>
                      </a:r>
                      <a:endParaRPr/>
                    </a:p>
                  </a:txBody>
                  <a:tcPr/>
                </a:tc>
              </a:tr>
              <a:tr h="431640">
                <a:tc>
                  <a:txBody>
                    <a:bodyPr/>
                    <a:p>
                      <a:r>
                        <a:rPr lang="es-MX" sz="1500" strike="noStrike">
                          <a:latin typeface="Times New Roman"/>
                        </a:rPr>
                        <a:t>P1402 - Planeación</a:t>
                      </a:r>
                      <a:endParaRPr/>
                    </a:p>
                  </a:txBody>
                  <a:tcPr/>
                </a:tc>
                <a:tc>
                  <a:txBody>
                    <a:bodyPr/>
                    <a:p>
                      <a:r>
                        <a:rPr lang="es-MX" strike="noStrike">
                          <a:latin typeface="Arial"/>
                        </a:rPr>
                        <a:t>04/01/2016</a:t>
                      </a:r>
                      <a:endParaRPr/>
                    </a:p>
                  </a:txBody>
                  <a:tcPr/>
                </a:tc>
                <a:tc>
                  <a:txBody>
                    <a:bodyPr/>
                    <a:p>
                      <a:r>
                        <a:rPr lang="es-MX" strike="noStrike">
                          <a:latin typeface="Arial"/>
                        </a:rPr>
                        <a:t>04/01/2016</a:t>
                      </a:r>
                      <a:endParaRPr/>
                    </a:p>
                  </a:txBody>
                  <a:tcPr/>
                </a:tc>
              </a:tr>
              <a:tr h="431280">
                <a:tc>
                  <a:txBody>
                    <a:bodyPr/>
                    <a:p>
                      <a:r>
                        <a:rPr lang="es-MX" sz="1500" strike="noStrike">
                          <a:latin typeface="Times New Roman"/>
                        </a:rPr>
                        <a:t>P1402 - Cierre</a:t>
                      </a:r>
                      <a:endParaRPr/>
                    </a:p>
                  </a:txBody>
                  <a:tcPr/>
                </a:tc>
                <a:tc>
                  <a:txBody>
                    <a:bodyPr/>
                    <a:p>
                      <a:r>
                        <a:rPr lang="es-MX" strike="noStrike">
                          <a:latin typeface="Arial"/>
                        </a:rPr>
                        <a:t>23/12/2015</a:t>
                      </a:r>
                      <a:endParaRPr/>
                    </a:p>
                  </a:txBody>
                  <a:tcPr/>
                </a:tc>
                <a:tc>
                  <a:txBody>
                    <a:bodyPr/>
                    <a:p>
                      <a:r>
                        <a:rPr lang="es-MX" sz="1000" strike="noStrike">
                          <a:latin typeface="Calibri"/>
                        </a:rPr>
                        <a:t>28/12/2015</a:t>
                      </a:r>
                      <a:endParaRPr/>
                    </a:p>
                  </a:txBody>
                  <a:tcPr/>
                </a:tc>
              </a:tr>
            </a:tbl>
          </a:graphicData>
        </a:graphic>
      </p:graphicFrame>
    </p:spTree>
  </p:cSld>
  <p:timing>
    <p:tnLst>
      <p:par>
        <p:cTn id="19" dur="indefinite" restart="never" nodeType="tmRoot">
          <p:childTnLst>
            <p:seq>
              <p:cTn id="20" nodeType="mainSeq">
                <p:childTnLst>
                  <p:par>
                    <p:cTn id="21"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432000" y="1260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9" name="CustomShape 2"/>
          <p:cNvSpPr/>
          <p:nvPr/>
        </p:nvSpPr>
        <p:spPr>
          <a:xfrm>
            <a:off x="457200" y="1600200"/>
            <a:ext cx="8224560" cy="4520880"/>
          </a:xfrm>
          <a:prstGeom prst="rect">
            <a:avLst/>
          </a:prstGeom>
          <a:noFill/>
          <a:ln>
            <a:noFill/>
          </a:ln>
        </p:spPr>
        <p:style>
          <a:lnRef idx="0"/>
          <a:fillRef idx="0"/>
          <a:effectRef idx="0"/>
          <a:fontRef idx="minor"/>
        </p:style>
      </p:sp>
      <p:graphicFrame>
        <p:nvGraphicFramePr>
          <p:cNvPr id="100" name="Table 3"/>
          <p:cNvGraphicFramePr/>
          <p:nvPr/>
        </p:nvGraphicFramePr>
        <p:xfrm>
          <a:off x="1522080" y="830160"/>
          <a:ext cx="5643000" cy="552564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431640">
                <a:tc>
                  <a:txBody>
                    <a:bodyPr/>
                    <a:p>
                      <a:r>
                        <a:rPr lang="es-MX" sz="1500" strike="noStrike">
                          <a:latin typeface="Times New Roman"/>
                        </a:rPr>
                        <a:t>P1380 – Venta G</a:t>
                      </a:r>
                      <a:endParaRPr/>
                    </a:p>
                  </a:txBody>
                  <a:tcPr/>
                </a:tc>
                <a:tc>
                  <a:txBody>
                    <a:bodyPr/>
                    <a:p>
                      <a:r>
                        <a:rPr lang="es-MX" strike="noStrike">
                          <a:latin typeface="Arial"/>
                        </a:rPr>
                        <a:t>18/12/2015</a:t>
                      </a:r>
                      <a:endParaRPr/>
                    </a:p>
                  </a:txBody>
                  <a:tcPr/>
                </a:tc>
                <a:tc>
                  <a:txBody>
                    <a:bodyPr/>
                    <a:p>
                      <a:r>
                        <a:rPr lang="es-MX" strike="noStrike">
                          <a:latin typeface="Arial"/>
                        </a:rPr>
                        <a:t>18/12/2015</a:t>
                      </a:r>
                      <a:endParaRPr/>
                    </a:p>
                  </a:txBody>
                  <a:tcPr/>
                </a:tc>
              </a:tr>
              <a:tr h="431640">
                <a:tc>
                  <a:txBody>
                    <a:bodyPr/>
                    <a:p>
                      <a:r>
                        <a:rPr lang="es-MX" sz="1500" strike="noStrike">
                          <a:latin typeface="Arial"/>
                        </a:rPr>
                        <a:t>P1380 Planeación </a:t>
                      </a:r>
                      <a:endParaRPr/>
                    </a:p>
                  </a:txBody>
                  <a:tcPr/>
                </a:tc>
                <a:tc>
                  <a:txBody>
                    <a:bodyPr/>
                    <a:p>
                      <a:r>
                        <a:rPr lang="es-MX" strike="noStrike">
                          <a:latin typeface="Arial"/>
                        </a:rPr>
                        <a:t>18/12/2015</a:t>
                      </a:r>
                      <a:endParaRPr/>
                    </a:p>
                  </a:txBody>
                  <a:tcPr/>
                </a:tc>
                <a:tc>
                  <a:txBody>
                    <a:bodyPr/>
                    <a:p>
                      <a:r>
                        <a:rPr lang="es-MX" sz="1000" strike="noStrike">
                          <a:latin typeface="Calibri"/>
                        </a:rPr>
                        <a:t>21/12/2015</a:t>
                      </a:r>
                      <a:endParaRPr/>
                    </a:p>
                  </a:txBody>
                  <a:tcPr/>
                </a:tc>
              </a:tr>
              <a:tr h="431640">
                <a:tc>
                  <a:txBody>
                    <a:bodyPr/>
                    <a:p>
                      <a:r>
                        <a:rPr lang="es-MX" sz="1500" strike="noStrike">
                          <a:latin typeface="Times New Roman"/>
                        </a:rPr>
                        <a:t>P1380 - Cierre</a:t>
                      </a:r>
                      <a:endParaRPr/>
                    </a:p>
                  </a:txBody>
                  <a:tcPr/>
                </a:tc>
                <a:tc>
                  <a:txBody>
                    <a:bodyPr/>
                    <a:p>
                      <a:r>
                        <a:rPr lang="es-MX" strike="noStrike">
                          <a:latin typeface="Arial"/>
                        </a:rPr>
                        <a:t>30/12/2015</a:t>
                      </a:r>
                      <a:endParaRPr/>
                    </a:p>
                  </a:txBody>
                  <a:tcPr/>
                </a:tc>
                <a:tc>
                  <a:txBody>
                    <a:bodyPr/>
                    <a:p>
                      <a:r>
                        <a:rPr lang="es-MX" strike="noStrike">
                          <a:latin typeface="Arial"/>
                        </a:rPr>
                        <a:t>28/12/2015</a:t>
                      </a:r>
                      <a:endParaRPr/>
                    </a:p>
                  </a:txBody>
                  <a:tcPr/>
                </a:tc>
              </a:tr>
              <a:tr h="431640">
                <a:tc>
                  <a:txBody>
                    <a:bodyPr/>
                    <a:p>
                      <a:r>
                        <a:rPr lang="es-MX" sz="1500" strike="noStrike">
                          <a:latin typeface="Times New Roman"/>
                        </a:rPr>
                        <a:t>P1389 – Ventas G</a:t>
                      </a:r>
                      <a:endParaRPr/>
                    </a:p>
                  </a:txBody>
                  <a:tcPr/>
                </a:tc>
                <a:tc>
                  <a:txBody>
                    <a:bodyPr/>
                    <a:p>
                      <a:r>
                        <a:rPr lang="es-MX" strike="noStrike">
                          <a:latin typeface="Arial"/>
                        </a:rPr>
                        <a:t>16/12/2015</a:t>
                      </a:r>
                      <a:endParaRPr/>
                    </a:p>
                  </a:txBody>
                  <a:tcPr/>
                </a:tc>
                <a:tc>
                  <a:txBody>
                    <a:bodyPr/>
                    <a:p>
                      <a:r>
                        <a:rPr lang="es-MX" strike="noStrike">
                          <a:latin typeface="Arial"/>
                        </a:rPr>
                        <a:t>16/12/2015</a:t>
                      </a:r>
                      <a:endParaRPr/>
                    </a:p>
                  </a:txBody>
                  <a:tcPr/>
                </a:tc>
              </a:tr>
              <a:tr h="431640">
                <a:tc>
                  <a:txBody>
                    <a:bodyPr/>
                    <a:p>
                      <a:r>
                        <a:rPr lang="es-MX" sz="1500" strike="noStrike">
                          <a:latin typeface="Times New Roman"/>
                        </a:rPr>
                        <a:t>P1389 – Planeación</a:t>
                      </a:r>
                      <a:endParaRPr/>
                    </a:p>
                  </a:txBody>
                  <a:tcPr/>
                </a:tc>
                <a:tc>
                  <a:txBody>
                    <a:bodyPr/>
                    <a:p>
                      <a:r>
                        <a:rPr lang="es-MX" strike="noStrike">
                          <a:latin typeface="Arial"/>
                        </a:rPr>
                        <a:t>16/12/2015</a:t>
                      </a:r>
                      <a:endParaRPr/>
                    </a:p>
                  </a:txBody>
                  <a:tcPr/>
                </a:tc>
                <a:tc>
                  <a:txBody>
                    <a:bodyPr/>
                    <a:p>
                      <a:r>
                        <a:rPr lang="es-MX" strike="noStrike">
                          <a:latin typeface="Arial"/>
                        </a:rPr>
                        <a:t>21/12/2015</a:t>
                      </a:r>
                      <a:endParaRPr/>
                    </a:p>
                  </a:txBody>
                  <a:tcPr/>
                </a:tc>
              </a:tr>
              <a:tr h="431640">
                <a:tc>
                  <a:txBody>
                    <a:bodyPr/>
                    <a:p>
                      <a:r>
                        <a:rPr lang="es-MX" sz="1500" strike="noStrike">
                          <a:latin typeface="Times New Roman"/>
                        </a:rPr>
                        <a:t>P1389 - Cierre</a:t>
                      </a:r>
                      <a:endParaRPr/>
                    </a:p>
                  </a:txBody>
                  <a:tcPr/>
                </a:tc>
                <a:tc>
                  <a:txBody>
                    <a:bodyPr/>
                    <a:p>
                      <a:r>
                        <a:rPr lang="es-MX" strike="noStrike">
                          <a:latin typeface="Arial"/>
                        </a:rPr>
                        <a:t>30/12/2015</a:t>
                      </a:r>
                      <a:endParaRPr/>
                    </a:p>
                  </a:txBody>
                  <a:tcPr/>
                </a:tc>
                <a:tc>
                  <a:txBody>
                    <a:bodyPr/>
                    <a:p>
                      <a:r>
                        <a:rPr lang="es-MX" sz="2400" strike="noStrike">
                          <a:latin typeface="Times New Roman"/>
                        </a:rPr>
                        <a:t>Sin respuesta</a:t>
                      </a:r>
                      <a:endParaRPr/>
                    </a:p>
                  </a:txBody>
                  <a:tcPr/>
                </a:tc>
              </a:tr>
              <a:tr h="431640">
                <a:tc>
                  <a:txBody>
                    <a:bodyPr/>
                    <a:p>
                      <a:r>
                        <a:rPr lang="es-MX" sz="1500" strike="noStrike">
                          <a:latin typeface="Times New Roman"/>
                        </a:rPr>
                        <a:t>P1392  - Ventas G</a:t>
                      </a:r>
                      <a:endParaRPr/>
                    </a:p>
                  </a:txBody>
                  <a:tcPr/>
                </a:tc>
                <a:tc>
                  <a:txBody>
                    <a:bodyPr/>
                    <a:p>
                      <a:r>
                        <a:rPr lang="es-MX" strike="noStrike">
                          <a:latin typeface="Arial"/>
                        </a:rPr>
                        <a:t>18/12/2015</a:t>
                      </a:r>
                      <a:endParaRPr/>
                    </a:p>
                  </a:txBody>
                  <a:tcPr/>
                </a:tc>
                <a:tc>
                  <a:txBody>
                    <a:bodyPr/>
                    <a:p>
                      <a:r>
                        <a:rPr lang="es-MX" strike="noStrike">
                          <a:latin typeface="Arial"/>
                        </a:rPr>
                        <a:t>18/12/2015</a:t>
                      </a:r>
                      <a:endParaRPr/>
                    </a:p>
                  </a:txBody>
                  <a:tcPr/>
                </a:tc>
              </a:tr>
              <a:tr h="431640">
                <a:tc>
                  <a:txBody>
                    <a:bodyPr/>
                    <a:p>
                      <a:r>
                        <a:rPr lang="es-MX" sz="1500" strike="noStrike">
                          <a:latin typeface="Times New Roman"/>
                        </a:rPr>
                        <a:t>P1392 - Planeación</a:t>
                      </a:r>
                      <a:endParaRPr/>
                    </a:p>
                  </a:txBody>
                  <a:tcPr/>
                </a:tc>
                <a:tc>
                  <a:txBody>
                    <a:bodyPr/>
                    <a:p>
                      <a:r>
                        <a:rPr lang="es-MX" strike="noStrike">
                          <a:latin typeface="Arial"/>
                        </a:rPr>
                        <a:t>18/12/2015</a:t>
                      </a:r>
                      <a:endParaRPr/>
                    </a:p>
                  </a:txBody>
                  <a:tcPr/>
                </a:tc>
                <a:tc>
                  <a:txBody>
                    <a:bodyPr/>
                    <a:p>
                      <a:r>
                        <a:rPr lang="es-MX" strike="noStrike">
                          <a:latin typeface="Arial"/>
                        </a:rPr>
                        <a:t>21/12/2015</a:t>
                      </a:r>
                      <a:endParaRPr/>
                    </a:p>
                  </a:txBody>
                  <a:tcPr/>
                </a:tc>
              </a:tr>
              <a:tr h="431640">
                <a:tc>
                  <a:txBody>
                    <a:bodyPr/>
                    <a:p>
                      <a:r>
                        <a:rPr lang="es-MX" sz="1500" strike="noStrike">
                          <a:latin typeface="Times New Roman"/>
                        </a:rPr>
                        <a:t>P1392 - Cierre</a:t>
                      </a:r>
                      <a:endParaRPr/>
                    </a:p>
                  </a:txBody>
                  <a:tcPr/>
                </a:tc>
                <a:tc>
                  <a:txBody>
                    <a:bodyPr/>
                    <a:p>
                      <a:r>
                        <a:rPr lang="es-MX" strike="noStrike">
                          <a:latin typeface="Arial"/>
                        </a:rPr>
                        <a:t>16/01/2016</a:t>
                      </a:r>
                      <a:endParaRPr/>
                    </a:p>
                  </a:txBody>
                  <a:tcPr/>
                </a:tc>
                <a:tc>
                  <a:txBody>
                    <a:bodyPr/>
                    <a:p>
                      <a:r>
                        <a:rPr lang="es-MX" sz="2400" strike="noStrike">
                          <a:latin typeface="Times New Roman"/>
                        </a:rPr>
                        <a:t>Sin respuesta</a:t>
                      </a:r>
                      <a:endParaRPr/>
                    </a:p>
                  </a:txBody>
                  <a:tcPr/>
                </a:tc>
              </a:tr>
              <a:tr h="431640">
                <a:tc>
                  <a:txBody>
                    <a:bodyPr/>
                    <a:p>
                      <a:r>
                        <a:rPr lang="es-MX" sz="1500" strike="noStrike">
                          <a:latin typeface="Times New Roman"/>
                        </a:rPr>
                        <a:t>P1388 - Venta</a:t>
                      </a:r>
                      <a:endParaRPr/>
                    </a:p>
                  </a:txBody>
                  <a:tcPr/>
                </a:tc>
                <a:tc>
                  <a:txBody>
                    <a:bodyPr/>
                    <a:p>
                      <a:r>
                        <a:rPr lang="es-MX" strike="noStrike">
                          <a:latin typeface="Arial"/>
                        </a:rPr>
                        <a:t>01/12/2015</a:t>
                      </a:r>
                      <a:endParaRPr/>
                    </a:p>
                  </a:txBody>
                  <a:tcPr/>
                </a:tc>
                <a:tc>
                  <a:txBody>
                    <a:bodyPr/>
                    <a:p>
                      <a:r>
                        <a:rPr lang="es-MX" strike="noStrike">
                          <a:latin typeface="Arial"/>
                        </a:rPr>
                        <a:t>16/12/2015</a:t>
                      </a:r>
                      <a:endParaRPr/>
                    </a:p>
                  </a:txBody>
                  <a:tcPr/>
                </a:tc>
              </a:tr>
              <a:tr h="431640">
                <a:tc>
                  <a:txBody>
                    <a:bodyPr/>
                    <a:p>
                      <a:r>
                        <a:rPr lang="es-MX" sz="1500" strike="noStrike">
                          <a:latin typeface="Times New Roman"/>
                        </a:rPr>
                        <a:t>P1388 - Planeación</a:t>
                      </a:r>
                      <a:endParaRPr/>
                    </a:p>
                  </a:txBody>
                  <a:tcPr/>
                </a:tc>
                <a:tc>
                  <a:txBody>
                    <a:bodyPr/>
                    <a:p>
                      <a:r>
                        <a:rPr lang="es-MX" strike="noStrike">
                          <a:latin typeface="Arial"/>
                        </a:rPr>
                        <a:t>24/12/2015</a:t>
                      </a:r>
                      <a:endParaRPr/>
                    </a:p>
                  </a:txBody>
                  <a:tcPr/>
                </a:tc>
                <a:tc>
                  <a:txBody>
                    <a:bodyPr/>
                    <a:p>
                      <a:r>
                        <a:rPr lang="es-MX" strike="noStrike">
                          <a:latin typeface="Arial"/>
                        </a:rPr>
                        <a:t>24/12/2015</a:t>
                      </a:r>
                      <a:endParaRPr/>
                    </a:p>
                  </a:txBody>
                  <a:tcPr/>
                </a:tc>
              </a:tr>
              <a:tr h="431280">
                <a:tc>
                  <a:txBody>
                    <a:bodyPr/>
                    <a:p>
                      <a:r>
                        <a:rPr lang="es-MX" sz="1500" strike="noStrike">
                          <a:latin typeface="Times New Roman"/>
                        </a:rPr>
                        <a:t>P1388 - Cierre</a:t>
                      </a:r>
                      <a:endParaRPr/>
                    </a:p>
                  </a:txBody>
                  <a:tcPr/>
                </a:tc>
                <a:tc>
                  <a:txBody>
                    <a:bodyPr/>
                    <a:p>
                      <a:r>
                        <a:rPr lang="es-MX" strike="noStrike">
                          <a:latin typeface="Arial"/>
                        </a:rPr>
                        <a:t>24/12/2015</a:t>
                      </a:r>
                      <a:endParaRPr/>
                    </a:p>
                  </a:txBody>
                  <a:tcPr/>
                </a:tc>
                <a:tc>
                  <a:txBody>
                    <a:bodyPr/>
                    <a:p>
                      <a:r>
                        <a:rPr lang="es-MX" strike="noStrike">
                          <a:latin typeface="Arial"/>
                        </a:rPr>
                        <a:t>Sin respuesta</a:t>
                      </a:r>
                      <a:endParaRPr/>
                    </a:p>
                  </a:txBody>
                  <a:tcPr/>
                </a:tc>
              </a:tr>
            </a:tbl>
          </a:graphicData>
        </a:graphic>
      </p:graphicFrame>
    </p:spTree>
  </p:cSld>
  <p:timing>
    <p:tnLst>
      <p:par>
        <p:cTn id="22" dur="indefinite" restart="never" nodeType="tmRoot">
          <p:childTnLst>
            <p:seq>
              <p:cTn id="23" nodeType="mainSeq">
                <p:childTnLst>
                  <p:par>
                    <p:cTn id="2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432000" y="1260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102" name="CustomShape 2"/>
          <p:cNvSpPr/>
          <p:nvPr/>
        </p:nvSpPr>
        <p:spPr>
          <a:xfrm>
            <a:off x="457200" y="1600200"/>
            <a:ext cx="8224560" cy="4520880"/>
          </a:xfrm>
          <a:prstGeom prst="rect">
            <a:avLst/>
          </a:prstGeom>
          <a:noFill/>
          <a:ln>
            <a:noFill/>
          </a:ln>
        </p:spPr>
        <p:style>
          <a:lnRef idx="0"/>
          <a:fillRef idx="0"/>
          <a:effectRef idx="0"/>
          <a:fontRef idx="minor"/>
        </p:style>
      </p:sp>
      <p:graphicFrame>
        <p:nvGraphicFramePr>
          <p:cNvPr id="103" name="Table 3"/>
          <p:cNvGraphicFramePr/>
          <p:nvPr/>
        </p:nvGraphicFramePr>
        <p:xfrm>
          <a:off x="1522080" y="830160"/>
          <a:ext cx="5643000" cy="552564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431640">
                <a:tc>
                  <a:txBody>
                    <a:bodyPr/>
                    <a:p>
                      <a:r>
                        <a:rPr lang="es-MX" sz="1500" strike="noStrike">
                          <a:latin typeface="Times New Roman"/>
                        </a:rPr>
                        <a:t>P1386 – Venta</a:t>
                      </a:r>
                      <a:endParaRPr/>
                    </a:p>
                  </a:txBody>
                  <a:tcPr/>
                </a:tc>
                <a:tc>
                  <a:txBody>
                    <a:bodyPr/>
                    <a:p>
                      <a:r>
                        <a:rPr lang="es-MX" strike="noStrike">
                          <a:latin typeface="Arial"/>
                        </a:rPr>
                        <a:t>15/12/2015</a:t>
                      </a:r>
                      <a:endParaRPr/>
                    </a:p>
                  </a:txBody>
                  <a:tcPr/>
                </a:tc>
                <a:tc>
                  <a:txBody>
                    <a:bodyPr/>
                    <a:p>
                      <a:r>
                        <a:rPr lang="es-MX" strike="noStrike">
                          <a:latin typeface="Arial"/>
                        </a:rPr>
                        <a:t>17/12/2015</a:t>
                      </a:r>
                      <a:endParaRPr/>
                    </a:p>
                  </a:txBody>
                  <a:tcPr/>
                </a:tc>
              </a:tr>
              <a:tr h="431640">
                <a:tc>
                  <a:txBody>
                    <a:bodyPr/>
                    <a:p>
                      <a:r>
                        <a:rPr lang="es-MX" sz="1500" strike="noStrike">
                          <a:latin typeface="Arial"/>
                        </a:rPr>
                        <a:t>P1386 Planeación </a:t>
                      </a:r>
                      <a:endParaRPr/>
                    </a:p>
                  </a:txBody>
                  <a:tcPr/>
                </a:tc>
                <a:tc>
                  <a:txBody>
                    <a:bodyPr/>
                    <a:p>
                      <a:r>
                        <a:rPr lang="es-MX" strike="noStrike">
                          <a:latin typeface="Arial"/>
                        </a:rPr>
                        <a:t>24/12/2015</a:t>
                      </a:r>
                      <a:endParaRPr/>
                    </a:p>
                  </a:txBody>
                  <a:tcPr/>
                </a:tc>
                <a:tc>
                  <a:txBody>
                    <a:bodyPr/>
                    <a:p>
                      <a:r>
                        <a:rPr lang="es-MX" strike="noStrike">
                          <a:latin typeface="Arial"/>
                        </a:rPr>
                        <a:t>24/12/2015</a:t>
                      </a:r>
                      <a:endParaRPr/>
                    </a:p>
                  </a:txBody>
                  <a:tcPr/>
                </a:tc>
              </a:tr>
              <a:tr h="431640">
                <a:tc>
                  <a:txBody>
                    <a:bodyPr/>
                    <a:p>
                      <a:r>
                        <a:rPr lang="es-MX" sz="1500" strike="noStrike">
                          <a:latin typeface="Times New Roman"/>
                        </a:rPr>
                        <a:t>P1386 - Cierre</a:t>
                      </a:r>
                      <a:endParaRPr/>
                    </a:p>
                  </a:txBody>
                  <a:tcPr/>
                </a:tc>
                <a:tc>
                  <a:txBody>
                    <a:bodyPr/>
                    <a:p>
                      <a:r>
                        <a:rPr lang="es-MX" strike="noStrike">
                          <a:latin typeface="Arial"/>
                        </a:rPr>
                        <a:t>24/12/2015</a:t>
                      </a:r>
                      <a:endParaRPr/>
                    </a:p>
                  </a:txBody>
                  <a:tcPr/>
                </a:tc>
                <a:tc>
                  <a:txBody>
                    <a:bodyPr/>
                    <a:p>
                      <a:r>
                        <a:rPr lang="es-MX" sz="2400" strike="noStrike">
                          <a:latin typeface="Times New Roman"/>
                        </a:rPr>
                        <a:t>Sin respuesta</a:t>
                      </a:r>
                      <a:endParaRPr/>
                    </a:p>
                  </a:txBody>
                  <a:tcPr/>
                </a:tc>
              </a:tr>
              <a:tr h="431640">
                <a:tc>
                  <a:txBody>
                    <a:bodyPr/>
                    <a:p>
                      <a:r>
                        <a:rPr lang="es-MX" sz="1500" strike="noStrike">
                          <a:latin typeface="Times New Roman"/>
                        </a:rPr>
                        <a:t>P1394 – Ventas G</a:t>
                      </a:r>
                      <a:endParaRPr/>
                    </a:p>
                  </a:txBody>
                  <a:tcPr/>
                </a:tc>
                <a:tc>
                  <a:txBody>
                    <a:bodyPr/>
                    <a:p>
                      <a:r>
                        <a:rPr lang="es-MX" strike="noStrike">
                          <a:latin typeface="Arial"/>
                        </a:rPr>
                        <a:t>21/12/2015</a:t>
                      </a:r>
                      <a:endParaRPr/>
                    </a:p>
                  </a:txBody>
                  <a:tcPr/>
                </a:tc>
                <a:tc>
                  <a:txBody>
                    <a:bodyPr/>
                    <a:p>
                      <a:r>
                        <a:rPr lang="es-MX" strike="noStrike">
                          <a:latin typeface="Arial"/>
                        </a:rPr>
                        <a:t>21/12/2015</a:t>
                      </a:r>
                      <a:endParaRPr/>
                    </a:p>
                  </a:txBody>
                  <a:tcPr/>
                </a:tc>
              </a:tr>
              <a:tr h="431640">
                <a:tc>
                  <a:txBody>
                    <a:bodyPr/>
                    <a:p>
                      <a:r>
                        <a:rPr lang="es-MX" sz="1500" strike="noStrike">
                          <a:latin typeface="Times New Roman"/>
                        </a:rPr>
                        <a:t>P1394 – Planeación</a:t>
                      </a:r>
                      <a:endParaRPr/>
                    </a:p>
                  </a:txBody>
                  <a:tcPr/>
                </a:tc>
                <a:tc>
                  <a:txBody>
                    <a:bodyPr/>
                    <a:p>
                      <a:r>
                        <a:rPr lang="es-MX" strike="noStrike">
                          <a:latin typeface="Arial"/>
                        </a:rPr>
                        <a:t>21/12/2015</a:t>
                      </a:r>
                      <a:endParaRPr/>
                    </a:p>
                  </a:txBody>
                  <a:tcPr/>
                </a:tc>
                <a:tc>
                  <a:txBody>
                    <a:bodyPr/>
                    <a:p>
                      <a:r>
                        <a:rPr lang="es-MX" strike="noStrike">
                          <a:latin typeface="Arial"/>
                        </a:rPr>
                        <a:t>24/12/2015</a:t>
                      </a:r>
                      <a:endParaRPr/>
                    </a:p>
                  </a:txBody>
                  <a:tcPr/>
                </a:tc>
              </a:tr>
              <a:tr h="431640">
                <a:tc>
                  <a:txBody>
                    <a:bodyPr/>
                    <a:p>
                      <a:r>
                        <a:rPr lang="es-MX" sz="1500" strike="noStrike">
                          <a:latin typeface="Times New Roman"/>
                        </a:rPr>
                        <a:t>P1394 - Cierre</a:t>
                      </a:r>
                      <a:endParaRPr/>
                    </a:p>
                  </a:txBody>
                  <a:tcPr/>
                </a:tc>
                <a:tc>
                  <a:txBody>
                    <a:bodyPr/>
                    <a:p>
                      <a:r>
                        <a:rPr lang="es-MX" strike="noStrike">
                          <a:latin typeface="Arial"/>
                        </a:rPr>
                        <a:t>16/01/2016</a:t>
                      </a:r>
                      <a:endParaRPr/>
                    </a:p>
                  </a:txBody>
                  <a:tcPr/>
                </a:tc>
                <a:tc>
                  <a:txBody>
                    <a:bodyPr/>
                    <a:p>
                      <a:r>
                        <a:rPr lang="es-MX" sz="2400" strike="noStrike">
                          <a:latin typeface="Times New Roman"/>
                        </a:rPr>
                        <a:t>Sin respuesta</a:t>
                      </a:r>
                      <a:endParaRPr/>
                    </a:p>
                  </a:txBody>
                  <a:tcPr/>
                </a:tc>
              </a:tr>
              <a:tr h="431640">
                <a:tc>
                  <a:txBody>
                    <a:bodyPr/>
                    <a:p>
                      <a:r>
                        <a:rPr lang="es-MX" sz="1500" strike="noStrike">
                          <a:latin typeface="Times New Roman"/>
                        </a:rPr>
                        <a:t>P1384  - Ventas</a:t>
                      </a:r>
                      <a:endParaRPr/>
                    </a:p>
                  </a:txBody>
                  <a:tcPr/>
                </a:tc>
                <a:tc>
                  <a:txBody>
                    <a:bodyPr/>
                    <a:p>
                      <a:r>
                        <a:rPr lang="es-MX" strike="noStrike">
                          <a:latin typeface="Arial"/>
                        </a:rPr>
                        <a:t>08/12/2015</a:t>
                      </a:r>
                      <a:endParaRPr/>
                    </a:p>
                  </a:txBody>
                  <a:tcPr/>
                </a:tc>
                <a:tc>
                  <a:txBody>
                    <a:bodyPr/>
                    <a:p>
                      <a:r>
                        <a:rPr lang="es-MX" strike="noStrike">
                          <a:latin typeface="Arial"/>
                        </a:rPr>
                        <a:t>16/12/2015</a:t>
                      </a:r>
                      <a:endParaRPr/>
                    </a:p>
                  </a:txBody>
                  <a:tcPr/>
                </a:tc>
              </a:tr>
              <a:tr h="431640">
                <a:tc>
                  <a:txBody>
                    <a:bodyPr/>
                    <a:p>
                      <a:r>
                        <a:rPr lang="es-MX" sz="1500" strike="noStrike">
                          <a:latin typeface="Times New Roman"/>
                        </a:rPr>
                        <a:t>P1384 - Planeación</a:t>
                      </a:r>
                      <a:endParaRPr/>
                    </a:p>
                  </a:txBody>
                  <a:tcPr/>
                </a:tc>
                <a:tc>
                  <a:txBody>
                    <a:bodyPr/>
                    <a:p>
                      <a:r>
                        <a:rPr lang="es-MX" strike="noStrike">
                          <a:latin typeface="Arial"/>
                        </a:rPr>
                        <a:t>24/12/2015</a:t>
                      </a:r>
                      <a:endParaRPr/>
                    </a:p>
                  </a:txBody>
                  <a:tcPr/>
                </a:tc>
                <a:tc>
                  <a:txBody>
                    <a:bodyPr/>
                    <a:p>
                      <a:r>
                        <a:rPr lang="es-MX" strike="noStrike">
                          <a:latin typeface="Arial"/>
                        </a:rPr>
                        <a:t>24/12/2015</a:t>
                      </a:r>
                      <a:endParaRPr/>
                    </a:p>
                  </a:txBody>
                  <a:tcPr/>
                </a:tc>
              </a:tr>
              <a:tr h="431640">
                <a:tc>
                  <a:txBody>
                    <a:bodyPr/>
                    <a:p>
                      <a:r>
                        <a:rPr lang="es-MX" sz="1500" strike="noStrike">
                          <a:latin typeface="Times New Roman"/>
                        </a:rPr>
                        <a:t>P1384 - Cierre</a:t>
                      </a:r>
                      <a:endParaRPr/>
                    </a:p>
                  </a:txBody>
                  <a:tcPr/>
                </a:tc>
                <a:tc>
                  <a:txBody>
                    <a:bodyPr/>
                    <a:p>
                      <a:r>
                        <a:rPr lang="es-MX" strike="noStrike">
                          <a:latin typeface="Arial"/>
                        </a:rPr>
                        <a:t>24/12/2015</a:t>
                      </a:r>
                      <a:endParaRPr/>
                    </a:p>
                  </a:txBody>
                  <a:tcPr/>
                </a:tc>
                <a:tc>
                  <a:txBody>
                    <a:bodyPr/>
                    <a:p>
                      <a:r>
                        <a:rPr lang="es-MX" sz="2400" strike="noStrike">
                          <a:latin typeface="Times New Roman"/>
                        </a:rPr>
                        <a:t>Sin respuesta</a:t>
                      </a:r>
                      <a:endParaRPr/>
                    </a:p>
                  </a:txBody>
                  <a:tcPr/>
                </a:tc>
              </a:tr>
              <a:tr h="431640">
                <a:tc>
                  <a:txBody>
                    <a:bodyPr/>
                    <a:p>
                      <a:r>
                        <a:rPr lang="es-MX" sz="1500" strike="noStrike">
                          <a:latin typeface="Times New Roman"/>
                        </a:rPr>
                        <a:t>P1396 – Venta G</a:t>
                      </a:r>
                      <a:endParaRPr/>
                    </a:p>
                  </a:txBody>
                  <a:tcPr/>
                </a:tc>
                <a:tc>
                  <a:txBody>
                    <a:bodyPr/>
                    <a:p>
                      <a:r>
                        <a:rPr lang="es-MX" strike="noStrike">
                          <a:latin typeface="Arial"/>
                        </a:rPr>
                        <a:t>23/12/2015</a:t>
                      </a:r>
                      <a:endParaRPr/>
                    </a:p>
                  </a:txBody>
                  <a:tcPr/>
                </a:tc>
                <a:tc>
                  <a:txBody>
                    <a:bodyPr/>
                    <a:p>
                      <a:r>
                        <a:rPr lang="es-MX" strike="noStrike">
                          <a:latin typeface="Arial"/>
                        </a:rPr>
                        <a:t>23/12/2015</a:t>
                      </a:r>
                      <a:endParaRPr/>
                    </a:p>
                  </a:txBody>
                  <a:tcPr/>
                </a:tc>
              </a:tr>
              <a:tr h="431640">
                <a:tc>
                  <a:txBody>
                    <a:bodyPr/>
                    <a:p>
                      <a:r>
                        <a:rPr lang="es-MX" sz="1500" strike="noStrike">
                          <a:latin typeface="Times New Roman"/>
                        </a:rPr>
                        <a:t>P1396 - Planeación</a:t>
                      </a:r>
                      <a:endParaRPr/>
                    </a:p>
                  </a:txBody>
                  <a:tcPr/>
                </a:tc>
                <a:tc>
                  <a:txBody>
                    <a:bodyPr/>
                    <a:p>
                      <a:r>
                        <a:rPr lang="es-MX" strike="noStrike">
                          <a:latin typeface="Arial"/>
                        </a:rPr>
                        <a:t>23/12/2015</a:t>
                      </a:r>
                      <a:endParaRPr/>
                    </a:p>
                  </a:txBody>
                  <a:tcPr/>
                </a:tc>
                <a:tc>
                  <a:txBody>
                    <a:bodyPr/>
                    <a:p>
                      <a:r>
                        <a:rPr lang="es-MX" strike="noStrike">
                          <a:latin typeface="Arial"/>
                        </a:rPr>
                        <a:t>24/12/2015</a:t>
                      </a:r>
                      <a:endParaRPr/>
                    </a:p>
                  </a:txBody>
                  <a:tcPr/>
                </a:tc>
              </a:tr>
              <a:tr h="431280">
                <a:tc>
                  <a:txBody>
                    <a:bodyPr/>
                    <a:p>
                      <a:r>
                        <a:rPr lang="es-MX" sz="1500" strike="noStrike">
                          <a:latin typeface="Times New Roman"/>
                        </a:rPr>
                        <a:t>P1396 - Cierre</a:t>
                      </a:r>
                      <a:endParaRPr/>
                    </a:p>
                  </a:txBody>
                  <a:tcPr/>
                </a:tc>
                <a:tc>
                  <a:txBody>
                    <a:bodyPr/>
                    <a:p>
                      <a:r>
                        <a:rPr lang="es-MX" strike="noStrike">
                          <a:latin typeface="Arial"/>
                        </a:rPr>
                        <a:t>16/01/2016</a:t>
                      </a:r>
                      <a:endParaRPr/>
                    </a:p>
                  </a:txBody>
                  <a:tcPr/>
                </a:tc>
                <a:tc>
                  <a:txBody>
                    <a:bodyPr/>
                    <a:p>
                      <a:r>
                        <a:rPr lang="es-MX" strike="noStrike">
                          <a:latin typeface="Arial"/>
                        </a:rPr>
                        <a:t>Sin respuesta</a:t>
                      </a:r>
                      <a:endParaRPr/>
                    </a:p>
                  </a:txBody>
                  <a:tcPr/>
                </a:tc>
              </a:tr>
            </a:tbl>
          </a:graphicData>
        </a:graphic>
      </p:graphicFrame>
    </p:spTree>
  </p:cSld>
  <p:timing>
    <p:tnLst>
      <p:par>
        <p:cTn id="25" dur="indefinite" restart="never" nodeType="tmRoot">
          <p:childTnLst>
            <p:seq>
              <p:cTn id="26" nodeType="mainSeq">
                <p:childTnLst>
                  <p:par>
                    <p:cTn id="2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20</TotalTime>
  <Application>LibreOffice/4.4.6.3$Linux_X86_64 LibreOffice_project/40m0$Build-3</Application>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Ariana Sosa</dc:creator>
  <dc:language>es-MX</dc:language>
  <dcterms:modified xsi:type="dcterms:W3CDTF">2016-01-06T11:35:23Z</dcterms:modified>
  <cp:revision>48</cp:revision>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