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charts/chart5.xml" ContentType="application/vnd.openxmlformats-officedocument.drawingml.chart+xml"/>
  <Override PartName="/ppt/charts/chart4.xml" ContentType="application/vnd.openxmlformats-officedocument.drawingml.chart+xml"/>
  <Override PartName="/ppt/charts/chart3.xml" ContentType="application/vnd.openxmlformats-officedocument.drawingml.chart+xml"/>
  <Override PartName="/ppt/charts/chart2.xml" ContentType="application/vnd.openxmlformats-officedocument.drawingml.chart+xml"/>
  <Override PartName="/ppt/charts/chart1.xml" ContentType="application/vnd.openxmlformats-officedocument.drawingml.chart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5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9.wmf" ContentType="image/x-wmf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label 0</c:f>
              <c:strCache>
                <c:ptCount val="1"/>
                <c:pt idx="0">
                  <c:v>Columna Q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dLbls>
            <c:dLblPos val="ctr"/>
            <c:showLegendKey val="0"/>
            <c:showVal val="0"/>
            <c:showCatName val="0"/>
            <c:showSerName val="0"/>
            <c:showPercent val="0"/>
          </c:dLbls>
          <c:cat>
            <c:strRef>
              <c:f>categories</c:f>
              <c:strCache>
                <c:ptCount val="3"/>
                <c:pt idx="0">
                  <c:v>Elementos de Configuración</c:v>
                </c:pt>
                <c:pt idx="1">
                  <c:v>Línea Base</c:v>
                </c:pt>
                <c:pt idx="2">
                  <c:v>Cambios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0.846153846153846</c:v>
                </c:pt>
                <c:pt idx="1">
                  <c:v>0.769230769230769</c:v>
                </c:pt>
                <c:pt idx="2">
                  <c:v/>
                </c:pt>
              </c:numCache>
            </c:numRef>
          </c:val>
        </c:ser>
        <c:gapWidth val="100"/>
        <c:overlap val="0"/>
        <c:axId val="43296509"/>
        <c:axId val="28074498"/>
      </c:barChart>
      <c:catAx>
        <c:axId val="43296509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crossAx val="28074498"/>
        <c:crosses val="autoZero"/>
        <c:auto val="1"/>
        <c:lblAlgn val="ctr"/>
        <c:lblOffset val="100"/>
      </c:catAx>
      <c:valAx>
        <c:axId val="28074498"/>
        <c:scaling>
          <c:orientation val="minMax"/>
        </c:scaling>
        <c:delete val="0"/>
        <c:axPos val="l"/>
        <c:majorGridlines>
          <c:spPr>
            <a:ln w="9360">
              <a:solidFill>
                <a:srgbClr val="b3b3b3"/>
              </a:solidFill>
              <a:round/>
            </a:ln>
          </c:spPr>
        </c:majorGridlines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crossAx val="43296509"/>
        <c:crosses val="autoZero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</c:chart>
  <c:spPr>
    <a:solidFill>
      <a:srgbClr val="ffffff"/>
    </a:solidFill>
    <a:ln>
      <a:noFill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label 0</c:f>
              <c:strCache>
                <c:ptCount val="1"/>
                <c:pt idx="0">
                  <c:v>Columna Q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dLbls>
            <c:dLblPos val="ctr"/>
            <c:showLegendKey val="0"/>
            <c:showVal val="0"/>
            <c:showCatName val="0"/>
            <c:showSerName val="0"/>
            <c:showPercent val="0"/>
          </c:dLbls>
          <c:cat>
            <c:strRef>
              <c:f>categories</c:f>
              <c:strCache>
                <c:ptCount val="3"/>
                <c:pt idx="0">
                  <c:v>Línea Base</c:v>
                </c:pt>
                <c:pt idx="1">
                  <c:v>Entregables</c:v>
                </c:pt>
                <c:pt idx="2">
                  <c:v>Control de Cambios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0.794615384615385</c:v>
                </c:pt>
                <c:pt idx="1">
                  <c:v>1</c:v>
                </c:pt>
                <c:pt idx="2">
                  <c:v/>
                </c:pt>
              </c:numCache>
            </c:numRef>
          </c:val>
        </c:ser>
        <c:gapWidth val="100"/>
        <c:overlap val="0"/>
        <c:axId val="3585786"/>
        <c:axId val="49160111"/>
      </c:barChart>
      <c:catAx>
        <c:axId val="3585786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crossAx val="49160111"/>
        <c:crosses val="autoZero"/>
        <c:auto val="1"/>
        <c:lblAlgn val="ctr"/>
        <c:lblOffset val="100"/>
      </c:catAx>
      <c:valAx>
        <c:axId val="49160111"/>
        <c:scaling>
          <c:orientation val="minMax"/>
        </c:scaling>
        <c:delete val="0"/>
        <c:axPos val="l"/>
        <c:majorGridlines>
          <c:spPr>
            <a:ln w="9360">
              <a:solidFill>
                <a:srgbClr val="b3b3b3"/>
              </a:solidFill>
              <a:round/>
            </a:ln>
          </c:spPr>
        </c:majorGridlines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crossAx val="3585786"/>
        <c:crosses val="autoZero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</c:chart>
  <c:spPr>
    <a:solidFill>
      <a:srgbClr val="ffffff"/>
    </a:solidFill>
    <a:ln>
      <a:noFill/>
    </a:ln>
  </c:spPr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label 0</c:f>
              <c:strCache>
                <c:ptCount val="1"/>
                <c:pt idx="0">
                  <c:v>Columna R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dLbls>
            <c:dLblPos val="ctr"/>
            <c:showLegendKey val="0"/>
            <c:showVal val="0"/>
            <c:showCatName val="0"/>
            <c:showSerName val="0"/>
            <c:showPercent val="0"/>
          </c:dLbls>
          <c:cat>
            <c:strRef>
              <c:f>categories</c:f>
              <c:strCache>
                <c:ptCount val="3"/>
                <c:pt idx="0">
                  <c:v>Plan de métricas</c:v>
                </c:pt>
                <c:pt idx="1">
                  <c:v>Plan de configuración</c:v>
                </c:pt>
                <c:pt idx="2">
                  <c:v>Plan de Calidad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1</c:v>
                </c:pt>
                <c:pt idx="1">
                  <c:v>0.8571</c:v>
                </c:pt>
                <c:pt idx="2">
                  <c:v>1</c:v>
                </c:pt>
              </c:numCache>
            </c:numRef>
          </c:val>
        </c:ser>
        <c:gapWidth val="100"/>
        <c:overlap val="0"/>
        <c:axId val="26671870"/>
        <c:axId val="73853180"/>
      </c:barChart>
      <c:catAx>
        <c:axId val="26671870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crossAx val="73853180"/>
        <c:crosses val="autoZero"/>
        <c:auto val="1"/>
        <c:lblAlgn val="ctr"/>
        <c:lblOffset val="100"/>
      </c:catAx>
      <c:valAx>
        <c:axId val="73853180"/>
        <c:scaling>
          <c:orientation val="minMax"/>
        </c:scaling>
        <c:delete val="0"/>
        <c:axPos val="l"/>
        <c:majorGridlines>
          <c:spPr>
            <a:ln w="9360">
              <a:solidFill>
                <a:srgbClr val="b3b3b3"/>
              </a:solidFill>
              <a:round/>
            </a:ln>
          </c:spPr>
        </c:majorGridlines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crossAx val="26671870"/>
        <c:crosses val="autoZero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</c:chart>
  <c:spPr>
    <a:solidFill>
      <a:srgbClr val="ffffff"/>
    </a:solidFill>
    <a:ln>
      <a:noFill/>
    </a:ln>
  </c:spPr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label 0</c:f>
              <c:strCache>
                <c:ptCount val="1"/>
                <c:pt idx="0">
                  <c:v>Columna Q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dLbls>
            <c:dLblPos val="ctr"/>
            <c:showLegendKey val="0"/>
            <c:showVal val="0"/>
            <c:showCatName val="0"/>
            <c:showSerName val="0"/>
            <c:showPercent val="0"/>
          </c:dLbls>
          <c:cat>
            <c:strRef>
              <c:f>categories</c:f>
              <c:strCache>
                <c:ptCount val="3"/>
                <c:pt idx="0">
                  <c:v>Metricas</c:v>
                </c:pt>
                <c:pt idx="1">
                  <c:v>Calidad</c:v>
                </c:pt>
                <c:pt idx="2">
                  <c:v>Cambios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/>
                </c:pt>
              </c:numCache>
            </c:numRef>
          </c:val>
        </c:ser>
        <c:gapWidth val="100"/>
        <c:overlap val="0"/>
        <c:axId val="17350665"/>
        <c:axId val="53886656"/>
      </c:barChart>
      <c:catAx>
        <c:axId val="17350665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crossAx val="53886656"/>
        <c:crosses val="autoZero"/>
        <c:auto val="1"/>
        <c:lblAlgn val="ctr"/>
        <c:lblOffset val="100"/>
      </c:catAx>
      <c:valAx>
        <c:axId val="53886656"/>
        <c:scaling>
          <c:orientation val="minMax"/>
        </c:scaling>
        <c:delete val="0"/>
        <c:axPos val="l"/>
        <c:majorGridlines>
          <c:spPr>
            <a:ln w="9360">
              <a:solidFill>
                <a:srgbClr val="b3b3b3"/>
              </a:solidFill>
              <a:round/>
            </a:ln>
          </c:spPr>
        </c:majorGridlines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crossAx val="17350665"/>
        <c:crosses val="autoZero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</c:chart>
  <c:spPr>
    <a:solidFill>
      <a:srgbClr val="ffffff"/>
    </a:solidFill>
    <a:ln>
      <a:noFill/>
    </a:ln>
  </c:spPr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spPr>
            <a:solidFill>
              <a:srgbClr val="004586"/>
            </a:solidFill>
            <a:ln>
              <a:noFill/>
            </a:ln>
          </c:spPr>
          <c:dLbls>
            <c:dLblPos val="ctr"/>
            <c:showLegendKey val="0"/>
            <c:showVal val="0"/>
            <c:showCatName val="0"/>
            <c:showSerName val="0"/>
            <c:showPercent val="0"/>
          </c:dLbls>
          <c:cat>
            <c:strRef>
              <c:f>categories</c:f>
              <c:strCache>
                <c:ptCount val="1"/>
                <c:pt idx="0">
                  <c:v>Resultados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"/>
                <c:pt idx="0">
                  <c:v>0.99</c:v>
                </c:pt>
              </c:numCache>
            </c:numRef>
          </c:val>
        </c:ser>
        <c:gapWidth val="100"/>
        <c:overlap val="0"/>
        <c:axId val="44689675"/>
        <c:axId val="96253465"/>
      </c:barChart>
      <c:catAx>
        <c:axId val="44689675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crossAx val="96253465"/>
        <c:crosses val="autoZero"/>
        <c:auto val="1"/>
        <c:lblAlgn val="ctr"/>
        <c:lblOffset val="100"/>
      </c:catAx>
      <c:valAx>
        <c:axId val="96253465"/>
        <c:scaling>
          <c:orientation val="minMax"/>
        </c:scaling>
        <c:delete val="0"/>
        <c:axPos val="l"/>
        <c:majorGridlines>
          <c:spPr>
            <a:ln w="9360">
              <a:solidFill>
                <a:srgbClr val="b3b3b3"/>
              </a:solidFill>
              <a:round/>
            </a:ln>
          </c:spPr>
        </c:majorGridlines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crossAx val="44689675"/>
        <c:crosses val="autoZero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</c:chart>
  <c:spPr>
    <a:solidFill>
      <a:srgbClr val="ffffff"/>
    </a:solidFill>
    <a:ln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777240" y="0"/>
            <a:ext cx="7539840" cy="376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777240" y="6172200"/>
            <a:ext cx="7539840" cy="2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s-MX" sz="4400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MX" sz="32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 sz="28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 sz="2400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 sz="2000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777240" y="0"/>
            <a:ext cx="7539840" cy="376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CustomShape 2"/>
          <p:cNvSpPr/>
          <p:nvPr/>
        </p:nvSpPr>
        <p:spPr>
          <a:xfrm>
            <a:off x="777240" y="6172200"/>
            <a:ext cx="7539840" cy="2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s-MX" sz="4400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MX" sz="32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 sz="28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 sz="2400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 sz="2000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chart" Target="../charts/chart4.xml"/><Relationship Id="rId3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chart" Target="../charts/chart5.xml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012680" y="2282760"/>
            <a:ext cx="7767000" cy="146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2"/>
          <p:cNvSpPr/>
          <p:nvPr/>
        </p:nvSpPr>
        <p:spPr>
          <a:xfrm>
            <a:off x="457200" y="501840"/>
            <a:ext cx="8028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Reporte de Monitoreo</a:t>
            </a:r>
            <a:endParaRPr/>
          </a:p>
        </p:txBody>
      </p:sp>
      <p:sp>
        <p:nvSpPr>
          <p:cNvPr id="78" name="CustomShape 3"/>
          <p:cNvSpPr/>
          <p:nvPr/>
        </p:nvSpPr>
        <p:spPr>
          <a:xfrm>
            <a:off x="457200" y="1604520"/>
            <a:ext cx="3921480" cy="397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MX" sz="3200" strike="noStrike">
                <a:solidFill>
                  <a:srgbClr val="8b8b8b"/>
                </a:solidFill>
                <a:latin typeface="Calibri"/>
                <a:ea typeface="DejaVu Sans"/>
              </a:rPr>
              <a:t>Version 1.0</a:t>
            </a:r>
            <a:r>
              <a:rPr lang="es-MX" sz="3200" strike="noStrike">
                <a:solidFill>
                  <a:srgbClr val="8b8b8b"/>
                </a:solidFill>
                <a:latin typeface="Calibri"/>
                <a:ea typeface="DejaVu Sans"/>
              </a:rPr>
              <a:t>	</a:t>
            </a:r>
            <a:r>
              <a:rPr lang="es-MX" sz="3200" strike="noStrike">
                <a:solidFill>
                  <a:srgbClr val="8b8b8b"/>
                </a:solidFill>
                <a:latin typeface="Calibri"/>
                <a:ea typeface="DejaVu Sans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es-MX" sz="3200" strike="noStrike">
                <a:solidFill>
                  <a:srgbClr val="8b8b8b"/>
                </a:solidFill>
                <a:latin typeface="Calibri"/>
                <a:ea typeface="DejaVu Sans"/>
              </a:rPr>
              <a:t>Enero</a:t>
            </a:r>
            <a:endParaRPr/>
          </a:p>
          <a:p>
            <a:pPr>
              <a:lnSpc>
                <a:spcPct val="100000"/>
              </a:lnSpc>
            </a:pPr>
            <a:r>
              <a:rPr lang="es-MX" sz="3200" strike="noStrike">
                <a:solidFill>
                  <a:srgbClr val="8b8b8b"/>
                </a:solidFill>
                <a:latin typeface="Calibri"/>
                <a:ea typeface="DejaVu Sans"/>
              </a:rPr>
              <a:t>24/01/2016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79" name="Picture 2" descr=""/>
          <p:cNvPicPr/>
          <p:nvPr/>
        </p:nvPicPr>
        <p:blipFill>
          <a:blip r:embed="rId1"/>
          <a:stretch/>
        </p:blipFill>
        <p:spPr>
          <a:xfrm>
            <a:off x="6948360" y="1196640"/>
            <a:ext cx="1910520" cy="1891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57200" y="274680"/>
            <a:ext cx="8224200" cy="11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Auditorías físicas</a:t>
            </a:r>
            <a:endParaRPr/>
          </a:p>
        </p:txBody>
      </p:sp>
      <p:sp>
        <p:nvSpPr>
          <p:cNvPr id="105" name="CustomShape 2"/>
          <p:cNvSpPr/>
          <p:nvPr/>
        </p:nvSpPr>
        <p:spPr>
          <a:xfrm>
            <a:off x="457200" y="1600200"/>
            <a:ext cx="8224200" cy="452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3"/>
          <p:cNvSpPr/>
          <p:nvPr/>
        </p:nvSpPr>
        <p:spPr>
          <a:xfrm>
            <a:off x="6365160" y="1124640"/>
            <a:ext cx="2282760" cy="310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Times New Roman"/>
                <a:ea typeface="DejaVu Sans"/>
              </a:rPr>
              <a:t>Análisis: En los últimos proyectos se han presentado grandes desviaciones en el correcto nombramiento de archivos o creación de lineas bases.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107" name=""/>
          <p:cNvGraphicFramePr/>
          <p:nvPr/>
        </p:nvGraphicFramePr>
        <p:xfrm>
          <a:off x="504720" y="1224000"/>
          <a:ext cx="5758920" cy="3238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27" dur="indefinite" restart="never" nodeType="tmRoot">
          <p:childTnLst>
            <p:seq>
              <p:cTn id="28" nodeType="mainSeq">
                <p:childTnLst>
                  <p:par>
                    <p:cTn id="29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57200" y="274680"/>
            <a:ext cx="8224200" cy="11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Auditorías funcionales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457200" y="1600200"/>
            <a:ext cx="8224200" cy="452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3"/>
          <p:cNvSpPr/>
          <p:nvPr/>
        </p:nvSpPr>
        <p:spPr>
          <a:xfrm>
            <a:off x="6183360" y="1416240"/>
            <a:ext cx="2498040" cy="282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Times New Roman"/>
                <a:ea typeface="DejaVu Sans"/>
              </a:rPr>
              <a:t>Análisis: al igual que en la sección física, la linea base se vio afectada.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111" name=""/>
          <p:cNvGraphicFramePr/>
          <p:nvPr/>
        </p:nvGraphicFramePr>
        <p:xfrm>
          <a:off x="288000" y="1440720"/>
          <a:ext cx="5758920" cy="3238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30" dur="indefinite" restart="never" nodeType="tmRoot">
          <p:childTnLst>
            <p:seq>
              <p:cTn id="31" nodeType="mainSeq">
                <p:childTnLst>
                  <p:par>
                    <p:cTn id="32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57200" y="274680"/>
            <a:ext cx="8224200" cy="11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Auditorías a productos</a:t>
            </a:r>
            <a:endParaRPr/>
          </a:p>
        </p:txBody>
      </p:sp>
      <p:sp>
        <p:nvSpPr>
          <p:cNvPr id="113" name="CustomShape 2"/>
          <p:cNvSpPr/>
          <p:nvPr/>
        </p:nvSpPr>
        <p:spPr>
          <a:xfrm>
            <a:off x="457200" y="1600200"/>
            <a:ext cx="8224200" cy="452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3"/>
          <p:cNvSpPr/>
          <p:nvPr/>
        </p:nvSpPr>
        <p:spPr>
          <a:xfrm>
            <a:off x="6647040" y="1357920"/>
            <a:ext cx="2282760" cy="310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Times New Roman"/>
                <a:ea typeface="DejaVu Sans"/>
              </a:rPr>
              <a:t>Análisis: no se presentan inconvenientes mayores salvo en la organizacional del plan de configuración por no integrar un elemento de referencia.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115" name=""/>
          <p:cNvGraphicFramePr/>
          <p:nvPr/>
        </p:nvGraphicFramePr>
        <p:xfrm>
          <a:off x="3672000" y="4104000"/>
          <a:ext cx="5471640" cy="2879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pic>
        <p:nvPicPr>
          <p:cNvPr id="116" name="" descr=""/>
          <p:cNvPicPr/>
          <p:nvPr/>
        </p:nvPicPr>
        <p:blipFill>
          <a:blip r:embed="rId2"/>
          <a:stretch/>
        </p:blipFill>
        <p:spPr>
          <a:xfrm>
            <a:off x="72000" y="1152000"/>
            <a:ext cx="5903640" cy="3561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>
                <p:childTnLst>
                  <p:par>
                    <p:cTn id="35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57200" y="274680"/>
            <a:ext cx="8224200" cy="11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Auditorías a procesos</a:t>
            </a:r>
            <a:endParaRPr/>
          </a:p>
        </p:txBody>
      </p:sp>
      <p:sp>
        <p:nvSpPr>
          <p:cNvPr id="118" name="CustomShape 2"/>
          <p:cNvSpPr/>
          <p:nvPr/>
        </p:nvSpPr>
        <p:spPr>
          <a:xfrm>
            <a:off x="457200" y="1600200"/>
            <a:ext cx="8224200" cy="452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3"/>
          <p:cNvSpPr/>
          <p:nvPr/>
        </p:nvSpPr>
        <p:spPr>
          <a:xfrm>
            <a:off x="163080" y="1113480"/>
            <a:ext cx="8762040" cy="255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Times New Roman"/>
                <a:ea typeface="DejaVu Sans"/>
              </a:rPr>
              <a:t>Análisis:Se presentan grandes desviaciones en el proceso de cierre ya que la mayor parte de las ocasiones no se enviaba la carta de aceptación.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72000" y="1929240"/>
            <a:ext cx="4638960" cy="3182400"/>
          </a:xfrm>
          <a:prstGeom prst="rect">
            <a:avLst/>
          </a:prstGeom>
          <a:ln>
            <a:noFill/>
          </a:ln>
        </p:spPr>
      </p:pic>
      <p:graphicFrame>
        <p:nvGraphicFramePr>
          <p:cNvPr id="121" name=""/>
          <p:cNvGraphicFramePr/>
          <p:nvPr/>
        </p:nvGraphicFramePr>
        <p:xfrm>
          <a:off x="4824000" y="4608000"/>
          <a:ext cx="4247640" cy="2230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timing>
    <p:tnLst>
      <p:par>
        <p:cTn id="36" dur="indefinite" restart="never" nodeType="tmRoot">
          <p:childTnLst>
            <p:seq>
              <p:cTn id="37" nodeType="mainSeq">
                <p:childTnLst>
                  <p:par>
                    <p:cTn id="38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57200" y="274680"/>
            <a:ext cx="8224200" cy="11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Ventas</a:t>
            </a:r>
            <a:endParaRPr/>
          </a:p>
        </p:txBody>
      </p:sp>
      <p:sp>
        <p:nvSpPr>
          <p:cNvPr id="123" name="CustomShape 2"/>
          <p:cNvSpPr/>
          <p:nvPr/>
        </p:nvSpPr>
        <p:spPr>
          <a:xfrm>
            <a:off x="457200" y="1600200"/>
            <a:ext cx="8224200" cy="452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3"/>
          <p:cNvSpPr/>
          <p:nvPr/>
        </p:nvSpPr>
        <p:spPr>
          <a:xfrm>
            <a:off x="6890760" y="1124640"/>
            <a:ext cx="1850040" cy="337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Times New Roman"/>
                <a:ea typeface="DejaVu Sans"/>
              </a:rPr>
              <a:t>Análisis: en este momento no se integra la sección de ventas ya que se integrara en el siguiente reporte de forma mensual.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>
                <p:childTnLst>
                  <p:par>
                    <p:cTn id="41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457200" y="274680"/>
            <a:ext cx="8224200" cy="11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Índice de Satisfacción</a:t>
            </a:r>
            <a:endParaRPr/>
          </a:p>
        </p:txBody>
      </p:sp>
      <p:sp>
        <p:nvSpPr>
          <p:cNvPr id="126" name="CustomShape 2"/>
          <p:cNvSpPr/>
          <p:nvPr/>
        </p:nvSpPr>
        <p:spPr>
          <a:xfrm>
            <a:off x="457200" y="1600200"/>
            <a:ext cx="8224200" cy="452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3"/>
          <p:cNvSpPr/>
          <p:nvPr/>
        </p:nvSpPr>
        <p:spPr>
          <a:xfrm>
            <a:off x="5751360" y="1412640"/>
            <a:ext cx="2930040" cy="228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Times New Roman"/>
                <a:ea typeface="DejaVu Sans"/>
              </a:rPr>
              <a:t>Análisis: Se muestra el resultado global de todas las encuestas realizadas con un promedio de 99 pts.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128" name=""/>
          <p:cNvGraphicFramePr/>
          <p:nvPr/>
        </p:nvGraphicFramePr>
        <p:xfrm>
          <a:off x="432000" y="2952720"/>
          <a:ext cx="5758920" cy="3238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42" dur="indefinite" restart="never" nodeType="tmRoot">
          <p:childTnLst>
            <p:seq>
              <p:cTn id="43" nodeType="mainSeq">
                <p:childTnLst>
                  <p:par>
                    <p:cTn id="44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57200" y="273600"/>
            <a:ext cx="8227440" cy="114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Arial"/>
                <a:ea typeface="DejaVu Sans"/>
              </a:rPr>
              <a:t>Respaldos</a:t>
            </a:r>
            <a:endParaRPr/>
          </a:p>
        </p:txBody>
      </p:sp>
      <p:graphicFrame>
        <p:nvGraphicFramePr>
          <p:cNvPr id="130" name="Table 2"/>
          <p:cNvGraphicFramePr/>
          <p:nvPr/>
        </p:nvGraphicFramePr>
        <p:xfrm>
          <a:off x="1249920" y="1542600"/>
          <a:ext cx="3434040" cy="1409040"/>
        </p:xfrm>
        <a:graphic>
          <a:graphicData uri="http://schemas.openxmlformats.org/drawingml/2006/table">
            <a:tbl>
              <a:tblPr/>
              <a:tblGrid>
                <a:gridCol w="1463400"/>
                <a:gridCol w="1971000"/>
              </a:tblGrid>
              <a:tr h="347760"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Fecha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Fecha real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11/12/2015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11/12/2015</a:t>
                      </a:r>
                      <a:endParaRPr/>
                    </a:p>
                  </a:txBody>
                  <a:tcPr/>
                </a:tc>
              </a:tr>
              <a:tr h="431640">
                <a:tc>
                  <a:txBody>
                    <a:bodyPr/>
                    <a:p>
                      <a:r>
                        <a:rPr lang="es-MX" sz="2400" strike="noStrike">
                          <a:latin typeface="Times New Roman"/>
                        </a:rPr>
                        <a:t>11/01/16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z="2400" strike="noStrike">
                          <a:latin typeface="Times New Roman"/>
                        </a:rPr>
                        <a:t>11/01/16</a:t>
                      </a:r>
                      <a:endParaRPr/>
                    </a:p>
                  </a:txBody>
                  <a:tcPr/>
                </a:tc>
              </a:tr>
              <a:tr h="431640">
                <a:tc>
                  <a:tcPr/>
                </a:tc>
                <a:tc>
                  <a:tcPr/>
                </a:tc>
              </a:tr>
            </a:tbl>
          </a:graphicData>
        </a:graphic>
      </p:graphicFrame>
      <p:sp>
        <p:nvSpPr>
          <p:cNvPr id="131" name="CustomShape 3"/>
          <p:cNvSpPr/>
          <p:nvPr/>
        </p:nvSpPr>
        <p:spPr>
          <a:xfrm>
            <a:off x="1152000" y="3960000"/>
            <a:ext cx="3094200" cy="60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s-MX" strike="noStrike">
                <a:solidFill>
                  <a:srgbClr val="000000"/>
                </a:solidFill>
                <a:latin typeface="Arial"/>
                <a:ea typeface="DejaVu Sans"/>
              </a:rPr>
              <a:t>Respaldos realizados el día 11 sin ningún problema.</a:t>
            </a: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32000" y="12600"/>
            <a:ext cx="8224200" cy="11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Hitos 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457200" y="1600200"/>
            <a:ext cx="8224200" cy="452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82" name="Table 3"/>
          <p:cNvGraphicFramePr/>
          <p:nvPr/>
        </p:nvGraphicFramePr>
        <p:xfrm>
          <a:off x="1522080" y="830160"/>
          <a:ext cx="6093720" cy="4447440"/>
        </p:xfrm>
        <a:graphic>
          <a:graphicData uri="http://schemas.openxmlformats.org/drawingml/2006/table">
            <a:tbl>
              <a:tblPr/>
              <a:tblGrid>
                <a:gridCol w="2031840"/>
                <a:gridCol w="2031840"/>
                <a:gridCol w="2030400"/>
              </a:tblGrid>
              <a:tr h="3463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Nombre de hito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Fecha Planeada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Fecha Real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P1351 – Venta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20/07/2015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30/11/2015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Arial"/>
                        </a:rPr>
                        <a:t>P1351 – Planeación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30/11/2015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30/11/2015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P1351 - Cierre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01/12/2015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19/01/2016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P1378 - Ventas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16/12/2015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16/12/2015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P1378 – Planeación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16/12/2015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21/12/2015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P1378 – Cierre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30/12/2015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29/12/2015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P1381  - Ventas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14/12/2015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14/12/2015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P1381 - Planeación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14/12/2015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21/12/2015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P1381 - Cierre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30/12/2015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28/12/2015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P1382 - Venta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16/12/2015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16/12/2015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P1382 - Planeación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16/12/2015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21/12/2015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P1382 - Cierre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30/12/2015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28/12/2015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4" dur="indefinite" restart="never" nodeType="tmRoot">
          <p:childTnLst>
            <p:seq>
              <p:cTn id="5" nodeType="mainSeq">
                <p:childTnLst>
                  <p:par>
                    <p:cTn id="6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32000" y="12600"/>
            <a:ext cx="8224200" cy="11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Hitos 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457200" y="1600200"/>
            <a:ext cx="8224200" cy="452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85" name="Table 3"/>
          <p:cNvGraphicFramePr/>
          <p:nvPr/>
        </p:nvGraphicFramePr>
        <p:xfrm>
          <a:off x="1522080" y="830160"/>
          <a:ext cx="6093720" cy="4447440"/>
        </p:xfrm>
        <a:graphic>
          <a:graphicData uri="http://schemas.openxmlformats.org/drawingml/2006/table">
            <a:tbl>
              <a:tblPr/>
              <a:tblGrid>
                <a:gridCol w="2031840"/>
                <a:gridCol w="2031840"/>
                <a:gridCol w="2030400"/>
              </a:tblGrid>
              <a:tr h="3463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Nombre de hito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Fecha Planeada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Fecha Real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P1387 – Venta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16/12/2015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16/12/2015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Arial"/>
                        </a:rPr>
                        <a:t>P1387 – Planeación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16/12/2015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21/12/2015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P1387 - Cierre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24/01/2016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19/01/2016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P1393 - Ventas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18/12/2015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18/12/2015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P1393 – Planeación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18/12/2015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21/12/2015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P1393 – Cierre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03/02/2016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19/01/2016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P1397  - Ventas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22/12/2015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22/12/2015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P1397 - Planeación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22/12/2015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24/12/2015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P1397 - Cierre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03/02/2016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19/01/2016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P1377 - Venta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11/12/2015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14/12/2015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P1377 - Planeación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04/01/2015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04/01/2015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P1377 - Cierre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28/12/2015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28/12/2015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7" dur="indefinite" restart="never" nodeType="tmRoot">
          <p:childTnLst>
            <p:seq>
              <p:cTn id="8" nodeType="mainSeq">
                <p:childTnLst>
                  <p:par>
                    <p:cTn id="9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32000" y="12600"/>
            <a:ext cx="8224200" cy="11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Hitos </a:t>
            </a: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457200" y="1600200"/>
            <a:ext cx="8224200" cy="452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88" name="Table 3"/>
          <p:cNvGraphicFramePr/>
          <p:nvPr/>
        </p:nvGraphicFramePr>
        <p:xfrm>
          <a:off x="1522080" y="830160"/>
          <a:ext cx="6093720" cy="4447440"/>
        </p:xfrm>
        <a:graphic>
          <a:graphicData uri="http://schemas.openxmlformats.org/drawingml/2006/table">
            <a:tbl>
              <a:tblPr/>
              <a:tblGrid>
                <a:gridCol w="2031840"/>
                <a:gridCol w="2031840"/>
                <a:gridCol w="2030400"/>
              </a:tblGrid>
              <a:tr h="3463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Nombre de hito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Fecha Planeada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Fecha Real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P1398 – Venta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22/12/2015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22/12/2015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Arial"/>
                        </a:rPr>
                        <a:t>P1398 – Planeación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22/12/2015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24/12/2015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P1398 - Cierre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03/02/2016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19/01/2016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P1399 - Ventas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23/12/2015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23/12/2015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P1399 – Planeación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23/12/2015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24/12/2015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P1399 – Cierre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03/02/2016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19/01/2016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P1363  - Ventas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30/11/2015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04/12/2015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P1363 - Planeación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14/12/2015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14/12/2015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P1363 - Cierre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08/12/2015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10/12/2015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P1404 - Venta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21/12/2015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28/12/2015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P1404 - Planeación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04/01/2016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04/01/2016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P1404 - Cierre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29/12/2015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b="1" lang="es-MX" strike="noStrike">
                          <a:latin typeface="Arial"/>
                        </a:rPr>
                        <a:t>19/01/2016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10" dur="indefinite" restart="never" nodeType="tmRoot">
          <p:childTnLst>
            <p:seq>
              <p:cTn id="11" nodeType="mainSeq">
                <p:childTnLst>
                  <p:par>
                    <p:cTn id="12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32000" y="12600"/>
            <a:ext cx="8224200" cy="11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Hitos </a:t>
            </a:r>
            <a:endParaRPr/>
          </a:p>
        </p:txBody>
      </p:sp>
      <p:sp>
        <p:nvSpPr>
          <p:cNvPr id="90" name="CustomShape 2"/>
          <p:cNvSpPr/>
          <p:nvPr/>
        </p:nvSpPr>
        <p:spPr>
          <a:xfrm>
            <a:off x="457200" y="1600200"/>
            <a:ext cx="8224200" cy="452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91" name="Table 3"/>
          <p:cNvGraphicFramePr/>
          <p:nvPr/>
        </p:nvGraphicFramePr>
        <p:xfrm>
          <a:off x="1522080" y="830160"/>
          <a:ext cx="6093720" cy="1275120"/>
        </p:xfrm>
        <a:graphic>
          <a:graphicData uri="http://schemas.openxmlformats.org/drawingml/2006/table">
            <a:tbl>
              <a:tblPr/>
              <a:tblGrid>
                <a:gridCol w="2031840"/>
                <a:gridCol w="2031840"/>
                <a:gridCol w="2030400"/>
              </a:tblGrid>
              <a:tr h="3463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Nombre de hito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Fecha Planeada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Fecha Real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P1390 – Venta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08/12/2015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21/12/2015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Arial"/>
                        </a:rPr>
                        <a:t>P1390 – Planeación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04/01/2016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04/01/2016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P1390 - Cierre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31/12/2015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b="1" lang="es-MX" strike="noStrike">
                          <a:latin typeface="Arial"/>
                        </a:rPr>
                        <a:t>19/01/2016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nodeType="mainSeq">
                <p:childTnLst>
                  <p:par>
                    <p:cTn id="15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57200" y="274680"/>
            <a:ext cx="8224200" cy="11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Recursos humanos</a:t>
            </a:r>
            <a:endParaRPr/>
          </a:p>
        </p:txBody>
      </p:sp>
      <p:sp>
        <p:nvSpPr>
          <p:cNvPr id="93" name="CustomShape 2"/>
          <p:cNvSpPr/>
          <p:nvPr/>
        </p:nvSpPr>
        <p:spPr>
          <a:xfrm>
            <a:off x="457200" y="1600200"/>
            <a:ext cx="8224200" cy="452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94" name="Table 3"/>
          <p:cNvGraphicFramePr/>
          <p:nvPr/>
        </p:nvGraphicFramePr>
        <p:xfrm>
          <a:off x="36360" y="1579680"/>
          <a:ext cx="9078120" cy="4462200"/>
        </p:xfrm>
        <a:graphic>
          <a:graphicData uri="http://schemas.openxmlformats.org/drawingml/2006/table">
            <a:tbl>
              <a:tblPr/>
              <a:tblGrid>
                <a:gridCol w="1819800"/>
                <a:gridCol w="3035520"/>
                <a:gridCol w="2271960"/>
                <a:gridCol w="1951200"/>
              </a:tblGrid>
              <a:tr h="3535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latin typeface="Arial"/>
                        </a:rPr>
                        <a:t>Rol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latin typeface="Arial"/>
                        </a:rPr>
                        <a:t>Nombre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latin typeface="Arial"/>
                        </a:rPr>
                        <a:t>Teléfono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latin typeface="Arial"/>
                        </a:rPr>
                        <a:t>Correo</a:t>
                      </a:r>
                      <a:endParaRPr/>
                    </a:p>
                  </a:txBody>
                  <a:tcPr/>
                </a:tc>
              </a:tr>
              <a:tr h="613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600" strike="noStrike">
                          <a:latin typeface="Arial"/>
                        </a:rPr>
                        <a:t>Líder de ventas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600" strike="noStrike">
                          <a:latin typeface="Arial"/>
                        </a:rPr>
                        <a:t>Oriana Osiris de la Cruz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600" strike="noStrike">
                          <a:latin typeface="Arial"/>
                        </a:rPr>
                        <a:t>33 14 21 95 20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z="1600" strike="noStrike">
                          <a:latin typeface="Arial"/>
                        </a:rPr>
                        <a:t>oriana.campos@sos-soft.com</a:t>
                      </a:r>
                      <a:endParaRPr/>
                    </a:p>
                  </a:txBody>
                  <a:tcPr/>
                </a:tc>
              </a:tr>
              <a:tr h="613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600" strike="noStrike">
                          <a:latin typeface="Arial"/>
                        </a:rPr>
                        <a:t>Vendedor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600" strike="noStrike">
                          <a:latin typeface="Arial"/>
                        </a:rPr>
                        <a:t>Marisol Ornelas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600" strike="noStrike">
                          <a:latin typeface="Arial"/>
                        </a:rPr>
                        <a:t>3313482553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z="1600" strike="noStrike">
                          <a:latin typeface="Arial"/>
                        </a:rPr>
                        <a:t>marisol.ornelas@sos-soft.com</a:t>
                      </a:r>
                      <a:endParaRPr/>
                    </a:p>
                  </a:txBody>
                  <a:tcPr/>
                </a:tc>
              </a:tr>
              <a:tr h="4914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600" strike="noStrike">
                          <a:latin typeface="Times New Roman"/>
                        </a:rPr>
                        <a:t>Soporte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z="1400" strike="noStrike">
                          <a:latin typeface="Arial"/>
                        </a:rPr>
                        <a:t>Jose Arturo Moctezuma Tejeda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400" strike="noStrike">
                          <a:latin typeface="Arial"/>
                        </a:rPr>
                        <a:t>	</a:t>
                      </a:r>
                      <a:r>
                        <a:rPr lang="es-MX" sz="1400" strike="noStrike">
                          <a:latin typeface="Arial"/>
                        </a:rPr>
                        <a:t>33 12 23 31 55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z="1400" strike="noStrike">
                          <a:latin typeface="Arial"/>
                        </a:rPr>
                        <a:t>arturo.moctezuma@sos-soft.com</a:t>
                      </a:r>
                      <a:endParaRPr/>
                    </a:p>
                  </a:txBody>
                  <a:tcPr/>
                </a:tc>
              </a:tr>
              <a:tr h="549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600" strike="noStrike">
                          <a:latin typeface="Arial"/>
                        </a:rPr>
                        <a:t>Soporte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600" strike="noStrike">
                          <a:latin typeface="Arial"/>
                        </a:rPr>
                        <a:t>Jose Francisco Llamas Díaz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600" strike="noStrike">
                          <a:latin typeface="Arial"/>
                        </a:rPr>
                        <a:t> </a:t>
                      </a:r>
                      <a:r>
                        <a:rPr lang="es-MX" sz="1600" strike="noStrike">
                          <a:latin typeface="Arial"/>
                        </a:rPr>
                        <a:t>33 16 36 73 65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z="1600" strike="noStrike">
                          <a:latin typeface="Arial"/>
                        </a:rPr>
                        <a:t>francisco.llamas@sos-soft.com</a:t>
                      </a:r>
                      <a:endParaRPr/>
                    </a:p>
                  </a:txBody>
                  <a:tcPr/>
                </a:tc>
              </a:tr>
              <a:tr h="613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600" strike="noStrike">
                          <a:latin typeface="Arial"/>
                        </a:rPr>
                        <a:t>Calidad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600" strike="noStrike">
                          <a:latin typeface="Arial"/>
                        </a:rPr>
                        <a:t>Jovanny Zepeda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600" strike="noStrike">
                          <a:latin typeface="Arial"/>
                        </a:rPr>
                        <a:t>3318039095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z="1600" strike="noStrike">
                          <a:latin typeface="Arial"/>
                        </a:rPr>
                        <a:t>zepeda.roque32@gmail.com</a:t>
                      </a:r>
                      <a:endParaRPr/>
                    </a:p>
                  </a:txBody>
                  <a:tcPr/>
                </a:tc>
              </a:tr>
              <a:tr h="613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600" strike="noStrike">
                          <a:latin typeface="Arial"/>
                        </a:rPr>
                        <a:t>Administración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600" strike="noStrike">
                          <a:latin typeface="Arial"/>
                        </a:rPr>
                        <a:t>Adriana Jaramillo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600" strike="noStrike">
                          <a:latin typeface="Arial"/>
                        </a:rPr>
                        <a:t>33 13 32 75 63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z="1600" strike="noStrike">
                          <a:latin typeface="Arial"/>
                        </a:rPr>
                        <a:t>adriana.jaramillo@sos-soft.com</a:t>
                      </a:r>
                      <a:endParaRPr/>
                    </a:p>
                  </a:txBody>
                  <a:tcPr/>
                </a:tc>
              </a:tr>
              <a:tr h="6130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600" strike="noStrike">
                          <a:latin typeface="Arial"/>
                        </a:rPr>
                        <a:t>Dirección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600" strike="noStrike">
                          <a:latin typeface="Arial"/>
                        </a:rPr>
                        <a:t>Ricardo Novela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600" strike="noStrike">
                          <a:latin typeface="Arial"/>
                        </a:rPr>
                        <a:t>3312448000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z="1600" strike="noStrike">
                          <a:latin typeface="Arial"/>
                        </a:rPr>
                        <a:t>r.novela@sos-soft.com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16" dur="indefinite" restart="never" nodeType="tmRoot">
          <p:childTnLst>
            <p:seq>
              <p:cTn id="17" nodeType="mainSeq">
                <p:childTnLst>
                  <p:par>
                    <p:cTn id="18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76000" y="1080000"/>
            <a:ext cx="7989120" cy="59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s-MX" strike="noStrike">
                <a:solidFill>
                  <a:srgbClr val="000000"/>
                </a:solidFill>
                <a:latin typeface="Arial"/>
                <a:ea typeface="DejaVu Sans"/>
              </a:rPr>
              <a:t>Ningún proyecto requirió capacitación alguna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457200" y="274680"/>
            <a:ext cx="8224200" cy="11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Costos</a:t>
            </a:r>
            <a:endParaRPr/>
          </a:p>
        </p:txBody>
      </p:sp>
      <p:sp>
        <p:nvSpPr>
          <p:cNvPr id="97" name="CustomShape 2"/>
          <p:cNvSpPr/>
          <p:nvPr/>
        </p:nvSpPr>
        <p:spPr>
          <a:xfrm>
            <a:off x="457200" y="1600200"/>
            <a:ext cx="8224200" cy="452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3"/>
          <p:cNvSpPr/>
          <p:nvPr/>
        </p:nvSpPr>
        <p:spPr>
          <a:xfrm>
            <a:off x="792000" y="3990240"/>
            <a:ext cx="7988400" cy="228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Times New Roman"/>
                <a:ea typeface="DejaVu Sans"/>
              </a:rPr>
              <a:t>Análisis: Se obtienen resultados positivos puesto que se estan empezando a contabilizar tiempos en todas las actividades, se presentan desviaciones sin embargo por durar mucho menos de lo planeado en varias actividades.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99" name="Table 4"/>
          <p:cNvGraphicFramePr/>
          <p:nvPr/>
        </p:nvGraphicFramePr>
        <p:xfrm>
          <a:off x="569880" y="1117800"/>
          <a:ext cx="8285760" cy="2689920"/>
        </p:xfrm>
        <a:graphic>
          <a:graphicData uri="http://schemas.openxmlformats.org/drawingml/2006/table">
            <a:tbl>
              <a:tblPr/>
              <a:tblGrid>
                <a:gridCol w="4168800"/>
                <a:gridCol w="1469160"/>
                <a:gridCol w="1348920"/>
                <a:gridCol w="1299240"/>
              </a:tblGrid>
              <a:tr h="6037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latin typeface="Arial"/>
                        </a:rPr>
                        <a:t>dic-11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Total Planeado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Total Real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Desviación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Ventas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 </a:t>
                      </a:r>
                      <a:r>
                        <a:rPr lang="es-MX" strike="noStrike">
                          <a:latin typeface="Arial"/>
                        </a:rPr>
                        <a:t>$290.29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 </a:t>
                      </a:r>
                      <a:r>
                        <a:rPr lang="es-MX" strike="noStrike">
                          <a:latin typeface="Arial"/>
                        </a:rPr>
                        <a:t>$539.24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-85%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Planeación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 </a:t>
                      </a:r>
                      <a:r>
                        <a:rPr lang="es-MX" strike="noStrike">
                          <a:latin typeface="Arial"/>
                        </a:rPr>
                        <a:t>$51.48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 </a:t>
                      </a:r>
                      <a:r>
                        <a:rPr lang="es-MX" strike="noStrike">
                          <a:latin typeface="Arial"/>
                        </a:rPr>
                        <a:t>$157.7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-206%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Implementación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 </a:t>
                      </a:r>
                      <a:r>
                        <a:rPr lang="es-MX" strike="noStrike">
                          <a:latin typeface="Arial"/>
                        </a:rPr>
                        <a:t>$252.2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 </a:t>
                      </a:r>
                      <a:r>
                        <a:rPr lang="es-MX" strike="noStrike">
                          <a:latin typeface="Arial"/>
                        </a:rPr>
                        <a:t>$176.67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30%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Cierre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 </a:t>
                      </a:r>
                      <a:r>
                        <a:rPr lang="es-MX" strike="noStrike">
                          <a:latin typeface="Arial"/>
                        </a:rPr>
                        <a:t>$71.5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 </a:t>
                      </a:r>
                      <a:r>
                        <a:rPr lang="es-MX" strike="noStrike">
                          <a:latin typeface="Arial"/>
                        </a:rPr>
                        <a:t>$54.43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24%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Garantia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 </a:t>
                      </a:r>
                      <a:r>
                        <a:rPr lang="es-MX" strike="noStrike">
                          <a:latin typeface="Arial"/>
                        </a:rPr>
                        <a:t>$377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 </a:t>
                      </a:r>
                      <a:r>
                        <a:rPr lang="es-MX" strike="noStrike">
                          <a:latin typeface="Arial"/>
                        </a:rPr>
                        <a:t>$0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100%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Soporte CMMI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 </a:t>
                      </a:r>
                      <a:r>
                        <a:rPr lang="es-MX" strike="noStrike">
                          <a:latin typeface="Arial"/>
                        </a:rPr>
                        <a:t>$292.5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 </a:t>
                      </a:r>
                      <a:r>
                        <a:rPr lang="es-MX" strike="noStrike">
                          <a:latin typeface="Arial"/>
                        </a:rPr>
                        <a:t>$31.58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89%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21" dur="indefinite" restart="never" nodeType="tmRoot">
          <p:childTnLst>
            <p:seq>
              <p:cTn id="22" nodeType="mainSeq">
                <p:childTnLst>
                  <p:par>
                    <p:cTn id="23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57200" y="274680"/>
            <a:ext cx="8224200" cy="11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Esfuerzo</a:t>
            </a:r>
            <a:endParaRPr/>
          </a:p>
        </p:txBody>
      </p:sp>
      <p:sp>
        <p:nvSpPr>
          <p:cNvPr id="101" name="CustomShape 2"/>
          <p:cNvSpPr/>
          <p:nvPr/>
        </p:nvSpPr>
        <p:spPr>
          <a:xfrm>
            <a:off x="457200" y="1600200"/>
            <a:ext cx="8224200" cy="452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3"/>
          <p:cNvSpPr/>
          <p:nvPr/>
        </p:nvSpPr>
        <p:spPr>
          <a:xfrm>
            <a:off x="864000" y="4388040"/>
            <a:ext cx="5974560" cy="173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Times New Roman"/>
                <a:ea typeface="DejaVu Sans"/>
              </a:rPr>
              <a:t>Se obtienen resultados similares a la sección de costos. </a:t>
            </a:r>
            <a:endParaRPr/>
          </a:p>
        </p:txBody>
      </p:sp>
      <p:graphicFrame>
        <p:nvGraphicFramePr>
          <p:cNvPr id="103" name="Table 4"/>
          <p:cNvGraphicFramePr/>
          <p:nvPr/>
        </p:nvGraphicFramePr>
        <p:xfrm>
          <a:off x="160920" y="1185120"/>
          <a:ext cx="8521560" cy="2689920"/>
        </p:xfrm>
        <a:graphic>
          <a:graphicData uri="http://schemas.openxmlformats.org/drawingml/2006/table">
            <a:tbl>
              <a:tblPr/>
              <a:tblGrid>
                <a:gridCol w="4554000"/>
                <a:gridCol w="1340640"/>
                <a:gridCol w="1284480"/>
                <a:gridCol w="1342800"/>
              </a:tblGrid>
              <a:tr h="6037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latin typeface="Arial"/>
                        </a:rPr>
                        <a:t>dic-11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Total Planeado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Total Real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Desviación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Ventas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663min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2219min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-234%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Planeación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455min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649min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-42%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Implementación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1010min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730min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28%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Cierre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322min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236min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27%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Garantia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1170min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0min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100%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Soporte CMMI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1846min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463min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75%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24" dur="indefinite" restart="never" nodeType="tmRoot">
          <p:childTnLst>
            <p:seq>
              <p:cTn id="25" nodeType="mainSeq">
                <p:childTnLst>
                  <p:par>
                    <p:cTn id="26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Application>LibreOffice/4.4.6.3$Linux_X86_64 LibreOffice_project/40m0$Build-3</Application>
  <Paragraphs>43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Ariana Sosa</dc:creator>
  <dc:language>es-MX</dc:language>
  <dcterms:modified xsi:type="dcterms:W3CDTF">2016-01-24T10:41:50Z</dcterms:modified>
  <cp:revision>46</cp:revision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